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80" r:id="rId2"/>
  </p:sldMasterIdLst>
  <p:notesMasterIdLst>
    <p:notesMasterId r:id="rId112"/>
  </p:notesMasterIdLst>
  <p:handoutMasterIdLst>
    <p:handoutMasterId r:id="rId113"/>
  </p:handoutMasterIdLst>
  <p:sldIdLst>
    <p:sldId id="556" r:id="rId3"/>
    <p:sldId id="557" r:id="rId4"/>
    <p:sldId id="666" r:id="rId5"/>
    <p:sldId id="639" r:id="rId6"/>
    <p:sldId id="767" r:id="rId7"/>
    <p:sldId id="765" r:id="rId8"/>
    <p:sldId id="766" r:id="rId9"/>
    <p:sldId id="764" r:id="rId10"/>
    <p:sldId id="769" r:id="rId11"/>
    <p:sldId id="768" r:id="rId12"/>
    <p:sldId id="695" r:id="rId13"/>
    <p:sldId id="562" r:id="rId14"/>
    <p:sldId id="563" r:id="rId15"/>
    <p:sldId id="713" r:id="rId16"/>
    <p:sldId id="616" r:id="rId17"/>
    <p:sldId id="776" r:id="rId18"/>
    <p:sldId id="777" r:id="rId19"/>
    <p:sldId id="778" r:id="rId20"/>
    <p:sldId id="779" r:id="rId21"/>
    <p:sldId id="780" r:id="rId22"/>
    <p:sldId id="781" r:id="rId23"/>
    <p:sldId id="782" r:id="rId24"/>
    <p:sldId id="783" r:id="rId25"/>
    <p:sldId id="784" r:id="rId26"/>
    <p:sldId id="785" r:id="rId27"/>
    <p:sldId id="786" r:id="rId28"/>
    <p:sldId id="787" r:id="rId29"/>
    <p:sldId id="788" r:id="rId30"/>
    <p:sldId id="789" r:id="rId31"/>
    <p:sldId id="790" r:id="rId32"/>
    <p:sldId id="791" r:id="rId33"/>
    <p:sldId id="792" r:id="rId34"/>
    <p:sldId id="793" r:id="rId35"/>
    <p:sldId id="794" r:id="rId36"/>
    <p:sldId id="795" r:id="rId37"/>
    <p:sldId id="796" r:id="rId38"/>
    <p:sldId id="797" r:id="rId39"/>
    <p:sldId id="798" r:id="rId40"/>
    <p:sldId id="799" r:id="rId41"/>
    <p:sldId id="800" r:id="rId42"/>
    <p:sldId id="801" r:id="rId43"/>
    <p:sldId id="802" r:id="rId44"/>
    <p:sldId id="803" r:id="rId45"/>
    <p:sldId id="804" r:id="rId46"/>
    <p:sldId id="805" r:id="rId47"/>
    <p:sldId id="806" r:id="rId48"/>
    <p:sldId id="807" r:id="rId49"/>
    <p:sldId id="808" r:id="rId50"/>
    <p:sldId id="809" r:id="rId51"/>
    <p:sldId id="810" r:id="rId52"/>
    <p:sldId id="811" r:id="rId53"/>
    <p:sldId id="812" r:id="rId54"/>
    <p:sldId id="813" r:id="rId55"/>
    <p:sldId id="814" r:id="rId56"/>
    <p:sldId id="815" r:id="rId57"/>
    <p:sldId id="816" r:id="rId58"/>
    <p:sldId id="817" r:id="rId59"/>
    <p:sldId id="818" r:id="rId60"/>
    <p:sldId id="819" r:id="rId61"/>
    <p:sldId id="820" r:id="rId62"/>
    <p:sldId id="821" r:id="rId63"/>
    <p:sldId id="822" r:id="rId64"/>
    <p:sldId id="823" r:id="rId65"/>
    <p:sldId id="824" r:id="rId66"/>
    <p:sldId id="825" r:id="rId67"/>
    <p:sldId id="826" r:id="rId68"/>
    <p:sldId id="771" r:id="rId69"/>
    <p:sldId id="827" r:id="rId70"/>
    <p:sldId id="828" r:id="rId71"/>
    <p:sldId id="829" r:id="rId72"/>
    <p:sldId id="830" r:id="rId73"/>
    <p:sldId id="831" r:id="rId74"/>
    <p:sldId id="832" r:id="rId75"/>
    <p:sldId id="833" r:id="rId76"/>
    <p:sldId id="834" r:id="rId77"/>
    <p:sldId id="835" r:id="rId78"/>
    <p:sldId id="836" r:id="rId79"/>
    <p:sldId id="837" r:id="rId80"/>
    <p:sldId id="838" r:id="rId81"/>
    <p:sldId id="839" r:id="rId82"/>
    <p:sldId id="840" r:id="rId83"/>
    <p:sldId id="841" r:id="rId84"/>
    <p:sldId id="842" r:id="rId85"/>
    <p:sldId id="843" r:id="rId86"/>
    <p:sldId id="844" r:id="rId87"/>
    <p:sldId id="845" r:id="rId88"/>
    <p:sldId id="846" r:id="rId89"/>
    <p:sldId id="773" r:id="rId90"/>
    <p:sldId id="714" r:id="rId91"/>
    <p:sldId id="716" r:id="rId92"/>
    <p:sldId id="775" r:id="rId93"/>
    <p:sldId id="583" r:id="rId94"/>
    <p:sldId id="703" r:id="rId95"/>
    <p:sldId id="704" r:id="rId96"/>
    <p:sldId id="753" r:id="rId97"/>
    <p:sldId id="754" r:id="rId98"/>
    <p:sldId id="756" r:id="rId99"/>
    <p:sldId id="755" r:id="rId100"/>
    <p:sldId id="725" r:id="rId101"/>
    <p:sldId id="728" r:id="rId102"/>
    <p:sldId id="757" r:id="rId103"/>
    <p:sldId id="724" r:id="rId104"/>
    <p:sldId id="759" r:id="rId105"/>
    <p:sldId id="760" r:id="rId106"/>
    <p:sldId id="761" r:id="rId107"/>
    <p:sldId id="577" r:id="rId108"/>
    <p:sldId id="762" r:id="rId109"/>
    <p:sldId id="763" r:id="rId110"/>
    <p:sldId id="774" r:id="rId111"/>
  </p:sldIdLst>
  <p:sldSz cx="9144000" cy="6858000" type="screen4x3"/>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77617" autoAdjust="0"/>
  </p:normalViewPr>
  <p:slideViewPr>
    <p:cSldViewPr>
      <p:cViewPr>
        <p:scale>
          <a:sx n="70" d="100"/>
          <a:sy n="70" d="100"/>
        </p:scale>
        <p:origin x="-1128" y="-3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138"/>
    </p:cViewPr>
  </p:sorterViewPr>
  <p:notesViewPr>
    <p:cSldViewPr>
      <p:cViewPr varScale="1">
        <p:scale>
          <a:sx n="61" d="100"/>
          <a:sy n="61" d="100"/>
        </p:scale>
        <p:origin x="-3245" y="-82"/>
      </p:cViewPr>
      <p:guideLst>
        <p:guide orient="horz" pos="3132"/>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notesMaster" Target="notesMasters/notesMaster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slide" Target="slides/slide108.xml"/><Relationship Id="rId115"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860E24-460A-4938-B885-7E358AD989BC}" type="doc">
      <dgm:prSet loTypeId="urn:microsoft.com/office/officeart/2005/8/layout/default" loCatId="list" qsTypeId="urn:microsoft.com/office/officeart/2005/8/quickstyle/3d1" qsCatId="3D" csTypeId="urn:microsoft.com/office/officeart/2005/8/colors/colorful1" csCatId="colorful" phldr="1"/>
      <dgm:spPr/>
      <dgm:t>
        <a:bodyPr/>
        <a:lstStyle/>
        <a:p>
          <a:endParaRPr lang="en-GB"/>
        </a:p>
      </dgm:t>
    </dgm:pt>
    <dgm:pt modelId="{B12B0F42-1FDA-4551-97AD-7B579B422637}">
      <dgm:prSet/>
      <dgm:spPr/>
      <dgm:t>
        <a:bodyPr/>
        <a:lstStyle/>
        <a:p>
          <a:pPr rtl="0"/>
          <a:r>
            <a:rPr lang="en-GB" dirty="0" smtClean="0"/>
            <a:t>Equity &amp; Enrichment</a:t>
          </a:r>
          <a:endParaRPr lang="en-GB" dirty="0"/>
        </a:p>
      </dgm:t>
    </dgm:pt>
    <dgm:pt modelId="{E0A92F69-FD8C-4A6B-9CC3-F41A18326A3F}" type="parTrans" cxnId="{87920C6E-AB8F-4CB7-9DC3-9145EDDEE393}">
      <dgm:prSet/>
      <dgm:spPr/>
      <dgm:t>
        <a:bodyPr/>
        <a:lstStyle/>
        <a:p>
          <a:endParaRPr lang="en-GB"/>
        </a:p>
      </dgm:t>
    </dgm:pt>
    <dgm:pt modelId="{34D6BC2A-983F-4394-9DB9-3161982B4138}" type="sibTrans" cxnId="{87920C6E-AB8F-4CB7-9DC3-9145EDDEE393}">
      <dgm:prSet/>
      <dgm:spPr/>
      <dgm:t>
        <a:bodyPr/>
        <a:lstStyle/>
        <a:p>
          <a:endParaRPr lang="en-GB"/>
        </a:p>
      </dgm:t>
    </dgm:pt>
    <dgm:pt modelId="{C8A9F19E-A6B3-4749-9030-DB723FEDE4F0}">
      <dgm:prSet/>
      <dgm:spPr/>
      <dgm:t>
        <a:bodyPr/>
        <a:lstStyle/>
        <a:p>
          <a:pPr rtl="0"/>
          <a:r>
            <a:rPr lang="en-GB" dirty="0" smtClean="0"/>
            <a:t>Mastery Matters</a:t>
          </a:r>
          <a:endParaRPr lang="en-GB" dirty="0"/>
        </a:p>
      </dgm:t>
    </dgm:pt>
    <dgm:pt modelId="{0C21DDB6-BBF5-4FB9-833D-B2C908FFD695}" type="parTrans" cxnId="{75B6993F-87A0-4928-824F-BB57CD3917E9}">
      <dgm:prSet/>
      <dgm:spPr/>
      <dgm:t>
        <a:bodyPr/>
        <a:lstStyle/>
        <a:p>
          <a:endParaRPr lang="en-GB"/>
        </a:p>
      </dgm:t>
    </dgm:pt>
    <dgm:pt modelId="{007ADF03-F44E-4E5B-B78E-554083A7903B}" type="sibTrans" cxnId="{75B6993F-87A0-4928-824F-BB57CD3917E9}">
      <dgm:prSet/>
      <dgm:spPr/>
      <dgm:t>
        <a:bodyPr/>
        <a:lstStyle/>
        <a:p>
          <a:endParaRPr lang="en-GB"/>
        </a:p>
      </dgm:t>
    </dgm:pt>
    <dgm:pt modelId="{819BE189-53B1-4AA6-B1C9-1384B40B7E70}">
      <dgm:prSet/>
      <dgm:spPr/>
      <dgm:t>
        <a:bodyPr/>
        <a:lstStyle/>
        <a:p>
          <a:pPr rtl="0"/>
          <a:r>
            <a:rPr lang="en-GB" dirty="0" smtClean="0"/>
            <a:t>A.C.T. Together</a:t>
          </a:r>
          <a:endParaRPr lang="en-GB" dirty="0"/>
        </a:p>
      </dgm:t>
    </dgm:pt>
    <dgm:pt modelId="{2DE1B2B2-73DA-441F-B62D-930A12B4EF81}" type="parTrans" cxnId="{33445752-8B63-4C3F-80BF-FB3D4E601177}">
      <dgm:prSet/>
      <dgm:spPr/>
      <dgm:t>
        <a:bodyPr/>
        <a:lstStyle/>
        <a:p>
          <a:endParaRPr lang="en-GB"/>
        </a:p>
      </dgm:t>
    </dgm:pt>
    <dgm:pt modelId="{5746A1C5-44C4-4953-9235-0F853D20640D}" type="sibTrans" cxnId="{33445752-8B63-4C3F-80BF-FB3D4E601177}">
      <dgm:prSet/>
      <dgm:spPr/>
      <dgm:t>
        <a:bodyPr/>
        <a:lstStyle/>
        <a:p>
          <a:endParaRPr lang="en-GB"/>
        </a:p>
      </dgm:t>
    </dgm:pt>
    <dgm:pt modelId="{2FC99791-F450-4BDB-AA50-B1FB61F473E0}">
      <dgm:prSet/>
      <dgm:spPr/>
      <dgm:t>
        <a:bodyPr/>
        <a:lstStyle/>
        <a:p>
          <a:pPr rtl="0"/>
          <a:r>
            <a:rPr lang="en-GB" dirty="0" smtClean="0"/>
            <a:t>Formative First</a:t>
          </a:r>
          <a:endParaRPr lang="en-GB" dirty="0"/>
        </a:p>
      </dgm:t>
    </dgm:pt>
    <dgm:pt modelId="{331499CA-DC67-4A29-B9CE-6797A50134B2}" type="parTrans" cxnId="{A683E241-BEEA-4AB5-994B-790E478144F5}">
      <dgm:prSet/>
      <dgm:spPr/>
      <dgm:t>
        <a:bodyPr/>
        <a:lstStyle/>
        <a:p>
          <a:endParaRPr lang="en-GB"/>
        </a:p>
      </dgm:t>
    </dgm:pt>
    <dgm:pt modelId="{02AD74F9-AE28-4EE3-B6B0-90F3088F1DFC}" type="sibTrans" cxnId="{A683E241-BEEA-4AB5-994B-790E478144F5}">
      <dgm:prSet/>
      <dgm:spPr/>
      <dgm:t>
        <a:bodyPr/>
        <a:lstStyle/>
        <a:p>
          <a:endParaRPr lang="en-GB"/>
        </a:p>
      </dgm:t>
    </dgm:pt>
    <dgm:pt modelId="{CFDE4BD2-8492-4CDD-8EB0-E82B0041BB0F}">
      <dgm:prSet/>
      <dgm:spPr/>
      <dgm:t>
        <a:bodyPr/>
        <a:lstStyle/>
        <a:p>
          <a:pPr rtl="0"/>
          <a:r>
            <a:rPr lang="en-GB" dirty="0" smtClean="0"/>
            <a:t>Responsive Teaching</a:t>
          </a:r>
          <a:endParaRPr lang="en-GB" dirty="0"/>
        </a:p>
      </dgm:t>
    </dgm:pt>
    <dgm:pt modelId="{4CCD6D70-FACE-4E4D-8759-1152EEF58753}" type="parTrans" cxnId="{19AF2563-9E51-4785-AA6D-EE046B01297E}">
      <dgm:prSet/>
      <dgm:spPr/>
      <dgm:t>
        <a:bodyPr/>
        <a:lstStyle/>
        <a:p>
          <a:endParaRPr lang="en-GB"/>
        </a:p>
      </dgm:t>
    </dgm:pt>
    <dgm:pt modelId="{C760254F-8713-454A-8B94-586C01CE5D33}" type="sibTrans" cxnId="{19AF2563-9E51-4785-AA6D-EE046B01297E}">
      <dgm:prSet/>
      <dgm:spPr/>
      <dgm:t>
        <a:bodyPr/>
        <a:lstStyle/>
        <a:p>
          <a:endParaRPr lang="en-GB"/>
        </a:p>
      </dgm:t>
    </dgm:pt>
    <dgm:pt modelId="{BE723B4B-4EB3-40F5-91EB-18CA87EE5598}">
      <dgm:prSet/>
      <dgm:spPr/>
      <dgm:t>
        <a:bodyPr/>
        <a:lstStyle/>
        <a:p>
          <a:pPr rtl="0"/>
          <a:r>
            <a:rPr lang="en-GB" dirty="0" smtClean="0"/>
            <a:t>Secure Learning Pathways</a:t>
          </a:r>
          <a:endParaRPr lang="en-GB" dirty="0"/>
        </a:p>
      </dgm:t>
    </dgm:pt>
    <dgm:pt modelId="{CBC08FAD-A22E-4320-A04D-B242269F9879}" type="parTrans" cxnId="{035BDD18-ECBB-4717-B618-1345774D136A}">
      <dgm:prSet/>
      <dgm:spPr/>
      <dgm:t>
        <a:bodyPr/>
        <a:lstStyle/>
        <a:p>
          <a:endParaRPr lang="en-GB"/>
        </a:p>
      </dgm:t>
    </dgm:pt>
    <dgm:pt modelId="{4DC23DD6-F4A8-49FF-AF66-AAEB960025D6}" type="sibTrans" cxnId="{035BDD18-ECBB-4717-B618-1345774D136A}">
      <dgm:prSet/>
      <dgm:spPr/>
      <dgm:t>
        <a:bodyPr/>
        <a:lstStyle/>
        <a:p>
          <a:endParaRPr lang="en-GB"/>
        </a:p>
      </dgm:t>
    </dgm:pt>
    <dgm:pt modelId="{B81E5D5D-BC9B-49D3-BEF3-AA0B391447CE}">
      <dgm:prSet/>
      <dgm:spPr/>
      <dgm:t>
        <a:bodyPr/>
        <a:lstStyle/>
        <a:p>
          <a:pPr rtl="0"/>
          <a:r>
            <a:rPr lang="en-GB" dirty="0" smtClean="0"/>
            <a:t>Agile Feedback</a:t>
          </a:r>
          <a:endParaRPr lang="en-GB" dirty="0"/>
        </a:p>
      </dgm:t>
    </dgm:pt>
    <dgm:pt modelId="{E565C21C-A187-493D-A266-42EDA7236D70}" type="parTrans" cxnId="{940293D0-255F-4E65-951A-A0B539F42A7A}">
      <dgm:prSet/>
      <dgm:spPr/>
      <dgm:t>
        <a:bodyPr/>
        <a:lstStyle/>
        <a:p>
          <a:endParaRPr lang="en-GB"/>
        </a:p>
      </dgm:t>
    </dgm:pt>
    <dgm:pt modelId="{8878FD2A-C21B-43AE-AE9A-3B68DC3EF8C8}" type="sibTrans" cxnId="{940293D0-255F-4E65-951A-A0B539F42A7A}">
      <dgm:prSet/>
      <dgm:spPr/>
      <dgm:t>
        <a:bodyPr/>
        <a:lstStyle/>
        <a:p>
          <a:endParaRPr lang="en-GB"/>
        </a:p>
      </dgm:t>
    </dgm:pt>
    <dgm:pt modelId="{C59A244C-C381-4047-A0C8-64BC77430642}">
      <dgm:prSet/>
      <dgm:spPr/>
      <dgm:t>
        <a:bodyPr/>
        <a:lstStyle/>
        <a:p>
          <a:pPr rtl="0"/>
          <a:r>
            <a:rPr lang="en-GB" dirty="0" smtClean="0"/>
            <a:t>Summative Tracking</a:t>
          </a:r>
          <a:endParaRPr lang="en-GB" dirty="0"/>
        </a:p>
      </dgm:t>
    </dgm:pt>
    <dgm:pt modelId="{6B6CE2DE-E35A-426A-BD7D-3CEE43779102}" type="parTrans" cxnId="{C215811A-0016-4B44-9D43-386EF91217FD}">
      <dgm:prSet/>
      <dgm:spPr/>
      <dgm:t>
        <a:bodyPr/>
        <a:lstStyle/>
        <a:p>
          <a:endParaRPr lang="en-GB"/>
        </a:p>
      </dgm:t>
    </dgm:pt>
    <dgm:pt modelId="{BBE54E8D-E523-4C8C-95F7-1D2AD813E44F}" type="sibTrans" cxnId="{C215811A-0016-4B44-9D43-386EF91217FD}">
      <dgm:prSet/>
      <dgm:spPr/>
      <dgm:t>
        <a:bodyPr/>
        <a:lstStyle/>
        <a:p>
          <a:endParaRPr lang="en-GB"/>
        </a:p>
      </dgm:t>
    </dgm:pt>
    <dgm:pt modelId="{56794A55-379D-4576-8D14-BBC42598D39F}">
      <dgm:prSet/>
      <dgm:spPr/>
      <dgm:t>
        <a:bodyPr/>
        <a:lstStyle/>
        <a:p>
          <a:pPr rtl="0"/>
          <a:r>
            <a:rPr lang="en-GB" dirty="0" smtClean="0"/>
            <a:t>Pace not Race</a:t>
          </a:r>
          <a:endParaRPr lang="en-GB" dirty="0"/>
        </a:p>
      </dgm:t>
    </dgm:pt>
    <dgm:pt modelId="{AAE94488-454A-4A37-9006-9EC7C15541C1}" type="parTrans" cxnId="{505ED0E1-F8E5-431F-8A4F-82D3A0AA2488}">
      <dgm:prSet/>
      <dgm:spPr/>
      <dgm:t>
        <a:bodyPr/>
        <a:lstStyle/>
        <a:p>
          <a:endParaRPr lang="en-GB"/>
        </a:p>
      </dgm:t>
    </dgm:pt>
    <dgm:pt modelId="{2F5AC9B1-D1A9-44F2-B233-7E642BCF03DD}" type="sibTrans" cxnId="{505ED0E1-F8E5-431F-8A4F-82D3A0AA2488}">
      <dgm:prSet/>
      <dgm:spPr/>
      <dgm:t>
        <a:bodyPr/>
        <a:lstStyle/>
        <a:p>
          <a:endParaRPr lang="en-GB"/>
        </a:p>
      </dgm:t>
    </dgm:pt>
    <dgm:pt modelId="{2E4939D3-8E8C-49E1-A751-CE51D8F3223B}">
      <dgm:prSet/>
      <dgm:spPr/>
      <dgm:t>
        <a:bodyPr/>
        <a:lstStyle/>
        <a:p>
          <a:pPr rtl="0"/>
          <a:endParaRPr lang="en-GB" dirty="0"/>
        </a:p>
      </dgm:t>
    </dgm:pt>
    <dgm:pt modelId="{AAAADB24-B997-4D27-BDC1-6F353CBF41CB}" type="parTrans" cxnId="{6141F2A1-C14E-48E9-B16E-036E8EB9DFAE}">
      <dgm:prSet/>
      <dgm:spPr/>
      <dgm:t>
        <a:bodyPr/>
        <a:lstStyle/>
        <a:p>
          <a:endParaRPr lang="en-GB"/>
        </a:p>
      </dgm:t>
    </dgm:pt>
    <dgm:pt modelId="{42ADF171-428B-4176-804B-1759F22586CD}" type="sibTrans" cxnId="{6141F2A1-C14E-48E9-B16E-036E8EB9DFAE}">
      <dgm:prSet/>
      <dgm:spPr/>
      <dgm:t>
        <a:bodyPr/>
        <a:lstStyle/>
        <a:p>
          <a:endParaRPr lang="en-GB"/>
        </a:p>
      </dgm:t>
    </dgm:pt>
    <dgm:pt modelId="{7F822B3A-0E12-49F4-A345-F32FEBF889FF}">
      <dgm:prSet/>
      <dgm:spPr/>
      <dgm:t>
        <a:bodyPr/>
        <a:lstStyle/>
        <a:p>
          <a:endParaRPr lang="en-GB" dirty="0" smtClean="0"/>
        </a:p>
      </dgm:t>
    </dgm:pt>
    <dgm:pt modelId="{44A3CF37-7408-4F54-93DB-B36AE3E2001C}" type="parTrans" cxnId="{FFA5F5F8-0295-41B5-8A82-BD2BA07685A0}">
      <dgm:prSet/>
      <dgm:spPr/>
      <dgm:t>
        <a:bodyPr/>
        <a:lstStyle/>
        <a:p>
          <a:endParaRPr lang="en-GB"/>
        </a:p>
      </dgm:t>
    </dgm:pt>
    <dgm:pt modelId="{905F614F-E565-4497-AEF2-4E205EA6EC83}" type="sibTrans" cxnId="{FFA5F5F8-0295-41B5-8A82-BD2BA07685A0}">
      <dgm:prSet/>
      <dgm:spPr/>
      <dgm:t>
        <a:bodyPr/>
        <a:lstStyle/>
        <a:p>
          <a:endParaRPr lang="en-GB"/>
        </a:p>
      </dgm:t>
    </dgm:pt>
    <dgm:pt modelId="{61B772EF-A7A3-43E7-9B2E-50EFEA4B7C00}">
      <dgm:prSet/>
      <dgm:spPr/>
      <dgm:t>
        <a:bodyPr/>
        <a:lstStyle/>
        <a:p>
          <a:r>
            <a:rPr lang="en-GB" smtClean="0"/>
            <a:t>Moderated </a:t>
          </a:r>
          <a:r>
            <a:rPr lang="en-GB" dirty="0" smtClean="0"/>
            <a:t>Expectations</a:t>
          </a:r>
          <a:endParaRPr lang="en-GB"/>
        </a:p>
      </dgm:t>
    </dgm:pt>
    <dgm:pt modelId="{101E3AD0-9FE8-4A0A-8EAF-9AC16497AFC4}" type="parTrans" cxnId="{D3AB2F58-D2F5-4F48-B251-AFC544A8A3D8}">
      <dgm:prSet/>
      <dgm:spPr/>
      <dgm:t>
        <a:bodyPr/>
        <a:lstStyle/>
        <a:p>
          <a:endParaRPr lang="en-GB"/>
        </a:p>
      </dgm:t>
    </dgm:pt>
    <dgm:pt modelId="{4DA2D3D1-464D-4F33-90EE-928546CEFB2A}" type="sibTrans" cxnId="{D3AB2F58-D2F5-4F48-B251-AFC544A8A3D8}">
      <dgm:prSet/>
      <dgm:spPr/>
      <dgm:t>
        <a:bodyPr/>
        <a:lstStyle/>
        <a:p>
          <a:endParaRPr lang="en-GB"/>
        </a:p>
      </dgm:t>
    </dgm:pt>
    <dgm:pt modelId="{19FF97F6-F0DA-46ED-8433-B69329CA4AD9}" type="pres">
      <dgm:prSet presAssocID="{79860E24-460A-4938-B885-7E358AD989BC}" presName="diagram" presStyleCnt="0">
        <dgm:presLayoutVars>
          <dgm:dir/>
          <dgm:resizeHandles val="exact"/>
        </dgm:presLayoutVars>
      </dgm:prSet>
      <dgm:spPr/>
      <dgm:t>
        <a:bodyPr/>
        <a:lstStyle/>
        <a:p>
          <a:endParaRPr lang="en-GB"/>
        </a:p>
      </dgm:t>
    </dgm:pt>
    <dgm:pt modelId="{CDB84968-AF9F-467E-8E26-1FADAFA72727}" type="pres">
      <dgm:prSet presAssocID="{B12B0F42-1FDA-4551-97AD-7B579B422637}" presName="node" presStyleLbl="node1" presStyleIdx="0" presStyleCnt="12">
        <dgm:presLayoutVars>
          <dgm:bulletEnabled val="1"/>
        </dgm:presLayoutVars>
      </dgm:prSet>
      <dgm:spPr/>
      <dgm:t>
        <a:bodyPr/>
        <a:lstStyle/>
        <a:p>
          <a:endParaRPr lang="en-GB"/>
        </a:p>
      </dgm:t>
    </dgm:pt>
    <dgm:pt modelId="{2C94678D-F24B-45FD-912A-57FB029D3265}" type="pres">
      <dgm:prSet presAssocID="{34D6BC2A-983F-4394-9DB9-3161982B4138}" presName="sibTrans" presStyleCnt="0"/>
      <dgm:spPr/>
    </dgm:pt>
    <dgm:pt modelId="{1ED69840-BDEA-421A-AA46-EBC2C2C465FC}" type="pres">
      <dgm:prSet presAssocID="{C8A9F19E-A6B3-4749-9030-DB723FEDE4F0}" presName="node" presStyleLbl="node1" presStyleIdx="1" presStyleCnt="12">
        <dgm:presLayoutVars>
          <dgm:bulletEnabled val="1"/>
        </dgm:presLayoutVars>
      </dgm:prSet>
      <dgm:spPr/>
      <dgm:t>
        <a:bodyPr/>
        <a:lstStyle/>
        <a:p>
          <a:endParaRPr lang="en-GB"/>
        </a:p>
      </dgm:t>
    </dgm:pt>
    <dgm:pt modelId="{DE52B6AA-319C-4E0A-860D-D5AE45EA6135}" type="pres">
      <dgm:prSet presAssocID="{007ADF03-F44E-4E5B-B78E-554083A7903B}" presName="sibTrans" presStyleCnt="0"/>
      <dgm:spPr/>
    </dgm:pt>
    <dgm:pt modelId="{2DC573EA-E4DD-4DEC-B92E-0954BF25618E}" type="pres">
      <dgm:prSet presAssocID="{819BE189-53B1-4AA6-B1C9-1384B40B7E70}" presName="node" presStyleLbl="node1" presStyleIdx="2" presStyleCnt="12">
        <dgm:presLayoutVars>
          <dgm:bulletEnabled val="1"/>
        </dgm:presLayoutVars>
      </dgm:prSet>
      <dgm:spPr/>
      <dgm:t>
        <a:bodyPr/>
        <a:lstStyle/>
        <a:p>
          <a:endParaRPr lang="en-GB"/>
        </a:p>
      </dgm:t>
    </dgm:pt>
    <dgm:pt modelId="{66F23E38-E791-4B2D-B230-D21003261E65}" type="pres">
      <dgm:prSet presAssocID="{5746A1C5-44C4-4953-9235-0F853D20640D}" presName="sibTrans" presStyleCnt="0"/>
      <dgm:spPr/>
    </dgm:pt>
    <dgm:pt modelId="{B71319A4-E80C-47D4-A7E2-F01887E095E9}" type="pres">
      <dgm:prSet presAssocID="{2FC99791-F450-4BDB-AA50-B1FB61F473E0}" presName="node" presStyleLbl="node1" presStyleIdx="3" presStyleCnt="12">
        <dgm:presLayoutVars>
          <dgm:bulletEnabled val="1"/>
        </dgm:presLayoutVars>
      </dgm:prSet>
      <dgm:spPr/>
      <dgm:t>
        <a:bodyPr/>
        <a:lstStyle/>
        <a:p>
          <a:endParaRPr lang="en-GB"/>
        </a:p>
      </dgm:t>
    </dgm:pt>
    <dgm:pt modelId="{92AE8D94-E8B5-4240-AA1B-F78187746941}" type="pres">
      <dgm:prSet presAssocID="{02AD74F9-AE28-4EE3-B6B0-90F3088F1DFC}" presName="sibTrans" presStyleCnt="0"/>
      <dgm:spPr/>
    </dgm:pt>
    <dgm:pt modelId="{798119BA-C4D0-44D1-869B-99E897C615F0}" type="pres">
      <dgm:prSet presAssocID="{CFDE4BD2-8492-4CDD-8EB0-E82B0041BB0F}" presName="node" presStyleLbl="node1" presStyleIdx="4" presStyleCnt="12">
        <dgm:presLayoutVars>
          <dgm:bulletEnabled val="1"/>
        </dgm:presLayoutVars>
      </dgm:prSet>
      <dgm:spPr/>
      <dgm:t>
        <a:bodyPr/>
        <a:lstStyle/>
        <a:p>
          <a:endParaRPr lang="en-GB"/>
        </a:p>
      </dgm:t>
    </dgm:pt>
    <dgm:pt modelId="{1496EDCF-0E14-405F-BF1F-4FB387943386}" type="pres">
      <dgm:prSet presAssocID="{C760254F-8713-454A-8B94-586C01CE5D33}" presName="sibTrans" presStyleCnt="0"/>
      <dgm:spPr/>
    </dgm:pt>
    <dgm:pt modelId="{3551BD25-A5BC-42BD-8C62-6476259DC1C0}" type="pres">
      <dgm:prSet presAssocID="{BE723B4B-4EB3-40F5-91EB-18CA87EE5598}" presName="node" presStyleLbl="node1" presStyleIdx="5" presStyleCnt="12">
        <dgm:presLayoutVars>
          <dgm:bulletEnabled val="1"/>
        </dgm:presLayoutVars>
      </dgm:prSet>
      <dgm:spPr/>
      <dgm:t>
        <a:bodyPr/>
        <a:lstStyle/>
        <a:p>
          <a:endParaRPr lang="en-GB"/>
        </a:p>
      </dgm:t>
    </dgm:pt>
    <dgm:pt modelId="{4BBA331A-2837-41E2-BF4E-A673861EF272}" type="pres">
      <dgm:prSet presAssocID="{4DC23DD6-F4A8-49FF-AF66-AAEB960025D6}" presName="sibTrans" presStyleCnt="0"/>
      <dgm:spPr/>
    </dgm:pt>
    <dgm:pt modelId="{A798D496-DC74-4C5A-ABB3-CB7FA4939324}" type="pres">
      <dgm:prSet presAssocID="{B81E5D5D-BC9B-49D3-BEF3-AA0B391447CE}" presName="node" presStyleLbl="node1" presStyleIdx="6" presStyleCnt="12">
        <dgm:presLayoutVars>
          <dgm:bulletEnabled val="1"/>
        </dgm:presLayoutVars>
      </dgm:prSet>
      <dgm:spPr/>
      <dgm:t>
        <a:bodyPr/>
        <a:lstStyle/>
        <a:p>
          <a:endParaRPr lang="en-GB"/>
        </a:p>
      </dgm:t>
    </dgm:pt>
    <dgm:pt modelId="{D9303005-9E48-4FEF-9AF8-9790FB257F88}" type="pres">
      <dgm:prSet presAssocID="{8878FD2A-C21B-43AE-AE9A-3B68DC3EF8C8}" presName="sibTrans" presStyleCnt="0"/>
      <dgm:spPr/>
    </dgm:pt>
    <dgm:pt modelId="{C35BF17D-1858-48A6-8C1C-A6B32390A5D6}" type="pres">
      <dgm:prSet presAssocID="{56794A55-379D-4576-8D14-BBC42598D39F}" presName="node" presStyleLbl="node1" presStyleIdx="7" presStyleCnt="12">
        <dgm:presLayoutVars>
          <dgm:bulletEnabled val="1"/>
        </dgm:presLayoutVars>
      </dgm:prSet>
      <dgm:spPr/>
      <dgm:t>
        <a:bodyPr/>
        <a:lstStyle/>
        <a:p>
          <a:endParaRPr lang="en-GB"/>
        </a:p>
      </dgm:t>
    </dgm:pt>
    <dgm:pt modelId="{0D677304-9298-448D-82A6-68D2D59E678F}" type="pres">
      <dgm:prSet presAssocID="{2F5AC9B1-D1A9-44F2-B233-7E642BCF03DD}" presName="sibTrans" presStyleCnt="0"/>
      <dgm:spPr/>
    </dgm:pt>
    <dgm:pt modelId="{C847BCEC-F21D-46F6-9E0D-25661E893D6D}" type="pres">
      <dgm:prSet presAssocID="{7F822B3A-0E12-49F4-A345-F32FEBF889FF}" presName="node" presStyleLbl="node1" presStyleIdx="8" presStyleCnt="12">
        <dgm:presLayoutVars>
          <dgm:bulletEnabled val="1"/>
        </dgm:presLayoutVars>
      </dgm:prSet>
      <dgm:spPr/>
      <dgm:t>
        <a:bodyPr/>
        <a:lstStyle/>
        <a:p>
          <a:endParaRPr lang="en-GB"/>
        </a:p>
      </dgm:t>
    </dgm:pt>
    <dgm:pt modelId="{D0F49532-95C7-4152-B37C-8AB95F8396E6}" type="pres">
      <dgm:prSet presAssocID="{905F614F-E565-4497-AEF2-4E205EA6EC83}" presName="sibTrans" presStyleCnt="0"/>
      <dgm:spPr/>
    </dgm:pt>
    <dgm:pt modelId="{67FA544E-E7AE-4B26-9322-317227EFC2F5}" type="pres">
      <dgm:prSet presAssocID="{C59A244C-C381-4047-A0C8-64BC77430642}" presName="node" presStyleLbl="node1" presStyleIdx="9" presStyleCnt="12">
        <dgm:presLayoutVars>
          <dgm:bulletEnabled val="1"/>
        </dgm:presLayoutVars>
      </dgm:prSet>
      <dgm:spPr/>
      <dgm:t>
        <a:bodyPr/>
        <a:lstStyle/>
        <a:p>
          <a:endParaRPr lang="en-GB"/>
        </a:p>
      </dgm:t>
    </dgm:pt>
    <dgm:pt modelId="{8E656F1B-1D8E-4CF3-A98C-3A2D03CB2DC7}" type="pres">
      <dgm:prSet presAssocID="{BBE54E8D-E523-4C8C-95F7-1D2AD813E44F}" presName="sibTrans" presStyleCnt="0"/>
      <dgm:spPr/>
    </dgm:pt>
    <dgm:pt modelId="{B7EBC43E-6FE1-441E-B26C-1527CCAF6B65}" type="pres">
      <dgm:prSet presAssocID="{61B772EF-A7A3-43E7-9B2E-50EFEA4B7C00}" presName="node" presStyleLbl="node1" presStyleIdx="10" presStyleCnt="12">
        <dgm:presLayoutVars>
          <dgm:bulletEnabled val="1"/>
        </dgm:presLayoutVars>
      </dgm:prSet>
      <dgm:spPr/>
      <dgm:t>
        <a:bodyPr/>
        <a:lstStyle/>
        <a:p>
          <a:endParaRPr lang="en-GB"/>
        </a:p>
      </dgm:t>
    </dgm:pt>
    <dgm:pt modelId="{FA413716-D3F6-42AD-967F-44B4E6F4CD56}" type="pres">
      <dgm:prSet presAssocID="{4DA2D3D1-464D-4F33-90EE-928546CEFB2A}" presName="sibTrans" presStyleCnt="0"/>
      <dgm:spPr/>
    </dgm:pt>
    <dgm:pt modelId="{92A7342E-56A1-4CFF-B342-5E027D5F3A4D}" type="pres">
      <dgm:prSet presAssocID="{2E4939D3-8E8C-49E1-A751-CE51D8F3223B}" presName="node" presStyleLbl="node1" presStyleIdx="11" presStyleCnt="12">
        <dgm:presLayoutVars>
          <dgm:bulletEnabled val="1"/>
        </dgm:presLayoutVars>
      </dgm:prSet>
      <dgm:spPr/>
      <dgm:t>
        <a:bodyPr/>
        <a:lstStyle/>
        <a:p>
          <a:endParaRPr lang="en-GB"/>
        </a:p>
      </dgm:t>
    </dgm:pt>
  </dgm:ptLst>
  <dgm:cxnLst>
    <dgm:cxn modelId="{0FEEAD00-F52B-43D8-959E-6569AE9413DC}" type="presOf" srcId="{CFDE4BD2-8492-4CDD-8EB0-E82B0041BB0F}" destId="{798119BA-C4D0-44D1-869B-99E897C615F0}" srcOrd="0" destOrd="0" presId="urn:microsoft.com/office/officeart/2005/8/layout/default"/>
    <dgm:cxn modelId="{919B48B3-21FE-4D64-85EA-EEA96C3145E7}" type="presOf" srcId="{C59A244C-C381-4047-A0C8-64BC77430642}" destId="{67FA544E-E7AE-4B26-9322-317227EFC2F5}" srcOrd="0" destOrd="0" presId="urn:microsoft.com/office/officeart/2005/8/layout/default"/>
    <dgm:cxn modelId="{FFA5F5F8-0295-41B5-8A82-BD2BA07685A0}" srcId="{79860E24-460A-4938-B885-7E358AD989BC}" destId="{7F822B3A-0E12-49F4-A345-F32FEBF889FF}" srcOrd="8" destOrd="0" parTransId="{44A3CF37-7408-4F54-93DB-B36AE3E2001C}" sibTransId="{905F614F-E565-4497-AEF2-4E205EA6EC83}"/>
    <dgm:cxn modelId="{22483292-BC73-492A-BB19-D88E9CB992D5}" type="presOf" srcId="{2E4939D3-8E8C-49E1-A751-CE51D8F3223B}" destId="{92A7342E-56A1-4CFF-B342-5E027D5F3A4D}" srcOrd="0" destOrd="0" presId="urn:microsoft.com/office/officeart/2005/8/layout/default"/>
    <dgm:cxn modelId="{87920C6E-AB8F-4CB7-9DC3-9145EDDEE393}" srcId="{79860E24-460A-4938-B885-7E358AD989BC}" destId="{B12B0F42-1FDA-4551-97AD-7B579B422637}" srcOrd="0" destOrd="0" parTransId="{E0A92F69-FD8C-4A6B-9CC3-F41A18326A3F}" sibTransId="{34D6BC2A-983F-4394-9DB9-3161982B4138}"/>
    <dgm:cxn modelId="{D3AB2F58-D2F5-4F48-B251-AFC544A8A3D8}" srcId="{79860E24-460A-4938-B885-7E358AD989BC}" destId="{61B772EF-A7A3-43E7-9B2E-50EFEA4B7C00}" srcOrd="10" destOrd="0" parTransId="{101E3AD0-9FE8-4A0A-8EAF-9AC16497AFC4}" sibTransId="{4DA2D3D1-464D-4F33-90EE-928546CEFB2A}"/>
    <dgm:cxn modelId="{33445752-8B63-4C3F-80BF-FB3D4E601177}" srcId="{79860E24-460A-4938-B885-7E358AD989BC}" destId="{819BE189-53B1-4AA6-B1C9-1384B40B7E70}" srcOrd="2" destOrd="0" parTransId="{2DE1B2B2-73DA-441F-B62D-930A12B4EF81}" sibTransId="{5746A1C5-44C4-4953-9235-0F853D20640D}"/>
    <dgm:cxn modelId="{F669AF01-788A-45B3-8E9F-E2361B0EF932}" type="presOf" srcId="{2FC99791-F450-4BDB-AA50-B1FB61F473E0}" destId="{B71319A4-E80C-47D4-A7E2-F01887E095E9}" srcOrd="0" destOrd="0" presId="urn:microsoft.com/office/officeart/2005/8/layout/default"/>
    <dgm:cxn modelId="{2630EB4B-2D79-4331-B297-13154A7BAEF7}" type="presOf" srcId="{79860E24-460A-4938-B885-7E358AD989BC}" destId="{19FF97F6-F0DA-46ED-8433-B69329CA4AD9}" srcOrd="0" destOrd="0" presId="urn:microsoft.com/office/officeart/2005/8/layout/default"/>
    <dgm:cxn modelId="{505ED0E1-F8E5-431F-8A4F-82D3A0AA2488}" srcId="{79860E24-460A-4938-B885-7E358AD989BC}" destId="{56794A55-379D-4576-8D14-BBC42598D39F}" srcOrd="7" destOrd="0" parTransId="{AAE94488-454A-4A37-9006-9EC7C15541C1}" sibTransId="{2F5AC9B1-D1A9-44F2-B233-7E642BCF03DD}"/>
    <dgm:cxn modelId="{3C6C35C7-2B5C-418F-B0DA-820259B83F2B}" type="presOf" srcId="{819BE189-53B1-4AA6-B1C9-1384B40B7E70}" destId="{2DC573EA-E4DD-4DEC-B92E-0954BF25618E}" srcOrd="0" destOrd="0" presId="urn:microsoft.com/office/officeart/2005/8/layout/default"/>
    <dgm:cxn modelId="{035BDD18-ECBB-4717-B618-1345774D136A}" srcId="{79860E24-460A-4938-B885-7E358AD989BC}" destId="{BE723B4B-4EB3-40F5-91EB-18CA87EE5598}" srcOrd="5" destOrd="0" parTransId="{CBC08FAD-A22E-4320-A04D-B242269F9879}" sibTransId="{4DC23DD6-F4A8-49FF-AF66-AAEB960025D6}"/>
    <dgm:cxn modelId="{7B97340E-8960-4B08-B4D8-7D30C2323402}" type="presOf" srcId="{61B772EF-A7A3-43E7-9B2E-50EFEA4B7C00}" destId="{B7EBC43E-6FE1-441E-B26C-1527CCAF6B65}" srcOrd="0" destOrd="0" presId="urn:microsoft.com/office/officeart/2005/8/layout/default"/>
    <dgm:cxn modelId="{C01DDAAE-1DA3-4C75-8710-38EDB3D49741}" type="presOf" srcId="{7F822B3A-0E12-49F4-A345-F32FEBF889FF}" destId="{C847BCEC-F21D-46F6-9E0D-25661E893D6D}" srcOrd="0" destOrd="0" presId="urn:microsoft.com/office/officeart/2005/8/layout/default"/>
    <dgm:cxn modelId="{19AF2563-9E51-4785-AA6D-EE046B01297E}" srcId="{79860E24-460A-4938-B885-7E358AD989BC}" destId="{CFDE4BD2-8492-4CDD-8EB0-E82B0041BB0F}" srcOrd="4" destOrd="0" parTransId="{4CCD6D70-FACE-4E4D-8759-1152EEF58753}" sibTransId="{C760254F-8713-454A-8B94-586C01CE5D33}"/>
    <dgm:cxn modelId="{38BF2A63-6AAD-443C-AB75-C80D554A7E3C}" type="presOf" srcId="{B12B0F42-1FDA-4551-97AD-7B579B422637}" destId="{CDB84968-AF9F-467E-8E26-1FADAFA72727}" srcOrd="0" destOrd="0" presId="urn:microsoft.com/office/officeart/2005/8/layout/default"/>
    <dgm:cxn modelId="{C86C1315-B0E1-4727-A470-966D08D61802}" type="presOf" srcId="{C8A9F19E-A6B3-4749-9030-DB723FEDE4F0}" destId="{1ED69840-BDEA-421A-AA46-EBC2C2C465FC}" srcOrd="0" destOrd="0" presId="urn:microsoft.com/office/officeart/2005/8/layout/default"/>
    <dgm:cxn modelId="{D25DF11B-82AE-4DAB-831A-6A2431C75FAD}" type="presOf" srcId="{56794A55-379D-4576-8D14-BBC42598D39F}" destId="{C35BF17D-1858-48A6-8C1C-A6B32390A5D6}" srcOrd="0" destOrd="0" presId="urn:microsoft.com/office/officeart/2005/8/layout/default"/>
    <dgm:cxn modelId="{75B6993F-87A0-4928-824F-BB57CD3917E9}" srcId="{79860E24-460A-4938-B885-7E358AD989BC}" destId="{C8A9F19E-A6B3-4749-9030-DB723FEDE4F0}" srcOrd="1" destOrd="0" parTransId="{0C21DDB6-BBF5-4FB9-833D-B2C908FFD695}" sibTransId="{007ADF03-F44E-4E5B-B78E-554083A7903B}"/>
    <dgm:cxn modelId="{6141F2A1-C14E-48E9-B16E-036E8EB9DFAE}" srcId="{79860E24-460A-4938-B885-7E358AD989BC}" destId="{2E4939D3-8E8C-49E1-A751-CE51D8F3223B}" srcOrd="11" destOrd="0" parTransId="{AAAADB24-B997-4D27-BDC1-6F353CBF41CB}" sibTransId="{42ADF171-428B-4176-804B-1759F22586CD}"/>
    <dgm:cxn modelId="{B0A59113-5463-4D56-99DA-95BC61126CFA}" type="presOf" srcId="{B81E5D5D-BC9B-49D3-BEF3-AA0B391447CE}" destId="{A798D496-DC74-4C5A-ABB3-CB7FA4939324}" srcOrd="0" destOrd="0" presId="urn:microsoft.com/office/officeart/2005/8/layout/default"/>
    <dgm:cxn modelId="{C215811A-0016-4B44-9D43-386EF91217FD}" srcId="{79860E24-460A-4938-B885-7E358AD989BC}" destId="{C59A244C-C381-4047-A0C8-64BC77430642}" srcOrd="9" destOrd="0" parTransId="{6B6CE2DE-E35A-426A-BD7D-3CEE43779102}" sibTransId="{BBE54E8D-E523-4C8C-95F7-1D2AD813E44F}"/>
    <dgm:cxn modelId="{76D3F701-B941-4713-8FD4-99AD096C7D2E}" type="presOf" srcId="{BE723B4B-4EB3-40F5-91EB-18CA87EE5598}" destId="{3551BD25-A5BC-42BD-8C62-6476259DC1C0}" srcOrd="0" destOrd="0" presId="urn:microsoft.com/office/officeart/2005/8/layout/default"/>
    <dgm:cxn modelId="{A683E241-BEEA-4AB5-994B-790E478144F5}" srcId="{79860E24-460A-4938-B885-7E358AD989BC}" destId="{2FC99791-F450-4BDB-AA50-B1FB61F473E0}" srcOrd="3" destOrd="0" parTransId="{331499CA-DC67-4A29-B9CE-6797A50134B2}" sibTransId="{02AD74F9-AE28-4EE3-B6B0-90F3088F1DFC}"/>
    <dgm:cxn modelId="{940293D0-255F-4E65-951A-A0B539F42A7A}" srcId="{79860E24-460A-4938-B885-7E358AD989BC}" destId="{B81E5D5D-BC9B-49D3-BEF3-AA0B391447CE}" srcOrd="6" destOrd="0" parTransId="{E565C21C-A187-493D-A266-42EDA7236D70}" sibTransId="{8878FD2A-C21B-43AE-AE9A-3B68DC3EF8C8}"/>
    <dgm:cxn modelId="{DBA34D2E-F6C4-471E-A049-EE0DDF2C1A75}" type="presParOf" srcId="{19FF97F6-F0DA-46ED-8433-B69329CA4AD9}" destId="{CDB84968-AF9F-467E-8E26-1FADAFA72727}" srcOrd="0" destOrd="0" presId="urn:microsoft.com/office/officeart/2005/8/layout/default"/>
    <dgm:cxn modelId="{75785D08-FDDA-498B-96D2-0CDDE64B235C}" type="presParOf" srcId="{19FF97F6-F0DA-46ED-8433-B69329CA4AD9}" destId="{2C94678D-F24B-45FD-912A-57FB029D3265}" srcOrd="1" destOrd="0" presId="urn:microsoft.com/office/officeart/2005/8/layout/default"/>
    <dgm:cxn modelId="{21E370BD-05BE-4329-9C86-665EA5D87AFA}" type="presParOf" srcId="{19FF97F6-F0DA-46ED-8433-B69329CA4AD9}" destId="{1ED69840-BDEA-421A-AA46-EBC2C2C465FC}" srcOrd="2" destOrd="0" presId="urn:microsoft.com/office/officeart/2005/8/layout/default"/>
    <dgm:cxn modelId="{F92D6CAA-BE03-42F4-8197-2F7080694A47}" type="presParOf" srcId="{19FF97F6-F0DA-46ED-8433-B69329CA4AD9}" destId="{DE52B6AA-319C-4E0A-860D-D5AE45EA6135}" srcOrd="3" destOrd="0" presId="urn:microsoft.com/office/officeart/2005/8/layout/default"/>
    <dgm:cxn modelId="{7EE5696D-F697-4878-A18A-02F392A57F4C}" type="presParOf" srcId="{19FF97F6-F0DA-46ED-8433-B69329CA4AD9}" destId="{2DC573EA-E4DD-4DEC-B92E-0954BF25618E}" srcOrd="4" destOrd="0" presId="urn:microsoft.com/office/officeart/2005/8/layout/default"/>
    <dgm:cxn modelId="{E4FE94C1-D628-44A5-8ED0-7232A303DF24}" type="presParOf" srcId="{19FF97F6-F0DA-46ED-8433-B69329CA4AD9}" destId="{66F23E38-E791-4B2D-B230-D21003261E65}" srcOrd="5" destOrd="0" presId="urn:microsoft.com/office/officeart/2005/8/layout/default"/>
    <dgm:cxn modelId="{D7754FCA-088F-4179-9F36-B46A73B3C5D6}" type="presParOf" srcId="{19FF97F6-F0DA-46ED-8433-B69329CA4AD9}" destId="{B71319A4-E80C-47D4-A7E2-F01887E095E9}" srcOrd="6" destOrd="0" presId="urn:microsoft.com/office/officeart/2005/8/layout/default"/>
    <dgm:cxn modelId="{39393A38-8CE6-47F0-A79E-C0B0CDC324D3}" type="presParOf" srcId="{19FF97F6-F0DA-46ED-8433-B69329CA4AD9}" destId="{92AE8D94-E8B5-4240-AA1B-F78187746941}" srcOrd="7" destOrd="0" presId="urn:microsoft.com/office/officeart/2005/8/layout/default"/>
    <dgm:cxn modelId="{8576D3E1-6DE5-4CA3-94FC-5664B81A5097}" type="presParOf" srcId="{19FF97F6-F0DA-46ED-8433-B69329CA4AD9}" destId="{798119BA-C4D0-44D1-869B-99E897C615F0}" srcOrd="8" destOrd="0" presId="urn:microsoft.com/office/officeart/2005/8/layout/default"/>
    <dgm:cxn modelId="{29C4C442-CB98-4081-BDE6-A26B555D6219}" type="presParOf" srcId="{19FF97F6-F0DA-46ED-8433-B69329CA4AD9}" destId="{1496EDCF-0E14-405F-BF1F-4FB387943386}" srcOrd="9" destOrd="0" presId="urn:microsoft.com/office/officeart/2005/8/layout/default"/>
    <dgm:cxn modelId="{75D3367C-5BA8-49E9-B73B-BFD7EE924684}" type="presParOf" srcId="{19FF97F6-F0DA-46ED-8433-B69329CA4AD9}" destId="{3551BD25-A5BC-42BD-8C62-6476259DC1C0}" srcOrd="10" destOrd="0" presId="urn:microsoft.com/office/officeart/2005/8/layout/default"/>
    <dgm:cxn modelId="{67958CE2-906B-490E-B17F-509608A42B77}" type="presParOf" srcId="{19FF97F6-F0DA-46ED-8433-B69329CA4AD9}" destId="{4BBA331A-2837-41E2-BF4E-A673861EF272}" srcOrd="11" destOrd="0" presId="urn:microsoft.com/office/officeart/2005/8/layout/default"/>
    <dgm:cxn modelId="{0A37274C-02C4-4541-B642-FAFB6E794C08}" type="presParOf" srcId="{19FF97F6-F0DA-46ED-8433-B69329CA4AD9}" destId="{A798D496-DC74-4C5A-ABB3-CB7FA4939324}" srcOrd="12" destOrd="0" presId="urn:microsoft.com/office/officeart/2005/8/layout/default"/>
    <dgm:cxn modelId="{E90FFD77-A2EC-477E-A394-B48AB73DAAF0}" type="presParOf" srcId="{19FF97F6-F0DA-46ED-8433-B69329CA4AD9}" destId="{D9303005-9E48-4FEF-9AF8-9790FB257F88}" srcOrd="13" destOrd="0" presId="urn:microsoft.com/office/officeart/2005/8/layout/default"/>
    <dgm:cxn modelId="{C9A3D25C-364C-4C7C-AB30-FE63F50ED8EC}" type="presParOf" srcId="{19FF97F6-F0DA-46ED-8433-B69329CA4AD9}" destId="{C35BF17D-1858-48A6-8C1C-A6B32390A5D6}" srcOrd="14" destOrd="0" presId="urn:microsoft.com/office/officeart/2005/8/layout/default"/>
    <dgm:cxn modelId="{35D94006-7E91-4C7A-85BE-73CA3C2A2E4C}" type="presParOf" srcId="{19FF97F6-F0DA-46ED-8433-B69329CA4AD9}" destId="{0D677304-9298-448D-82A6-68D2D59E678F}" srcOrd="15" destOrd="0" presId="urn:microsoft.com/office/officeart/2005/8/layout/default"/>
    <dgm:cxn modelId="{87889E12-0E29-49A9-84FE-DF210A0590B2}" type="presParOf" srcId="{19FF97F6-F0DA-46ED-8433-B69329CA4AD9}" destId="{C847BCEC-F21D-46F6-9E0D-25661E893D6D}" srcOrd="16" destOrd="0" presId="urn:microsoft.com/office/officeart/2005/8/layout/default"/>
    <dgm:cxn modelId="{DFAFFAB9-8896-4914-BB29-5ED88293A5DB}" type="presParOf" srcId="{19FF97F6-F0DA-46ED-8433-B69329CA4AD9}" destId="{D0F49532-95C7-4152-B37C-8AB95F8396E6}" srcOrd="17" destOrd="0" presId="urn:microsoft.com/office/officeart/2005/8/layout/default"/>
    <dgm:cxn modelId="{EFBFF53B-EC24-42F2-BD0B-44A9A9181068}" type="presParOf" srcId="{19FF97F6-F0DA-46ED-8433-B69329CA4AD9}" destId="{67FA544E-E7AE-4B26-9322-317227EFC2F5}" srcOrd="18" destOrd="0" presId="urn:microsoft.com/office/officeart/2005/8/layout/default"/>
    <dgm:cxn modelId="{6CBA2A85-30CB-4423-BE3E-BD58433FD541}" type="presParOf" srcId="{19FF97F6-F0DA-46ED-8433-B69329CA4AD9}" destId="{8E656F1B-1D8E-4CF3-A98C-3A2D03CB2DC7}" srcOrd="19" destOrd="0" presId="urn:microsoft.com/office/officeart/2005/8/layout/default"/>
    <dgm:cxn modelId="{175B0964-215B-4225-BD5A-5237E877BE0D}" type="presParOf" srcId="{19FF97F6-F0DA-46ED-8433-B69329CA4AD9}" destId="{B7EBC43E-6FE1-441E-B26C-1527CCAF6B65}" srcOrd="20" destOrd="0" presId="urn:microsoft.com/office/officeart/2005/8/layout/default"/>
    <dgm:cxn modelId="{662BF281-BF23-42F4-A64A-A4409566250B}" type="presParOf" srcId="{19FF97F6-F0DA-46ED-8433-B69329CA4AD9}" destId="{FA413716-D3F6-42AD-967F-44B4E6F4CD56}" srcOrd="21" destOrd="0" presId="urn:microsoft.com/office/officeart/2005/8/layout/default"/>
    <dgm:cxn modelId="{F737846C-838C-401C-B623-908626B52E56}" type="presParOf" srcId="{19FF97F6-F0DA-46ED-8433-B69329CA4AD9}" destId="{92A7342E-56A1-4CFF-B342-5E027D5F3A4D}"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84968-AF9F-467E-8E26-1FADAFA72727}">
      <dsp:nvSpPr>
        <dsp:cNvPr id="0" name=""/>
        <dsp:cNvSpPr/>
      </dsp:nvSpPr>
      <dsp:spPr>
        <a:xfrm>
          <a:off x="2046" y="269411"/>
          <a:ext cx="1623414" cy="9740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Equity &amp; Enrichment</a:t>
          </a:r>
          <a:endParaRPr lang="en-GB" sz="2000" kern="1200" dirty="0"/>
        </a:p>
      </dsp:txBody>
      <dsp:txXfrm>
        <a:off x="2046" y="269411"/>
        <a:ext cx="1623414" cy="974048"/>
      </dsp:txXfrm>
    </dsp:sp>
    <dsp:sp modelId="{1ED69840-BDEA-421A-AA46-EBC2C2C465FC}">
      <dsp:nvSpPr>
        <dsp:cNvPr id="0" name=""/>
        <dsp:cNvSpPr/>
      </dsp:nvSpPr>
      <dsp:spPr>
        <a:xfrm>
          <a:off x="1787802" y="269411"/>
          <a:ext cx="1623414" cy="97404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Mastery Matters</a:t>
          </a:r>
          <a:endParaRPr lang="en-GB" sz="2000" kern="1200" dirty="0"/>
        </a:p>
      </dsp:txBody>
      <dsp:txXfrm>
        <a:off x="1787802" y="269411"/>
        <a:ext cx="1623414" cy="974048"/>
      </dsp:txXfrm>
    </dsp:sp>
    <dsp:sp modelId="{2DC573EA-E4DD-4DEC-B92E-0954BF25618E}">
      <dsp:nvSpPr>
        <dsp:cNvPr id="0" name=""/>
        <dsp:cNvSpPr/>
      </dsp:nvSpPr>
      <dsp:spPr>
        <a:xfrm>
          <a:off x="3573558" y="269411"/>
          <a:ext cx="1623414" cy="974048"/>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A.C.T. Together</a:t>
          </a:r>
          <a:endParaRPr lang="en-GB" sz="2000" kern="1200" dirty="0"/>
        </a:p>
      </dsp:txBody>
      <dsp:txXfrm>
        <a:off x="3573558" y="269411"/>
        <a:ext cx="1623414" cy="974048"/>
      </dsp:txXfrm>
    </dsp:sp>
    <dsp:sp modelId="{B71319A4-E80C-47D4-A7E2-F01887E095E9}">
      <dsp:nvSpPr>
        <dsp:cNvPr id="0" name=""/>
        <dsp:cNvSpPr/>
      </dsp:nvSpPr>
      <dsp:spPr>
        <a:xfrm>
          <a:off x="5359314" y="269411"/>
          <a:ext cx="1623414" cy="974048"/>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Formative First</a:t>
          </a:r>
          <a:endParaRPr lang="en-GB" sz="2000" kern="1200" dirty="0"/>
        </a:p>
      </dsp:txBody>
      <dsp:txXfrm>
        <a:off x="5359314" y="269411"/>
        <a:ext cx="1623414" cy="974048"/>
      </dsp:txXfrm>
    </dsp:sp>
    <dsp:sp modelId="{798119BA-C4D0-44D1-869B-99E897C615F0}">
      <dsp:nvSpPr>
        <dsp:cNvPr id="0" name=""/>
        <dsp:cNvSpPr/>
      </dsp:nvSpPr>
      <dsp:spPr>
        <a:xfrm>
          <a:off x="2046" y="1405801"/>
          <a:ext cx="1623414" cy="974048"/>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Responsive Teaching</a:t>
          </a:r>
          <a:endParaRPr lang="en-GB" sz="2000" kern="1200" dirty="0"/>
        </a:p>
      </dsp:txBody>
      <dsp:txXfrm>
        <a:off x="2046" y="1405801"/>
        <a:ext cx="1623414" cy="974048"/>
      </dsp:txXfrm>
    </dsp:sp>
    <dsp:sp modelId="{3551BD25-A5BC-42BD-8C62-6476259DC1C0}">
      <dsp:nvSpPr>
        <dsp:cNvPr id="0" name=""/>
        <dsp:cNvSpPr/>
      </dsp:nvSpPr>
      <dsp:spPr>
        <a:xfrm>
          <a:off x="1787802" y="1405801"/>
          <a:ext cx="1623414" cy="9740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Secure Learning Pathways</a:t>
          </a:r>
          <a:endParaRPr lang="en-GB" sz="2000" kern="1200" dirty="0"/>
        </a:p>
      </dsp:txBody>
      <dsp:txXfrm>
        <a:off x="1787802" y="1405801"/>
        <a:ext cx="1623414" cy="974048"/>
      </dsp:txXfrm>
    </dsp:sp>
    <dsp:sp modelId="{A798D496-DC74-4C5A-ABB3-CB7FA4939324}">
      <dsp:nvSpPr>
        <dsp:cNvPr id="0" name=""/>
        <dsp:cNvSpPr/>
      </dsp:nvSpPr>
      <dsp:spPr>
        <a:xfrm>
          <a:off x="3573558" y="1405801"/>
          <a:ext cx="1623414" cy="97404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Agile Feedback</a:t>
          </a:r>
          <a:endParaRPr lang="en-GB" sz="2000" kern="1200" dirty="0"/>
        </a:p>
      </dsp:txBody>
      <dsp:txXfrm>
        <a:off x="3573558" y="1405801"/>
        <a:ext cx="1623414" cy="974048"/>
      </dsp:txXfrm>
    </dsp:sp>
    <dsp:sp modelId="{C35BF17D-1858-48A6-8C1C-A6B32390A5D6}">
      <dsp:nvSpPr>
        <dsp:cNvPr id="0" name=""/>
        <dsp:cNvSpPr/>
      </dsp:nvSpPr>
      <dsp:spPr>
        <a:xfrm>
          <a:off x="5359314" y="1405801"/>
          <a:ext cx="1623414" cy="974048"/>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Pace not Race</a:t>
          </a:r>
          <a:endParaRPr lang="en-GB" sz="2000" kern="1200" dirty="0"/>
        </a:p>
      </dsp:txBody>
      <dsp:txXfrm>
        <a:off x="5359314" y="1405801"/>
        <a:ext cx="1623414" cy="974048"/>
      </dsp:txXfrm>
    </dsp:sp>
    <dsp:sp modelId="{C847BCEC-F21D-46F6-9E0D-25661E893D6D}">
      <dsp:nvSpPr>
        <dsp:cNvPr id="0" name=""/>
        <dsp:cNvSpPr/>
      </dsp:nvSpPr>
      <dsp:spPr>
        <a:xfrm>
          <a:off x="2046" y="2542191"/>
          <a:ext cx="1623414" cy="974048"/>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endParaRPr lang="en-GB" sz="2000" kern="1200" dirty="0" smtClean="0"/>
        </a:p>
      </dsp:txBody>
      <dsp:txXfrm>
        <a:off x="2046" y="2542191"/>
        <a:ext cx="1623414" cy="974048"/>
      </dsp:txXfrm>
    </dsp:sp>
    <dsp:sp modelId="{67FA544E-E7AE-4B26-9322-317227EFC2F5}">
      <dsp:nvSpPr>
        <dsp:cNvPr id="0" name=""/>
        <dsp:cNvSpPr/>
      </dsp:nvSpPr>
      <dsp:spPr>
        <a:xfrm>
          <a:off x="1787802" y="2542191"/>
          <a:ext cx="1623414" cy="974048"/>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GB" sz="2000" kern="1200" dirty="0" smtClean="0"/>
            <a:t>Summative Tracking</a:t>
          </a:r>
          <a:endParaRPr lang="en-GB" sz="2000" kern="1200" dirty="0"/>
        </a:p>
      </dsp:txBody>
      <dsp:txXfrm>
        <a:off x="1787802" y="2542191"/>
        <a:ext cx="1623414" cy="974048"/>
      </dsp:txXfrm>
    </dsp:sp>
    <dsp:sp modelId="{B7EBC43E-6FE1-441E-B26C-1527CCAF6B65}">
      <dsp:nvSpPr>
        <dsp:cNvPr id="0" name=""/>
        <dsp:cNvSpPr/>
      </dsp:nvSpPr>
      <dsp:spPr>
        <a:xfrm>
          <a:off x="3573558" y="2542191"/>
          <a:ext cx="1623414" cy="97404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smtClean="0"/>
            <a:t>Moderated </a:t>
          </a:r>
          <a:r>
            <a:rPr lang="en-GB" sz="2000" kern="1200" dirty="0" smtClean="0"/>
            <a:t>Expectations</a:t>
          </a:r>
          <a:endParaRPr lang="en-GB" sz="2000" kern="1200"/>
        </a:p>
      </dsp:txBody>
      <dsp:txXfrm>
        <a:off x="3573558" y="2542191"/>
        <a:ext cx="1623414" cy="974048"/>
      </dsp:txXfrm>
    </dsp:sp>
    <dsp:sp modelId="{92A7342E-56A1-4CFF-B342-5E027D5F3A4D}">
      <dsp:nvSpPr>
        <dsp:cNvPr id="0" name=""/>
        <dsp:cNvSpPr/>
      </dsp:nvSpPr>
      <dsp:spPr>
        <a:xfrm>
          <a:off x="5359314" y="2542191"/>
          <a:ext cx="1623414" cy="97404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endParaRPr lang="en-GB" sz="2000" kern="1200" dirty="0"/>
        </a:p>
      </dsp:txBody>
      <dsp:txXfrm>
        <a:off x="5359314" y="2542191"/>
        <a:ext cx="1623414" cy="97404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210" cy="496745"/>
          </a:xfrm>
          <a:prstGeom prst="rect">
            <a:avLst/>
          </a:prstGeom>
        </p:spPr>
        <p:txBody>
          <a:bodyPr vert="horz" lIns="88626" tIns="44313" rIns="88626" bIns="44313" rtlCol="0"/>
          <a:lstStyle>
            <a:lvl1pPr algn="l">
              <a:defRPr sz="1200"/>
            </a:lvl1pPr>
          </a:lstStyle>
          <a:p>
            <a:endParaRPr lang="en-GB"/>
          </a:p>
        </p:txBody>
      </p:sp>
      <p:sp>
        <p:nvSpPr>
          <p:cNvPr id="3" name="Date Placeholder 2"/>
          <p:cNvSpPr>
            <a:spLocks noGrp="1"/>
          </p:cNvSpPr>
          <p:nvPr>
            <p:ph type="dt" sz="quarter" idx="1"/>
          </p:nvPr>
        </p:nvSpPr>
        <p:spPr>
          <a:xfrm>
            <a:off x="3884259" y="0"/>
            <a:ext cx="2972210" cy="496745"/>
          </a:xfrm>
          <a:prstGeom prst="rect">
            <a:avLst/>
          </a:prstGeom>
        </p:spPr>
        <p:txBody>
          <a:bodyPr vert="horz" lIns="88626" tIns="44313" rIns="88626" bIns="44313" rtlCol="0"/>
          <a:lstStyle>
            <a:lvl1pPr algn="r">
              <a:defRPr sz="1200"/>
            </a:lvl1pPr>
          </a:lstStyle>
          <a:p>
            <a:fld id="{33952516-F3B0-448C-A53D-4235710A7A92}" type="datetimeFigureOut">
              <a:rPr lang="en-GB" smtClean="0"/>
              <a:t>09/11/2016</a:t>
            </a:fld>
            <a:endParaRPr lang="en-GB"/>
          </a:p>
        </p:txBody>
      </p:sp>
      <p:sp>
        <p:nvSpPr>
          <p:cNvPr id="4" name="Footer Placeholder 3"/>
          <p:cNvSpPr>
            <a:spLocks noGrp="1"/>
          </p:cNvSpPr>
          <p:nvPr>
            <p:ph type="ftr" sz="quarter" idx="2"/>
          </p:nvPr>
        </p:nvSpPr>
        <p:spPr>
          <a:xfrm>
            <a:off x="0" y="9447402"/>
            <a:ext cx="2972210" cy="496745"/>
          </a:xfrm>
          <a:prstGeom prst="rect">
            <a:avLst/>
          </a:prstGeom>
        </p:spPr>
        <p:txBody>
          <a:bodyPr vert="horz" lIns="88626" tIns="44313" rIns="88626" bIns="44313" rtlCol="0" anchor="b"/>
          <a:lstStyle>
            <a:lvl1pPr algn="l">
              <a:defRPr sz="1200"/>
            </a:lvl1pPr>
          </a:lstStyle>
          <a:p>
            <a:endParaRPr lang="en-GB"/>
          </a:p>
        </p:txBody>
      </p:sp>
      <p:sp>
        <p:nvSpPr>
          <p:cNvPr id="5" name="Slide Number Placeholder 4"/>
          <p:cNvSpPr>
            <a:spLocks noGrp="1"/>
          </p:cNvSpPr>
          <p:nvPr>
            <p:ph type="sldNum" sz="quarter" idx="3"/>
          </p:nvPr>
        </p:nvSpPr>
        <p:spPr>
          <a:xfrm>
            <a:off x="3884259" y="9447402"/>
            <a:ext cx="2972210" cy="496745"/>
          </a:xfrm>
          <a:prstGeom prst="rect">
            <a:avLst/>
          </a:prstGeom>
        </p:spPr>
        <p:txBody>
          <a:bodyPr vert="horz" lIns="88626" tIns="44313" rIns="88626" bIns="44313" rtlCol="0" anchor="b"/>
          <a:lstStyle>
            <a:lvl1pPr algn="r">
              <a:defRPr sz="1200"/>
            </a:lvl1pPr>
          </a:lstStyle>
          <a:p>
            <a:fld id="{552AFB23-EBB9-4A25-A620-26D9B7B944B2}" type="slidenum">
              <a:rPr lang="en-GB" smtClean="0"/>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210" cy="496745"/>
          </a:xfrm>
          <a:prstGeom prst="rect">
            <a:avLst/>
          </a:prstGeom>
        </p:spPr>
        <p:txBody>
          <a:bodyPr vert="horz" lIns="88626" tIns="44313" rIns="88626" bIns="44313" rtlCol="0"/>
          <a:lstStyle>
            <a:lvl1pPr algn="l">
              <a:defRPr sz="1200"/>
            </a:lvl1pPr>
          </a:lstStyle>
          <a:p>
            <a:endParaRPr lang="en-GB"/>
          </a:p>
        </p:txBody>
      </p:sp>
      <p:sp>
        <p:nvSpPr>
          <p:cNvPr id="3" name="Date Placeholder 2"/>
          <p:cNvSpPr>
            <a:spLocks noGrp="1"/>
          </p:cNvSpPr>
          <p:nvPr>
            <p:ph type="dt" idx="1"/>
          </p:nvPr>
        </p:nvSpPr>
        <p:spPr>
          <a:xfrm>
            <a:off x="3884259" y="0"/>
            <a:ext cx="2972210" cy="496745"/>
          </a:xfrm>
          <a:prstGeom prst="rect">
            <a:avLst/>
          </a:prstGeom>
        </p:spPr>
        <p:txBody>
          <a:bodyPr vert="horz" lIns="88626" tIns="44313" rIns="88626" bIns="44313" rtlCol="0"/>
          <a:lstStyle>
            <a:lvl1pPr algn="r">
              <a:defRPr sz="1200"/>
            </a:lvl1pPr>
          </a:lstStyle>
          <a:p>
            <a:fld id="{4828E84A-446B-4812-A202-FAA32C3A9D1A}" type="datetimeFigureOut">
              <a:rPr lang="en-GB" smtClean="0"/>
              <a:t>09/11/2016</a:t>
            </a:fld>
            <a:endParaRPr lang="en-GB"/>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88626" tIns="44313" rIns="88626" bIns="44313" rtlCol="0" anchor="ctr"/>
          <a:lstStyle/>
          <a:p>
            <a:endParaRPr lang="en-GB"/>
          </a:p>
        </p:txBody>
      </p:sp>
      <p:sp>
        <p:nvSpPr>
          <p:cNvPr id="5" name="Notes Placeholder 4"/>
          <p:cNvSpPr>
            <a:spLocks noGrp="1"/>
          </p:cNvSpPr>
          <p:nvPr>
            <p:ph type="body" sz="quarter" idx="3"/>
          </p:nvPr>
        </p:nvSpPr>
        <p:spPr>
          <a:xfrm>
            <a:off x="685187" y="4723700"/>
            <a:ext cx="5487626" cy="4475329"/>
          </a:xfrm>
          <a:prstGeom prst="rect">
            <a:avLst/>
          </a:prstGeom>
        </p:spPr>
        <p:txBody>
          <a:bodyPr vert="horz" lIns="88626" tIns="44313" rIns="88626" bIns="4431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7402"/>
            <a:ext cx="2972210" cy="496745"/>
          </a:xfrm>
          <a:prstGeom prst="rect">
            <a:avLst/>
          </a:prstGeom>
        </p:spPr>
        <p:txBody>
          <a:bodyPr vert="horz" lIns="88626" tIns="44313" rIns="88626" bIns="44313" rtlCol="0" anchor="b"/>
          <a:lstStyle>
            <a:lvl1pPr algn="l">
              <a:defRPr sz="1200"/>
            </a:lvl1pPr>
          </a:lstStyle>
          <a:p>
            <a:endParaRPr lang="en-GB"/>
          </a:p>
        </p:txBody>
      </p:sp>
      <p:sp>
        <p:nvSpPr>
          <p:cNvPr id="7" name="Slide Number Placeholder 6"/>
          <p:cNvSpPr>
            <a:spLocks noGrp="1"/>
          </p:cNvSpPr>
          <p:nvPr>
            <p:ph type="sldNum" sz="quarter" idx="5"/>
          </p:nvPr>
        </p:nvSpPr>
        <p:spPr>
          <a:xfrm>
            <a:off x="3884259" y="9447402"/>
            <a:ext cx="2972210" cy="496745"/>
          </a:xfrm>
          <a:prstGeom prst="rect">
            <a:avLst/>
          </a:prstGeom>
        </p:spPr>
        <p:txBody>
          <a:bodyPr vert="horz" lIns="88626" tIns="44313" rIns="88626" bIns="44313" rtlCol="0" anchor="b"/>
          <a:lstStyle>
            <a:lvl1pPr algn="r">
              <a:defRPr sz="1200"/>
            </a:lvl1pPr>
          </a:lstStyle>
          <a:p>
            <a:fld id="{1CD73C95-5A44-4822-9216-5BC73655171F}" type="slidenum">
              <a:rPr lang="en-GB" smtClean="0"/>
              <a:t>‹#›</a:t>
            </a:fld>
            <a:endParaRPr lang="en-GB"/>
          </a:p>
        </p:txBody>
      </p:sp>
    </p:spTree>
    <p:extLst>
      <p:ext uri="{BB962C8B-B14F-4D97-AF65-F5344CB8AC3E}">
        <p14:creationId xmlns:p14="http://schemas.microsoft.com/office/powerpoint/2010/main" val="2718682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2</a:t>
            </a:fld>
            <a:endParaRPr lang="en-GB"/>
          </a:p>
        </p:txBody>
      </p:sp>
    </p:spTree>
    <p:extLst>
      <p:ext uri="{BB962C8B-B14F-4D97-AF65-F5344CB8AC3E}">
        <p14:creationId xmlns:p14="http://schemas.microsoft.com/office/powerpoint/2010/main" val="2387460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16076" y="552538"/>
            <a:ext cx="3336925" cy="2721251"/>
          </a:xfrm>
        </p:spPr>
      </p:sp>
      <p:sp>
        <p:nvSpPr>
          <p:cNvPr id="3" name="Notes Placeholder 2"/>
          <p:cNvSpPr>
            <a:spLocks noGrp="1"/>
          </p:cNvSpPr>
          <p:nvPr>
            <p:ph type="body" idx="1"/>
          </p:nvPr>
        </p:nvSpPr>
        <p:spPr>
          <a:xfrm>
            <a:off x="685800" y="3401180"/>
            <a:ext cx="5486400" cy="5697283"/>
          </a:xfrm>
        </p:spPr>
        <p:txBody>
          <a:bodyPr/>
          <a:lstStyle/>
          <a:p>
            <a:endParaRPr lang="en-GB" dirty="0"/>
          </a:p>
        </p:txBody>
      </p:sp>
      <p:sp>
        <p:nvSpPr>
          <p:cNvPr id="4" name="Slide Number Placeholder 3"/>
          <p:cNvSpPr>
            <a:spLocks noGrp="1"/>
          </p:cNvSpPr>
          <p:nvPr>
            <p:ph type="sldNum" sz="quarter" idx="10"/>
          </p:nvPr>
        </p:nvSpPr>
        <p:spPr/>
        <p:txBody>
          <a:bodyPr/>
          <a:lstStyle/>
          <a:p>
            <a:fld id="{298057CC-53F8-4F7E-A870-F4BEE3123035}" type="slidenum">
              <a:rPr lang="en-GB" smtClean="0"/>
              <a:t>17</a:t>
            </a:fld>
            <a:endParaRPr lang="en-GB"/>
          </a:p>
        </p:txBody>
      </p:sp>
    </p:spTree>
    <p:extLst>
      <p:ext uri="{BB962C8B-B14F-4D97-AF65-F5344CB8AC3E}">
        <p14:creationId xmlns:p14="http://schemas.microsoft.com/office/powerpoint/2010/main" val="2452672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18</a:t>
            </a:fld>
            <a:endParaRPr lang="en-GB"/>
          </a:p>
        </p:txBody>
      </p:sp>
    </p:spTree>
    <p:extLst>
      <p:ext uri="{BB962C8B-B14F-4D97-AF65-F5344CB8AC3E}">
        <p14:creationId xmlns:p14="http://schemas.microsoft.com/office/powerpoint/2010/main" val="3295629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smtClean="0">
                <a:solidFill>
                  <a:srgbClr val="0070C0"/>
                </a:solidFill>
              </a:rPr>
              <a:t>Manipulatives</a:t>
            </a:r>
            <a:r>
              <a:rPr lang="en-GB" dirty="0" smtClean="0"/>
              <a:t/>
            </a:r>
            <a:br>
              <a:rPr lang="en-GB" dirty="0" smtClean="0"/>
            </a:br>
            <a:r>
              <a:rPr lang="en-GB" dirty="0" smtClean="0"/>
              <a:t>We learn by moving from the </a:t>
            </a:r>
            <a:r>
              <a:rPr lang="en-GB" b="1" dirty="0" smtClean="0">
                <a:solidFill>
                  <a:srgbClr val="0070C0"/>
                </a:solidFill>
              </a:rPr>
              <a:t>concrete to the abstract </a:t>
            </a:r>
            <a:r>
              <a:rPr lang="en-GB" dirty="0" smtClean="0"/>
              <a:t>and structured apparatus such as </a:t>
            </a:r>
            <a:r>
              <a:rPr lang="en-GB" dirty="0" err="1" smtClean="0"/>
              <a:t>Dienes</a:t>
            </a:r>
            <a:r>
              <a:rPr lang="en-GB" dirty="0" smtClean="0"/>
              <a:t> can be helpful for learning about place value or number bonds. However the meaning isn’t in the manipulatives themselves – it has to be constructed by children over a period of time, through playing around with them and </a:t>
            </a:r>
            <a:r>
              <a:rPr lang="en-GB" i="1" dirty="0" smtClean="0">
                <a:solidFill>
                  <a:srgbClr val="0070C0"/>
                </a:solidFill>
              </a:rPr>
              <a:t>connecting them directly to mental and recorded calculation</a:t>
            </a:r>
            <a:r>
              <a:rPr lang="en-GB" dirty="0" smtClean="0"/>
              <a:t>.</a:t>
            </a:r>
            <a:br>
              <a:rPr lang="en-GB" dirty="0" smtClean="0"/>
            </a:br>
            <a:endParaRPr lang="en-GB" dirty="0" smtClean="0"/>
          </a:p>
          <a:p>
            <a:r>
              <a:rPr lang="en-GB" b="1" i="1" dirty="0" smtClean="0">
                <a:solidFill>
                  <a:srgbClr val="0070C0"/>
                </a:solidFill>
              </a:rPr>
              <a:t>Talking about their work </a:t>
            </a:r>
          </a:p>
          <a:p>
            <a:pPr marL="400050" lvl="1" indent="0">
              <a:buNone/>
            </a:pPr>
            <a:r>
              <a:rPr lang="en-GB" sz="2700" dirty="0" smtClean="0"/>
              <a:t>the quality of the talk is important. It is not simply children sharing how they did a particular calculation, but describing why and how it worked, and how their method is the same or different to those of others. In other words, giving children opportunities to use those higher-level skills of comparing, explaining and justifying. Russell says </a:t>
            </a:r>
          </a:p>
          <a:p>
            <a:pPr marL="400050" lvl="1" indent="0">
              <a:buNone/>
            </a:pPr>
            <a:r>
              <a:rPr lang="en-GB" sz="2700" dirty="0" smtClean="0">
                <a:solidFill>
                  <a:srgbClr val="0070C0"/>
                </a:solidFill>
              </a:rPr>
              <a:t>‘The reason that one problem can be solved in multiple ways is that mathematics does not consist of isolated rules, but connected ideas. Being able to solve a problem in more than one way, therefore, reveals the ability and the predilection to make connections between and among mathematical areas and topics</a:t>
            </a:r>
            <a:r>
              <a:rPr lang="en-GB" sz="2700" dirty="0" smtClean="0"/>
              <a:t>'.</a:t>
            </a:r>
          </a:p>
          <a:p>
            <a:pPr marL="400050" lvl="1" indent="0">
              <a:buNone/>
            </a:pPr>
            <a:endParaRPr lang="en-GB" i="1" dirty="0" smtClean="0"/>
          </a:p>
          <a:p>
            <a:r>
              <a:rPr lang="en-GB" b="1" i="1" dirty="0" smtClean="0">
                <a:solidFill>
                  <a:srgbClr val="0070C0"/>
                </a:solidFill>
              </a:rPr>
              <a:t>Consolidation in meaningful contexts</a:t>
            </a:r>
            <a:r>
              <a:rPr lang="en-GB" dirty="0" smtClean="0"/>
              <a:t/>
            </a:r>
            <a:br>
              <a:rPr lang="en-GB" dirty="0" smtClean="0"/>
            </a:br>
            <a:r>
              <a:rPr lang="en-GB" dirty="0" smtClean="0"/>
              <a:t>By offering children practice in context we help them to make links between the types of situations that a particular strategy might suit. Russell calls this </a:t>
            </a:r>
            <a:r>
              <a:rPr lang="en-GB" dirty="0" smtClean="0">
                <a:solidFill>
                  <a:srgbClr val="0070C0"/>
                </a:solidFill>
              </a:rPr>
              <a:t>mathematical memory</a:t>
            </a:r>
            <a:r>
              <a:rPr lang="en-GB" dirty="0" smtClean="0"/>
              <a:t>, which is different from just memorising. She says that important mathematical procedures cannot be "forgotten over the summer" because they are based in a web of connected ideas about fundamental mathematical relationships.</a:t>
            </a:r>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References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err="1" smtClean="0"/>
              <a:t>Dowker</a:t>
            </a:r>
            <a:r>
              <a:rPr lang="en-GB" dirty="0" smtClean="0"/>
              <a:t>, A. (1992). </a:t>
            </a:r>
            <a:r>
              <a:rPr lang="en-GB" i="1" dirty="0" smtClean="0"/>
              <a:t>Computational strategies of professional mathematicians.</a:t>
            </a:r>
            <a:r>
              <a:rPr lang="en-GB" dirty="0" smtClean="0"/>
              <a:t> Journal for Research in Mathematics Education, 23 (1), 45-55.</a:t>
            </a:r>
            <a:br>
              <a:rPr lang="en-GB" dirty="0" smtClean="0"/>
            </a:br>
            <a:r>
              <a:rPr lang="en-GB" dirty="0" smtClean="0"/>
              <a:t/>
            </a:r>
            <a:br>
              <a:rPr lang="en-GB" dirty="0" smtClean="0"/>
            </a:br>
            <a:r>
              <a:rPr lang="en-GB" dirty="0" err="1" smtClean="0"/>
              <a:t>Hiebert</a:t>
            </a:r>
            <a:r>
              <a:rPr lang="en-GB" dirty="0" smtClean="0"/>
              <a:t>, J. (1999). </a:t>
            </a:r>
            <a:r>
              <a:rPr lang="en-GB" i="1" dirty="0" smtClean="0"/>
              <a:t>Relationships between research and the NCTM </a:t>
            </a:r>
            <a:r>
              <a:rPr lang="en-GB" i="1" dirty="0" err="1" smtClean="0"/>
              <a:t>Standards.</a:t>
            </a:r>
            <a:r>
              <a:rPr lang="en-GB" dirty="0" err="1" smtClean="0"/>
              <a:t>Journal</a:t>
            </a:r>
            <a:r>
              <a:rPr lang="en-GB" dirty="0" smtClean="0"/>
              <a:t> for Research in Mathematics Education, 30 (1), 3-19.</a:t>
            </a:r>
            <a:br>
              <a:rPr lang="en-GB" dirty="0" smtClean="0"/>
            </a:b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National Council of Teachers of Mathematics. (2000). Principles and Standards for School Mathematics. Reston, VA: NCTM.</a:t>
            </a:r>
            <a:br>
              <a:rPr lang="en-GB" dirty="0" smtClean="0"/>
            </a:br>
            <a:r>
              <a:rPr lang="en-GB" dirty="0" smtClean="0"/>
              <a:t/>
            </a:r>
            <a:br>
              <a:rPr lang="en-GB" dirty="0" smtClean="0"/>
            </a:br>
            <a:r>
              <a:rPr lang="en-GB" dirty="0" smtClean="0"/>
              <a:t>Russell, Susan Jo. (May, 2000). </a:t>
            </a:r>
            <a:r>
              <a:rPr lang="en-GB" i="1" dirty="0" smtClean="0"/>
              <a:t>Developing Computational Fluency with Whole Numbers in the Elementary Grades.</a:t>
            </a:r>
            <a:r>
              <a:rPr lang="en-GB" dirty="0" smtClean="0"/>
              <a:t> In </a:t>
            </a:r>
            <a:r>
              <a:rPr lang="en-GB" dirty="0" err="1" smtClean="0"/>
              <a:t>Ferrucci</a:t>
            </a:r>
            <a:r>
              <a:rPr lang="en-GB" dirty="0" smtClean="0"/>
              <a:t>, Beverly J. and </a:t>
            </a:r>
            <a:r>
              <a:rPr lang="en-GB" dirty="0" err="1" smtClean="0"/>
              <a:t>Heid</a:t>
            </a:r>
            <a:r>
              <a:rPr lang="en-GB" dirty="0" smtClean="0"/>
              <a:t>, M. Kathleen (</a:t>
            </a:r>
            <a:r>
              <a:rPr lang="en-GB" dirty="0" err="1" smtClean="0"/>
              <a:t>eds</a:t>
            </a:r>
            <a:r>
              <a:rPr lang="en-GB" dirty="0" smtClean="0"/>
              <a:t>). </a:t>
            </a:r>
            <a:r>
              <a:rPr lang="en-GB" dirty="0" err="1" smtClean="0"/>
              <a:t>Millenium</a:t>
            </a:r>
            <a:r>
              <a:rPr lang="en-GB" dirty="0" smtClean="0"/>
              <a:t> Focus Issue: Perspectives on Principles and Standards. The New England Math Journal. Volume XXXII, Number 2. Keene, NH: Association of Teachers of Mathematics in New England. Pages 40-54.</a:t>
            </a:r>
          </a:p>
          <a:p>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20</a:t>
            </a:fld>
            <a:endParaRPr lang="en-GB"/>
          </a:p>
        </p:txBody>
      </p:sp>
    </p:spTree>
    <p:extLst>
      <p:ext uri="{BB962C8B-B14F-4D97-AF65-F5344CB8AC3E}">
        <p14:creationId xmlns:p14="http://schemas.microsoft.com/office/powerpoint/2010/main" val="3029315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3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28</a:t>
            </a:fld>
            <a:endParaRPr lang="en-GB"/>
          </a:p>
        </p:txBody>
      </p:sp>
    </p:spTree>
    <p:extLst>
      <p:ext uri="{BB962C8B-B14F-4D97-AF65-F5344CB8AC3E}">
        <p14:creationId xmlns:p14="http://schemas.microsoft.com/office/powerpoint/2010/main" val="4052231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3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solidFill>
                  <a:prstClr val="black"/>
                </a:solidFill>
              </a:rPr>
              <a:pPr/>
              <a:t>29</a:t>
            </a:fld>
            <a:endParaRPr lang="en-GB">
              <a:solidFill>
                <a:prstClr val="black"/>
              </a:solidFill>
            </a:endParaRPr>
          </a:p>
        </p:txBody>
      </p:sp>
    </p:spTree>
    <p:extLst>
      <p:ext uri="{BB962C8B-B14F-4D97-AF65-F5344CB8AC3E}">
        <p14:creationId xmlns:p14="http://schemas.microsoft.com/office/powerpoint/2010/main" val="4052231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Consider</a:t>
            </a:r>
            <a:r>
              <a:rPr lang="en-GB" baseline="0" dirty="0" smtClean="0"/>
              <a:t> the journey for key aspects of maths e.g. place value, four operations through the year, fractions …</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solidFill>
                  <a:prstClr val="black"/>
                </a:solidFill>
              </a:rPr>
              <a:pPr/>
              <a:t>30</a:t>
            </a:fld>
            <a:endParaRPr lang="en-GB">
              <a:solidFill>
                <a:prstClr val="black"/>
              </a:solidFill>
            </a:endParaRPr>
          </a:p>
        </p:txBody>
      </p:sp>
    </p:spTree>
    <p:extLst>
      <p:ext uri="{BB962C8B-B14F-4D97-AF65-F5344CB8AC3E}">
        <p14:creationId xmlns:p14="http://schemas.microsoft.com/office/powerpoint/2010/main" val="3329816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Needs apprentice, competent, </a:t>
            </a:r>
            <a:r>
              <a:rPr lang="en-GB" smtClean="0"/>
              <a:t>expert labels…</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31</a:t>
            </a:fld>
            <a:endParaRPr lang="en-GB"/>
          </a:p>
        </p:txBody>
      </p:sp>
    </p:spTree>
    <p:extLst>
      <p:ext uri="{BB962C8B-B14F-4D97-AF65-F5344CB8AC3E}">
        <p14:creationId xmlns:p14="http://schemas.microsoft.com/office/powerpoint/2010/main" val="3329816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32</a:t>
            </a:fld>
            <a:endParaRPr lang="en-GB"/>
          </a:p>
        </p:txBody>
      </p:sp>
    </p:spTree>
    <p:extLst>
      <p:ext uri="{BB962C8B-B14F-4D97-AF65-F5344CB8AC3E}">
        <p14:creationId xmlns:p14="http://schemas.microsoft.com/office/powerpoint/2010/main" val="688698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34</a:t>
            </a:fld>
            <a:endParaRPr lang="en-GB"/>
          </a:p>
        </p:txBody>
      </p:sp>
    </p:spTree>
    <p:extLst>
      <p:ext uri="{BB962C8B-B14F-4D97-AF65-F5344CB8AC3E}">
        <p14:creationId xmlns:p14="http://schemas.microsoft.com/office/powerpoint/2010/main" val="3855355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35</a:t>
            </a:fld>
            <a:endParaRPr lang="en-GB"/>
          </a:p>
        </p:txBody>
      </p:sp>
    </p:spTree>
    <p:extLst>
      <p:ext uri="{BB962C8B-B14F-4D97-AF65-F5344CB8AC3E}">
        <p14:creationId xmlns:p14="http://schemas.microsoft.com/office/powerpoint/2010/main" val="1095729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Overall</a:t>
            </a:r>
            <a:r>
              <a:rPr lang="en-GB" baseline="0" dirty="0" smtClean="0"/>
              <a:t> strong Hampshire performance at EXP and reading GDS</a:t>
            </a:r>
          </a:p>
          <a:p>
            <a:pPr marL="228600" indent="-228600">
              <a:buAutoNum type="arabicPeriod"/>
            </a:pPr>
            <a:r>
              <a:rPr lang="en-GB" baseline="0" dirty="0" smtClean="0"/>
              <a:t>Combined EXP below previous 4B+ due to secure fit requirement.</a:t>
            </a:r>
          </a:p>
          <a:p>
            <a:pPr marL="228600" indent="-228600">
              <a:buAutoNum type="arabicPeriod"/>
            </a:pPr>
            <a:r>
              <a:rPr lang="en-GB" baseline="0" dirty="0" smtClean="0"/>
              <a:t>Combined GDS lower than 5+ previously</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6</a:t>
            </a:fld>
            <a:endParaRPr lang="en-GB"/>
          </a:p>
        </p:txBody>
      </p:sp>
    </p:spTree>
    <p:extLst>
      <p:ext uri="{BB962C8B-B14F-4D97-AF65-F5344CB8AC3E}">
        <p14:creationId xmlns:p14="http://schemas.microsoft.com/office/powerpoint/2010/main" val="741624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Making</a:t>
            </a:r>
            <a:r>
              <a:rPr lang="en-GB" baseline="0" dirty="0" smtClean="0"/>
              <a:t> links across the topics/domains</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36</a:t>
            </a:fld>
            <a:endParaRPr lang="en-GB"/>
          </a:p>
        </p:txBody>
      </p:sp>
    </p:spTree>
    <p:extLst>
      <p:ext uri="{BB962C8B-B14F-4D97-AF65-F5344CB8AC3E}">
        <p14:creationId xmlns:p14="http://schemas.microsoft.com/office/powerpoint/2010/main" val="1586768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Range of recording to show</a:t>
            </a:r>
            <a:r>
              <a:rPr lang="en-GB" baseline="0" dirty="0" smtClean="0"/>
              <a:t> partition of 10 as 8 and 2</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37</a:t>
            </a:fld>
            <a:endParaRPr lang="en-GB"/>
          </a:p>
        </p:txBody>
      </p:sp>
    </p:spTree>
    <p:extLst>
      <p:ext uri="{BB962C8B-B14F-4D97-AF65-F5344CB8AC3E}">
        <p14:creationId xmlns:p14="http://schemas.microsoft.com/office/powerpoint/2010/main" val="3149930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Facts</a:t>
            </a:r>
            <a:r>
              <a:rPr lang="en-GB" baseline="0" dirty="0" smtClean="0"/>
              <a:t> and related facts</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38</a:t>
            </a:fld>
            <a:endParaRPr lang="en-GB"/>
          </a:p>
        </p:txBody>
      </p:sp>
    </p:spTree>
    <p:extLst>
      <p:ext uri="{BB962C8B-B14F-4D97-AF65-F5344CB8AC3E}">
        <p14:creationId xmlns:p14="http://schemas.microsoft.com/office/powerpoint/2010/main" val="618777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 - the non-statutory</a:t>
            </a:r>
            <a:r>
              <a:rPr lang="en-GB" baseline="0" dirty="0" smtClean="0"/>
              <a:t> </a:t>
            </a:r>
            <a:r>
              <a:rPr lang="en-GB" dirty="0" smtClean="0"/>
              <a:t>notes and guidance in the National</a:t>
            </a:r>
            <a:r>
              <a:rPr lang="en-GB" baseline="0" dirty="0" smtClean="0"/>
              <a:t> Curriculum can be useful unpack what is being asked of the pupils</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39</a:t>
            </a:fld>
            <a:endParaRPr lang="en-GB"/>
          </a:p>
        </p:txBody>
      </p:sp>
    </p:spTree>
    <p:extLst>
      <p:ext uri="{BB962C8B-B14F-4D97-AF65-F5344CB8AC3E}">
        <p14:creationId xmlns:p14="http://schemas.microsoft.com/office/powerpoint/2010/main" val="33001031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41</a:t>
            </a:fld>
            <a:endParaRPr lang="en-GB"/>
          </a:p>
        </p:txBody>
      </p:sp>
    </p:spTree>
    <p:extLst>
      <p:ext uri="{BB962C8B-B14F-4D97-AF65-F5344CB8AC3E}">
        <p14:creationId xmlns:p14="http://schemas.microsoft.com/office/powerpoint/2010/main" val="405376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45</a:t>
            </a:fld>
            <a:endParaRPr lang="en-GB"/>
          </a:p>
        </p:txBody>
      </p:sp>
    </p:spTree>
    <p:extLst>
      <p:ext uri="{BB962C8B-B14F-4D97-AF65-F5344CB8AC3E}">
        <p14:creationId xmlns:p14="http://schemas.microsoft.com/office/powerpoint/2010/main" val="1251747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Number lines support</a:t>
            </a:r>
            <a:r>
              <a:rPr lang="en-GB" baseline="0" dirty="0" smtClean="0"/>
              <a:t> mental calculations</a:t>
            </a:r>
          </a:p>
          <a:p>
            <a:r>
              <a:rPr lang="en-GB" dirty="0" smtClean="0"/>
              <a:t>Although not seen in some of the new text books,</a:t>
            </a:r>
            <a:r>
              <a:rPr lang="en-GB" baseline="0" dirty="0" smtClean="0"/>
              <a:t> </a:t>
            </a:r>
            <a:r>
              <a:rPr lang="en-GB" dirty="0" smtClean="0"/>
              <a:t>number lines are important as part of a multi representational approach and as a conceptual route into PV and calculation, ordering and rounding. </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46</a:t>
            </a:fld>
            <a:endParaRPr lang="en-GB"/>
          </a:p>
        </p:txBody>
      </p:sp>
    </p:spTree>
    <p:extLst>
      <p:ext uri="{BB962C8B-B14F-4D97-AF65-F5344CB8AC3E}">
        <p14:creationId xmlns:p14="http://schemas.microsoft.com/office/powerpoint/2010/main" val="2549042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Really getting a</a:t>
            </a:r>
            <a:r>
              <a:rPr lang="en-GB" baseline="0" dirty="0" smtClean="0"/>
              <a:t> chance to be hands on with measures is important – children need concrete examples to ‘hang’ things on. Give a few </a:t>
            </a:r>
            <a:r>
              <a:rPr lang="en-GB" baseline="0" dirty="0" err="1" smtClean="0"/>
              <a:t>egs</a:t>
            </a:r>
            <a:r>
              <a:rPr lang="en-GB" baseline="0" dirty="0" smtClean="0"/>
              <a:t>.</a:t>
            </a:r>
          </a:p>
        </p:txBody>
      </p:sp>
      <p:sp>
        <p:nvSpPr>
          <p:cNvPr id="4" name="Slide Number Placeholder 3"/>
          <p:cNvSpPr>
            <a:spLocks noGrp="1"/>
          </p:cNvSpPr>
          <p:nvPr>
            <p:ph type="sldNum" sz="quarter" idx="10"/>
          </p:nvPr>
        </p:nvSpPr>
        <p:spPr/>
        <p:txBody>
          <a:bodyPr/>
          <a:lstStyle/>
          <a:p>
            <a:fld id="{4D50C505-E7F9-4ED9-824F-4D768CC47C6B}" type="slidenum">
              <a:rPr lang="en-GB" smtClean="0"/>
              <a:t>47</a:t>
            </a:fld>
            <a:endParaRPr lang="en-GB"/>
          </a:p>
        </p:txBody>
      </p:sp>
    </p:spTree>
    <p:extLst>
      <p:ext uri="{BB962C8B-B14F-4D97-AF65-F5344CB8AC3E}">
        <p14:creationId xmlns:p14="http://schemas.microsoft.com/office/powerpoint/2010/main" val="5396542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48</a:t>
            </a:fld>
            <a:endParaRPr lang="en-GB"/>
          </a:p>
        </p:txBody>
      </p:sp>
    </p:spTree>
    <p:extLst>
      <p:ext uri="{BB962C8B-B14F-4D97-AF65-F5344CB8AC3E}">
        <p14:creationId xmlns:p14="http://schemas.microsoft.com/office/powerpoint/2010/main" val="25835225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Again use of number lines to support mental strategies.</a:t>
            </a:r>
          </a:p>
          <a:p>
            <a:r>
              <a:rPr lang="en-GB" dirty="0" smtClean="0"/>
              <a:t>Phase</a:t>
            </a:r>
            <a:r>
              <a:rPr lang="en-GB" baseline="0" dirty="0" smtClean="0"/>
              <a:t> 1 assessment focuses on mental calculations. That’s not to say there wouldn’t be written calculations in the books too.</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52</a:t>
            </a:fld>
            <a:endParaRPr lang="en-GB"/>
          </a:p>
        </p:txBody>
      </p:sp>
    </p:spTree>
    <p:extLst>
      <p:ext uri="{BB962C8B-B14F-4D97-AF65-F5344CB8AC3E}">
        <p14:creationId xmlns:p14="http://schemas.microsoft.com/office/powerpoint/2010/main" val="3166480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Overall strong Hampshire performance at EXP and reading/writing GDS (But something uncomfortable about</a:t>
            </a:r>
            <a:r>
              <a:rPr lang="en-GB" baseline="0" dirty="0" smtClean="0"/>
              <a:t> celebrating an achievement where 43% left KS2 with  “</a:t>
            </a:r>
            <a:r>
              <a:rPr lang="en-GB" baseline="0" smtClean="0"/>
              <a:t>failed”?)</a:t>
            </a:r>
            <a:endParaRPr lang="en-GB" dirty="0" smtClean="0"/>
          </a:p>
          <a:p>
            <a:r>
              <a:rPr lang="en-GB" dirty="0" smtClean="0"/>
              <a:t>Combined EXP below previous 2B+ due to secure fit requirement.</a:t>
            </a:r>
          </a:p>
          <a:p>
            <a:r>
              <a:rPr lang="en-GB" dirty="0" smtClean="0"/>
              <a:t>Combined GDS lower than L3+ previously</a:t>
            </a:r>
          </a:p>
          <a:p>
            <a:r>
              <a:rPr lang="en-GB" dirty="0" smtClean="0"/>
              <a:t>Maths in line/above but lower than reading:</a:t>
            </a:r>
            <a:r>
              <a:rPr lang="en-GB" baseline="0" dirty="0" smtClean="0"/>
              <a:t> sufficient curriculum time for maths compared to English?</a:t>
            </a:r>
            <a:endParaRPr lang="en-GB" dirty="0" smtClean="0"/>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7</a:t>
            </a:fld>
            <a:endParaRPr lang="en-GB"/>
          </a:p>
        </p:txBody>
      </p:sp>
    </p:spTree>
    <p:extLst>
      <p:ext uri="{BB962C8B-B14F-4D97-AF65-F5344CB8AC3E}">
        <p14:creationId xmlns:p14="http://schemas.microsoft.com/office/powerpoint/2010/main" val="30572499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Also non-statutory guidance: pupils identify the place value in large whole numbers</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58</a:t>
            </a:fld>
            <a:endParaRPr lang="en-GB"/>
          </a:p>
        </p:txBody>
      </p:sp>
    </p:spTree>
    <p:extLst>
      <p:ext uri="{BB962C8B-B14F-4D97-AF65-F5344CB8AC3E}">
        <p14:creationId xmlns:p14="http://schemas.microsoft.com/office/powerpoint/2010/main" val="18704076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Again the phase 1 assessment is mental strategies</a:t>
            </a:r>
            <a:r>
              <a:rPr lang="en-GB" baseline="0" dirty="0" smtClean="0"/>
              <a:t> and language but we would expect to see written calculations too.</a:t>
            </a:r>
          </a:p>
          <a:p>
            <a:r>
              <a:rPr lang="en-GB" baseline="0" dirty="0" smtClean="0"/>
              <a:t>This is an investigation which brings in reasoning (how do we articulate reasoning?)</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59</a:t>
            </a:fld>
            <a:endParaRPr lang="en-GB"/>
          </a:p>
        </p:txBody>
      </p:sp>
    </p:spTree>
    <p:extLst>
      <p:ext uri="{BB962C8B-B14F-4D97-AF65-F5344CB8AC3E}">
        <p14:creationId xmlns:p14="http://schemas.microsoft.com/office/powerpoint/2010/main" val="11211991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Resources are important in year 5 too.</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60</a:t>
            </a:fld>
            <a:endParaRPr lang="en-GB"/>
          </a:p>
        </p:txBody>
      </p:sp>
    </p:spTree>
    <p:extLst>
      <p:ext uri="{BB962C8B-B14F-4D97-AF65-F5344CB8AC3E}">
        <p14:creationId xmlns:p14="http://schemas.microsoft.com/office/powerpoint/2010/main" val="606016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Pink: Y3</a:t>
            </a:r>
          </a:p>
          <a:p>
            <a:r>
              <a:rPr lang="en-GB" dirty="0" smtClean="0"/>
              <a:t>Green: Y4</a:t>
            </a:r>
          </a:p>
          <a:p>
            <a:r>
              <a:rPr lang="en-GB" dirty="0" smtClean="0"/>
              <a:t>Blue:</a:t>
            </a:r>
            <a:r>
              <a:rPr lang="en-GB" baseline="0" dirty="0" smtClean="0"/>
              <a:t> Y5</a:t>
            </a:r>
            <a:endParaRPr lang="en-GB" dirty="0"/>
          </a:p>
        </p:txBody>
      </p:sp>
      <p:sp>
        <p:nvSpPr>
          <p:cNvPr id="4" name="Slide Number Placeholder 3"/>
          <p:cNvSpPr>
            <a:spLocks noGrp="1"/>
          </p:cNvSpPr>
          <p:nvPr>
            <p:ph type="sldNum" sz="quarter" idx="10"/>
          </p:nvPr>
        </p:nvSpPr>
        <p:spPr/>
        <p:txBody>
          <a:bodyPr/>
          <a:lstStyle/>
          <a:p>
            <a:fld id="{FF9A874B-76C6-4E6D-8457-C38BE5BB3A1D}" type="slidenum">
              <a:rPr lang="en-GB" smtClean="0"/>
              <a:t>64</a:t>
            </a:fld>
            <a:endParaRPr lang="en-GB"/>
          </a:p>
        </p:txBody>
      </p:sp>
    </p:spTree>
    <p:extLst>
      <p:ext uri="{BB962C8B-B14F-4D97-AF65-F5344CB8AC3E}">
        <p14:creationId xmlns:p14="http://schemas.microsoft.com/office/powerpoint/2010/main" val="35698910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‘on track’ child is like tumble weed – gathering new skills and embedding the original (phase 1 ) objectives. </a:t>
            </a:r>
          </a:p>
          <a:p>
            <a:endParaRPr lang="en-GB" dirty="0" smtClean="0"/>
          </a:p>
          <a:p>
            <a:r>
              <a:rPr lang="en-GB" dirty="0" smtClean="0"/>
              <a:t>Maths conferencing/diagnostics with a child will unpick what they are struggling with – have they just forgotten or is it because their brick wall is not stable and they do not feel able to take risks and builds higher?</a:t>
            </a:r>
          </a:p>
        </p:txBody>
      </p:sp>
      <p:sp>
        <p:nvSpPr>
          <p:cNvPr id="4" name="Slide Number Placeholder 3"/>
          <p:cNvSpPr>
            <a:spLocks noGrp="1"/>
          </p:cNvSpPr>
          <p:nvPr>
            <p:ph type="sldNum" sz="quarter" idx="10"/>
          </p:nvPr>
        </p:nvSpPr>
        <p:spPr/>
        <p:txBody>
          <a:bodyPr/>
          <a:lstStyle/>
          <a:p>
            <a:fld id="{1CD73C95-5A44-4822-9216-5BC73655171F}" type="slidenum">
              <a:rPr lang="en-GB" smtClean="0"/>
              <a:pPr/>
              <a:t>65</a:t>
            </a:fld>
            <a:endParaRPr lang="en-GB"/>
          </a:p>
        </p:txBody>
      </p:sp>
    </p:spTree>
    <p:extLst>
      <p:ext uri="{BB962C8B-B14F-4D97-AF65-F5344CB8AC3E}">
        <p14:creationId xmlns:p14="http://schemas.microsoft.com/office/powerpoint/2010/main" val="16926478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1 hour</a:t>
            </a:r>
          </a:p>
          <a:p>
            <a:r>
              <a:rPr lang="en-GB" dirty="0" smtClean="0"/>
              <a:t>Share exemplification</a:t>
            </a:r>
            <a:r>
              <a:rPr lang="en-GB" baseline="0" dirty="0" smtClean="0"/>
              <a:t> and carry out standardisation milestone 1.</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68</a:t>
            </a:fld>
            <a:endParaRPr lang="en-GB"/>
          </a:p>
        </p:txBody>
      </p:sp>
    </p:spTree>
    <p:extLst>
      <p:ext uri="{BB962C8B-B14F-4D97-AF65-F5344CB8AC3E}">
        <p14:creationId xmlns:p14="http://schemas.microsoft.com/office/powerpoint/2010/main" val="16054327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4313" y="553249"/>
            <a:ext cx="3600450" cy="2719874"/>
          </a:xfrm>
        </p:spPr>
      </p:sp>
      <p:sp>
        <p:nvSpPr>
          <p:cNvPr id="3" name="Notes Placeholder 2"/>
          <p:cNvSpPr>
            <a:spLocks noGrp="1"/>
          </p:cNvSpPr>
          <p:nvPr>
            <p:ph type="body" idx="1"/>
          </p:nvPr>
        </p:nvSpPr>
        <p:spPr>
          <a:xfrm>
            <a:off x="685800" y="3401181"/>
            <a:ext cx="5486400" cy="5697283"/>
          </a:xfrm>
        </p:spPr>
        <p:txBody>
          <a:bodyPr/>
          <a:lstStyle/>
          <a:p>
            <a:r>
              <a:rPr lang="en-GB" dirty="0" smtClean="0"/>
              <a:t>Schools have greater confidence in their understanding of the model</a:t>
            </a:r>
            <a:endParaRPr lang="en-GB" dirty="0"/>
          </a:p>
        </p:txBody>
      </p:sp>
      <p:sp>
        <p:nvSpPr>
          <p:cNvPr id="4" name="Slide Number Placeholder 3"/>
          <p:cNvSpPr>
            <a:spLocks noGrp="1"/>
          </p:cNvSpPr>
          <p:nvPr>
            <p:ph type="sldNum" sz="quarter" idx="10"/>
          </p:nvPr>
        </p:nvSpPr>
        <p:spPr/>
        <p:txBody>
          <a:bodyPr/>
          <a:lstStyle/>
          <a:p>
            <a:fld id="{298057CC-53F8-4F7E-A870-F4BEE3123035}" type="slidenum">
              <a:rPr lang="en-GB" smtClean="0"/>
              <a:t>69</a:t>
            </a:fld>
            <a:endParaRPr lang="en-GB"/>
          </a:p>
        </p:txBody>
      </p:sp>
    </p:spTree>
    <p:extLst>
      <p:ext uri="{BB962C8B-B14F-4D97-AF65-F5344CB8AC3E}">
        <p14:creationId xmlns:p14="http://schemas.microsoft.com/office/powerpoint/2010/main" val="24526724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4313" y="553249"/>
            <a:ext cx="3600450" cy="2719874"/>
          </a:xfrm>
        </p:spPr>
      </p:sp>
      <p:sp>
        <p:nvSpPr>
          <p:cNvPr id="3" name="Notes Placeholder 2"/>
          <p:cNvSpPr>
            <a:spLocks noGrp="1"/>
          </p:cNvSpPr>
          <p:nvPr>
            <p:ph type="body" idx="1"/>
          </p:nvPr>
        </p:nvSpPr>
        <p:spPr>
          <a:xfrm>
            <a:off x="685800" y="3401181"/>
            <a:ext cx="5486400" cy="5697283"/>
          </a:xfrm>
        </p:spPr>
        <p:txBody>
          <a:bodyPr/>
          <a:lstStyle/>
          <a:p>
            <a:r>
              <a:rPr lang="en-GB" dirty="0" smtClean="0"/>
              <a:t>Schools have greater confidence in their understanding of the model</a:t>
            </a:r>
            <a:endParaRPr lang="en-GB" dirty="0"/>
          </a:p>
        </p:txBody>
      </p:sp>
      <p:sp>
        <p:nvSpPr>
          <p:cNvPr id="4" name="Slide Number Placeholder 3"/>
          <p:cNvSpPr>
            <a:spLocks noGrp="1"/>
          </p:cNvSpPr>
          <p:nvPr>
            <p:ph type="sldNum" sz="quarter" idx="10"/>
          </p:nvPr>
        </p:nvSpPr>
        <p:spPr/>
        <p:txBody>
          <a:bodyPr/>
          <a:lstStyle/>
          <a:p>
            <a:fld id="{298057CC-53F8-4F7E-A870-F4BEE3123035}" type="slidenum">
              <a:rPr lang="en-GB" smtClean="0"/>
              <a:t>70</a:t>
            </a:fld>
            <a:endParaRPr lang="en-GB"/>
          </a:p>
        </p:txBody>
      </p:sp>
    </p:spTree>
    <p:extLst>
      <p:ext uri="{BB962C8B-B14F-4D97-AF65-F5344CB8AC3E}">
        <p14:creationId xmlns:p14="http://schemas.microsoft.com/office/powerpoint/2010/main" val="2452672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Challenge is now</a:t>
            </a:r>
            <a:r>
              <a:rPr lang="en-GB" baseline="0" dirty="0" smtClean="0"/>
              <a:t> to ensure there is ‘agreement’ as to what apprentice, competent and expert might look like in books at different Milestones</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71</a:t>
            </a:fld>
            <a:endParaRPr lang="en-GB"/>
          </a:p>
        </p:txBody>
      </p:sp>
    </p:spTree>
    <p:extLst>
      <p:ext uri="{BB962C8B-B14F-4D97-AF65-F5344CB8AC3E}">
        <p14:creationId xmlns:p14="http://schemas.microsoft.com/office/powerpoint/2010/main" val="11780776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GB" dirty="0" smtClean="0"/>
              <a:t>We are not exemplifying writing tasks or</a:t>
            </a:r>
            <a:r>
              <a:rPr lang="en-GB" baseline="0" dirty="0" smtClean="0"/>
              <a:t> the learning journey that led to outcomes </a:t>
            </a:r>
          </a:p>
          <a:p>
            <a:pPr marL="228600" indent="-228600">
              <a:buAutoNum type="arabicParenR"/>
            </a:pPr>
            <a:r>
              <a:rPr lang="en-GB" baseline="0" dirty="0" smtClean="0"/>
              <a:t>The materials identify where pupils have applied ‘apprentice skills’ at different milestones and reference those applied at ‘competent’ and ‘expert’ stages.</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72</a:t>
            </a:fld>
            <a:endParaRPr lang="en-GB"/>
          </a:p>
        </p:txBody>
      </p:sp>
    </p:spTree>
    <p:extLst>
      <p:ext uri="{BB962C8B-B14F-4D97-AF65-F5344CB8AC3E}">
        <p14:creationId xmlns:p14="http://schemas.microsoft.com/office/powerpoint/2010/main" val="4033141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Three strands to developing</a:t>
            </a:r>
            <a:r>
              <a:rPr lang="en-GB" baseline="0" dirty="0" smtClean="0"/>
              <a:t> assessment understanding that impacts on standards:</a:t>
            </a:r>
          </a:p>
          <a:p>
            <a:endParaRPr lang="en-GB" baseline="0" dirty="0" smtClean="0"/>
          </a:p>
          <a:p>
            <a:pPr marL="228600" indent="-228600">
              <a:buAutoNum type="arabicPeriod"/>
            </a:pPr>
            <a:r>
              <a:rPr lang="en-GB" baseline="0" dirty="0" smtClean="0"/>
              <a:t>Knowing all the curriculum standards to ensure that pitch is heading in right direction (e.g. Y2/Y6 standardisation meetings and HAM sessions)</a:t>
            </a:r>
          </a:p>
          <a:p>
            <a:pPr marL="228600" indent="-228600">
              <a:buAutoNum type="arabicPeriod"/>
            </a:pPr>
            <a:r>
              <a:rPr lang="en-GB" baseline="0" dirty="0" smtClean="0"/>
              <a:t>Understanding the detail of specific statutory requirements (Assessment networks)</a:t>
            </a:r>
          </a:p>
          <a:p>
            <a:pPr marL="228600" indent="-228600">
              <a:buAutoNum type="arabicPeriod"/>
            </a:pPr>
            <a:r>
              <a:rPr lang="en-GB" baseline="0" dirty="0" smtClean="0"/>
              <a:t>Responding to 1 and 2 with development of assessment, curriculum and teaching pedagogy (HAM sessions)</a:t>
            </a:r>
          </a:p>
          <a:p>
            <a:pPr marL="0" indent="0">
              <a:buNone/>
            </a:pPr>
            <a:endParaRPr lang="en-GB" baseline="0" dirty="0" smtClean="0"/>
          </a:p>
          <a:p>
            <a:pPr marL="0" indent="0">
              <a:buNone/>
            </a:pPr>
            <a:r>
              <a:rPr lang="en-GB" baseline="0" dirty="0" smtClean="0"/>
              <a:t>Highest performance reported in schools where there was involvement in all three aspects</a:t>
            </a:r>
          </a:p>
          <a:p>
            <a:pPr marL="0" indent="0">
              <a:buNone/>
            </a:pPr>
            <a:r>
              <a:rPr lang="en-GB" baseline="0" dirty="0" smtClean="0"/>
              <a:t>Except where</a:t>
            </a:r>
          </a:p>
          <a:p>
            <a:pPr marL="0" indent="0">
              <a:buNone/>
            </a:pPr>
            <a:r>
              <a:rPr lang="en-GB" baseline="0" dirty="0" smtClean="0"/>
              <a:t>A small number of schools already had effective responses in place</a:t>
            </a:r>
          </a:p>
          <a:p>
            <a:pPr marL="0" indent="0">
              <a:buNone/>
            </a:pPr>
            <a:r>
              <a:rPr lang="en-GB" baseline="0" dirty="0" smtClean="0"/>
              <a:t>Attendance at courses was not reflected in changes to practices back in school at all levels</a:t>
            </a:r>
          </a:p>
          <a:p>
            <a:pPr marL="0" indent="0">
              <a:buNone/>
            </a:pPr>
            <a:r>
              <a:rPr lang="en-GB" baseline="0" dirty="0" smtClean="0"/>
              <a:t>There was insufficient curriculum time for higher standards to be realised by pupils (THIS year but not future years?)</a:t>
            </a:r>
          </a:p>
        </p:txBody>
      </p:sp>
      <p:sp>
        <p:nvSpPr>
          <p:cNvPr id="4" name="Slide Number Placeholder 3"/>
          <p:cNvSpPr>
            <a:spLocks noGrp="1"/>
          </p:cNvSpPr>
          <p:nvPr>
            <p:ph type="sldNum" sz="quarter" idx="10"/>
          </p:nvPr>
        </p:nvSpPr>
        <p:spPr/>
        <p:txBody>
          <a:bodyPr/>
          <a:lstStyle/>
          <a:p>
            <a:fld id="{1CD73C95-5A44-4822-9216-5BC73655171F}" type="slidenum">
              <a:rPr lang="en-GB" smtClean="0"/>
              <a:t>8</a:t>
            </a:fld>
            <a:endParaRPr lang="en-GB"/>
          </a:p>
        </p:txBody>
      </p:sp>
    </p:spTree>
    <p:extLst>
      <p:ext uri="{BB962C8B-B14F-4D97-AF65-F5344CB8AC3E}">
        <p14:creationId xmlns:p14="http://schemas.microsoft.com/office/powerpoint/2010/main" val="13229073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73</a:t>
            </a:fld>
            <a:endParaRPr lang="en-GB"/>
          </a:p>
        </p:txBody>
      </p:sp>
    </p:spTree>
    <p:extLst>
      <p:ext uri="{BB962C8B-B14F-4D97-AF65-F5344CB8AC3E}">
        <p14:creationId xmlns:p14="http://schemas.microsoft.com/office/powerpoint/2010/main" val="38553550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Discussion of ideas in no way disqualifies the writing from the evidence base, in fact at KS1 the statements for the expected standard state ‘after discussion with the teacher’.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r>
              <a:rPr lang="en-GB" dirty="0" smtClean="0"/>
              <a:t>The key point about independence is that children are making their own choices about how to apply the things they have been</a:t>
            </a:r>
          </a:p>
          <a:p>
            <a:r>
              <a:rPr lang="en-GB" dirty="0" smtClean="0"/>
              <a:t>taught, the ideas discussed etc.</a:t>
            </a:r>
          </a:p>
          <a:p>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74</a:t>
            </a:fld>
            <a:endParaRPr lang="en-GB"/>
          </a:p>
        </p:txBody>
      </p:sp>
    </p:spTree>
    <p:extLst>
      <p:ext uri="{BB962C8B-B14F-4D97-AF65-F5344CB8AC3E}">
        <p14:creationId xmlns:p14="http://schemas.microsoft.com/office/powerpoint/2010/main" val="20374548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 handwriting statements do apply if a child is to meet the ‘greater depth’ standard unless they have a physical disability that prevents them from being able to write. In that case handwriting can be excluded from the judgement completely.</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75</a:t>
            </a:fld>
            <a:endParaRPr lang="en-GB"/>
          </a:p>
        </p:txBody>
      </p:sp>
    </p:spTree>
    <p:extLst>
      <p:ext uri="{BB962C8B-B14F-4D97-AF65-F5344CB8AC3E}">
        <p14:creationId xmlns:p14="http://schemas.microsoft.com/office/powerpoint/2010/main" val="28994781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50C505-E7F9-4ED9-824F-4D768CC47C6B}" type="slidenum">
              <a:rPr lang="en-GB" smtClean="0"/>
              <a:t>76</a:t>
            </a:fld>
            <a:endParaRPr lang="en-GB"/>
          </a:p>
        </p:txBody>
      </p:sp>
    </p:spTree>
    <p:extLst>
      <p:ext uri="{BB962C8B-B14F-4D97-AF65-F5344CB8AC3E}">
        <p14:creationId xmlns:p14="http://schemas.microsoft.com/office/powerpoint/2010/main" val="28465368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50C505-E7F9-4ED9-824F-4D768CC47C6B}" type="slidenum">
              <a:rPr lang="en-GB" smtClean="0"/>
              <a:t>77</a:t>
            </a:fld>
            <a:endParaRPr lang="en-GB"/>
          </a:p>
        </p:txBody>
      </p:sp>
    </p:spTree>
    <p:extLst>
      <p:ext uri="{BB962C8B-B14F-4D97-AF65-F5344CB8AC3E}">
        <p14:creationId xmlns:p14="http://schemas.microsoft.com/office/powerpoint/2010/main" val="34269085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50C505-E7F9-4ED9-824F-4D768CC47C6B}" type="slidenum">
              <a:rPr lang="en-GB" smtClean="0"/>
              <a:t>78</a:t>
            </a:fld>
            <a:endParaRPr lang="en-GB"/>
          </a:p>
        </p:txBody>
      </p:sp>
    </p:spTree>
    <p:extLst>
      <p:ext uri="{BB962C8B-B14F-4D97-AF65-F5344CB8AC3E}">
        <p14:creationId xmlns:p14="http://schemas.microsoft.com/office/powerpoint/2010/main" val="34305613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50C505-E7F9-4ED9-824F-4D768CC47C6B}" type="slidenum">
              <a:rPr lang="en-GB" smtClean="0"/>
              <a:t>79</a:t>
            </a:fld>
            <a:endParaRPr lang="en-GB"/>
          </a:p>
        </p:txBody>
      </p:sp>
    </p:spTree>
    <p:extLst>
      <p:ext uri="{BB962C8B-B14F-4D97-AF65-F5344CB8AC3E}">
        <p14:creationId xmlns:p14="http://schemas.microsoft.com/office/powerpoint/2010/main" val="3811999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50C505-E7F9-4ED9-824F-4D768CC47C6B}" type="slidenum">
              <a:rPr lang="en-GB" smtClean="0"/>
              <a:t>80</a:t>
            </a:fld>
            <a:endParaRPr lang="en-GB"/>
          </a:p>
        </p:txBody>
      </p:sp>
    </p:spTree>
    <p:extLst>
      <p:ext uri="{BB962C8B-B14F-4D97-AF65-F5344CB8AC3E}">
        <p14:creationId xmlns:p14="http://schemas.microsoft.com/office/powerpoint/2010/main" val="23995704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50C505-E7F9-4ED9-824F-4D768CC47C6B}" type="slidenum">
              <a:rPr lang="en-GB" smtClean="0"/>
              <a:t>81</a:t>
            </a:fld>
            <a:endParaRPr lang="en-GB"/>
          </a:p>
        </p:txBody>
      </p:sp>
    </p:spTree>
    <p:extLst>
      <p:ext uri="{BB962C8B-B14F-4D97-AF65-F5344CB8AC3E}">
        <p14:creationId xmlns:p14="http://schemas.microsoft.com/office/powerpoint/2010/main" val="25210965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Purpose to provide a pen portrait summary as to why this pupil is working at ARE</a:t>
            </a:r>
          </a:p>
          <a:p>
            <a:r>
              <a:rPr lang="en-GB" dirty="0" smtClean="0"/>
              <a:t>It also acknowledges that evidence for some aspects may be less</a:t>
            </a:r>
            <a:r>
              <a:rPr lang="en-GB" baseline="0" dirty="0" smtClean="0"/>
              <a:t> evident in the collection –sufficiency has been seen – otherwise the child would not have been used!</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82</a:t>
            </a:fld>
            <a:endParaRPr lang="en-GB"/>
          </a:p>
        </p:txBody>
      </p:sp>
    </p:spTree>
    <p:extLst>
      <p:ext uri="{BB962C8B-B14F-4D97-AF65-F5344CB8AC3E}">
        <p14:creationId xmlns:p14="http://schemas.microsoft.com/office/powerpoint/2010/main" val="1595305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7 </a:t>
            </a:r>
            <a:r>
              <a:rPr lang="en-GB" dirty="0" err="1" smtClean="0"/>
              <a:t>mins</a:t>
            </a:r>
            <a:endParaRPr lang="en-GB" dirty="0" smtClean="0"/>
          </a:p>
          <a:p>
            <a:r>
              <a:rPr lang="en-GB" dirty="0" smtClean="0"/>
              <a:t>Mastery learning’ is a specific approach in which learning is broken down into discrete units and presented in logical order.</a:t>
            </a:r>
          </a:p>
          <a:p>
            <a:endParaRPr lang="en-GB" dirty="0" smtClean="0"/>
          </a:p>
          <a:p>
            <a:r>
              <a:rPr lang="en-GB" dirty="0" smtClean="0"/>
              <a:t>After undertaking these corrective activities (or alternative enrichment or extension activities for those who have already achieved mastery), pupils retake a parallel assessment.</a:t>
            </a:r>
          </a:p>
          <a:p>
            <a:endParaRPr lang="en-GB" dirty="0" smtClean="0"/>
          </a:p>
          <a:p>
            <a:r>
              <a:rPr lang="en-GB" dirty="0" smtClean="0"/>
              <a:t>The new national Curriculum is premised on this idea of mastery..</a:t>
            </a:r>
          </a:p>
          <a:p>
            <a:r>
              <a:rPr lang="en-GB" dirty="0" smtClean="0"/>
              <a:t>Deep, secure learning for all</a:t>
            </a:r>
          </a:p>
          <a:p>
            <a:r>
              <a:rPr lang="en-GB" dirty="0" smtClean="0"/>
              <a:t>Extension of “able” students (more things on the same topic) rather than acceleration (rapidly moving on to new content)</a:t>
            </a:r>
            <a:br>
              <a:rPr lang="en-GB" dirty="0" smtClean="0"/>
            </a:br>
            <a:endParaRPr lang="en-GB" dirty="0" smtClean="0"/>
          </a:p>
          <a:p>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solidFill>
                  <a:prstClr val="black"/>
                </a:solidFill>
              </a:rPr>
              <a:pPr/>
              <a:t>10</a:t>
            </a:fld>
            <a:endParaRPr lang="en-GB">
              <a:solidFill>
                <a:prstClr val="black"/>
              </a:solidFill>
            </a:endParaRPr>
          </a:p>
        </p:txBody>
      </p:sp>
    </p:spTree>
    <p:extLst>
      <p:ext uri="{BB962C8B-B14F-4D97-AF65-F5344CB8AC3E}">
        <p14:creationId xmlns:p14="http://schemas.microsoft.com/office/powerpoint/2010/main" val="40151154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50C505-E7F9-4ED9-824F-4D768CC47C6B}" type="slidenum">
              <a:rPr lang="en-GB" smtClean="0"/>
              <a:t>83</a:t>
            </a:fld>
            <a:endParaRPr lang="en-GB"/>
          </a:p>
        </p:txBody>
      </p:sp>
    </p:spTree>
    <p:extLst>
      <p:ext uri="{BB962C8B-B14F-4D97-AF65-F5344CB8AC3E}">
        <p14:creationId xmlns:p14="http://schemas.microsoft.com/office/powerpoint/2010/main" val="10745665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20 minutes? </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84</a:t>
            </a:fld>
            <a:endParaRPr lang="en-GB"/>
          </a:p>
        </p:txBody>
      </p:sp>
    </p:spTree>
    <p:extLst>
      <p:ext uri="{BB962C8B-B14F-4D97-AF65-F5344CB8AC3E}">
        <p14:creationId xmlns:p14="http://schemas.microsoft.com/office/powerpoint/2010/main" val="10714923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50C505-E7F9-4ED9-824F-4D768CC47C6B}" type="slidenum">
              <a:rPr lang="en-GB" smtClean="0"/>
              <a:t>85</a:t>
            </a:fld>
            <a:endParaRPr lang="en-GB"/>
          </a:p>
        </p:txBody>
      </p:sp>
    </p:spTree>
    <p:extLst>
      <p:ext uri="{BB962C8B-B14F-4D97-AF65-F5344CB8AC3E}">
        <p14:creationId xmlns:p14="http://schemas.microsoft.com/office/powerpoint/2010/main" val="40582893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‘on track’ child is like tumble weed – gathering new skills and embedding the original (phase 1 ) objectives. </a:t>
            </a:r>
          </a:p>
          <a:p>
            <a:endParaRPr lang="en-GB" dirty="0" smtClean="0"/>
          </a:p>
          <a:p>
            <a:r>
              <a:rPr lang="en-GB" dirty="0" smtClean="0"/>
              <a:t>Writing conferencing with a child will unpick what they are struggling with – have they just forgotten or is it because their brick wall is not stable and they do not feel able to take risks and builds higher?</a:t>
            </a:r>
          </a:p>
        </p:txBody>
      </p:sp>
      <p:sp>
        <p:nvSpPr>
          <p:cNvPr id="4" name="Slide Number Placeholder 3"/>
          <p:cNvSpPr>
            <a:spLocks noGrp="1"/>
          </p:cNvSpPr>
          <p:nvPr>
            <p:ph type="sldNum" sz="quarter" idx="10"/>
          </p:nvPr>
        </p:nvSpPr>
        <p:spPr/>
        <p:txBody>
          <a:bodyPr/>
          <a:lstStyle/>
          <a:p>
            <a:fld id="{1CD73C95-5A44-4822-9216-5BC73655171F}" type="slidenum">
              <a:rPr lang="en-GB" smtClean="0"/>
              <a:pPr/>
              <a:t>86</a:t>
            </a:fld>
            <a:endParaRPr lang="en-GB"/>
          </a:p>
        </p:txBody>
      </p:sp>
    </p:spTree>
    <p:extLst>
      <p:ext uri="{BB962C8B-B14F-4D97-AF65-F5344CB8AC3E}">
        <p14:creationId xmlns:p14="http://schemas.microsoft.com/office/powerpoint/2010/main" val="16926478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50C505-E7F9-4ED9-824F-4D768CC47C6B}" type="slidenum">
              <a:rPr lang="en-GB" smtClean="0"/>
              <a:t>87</a:t>
            </a:fld>
            <a:endParaRPr lang="en-GB"/>
          </a:p>
        </p:txBody>
      </p:sp>
    </p:spTree>
    <p:extLst>
      <p:ext uri="{BB962C8B-B14F-4D97-AF65-F5344CB8AC3E}">
        <p14:creationId xmlns:p14="http://schemas.microsoft.com/office/powerpoint/2010/main" val="6431313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Handout</a:t>
            </a:r>
            <a:r>
              <a:rPr lang="en-GB" dirty="0" smtClean="0"/>
              <a:t> </a:t>
            </a:r>
            <a:r>
              <a:rPr lang="en-GB" dirty="0" err="1" smtClean="0"/>
              <a:t>Yr</a:t>
            </a:r>
            <a:r>
              <a:rPr lang="en-GB" dirty="0" smtClean="0"/>
              <a:t> 3 writing page –</a:t>
            </a:r>
            <a:r>
              <a:rPr lang="en-GB" baseline="0" dirty="0" smtClean="0"/>
              <a:t> 1 per school.</a:t>
            </a:r>
            <a:endParaRPr lang="en-GB" dirty="0"/>
          </a:p>
        </p:txBody>
      </p:sp>
      <p:sp>
        <p:nvSpPr>
          <p:cNvPr id="4" name="Slide Number Placeholder 3"/>
          <p:cNvSpPr>
            <a:spLocks noGrp="1"/>
          </p:cNvSpPr>
          <p:nvPr>
            <p:ph type="sldNum" sz="quarter" idx="10"/>
          </p:nvPr>
        </p:nvSpPr>
        <p:spPr/>
        <p:txBody>
          <a:bodyPr/>
          <a:lstStyle/>
          <a:p>
            <a:fld id="{31A03919-98FE-455A-BCFD-2B8D3470B0B7}" type="slidenum">
              <a:rPr lang="en-GB" smtClean="0"/>
              <a:t>89</a:t>
            </a:fld>
            <a:endParaRPr lang="en-GB"/>
          </a:p>
        </p:txBody>
      </p:sp>
    </p:spTree>
    <p:extLst>
      <p:ext uri="{BB962C8B-B14F-4D97-AF65-F5344CB8AC3E}">
        <p14:creationId xmlns:p14="http://schemas.microsoft.com/office/powerpoint/2010/main" val="22765597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Group 1</a:t>
            </a:r>
          </a:p>
          <a:p>
            <a:pPr marL="171450" indent="-171450">
              <a:buFont typeface="Arial" panose="020B0604020202020204" pitchFamily="34" charset="0"/>
              <a:buChar char="•"/>
            </a:pPr>
            <a:r>
              <a:rPr lang="en-GB" dirty="0" smtClean="0"/>
              <a:t>Pupils who are below because they are catching up from lower starting points and should be expected to get there. These pupils may have delayed progress</a:t>
            </a:r>
          </a:p>
          <a:p>
            <a:pPr marL="171450" indent="-171450">
              <a:buFont typeface="Arial" panose="020B0604020202020204" pitchFamily="34" charset="0"/>
              <a:buChar char="•"/>
            </a:pPr>
            <a:r>
              <a:rPr lang="en-GB" dirty="0" smtClean="0"/>
              <a:t>Pupils who are under-attaining because of relative disadvantage (without SEN), or a low starting point on entry to school, who should reasonably be expected to “catch up”. </a:t>
            </a:r>
          </a:p>
          <a:p>
            <a:pPr marL="171450" indent="-171450">
              <a:buFont typeface="Arial" panose="020B0604020202020204" pitchFamily="34" charset="0"/>
              <a:buChar char="•"/>
            </a:pPr>
            <a:r>
              <a:rPr lang="en-GB" dirty="0" smtClean="0"/>
              <a:t>Pupils affected by teaching that has not been effective over time or where there are other short term, causal factors.</a:t>
            </a:r>
          </a:p>
          <a:p>
            <a:endParaRPr lang="en-GB" dirty="0" smtClean="0"/>
          </a:p>
          <a:p>
            <a:r>
              <a:rPr lang="en-GB" dirty="0" smtClean="0"/>
              <a:t>Group 2:</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Pupils with inhibiting SEND that means that they will inevitably make slow progress, not just delayed progress.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For these pupils not only will they need to be working towards statements in earlier year groups, but the steps between the statements may well need unpacking into appropriate and personalised steps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They will not move through the typical statements at the same rate as other pupils.</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99</a:t>
            </a:fld>
            <a:endParaRPr lang="en-GB"/>
          </a:p>
        </p:txBody>
      </p:sp>
    </p:spTree>
    <p:extLst>
      <p:ext uri="{BB962C8B-B14F-4D97-AF65-F5344CB8AC3E}">
        <p14:creationId xmlns:p14="http://schemas.microsoft.com/office/powerpoint/2010/main" val="32553178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n-US" b="1" dirty="0" smtClean="0"/>
              <a:t>The</a:t>
            </a:r>
            <a:r>
              <a:rPr lang="en-US" b="1" baseline="0" dirty="0" smtClean="0"/>
              <a:t> key to our working definition is</a:t>
            </a:r>
            <a:r>
              <a:rPr lang="en-US" b="1" dirty="0" smtClean="0"/>
              <a:t>,</a:t>
            </a:r>
            <a:r>
              <a:rPr lang="en-US" b="1" baseline="0" dirty="0" smtClean="0"/>
              <a:t> the group of children who you are going to keep a forensic, close and frequent check to ensure they are making better progress and who also have different and or additional provision</a:t>
            </a:r>
          </a:p>
          <a:p>
            <a:r>
              <a:rPr lang="en-US" b="0" baseline="0" dirty="0" smtClean="0"/>
              <a:t>The definitions above come from the following sources:</a:t>
            </a:r>
          </a:p>
          <a:p>
            <a:r>
              <a:rPr lang="en-US" b="0" baseline="0" dirty="0" smtClean="0"/>
              <a:t>Many domains below -  HAM model (this group may, over time be expected to catch-up e.g. significant disadvantage that will need the whole of the primary time to ‘catch-up), we will look at a later stage to see if this trial supports these children.</a:t>
            </a:r>
          </a:p>
          <a:p>
            <a:r>
              <a:rPr lang="en-US" baseline="0" dirty="0" smtClean="0"/>
              <a:t>Code of practice definition – is our main working definition</a:t>
            </a:r>
          </a:p>
          <a:p>
            <a:r>
              <a:rPr lang="en-US" baseline="0" dirty="0" err="1" smtClean="0"/>
              <a:t>Rochford</a:t>
            </a:r>
            <a:r>
              <a:rPr lang="en-US" baseline="0" dirty="0" smtClean="0"/>
              <a:t> review statement: ‘many of these pupils have special educational needs… others may be working below the standards of the national curriculum tests for a range of reasons.  They may be experiencing significant disadvantage or living in challenging circumstances or may be new arrivals to the county with undeveloped language skills</a:t>
            </a:r>
          </a:p>
        </p:txBody>
      </p:sp>
      <p:sp>
        <p:nvSpPr>
          <p:cNvPr id="4" name="Slide Number Placeholder 3"/>
          <p:cNvSpPr>
            <a:spLocks noGrp="1"/>
          </p:cNvSpPr>
          <p:nvPr>
            <p:ph type="sldNum" sz="quarter" idx="10"/>
          </p:nvPr>
        </p:nvSpPr>
        <p:spPr/>
        <p:txBody>
          <a:bodyPr/>
          <a:lstStyle/>
          <a:p>
            <a:fld id="{1CD73C95-5A44-4822-9216-5BC73655171F}" type="slidenum">
              <a:rPr lang="en-GB" smtClean="0"/>
              <a:pPr/>
              <a:t>100</a:t>
            </a:fld>
            <a:endParaRPr lang="en-GB"/>
          </a:p>
        </p:txBody>
      </p:sp>
    </p:spTree>
    <p:extLst>
      <p:ext uri="{BB962C8B-B14F-4D97-AF65-F5344CB8AC3E}">
        <p14:creationId xmlns:p14="http://schemas.microsoft.com/office/powerpoint/2010/main" val="38980277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are in the process of developing an</a:t>
            </a:r>
            <a:r>
              <a:rPr lang="en-GB" baseline="0" dirty="0" smtClean="0"/>
              <a:t> electronic tracker for children who are not expected to follow the same curriculum pathway as their peers because of additional, specific and global, needs.</a:t>
            </a:r>
            <a:endParaRPr lang="en-GB" dirty="0"/>
          </a:p>
        </p:txBody>
      </p:sp>
      <p:sp>
        <p:nvSpPr>
          <p:cNvPr id="4" name="Slide Number Placeholder 3"/>
          <p:cNvSpPr>
            <a:spLocks noGrp="1"/>
          </p:cNvSpPr>
          <p:nvPr>
            <p:ph type="sldNum" sz="quarter" idx="10"/>
          </p:nvPr>
        </p:nvSpPr>
        <p:spPr/>
        <p:txBody>
          <a:bodyPr/>
          <a:lstStyle/>
          <a:p>
            <a:fld id="{C1C7A868-CC81-49F8-BFDF-7C2104CD38DA}" type="slidenum">
              <a:rPr lang="en-GB" smtClean="0"/>
              <a:t>101</a:t>
            </a:fld>
            <a:endParaRPr lang="en-GB"/>
          </a:p>
        </p:txBody>
      </p:sp>
    </p:spTree>
    <p:extLst>
      <p:ext uri="{BB962C8B-B14F-4D97-AF65-F5344CB8AC3E}">
        <p14:creationId xmlns:p14="http://schemas.microsoft.com/office/powerpoint/2010/main" val="23218435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Difference is that Hampshire</a:t>
            </a:r>
            <a:r>
              <a:rPr lang="en-GB" b="1" baseline="0" dirty="0" smtClean="0"/>
              <a:t> captures more strongly when children are performing at ARE within key domains and therefore more equitable and giving more opportunity to demonstrate what they have achieved and provide parents with meaningful information about how well their children are doing relative to their own starting points.  And also signposts what the gaps in children’s learning are and what the school will be doing to address this (the individual plan)</a:t>
            </a:r>
            <a:endParaRPr lang="en-GB" b="1" dirty="0" smtClean="0"/>
          </a:p>
          <a:p>
            <a:r>
              <a:rPr lang="en-GB" dirty="0" smtClean="0"/>
              <a:t>Need</a:t>
            </a:r>
            <a:r>
              <a:rPr lang="en-GB" baseline="0" dirty="0" smtClean="0"/>
              <a:t> to work on the acquisition and mastery of earlier ideas and concepts within the curriculum.  This may require different curriculum content, approaches and intervention than that experience by their peers, and these children will not necessarily by those with the most sever and complex SEN but those at SEN support.  However, the principle of developing deep and sustainable learning of the ideas, concepts and/or content they are working on should be applied</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102</a:t>
            </a:fld>
            <a:endParaRPr lang="en-GB"/>
          </a:p>
        </p:txBody>
      </p:sp>
    </p:spTree>
    <p:extLst>
      <p:ext uri="{BB962C8B-B14F-4D97-AF65-F5344CB8AC3E}">
        <p14:creationId xmlns:p14="http://schemas.microsoft.com/office/powerpoint/2010/main" val="1990954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11</a:t>
            </a:fld>
            <a:endParaRPr lang="en-GB"/>
          </a:p>
        </p:txBody>
      </p:sp>
    </p:spTree>
    <p:extLst>
      <p:ext uri="{BB962C8B-B14F-4D97-AF65-F5344CB8AC3E}">
        <p14:creationId xmlns:p14="http://schemas.microsoft.com/office/powerpoint/2010/main" val="33978457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a:t>
            </a:r>
            <a:r>
              <a:rPr lang="en-GB" baseline="0" dirty="0" smtClean="0"/>
              <a:t> is no set progress expected, in each domain it is specific for the child. E.g. in Number and Place Value the movement from Y2Apprentice to Y3Competent could be seen as 4 steps whilst in addition and subtraction 5 steps have been identified.</a:t>
            </a:r>
          </a:p>
          <a:p>
            <a:endParaRPr lang="en-GB" baseline="0" dirty="0" smtClean="0"/>
          </a:p>
          <a:p>
            <a:r>
              <a:rPr lang="en-GB" baseline="0" dirty="0" smtClean="0"/>
              <a:t>At all costs we want people to avoid ‘counting steps’ which is likely to revert to sub-levels.  It is worth pointing it out so that we can absolutely indicate that that is not what we are doing.</a:t>
            </a:r>
          </a:p>
          <a:p>
            <a:endParaRPr lang="en-GB" baseline="0" dirty="0" smtClean="0"/>
          </a:p>
          <a:p>
            <a:r>
              <a:rPr lang="en-GB" baseline="0" dirty="0" smtClean="0"/>
              <a:t>The Goal is based on what we understand Y3C to mean with regard to skills and the application of objectives, and it is this that we are aiming to get the child to and not that particular code.</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103</a:t>
            </a:fld>
            <a:endParaRPr lang="en-GB"/>
          </a:p>
        </p:txBody>
      </p:sp>
    </p:spTree>
    <p:extLst>
      <p:ext uri="{BB962C8B-B14F-4D97-AF65-F5344CB8AC3E}">
        <p14:creationId xmlns:p14="http://schemas.microsoft.com/office/powerpoint/2010/main" val="23478279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Fairly</a:t>
            </a:r>
            <a:r>
              <a:rPr lang="en-GB" baseline="0" dirty="0" smtClean="0"/>
              <a:t> explanatory but would be worth going through. Schools may be tempted to put a code in each milestone box but that is reverting to the counting of steps and the desire for linear progression again so ‘on track’ refers to their progress towards the destination, ‘on track to achieve their end of year goal’.</a:t>
            </a:r>
          </a:p>
          <a:p>
            <a:endParaRPr lang="en-GB" baseline="0" dirty="0" smtClean="0"/>
          </a:p>
          <a:p>
            <a:r>
              <a:rPr lang="en-GB" baseline="0" dirty="0" smtClean="0"/>
              <a:t>‘Personalised progress made?’ This is so that schools can report on the number of pupils that are making progress even though not necessarily meeting their goal. This is seen in the Addition column where the EOY goal was not met but that progress that is appropriate for the child has been made.</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104</a:t>
            </a:fld>
            <a:endParaRPr lang="en-GB"/>
          </a:p>
        </p:txBody>
      </p:sp>
    </p:spTree>
    <p:extLst>
      <p:ext uri="{BB962C8B-B14F-4D97-AF65-F5344CB8AC3E}">
        <p14:creationId xmlns:p14="http://schemas.microsoft.com/office/powerpoint/2010/main" val="34585220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Year 2 and Year 6 children only a</a:t>
            </a:r>
            <a:r>
              <a:rPr lang="en-GB" baseline="0" dirty="0" smtClean="0"/>
              <a:t> statutory assessment target should also be set.</a:t>
            </a:r>
          </a:p>
          <a:p>
            <a:endParaRPr lang="en-GB" baseline="0" dirty="0" smtClean="0"/>
          </a:p>
          <a:p>
            <a:r>
              <a:rPr lang="en-GB" baseline="0" dirty="0" smtClean="0"/>
              <a:t>The purpose for this is that a Y6 child who may be working in Y3 and Y4 objectives will have those set as goals, however there are a defined list of statements that must all be met in order for a child to meet the pre-key stage, or possibly the working towards, statements.</a:t>
            </a:r>
          </a:p>
          <a:p>
            <a:endParaRPr lang="en-GB" baseline="0" dirty="0" smtClean="0"/>
          </a:p>
          <a:p>
            <a:r>
              <a:rPr lang="en-GB" baseline="0" dirty="0" smtClean="0"/>
              <a:t>Teachers must not lose sight of these statements otherwise they may get to the end of the year and find that they have not got all of the evidence for Growing Development (M5) which is where they should have achieved, and in fact have missed out a statement in Early development (M4) as well and so the school has to assess a child at Foundations when actually it is more about the evidence for statements that has been overlooked.</a:t>
            </a:r>
          </a:p>
          <a:p>
            <a:endParaRPr lang="en-GB" baseline="0" dirty="0" smtClean="0"/>
          </a:p>
          <a:p>
            <a:r>
              <a:rPr lang="en-GB" baseline="0" dirty="0" smtClean="0"/>
              <a:t>This actually happened to some children last summer where schools couldn’t give PKG and had to give PKF because of the requirement for </a:t>
            </a:r>
            <a:r>
              <a:rPr lang="en-GB" baseline="0" smtClean="0"/>
              <a:t>a complete fit.</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105</a:t>
            </a:fld>
            <a:endParaRPr lang="en-GB"/>
          </a:p>
        </p:txBody>
      </p:sp>
    </p:spTree>
    <p:extLst>
      <p:ext uri="{BB962C8B-B14F-4D97-AF65-F5344CB8AC3E}">
        <p14:creationId xmlns:p14="http://schemas.microsoft.com/office/powerpoint/2010/main" val="1363972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12</a:t>
            </a:fld>
            <a:endParaRPr lang="en-GB"/>
          </a:p>
        </p:txBody>
      </p:sp>
    </p:spTree>
    <p:extLst>
      <p:ext uri="{BB962C8B-B14F-4D97-AF65-F5344CB8AC3E}">
        <p14:creationId xmlns:p14="http://schemas.microsoft.com/office/powerpoint/2010/main" val="1769045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2 min</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13</a:t>
            </a:fld>
            <a:endParaRPr lang="en-GB"/>
          </a:p>
        </p:txBody>
      </p:sp>
    </p:spTree>
    <p:extLst>
      <p:ext uri="{BB962C8B-B14F-4D97-AF65-F5344CB8AC3E}">
        <p14:creationId xmlns:p14="http://schemas.microsoft.com/office/powerpoint/2010/main" val="1774473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1 hour</a:t>
            </a:r>
          </a:p>
          <a:p>
            <a:r>
              <a:rPr lang="en-GB" dirty="0" smtClean="0"/>
              <a:t>Share exemplification</a:t>
            </a:r>
            <a:r>
              <a:rPr lang="en-GB" baseline="0" dirty="0" smtClean="0"/>
              <a:t> and carry out standardisation milestone 1.</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16</a:t>
            </a:fld>
            <a:endParaRPr lang="en-GB"/>
          </a:p>
        </p:txBody>
      </p:sp>
    </p:spTree>
    <p:extLst>
      <p:ext uri="{BB962C8B-B14F-4D97-AF65-F5344CB8AC3E}">
        <p14:creationId xmlns:p14="http://schemas.microsoft.com/office/powerpoint/2010/main" val="1605432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202665640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10702649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491568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08300397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18539607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27196394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102546102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05771237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76669201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211638326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69" y="1151930"/>
            <a:ext cx="7358063" cy="2321719"/>
          </a:xfrm>
          <a:prstGeom prst="rect">
            <a:avLst/>
          </a:prstGeom>
        </p:spPr>
        <p:txBody>
          <a:bodyPr anchor="b"/>
          <a:lstStyle/>
          <a:p>
            <a:pPr lvl="0">
              <a:defRPr sz="1800"/>
            </a:pPr>
            <a:r>
              <a:rPr sz="5600"/>
              <a:t>Title Text</a:t>
            </a:r>
          </a:p>
        </p:txBody>
      </p:sp>
      <p:sp>
        <p:nvSpPr>
          <p:cNvPr id="6" name="Shape 6"/>
          <p:cNvSpPr>
            <a:spLocks noGrp="1"/>
          </p:cNvSpPr>
          <p:nvPr>
            <p:ph type="body" idx="1"/>
          </p:nvPr>
        </p:nvSpPr>
        <p:spPr>
          <a:xfrm>
            <a:off x="892969" y="3536156"/>
            <a:ext cx="7358063" cy="794742"/>
          </a:xfrm>
          <a:prstGeom prst="rect">
            <a:avLst/>
          </a:prstGeom>
        </p:spPr>
        <p:txBody>
          <a:bodyPr anchor="t"/>
          <a:lstStyle>
            <a:lvl1pPr marL="0" indent="0" algn="ctr">
              <a:spcBef>
                <a:spcPts val="0"/>
              </a:spcBef>
              <a:buSzTx/>
              <a:buNone/>
              <a:defRPr sz="2200"/>
            </a:lvl1pPr>
            <a:lvl2pPr marL="0" indent="160729" algn="ctr">
              <a:spcBef>
                <a:spcPts val="0"/>
              </a:spcBef>
              <a:buSzTx/>
              <a:buNone/>
              <a:defRPr sz="2200"/>
            </a:lvl2pPr>
            <a:lvl3pPr marL="0" indent="321457" algn="ctr">
              <a:spcBef>
                <a:spcPts val="0"/>
              </a:spcBef>
              <a:buSzTx/>
              <a:buNone/>
              <a:defRPr sz="2200"/>
            </a:lvl3pPr>
            <a:lvl4pPr marL="0" indent="482186" algn="ctr">
              <a:spcBef>
                <a:spcPts val="0"/>
              </a:spcBef>
              <a:buSzTx/>
              <a:buNone/>
              <a:defRPr sz="2200"/>
            </a:lvl4pPr>
            <a:lvl5pPr marL="0" indent="642915"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extLst>
      <p:ext uri="{BB962C8B-B14F-4D97-AF65-F5344CB8AC3E}">
        <p14:creationId xmlns:p14="http://schemas.microsoft.com/office/powerpoint/2010/main" val="146197977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4734" y="6021288"/>
            <a:ext cx="22860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50584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06882348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35833197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31861105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18706296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13069463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530789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5275715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2.tiff"/><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1.jpe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645070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59041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97.tmp"/><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1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66.png"/></Relationships>
</file>

<file path=ppt/slides/_rels/slide64.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png"/><Relationship Id="rId17" Type="http://schemas.openxmlformats.org/officeDocument/2006/relationships/image" Target="../media/image81.png"/><Relationship Id="rId2" Type="http://schemas.openxmlformats.org/officeDocument/2006/relationships/notesSlide" Target="../notesSlides/notesSlide33.xml"/><Relationship Id="rId16" Type="http://schemas.openxmlformats.org/officeDocument/2006/relationships/image" Target="../media/image80.png"/><Relationship Id="rId1" Type="http://schemas.openxmlformats.org/officeDocument/2006/relationships/slideLayout" Target="../slideLayouts/slideLayout6.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7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 Id="rId14" Type="http://schemas.openxmlformats.org/officeDocument/2006/relationships/image" Target="../media/image78.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89.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8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5949280"/>
            <a:ext cx="22860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p:txBody>
          <a:bodyPr/>
          <a:lstStyle/>
          <a:p>
            <a:r>
              <a:rPr lang="en-GB" b="1" dirty="0" smtClean="0"/>
              <a:t>Hampshire Assessment Model</a:t>
            </a:r>
            <a:endParaRPr lang="en-GB" dirty="0"/>
          </a:p>
        </p:txBody>
      </p:sp>
      <p:sp>
        <p:nvSpPr>
          <p:cNvPr id="3" name="Subtitle 2"/>
          <p:cNvSpPr>
            <a:spLocks noGrp="1"/>
          </p:cNvSpPr>
          <p:nvPr>
            <p:ph type="subTitle" idx="1"/>
          </p:nvPr>
        </p:nvSpPr>
        <p:spPr/>
        <p:txBody>
          <a:bodyPr/>
          <a:lstStyle/>
          <a:p>
            <a:r>
              <a:rPr lang="en-GB" dirty="0" smtClean="0"/>
              <a:t> November 2016</a:t>
            </a:r>
          </a:p>
          <a:p>
            <a:r>
              <a:rPr lang="en-GB" dirty="0" smtClean="0"/>
              <a:t>Session 5</a:t>
            </a:r>
            <a:endParaRPr lang="en-GB" dirty="0"/>
          </a:p>
        </p:txBody>
      </p:sp>
    </p:spTree>
    <p:extLst>
      <p:ext uri="{BB962C8B-B14F-4D97-AF65-F5344CB8AC3E}">
        <p14:creationId xmlns:p14="http://schemas.microsoft.com/office/powerpoint/2010/main" val="1534085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6563071" cy="1143000"/>
          </a:xfrm>
        </p:spPr>
        <p:txBody>
          <a:bodyPr/>
          <a:lstStyle/>
          <a:p>
            <a:r>
              <a:rPr lang="en-GB" dirty="0" smtClean="0"/>
              <a:t>Ten Hampshire Assessment Model principles to challenge &amp; refine</a:t>
            </a:r>
            <a:endParaRPr lang="en-GB" dirty="0"/>
          </a:p>
        </p:txBody>
      </p:sp>
      <p:graphicFrame>
        <p:nvGraphicFramePr>
          <p:cNvPr id="9" name="Diagram 8"/>
          <p:cNvGraphicFramePr/>
          <p:nvPr>
            <p:extLst>
              <p:ext uri="{D42A27DB-BD31-4B8C-83A1-F6EECF244321}">
                <p14:modId xmlns:p14="http://schemas.microsoft.com/office/powerpoint/2010/main" val="3109075329"/>
              </p:ext>
            </p:extLst>
          </p:nvPr>
        </p:nvGraphicFramePr>
        <p:xfrm>
          <a:off x="827584" y="1484784"/>
          <a:ext cx="6984776" cy="3785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054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CDB84968-AF9F-467E-8E26-1FADAFA72727}"/>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1ED69840-BDEA-421A-AA46-EBC2C2C465F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2DC573EA-E4DD-4DEC-B92E-0954BF25618E}"/>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B71319A4-E80C-47D4-A7E2-F01887E095E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798119BA-C4D0-44D1-869B-99E897C615F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3551BD25-A5BC-42BD-8C62-6476259DC1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A798D496-DC74-4C5A-ABB3-CB7FA4939324}"/>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graphicEl>
                                              <a:dgm id="{C35BF17D-1858-48A6-8C1C-A6B32390A5D6}"/>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graphicEl>
                                              <a:dgm id="{C847BCEC-F21D-46F6-9E0D-25661E893D6D}"/>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graphicEl>
                                              <a:dgm id="{67FA544E-E7AE-4B26-9322-317227EFC2F5}"/>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graphicEl>
                                              <a:dgm id="{B7EBC43E-6FE1-441E-B26C-1527CCAF6B65}"/>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graphicEl>
                                              <a:dgm id="{92A7342E-56A1-4CFF-B342-5E027D5F3A4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SEND Tracker- Our working definition</a:t>
            </a:r>
            <a:endParaRPr lang="en-US" b="1"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r>
              <a:rPr lang="en-US" dirty="0"/>
              <a:t>Their learning difficulty or disability calls for special educational provision, namely provision different from or additional to that normally available to pupils of the same </a:t>
            </a:r>
            <a:r>
              <a:rPr lang="en-US" dirty="0" smtClean="0"/>
              <a:t>age  </a:t>
            </a:r>
            <a:r>
              <a:rPr lang="en-US" sz="2400" i="1" dirty="0" smtClean="0"/>
              <a:t>(SEN Code of Practice)</a:t>
            </a:r>
            <a:endParaRPr lang="en-US" sz="2400" i="1" dirty="0"/>
          </a:p>
          <a:p>
            <a:endParaRPr lang="en-US" dirty="0" smtClean="0"/>
          </a:p>
          <a:p>
            <a:r>
              <a:rPr lang="en-US" dirty="0" smtClean="0"/>
              <a:t>Children with many domains that are below ARE e.g.  a profile of ‘not attained/below’ across significant domains in the Hampshire Model</a:t>
            </a:r>
          </a:p>
          <a:p>
            <a:pPr marL="0" indent="0">
              <a:buNone/>
            </a:pPr>
            <a:endParaRPr lang="en-US" dirty="0" smtClean="0"/>
          </a:p>
          <a:p>
            <a:r>
              <a:rPr lang="en-US" dirty="0" smtClean="0"/>
              <a:t>Children who will not have completed the relevant </a:t>
            </a:r>
            <a:r>
              <a:rPr lang="en-US" dirty="0" err="1" smtClean="0"/>
              <a:t>programme</a:t>
            </a:r>
            <a:r>
              <a:rPr lang="en-US" dirty="0" smtClean="0"/>
              <a:t> of study when they have reached the appropriate chronological age – </a:t>
            </a:r>
            <a:r>
              <a:rPr lang="en-US" sz="2400" i="1" dirty="0" smtClean="0"/>
              <a:t>(</a:t>
            </a:r>
            <a:r>
              <a:rPr lang="en-US" sz="2400" i="1" dirty="0" err="1" smtClean="0"/>
              <a:t>Rochford</a:t>
            </a:r>
            <a:r>
              <a:rPr lang="en-US" sz="2400" i="1" dirty="0" smtClean="0"/>
              <a:t> Review)</a:t>
            </a:r>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86293054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HAM – SEND tracker</a:t>
            </a:r>
            <a:endParaRPr lang="en-GB" b="1" dirty="0">
              <a:solidFill>
                <a:srgbClr val="0070C0"/>
              </a:solidFill>
            </a:endParaRPr>
          </a:p>
        </p:txBody>
      </p:sp>
      <p:sp>
        <p:nvSpPr>
          <p:cNvPr id="3" name="Content Placeholder 2"/>
          <p:cNvSpPr>
            <a:spLocks noGrp="1"/>
          </p:cNvSpPr>
          <p:nvPr>
            <p:ph idx="1"/>
          </p:nvPr>
        </p:nvSpPr>
        <p:spPr>
          <a:xfrm>
            <a:off x="457200" y="1340768"/>
            <a:ext cx="8229600" cy="4608513"/>
          </a:xfrm>
        </p:spPr>
        <p:txBody>
          <a:bodyPr>
            <a:normAutofit fontScale="85000" lnSpcReduction="10000"/>
          </a:bodyPr>
          <a:lstStyle/>
          <a:p>
            <a:r>
              <a:rPr lang="en-GB" dirty="0" smtClean="0"/>
              <a:t>E.g. </a:t>
            </a:r>
            <a:r>
              <a:rPr lang="en-GB" b="1" dirty="0" smtClean="0"/>
              <a:t>not likely </a:t>
            </a:r>
            <a:r>
              <a:rPr lang="en-GB" dirty="0" smtClean="0"/>
              <a:t>to catch up and reach Age Related Expectations by the end of the Key Stage. </a:t>
            </a:r>
          </a:p>
          <a:p>
            <a:endParaRPr lang="en-GB" dirty="0" smtClean="0"/>
          </a:p>
          <a:p>
            <a:r>
              <a:rPr lang="en-GB" dirty="0" smtClean="0"/>
              <a:t>This is due to individual needs that require a personalised curriculum, founded on the learning stage of the child</a:t>
            </a:r>
          </a:p>
          <a:p>
            <a:endParaRPr lang="en-GB" dirty="0" smtClean="0"/>
          </a:p>
          <a:p>
            <a:r>
              <a:rPr lang="en-GB" dirty="0" smtClean="0"/>
              <a:t>This means they will not fully complete the appropriate statutory curriculum by the end of the Key Stage.</a:t>
            </a:r>
          </a:p>
          <a:p>
            <a:endParaRPr lang="en-GB" dirty="0" smtClean="0"/>
          </a:p>
          <a:p>
            <a:r>
              <a:rPr lang="en-GB" dirty="0"/>
              <a:t>E.g. children who are </a:t>
            </a:r>
            <a:r>
              <a:rPr lang="en-GB" b="1" dirty="0" smtClean="0"/>
              <a:t>not </a:t>
            </a:r>
            <a:r>
              <a:rPr lang="en-GB" b="1" dirty="0"/>
              <a:t>likely </a:t>
            </a:r>
            <a:r>
              <a:rPr lang="en-GB" dirty="0"/>
              <a:t>to catch up and reach Age Related Standards by the end of </a:t>
            </a:r>
            <a:r>
              <a:rPr lang="en-GB" b="1" dirty="0" smtClean="0"/>
              <a:t>this</a:t>
            </a:r>
            <a:r>
              <a:rPr lang="en-GB" dirty="0" smtClean="0"/>
              <a:t> </a:t>
            </a:r>
            <a:r>
              <a:rPr lang="en-GB" dirty="0"/>
              <a:t>Key Stage. </a:t>
            </a:r>
            <a:endParaRPr lang="en-GB" dirty="0" smtClean="0"/>
          </a:p>
          <a:p>
            <a:endParaRPr lang="en-GB" dirty="0"/>
          </a:p>
        </p:txBody>
      </p:sp>
    </p:spTree>
    <p:extLst>
      <p:ext uri="{BB962C8B-B14F-4D97-AF65-F5344CB8AC3E}">
        <p14:creationId xmlns:p14="http://schemas.microsoft.com/office/powerpoint/2010/main" val="152762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Addressing the needs of those not on track:</a:t>
            </a:r>
            <a:endParaRPr lang="en-GB" b="1" dirty="0">
              <a:solidFill>
                <a:srgbClr val="0070C0"/>
              </a:solidFill>
            </a:endParaRPr>
          </a:p>
        </p:txBody>
      </p:sp>
      <p:sp>
        <p:nvSpPr>
          <p:cNvPr id="3" name="Content Placeholder 2"/>
          <p:cNvSpPr>
            <a:spLocks noGrp="1"/>
          </p:cNvSpPr>
          <p:nvPr>
            <p:ph idx="1"/>
          </p:nvPr>
        </p:nvSpPr>
        <p:spPr/>
        <p:txBody>
          <a:bodyPr>
            <a:normAutofit fontScale="85000" lnSpcReduction="20000"/>
          </a:bodyPr>
          <a:lstStyle/>
          <a:p>
            <a:r>
              <a:rPr lang="en-GB" dirty="0" smtClean="0"/>
              <a:t>Using the in-school, summative domain model, to identify where a  child is performing at age-related expectations</a:t>
            </a:r>
          </a:p>
          <a:p>
            <a:endParaRPr lang="en-GB" dirty="0" smtClean="0"/>
          </a:p>
          <a:p>
            <a:r>
              <a:rPr lang="en-GB" dirty="0" smtClean="0"/>
              <a:t>Scrolling back in specific domains to find the appropriate point of learning and setting accelerated and timely targets against this assessment of current achievement.</a:t>
            </a:r>
          </a:p>
          <a:p>
            <a:endParaRPr lang="en-GB" dirty="0" smtClean="0"/>
          </a:p>
          <a:p>
            <a:r>
              <a:rPr lang="en-GB" dirty="0" smtClean="0"/>
              <a:t>Requires excellent subject and curriculum knowledge – informed by deeper knowledge of SEND</a:t>
            </a:r>
          </a:p>
          <a:p>
            <a:endParaRPr lang="en-GB" dirty="0" smtClean="0"/>
          </a:p>
          <a:p>
            <a:r>
              <a:rPr lang="en-GB" dirty="0" smtClean="0"/>
              <a:t>Making the right choice of what to focus on to close the gap rapidly</a:t>
            </a:r>
            <a:endParaRPr lang="en-GB" dirty="0"/>
          </a:p>
        </p:txBody>
      </p:sp>
    </p:spTree>
    <p:extLst>
      <p:ext uri="{BB962C8B-B14F-4D97-AF65-F5344CB8AC3E}">
        <p14:creationId xmlns:p14="http://schemas.microsoft.com/office/powerpoint/2010/main" val="321513009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HAM – SEND tracker</a:t>
            </a:r>
            <a:endParaRPr lang="en-GB" dirty="0"/>
          </a:p>
        </p:txBody>
      </p:sp>
      <p:pic>
        <p:nvPicPr>
          <p:cNvPr id="1025" name="Picture 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7544" y="1700808"/>
            <a:ext cx="8229600" cy="1711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474284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HAM – SEND tracker</a:t>
            </a:r>
            <a:endParaRPr lang="en-GB" dirty="0"/>
          </a:p>
        </p:txBody>
      </p:sp>
      <p:pic>
        <p:nvPicPr>
          <p:cNvPr id="205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7544" y="1844824"/>
            <a:ext cx="8229600" cy="2684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11560" y="4653136"/>
            <a:ext cx="6840760" cy="646331"/>
          </a:xfrm>
          <a:prstGeom prst="rect">
            <a:avLst/>
          </a:prstGeom>
          <a:solidFill>
            <a:srgbClr val="FFFF00"/>
          </a:solidFill>
        </p:spPr>
        <p:txBody>
          <a:bodyPr wrap="square" rtlCol="0">
            <a:spAutoFit/>
          </a:bodyPr>
          <a:lstStyle/>
          <a:p>
            <a:r>
              <a:rPr lang="en-GB" dirty="0" smtClean="0"/>
              <a:t>Simple spreadsheet tracking tool is being developed to provide individual and group/cohort reports</a:t>
            </a:r>
            <a:endParaRPr lang="en-GB" dirty="0"/>
          </a:p>
        </p:txBody>
      </p:sp>
    </p:spTree>
    <p:extLst>
      <p:ext uri="{BB962C8B-B14F-4D97-AF65-F5344CB8AC3E}">
        <p14:creationId xmlns:p14="http://schemas.microsoft.com/office/powerpoint/2010/main" val="166813416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HAM – SEND tracker</a:t>
            </a:r>
            <a:endParaRPr lang="en-GB"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7544" y="1988840"/>
            <a:ext cx="8229600"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969501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6381328"/>
            <a:ext cx="6131024" cy="1143000"/>
          </a:xfrm>
        </p:spPr>
        <p:txBody>
          <a:bodyPr/>
          <a:lstStyle/>
          <a:p>
            <a:r>
              <a:rPr lang="en-GB" dirty="0" smtClean="0"/>
              <a:t> </a:t>
            </a:r>
            <a:endParaRPr lang="en-GB" sz="1000" dirty="0"/>
          </a:p>
        </p:txBody>
      </p:sp>
      <p:sp>
        <p:nvSpPr>
          <p:cNvPr id="3" name="Text Placeholder 2"/>
          <p:cNvSpPr>
            <a:spLocks noGrp="1"/>
          </p:cNvSpPr>
          <p:nvPr>
            <p:ph type="body" idx="1"/>
          </p:nvPr>
        </p:nvSpPr>
        <p:spPr>
          <a:xfrm>
            <a:off x="467544" y="2990485"/>
            <a:ext cx="4040188" cy="351730"/>
          </a:xfrm>
        </p:spPr>
        <p:txBody>
          <a:bodyPr>
            <a:normAutofit fontScale="85000" lnSpcReduction="20000"/>
          </a:bodyPr>
          <a:lstStyle/>
          <a:p>
            <a:pPr algn="ctr"/>
            <a:r>
              <a:rPr lang="en-GB" dirty="0"/>
              <a:t>Formative assessment </a:t>
            </a:r>
          </a:p>
        </p:txBody>
      </p:sp>
      <p:sp>
        <p:nvSpPr>
          <p:cNvPr id="4" name="Content Placeholder 3"/>
          <p:cNvSpPr>
            <a:spLocks noGrp="1"/>
          </p:cNvSpPr>
          <p:nvPr>
            <p:ph sz="half" idx="2"/>
          </p:nvPr>
        </p:nvSpPr>
        <p:spPr>
          <a:xfrm>
            <a:off x="457200" y="3645024"/>
            <a:ext cx="4040188" cy="2304256"/>
          </a:xfrm>
        </p:spPr>
        <p:txBody>
          <a:bodyPr>
            <a:normAutofit fontScale="92500"/>
          </a:bodyPr>
          <a:lstStyle/>
          <a:p>
            <a:r>
              <a:rPr lang="en-GB" dirty="0" smtClean="0"/>
              <a:t>….. is </a:t>
            </a:r>
            <a:r>
              <a:rPr lang="en-GB" dirty="0"/>
              <a:t>intended to </a:t>
            </a:r>
            <a:r>
              <a:rPr lang="en-GB" b="1" dirty="0"/>
              <a:t>inform teaching and learning</a:t>
            </a:r>
            <a:r>
              <a:rPr lang="en-GB" dirty="0"/>
              <a:t>. There is no intrinsic value in recording formative assessment; what matters is that it is acted on. </a:t>
            </a:r>
          </a:p>
        </p:txBody>
      </p:sp>
      <p:sp>
        <p:nvSpPr>
          <p:cNvPr id="5" name="Text Placeholder 4"/>
          <p:cNvSpPr>
            <a:spLocks noGrp="1"/>
          </p:cNvSpPr>
          <p:nvPr>
            <p:ph type="body" sz="quarter" idx="3"/>
          </p:nvPr>
        </p:nvSpPr>
        <p:spPr>
          <a:xfrm>
            <a:off x="4644008" y="2982436"/>
            <a:ext cx="4041775" cy="590580"/>
          </a:xfrm>
        </p:spPr>
        <p:txBody>
          <a:bodyPr>
            <a:normAutofit fontScale="85000" lnSpcReduction="20000"/>
          </a:bodyPr>
          <a:lstStyle/>
          <a:p>
            <a:pPr algn="ctr"/>
            <a:r>
              <a:rPr lang="en-GB" dirty="0" smtClean="0"/>
              <a:t>In-school </a:t>
            </a:r>
            <a:r>
              <a:rPr lang="en-GB" dirty="0"/>
              <a:t>summative assessment </a:t>
            </a:r>
          </a:p>
        </p:txBody>
      </p:sp>
      <p:sp>
        <p:nvSpPr>
          <p:cNvPr id="6" name="Content Placeholder 5"/>
          <p:cNvSpPr>
            <a:spLocks noGrp="1"/>
          </p:cNvSpPr>
          <p:nvPr>
            <p:ph sz="quarter" idx="4"/>
          </p:nvPr>
        </p:nvSpPr>
        <p:spPr>
          <a:xfrm>
            <a:off x="4645025" y="3645024"/>
            <a:ext cx="4041775" cy="2880320"/>
          </a:xfrm>
        </p:spPr>
        <p:txBody>
          <a:bodyPr>
            <a:normAutofit fontScale="77500" lnSpcReduction="20000"/>
          </a:bodyPr>
          <a:lstStyle/>
          <a:p>
            <a:r>
              <a:rPr lang="en-GB" dirty="0" smtClean="0"/>
              <a:t>..to </a:t>
            </a:r>
            <a:r>
              <a:rPr lang="en-GB" b="1" dirty="0"/>
              <a:t>evaluate pupils’ learning and progress at the end of a period of teaching</a:t>
            </a:r>
            <a:r>
              <a:rPr lang="en-GB" dirty="0"/>
              <a:t>. </a:t>
            </a:r>
            <a:r>
              <a:rPr lang="en-GB" dirty="0" smtClean="0"/>
              <a:t>(so..) </a:t>
            </a:r>
          </a:p>
          <a:p>
            <a:pPr lvl="1"/>
            <a:r>
              <a:rPr lang="en-GB" dirty="0" smtClean="0"/>
              <a:t>what uses </a:t>
            </a:r>
            <a:r>
              <a:rPr lang="en-GB" dirty="0"/>
              <a:t>the assessments are intended to support, </a:t>
            </a:r>
            <a:endParaRPr lang="en-GB" dirty="0" smtClean="0"/>
          </a:p>
          <a:p>
            <a:pPr lvl="1"/>
            <a:r>
              <a:rPr lang="en-GB" dirty="0" smtClean="0"/>
              <a:t>what </a:t>
            </a:r>
            <a:r>
              <a:rPr lang="en-GB" dirty="0"/>
              <a:t>the quality of the assessment information will be, </a:t>
            </a:r>
            <a:endParaRPr lang="en-GB" dirty="0" smtClean="0"/>
          </a:p>
          <a:p>
            <a:pPr lvl="1"/>
            <a:r>
              <a:rPr lang="en-GB" dirty="0" smtClean="0"/>
              <a:t>how </a:t>
            </a:r>
            <a:r>
              <a:rPr lang="en-GB" dirty="0"/>
              <a:t>much time it would take teachers to record the information, </a:t>
            </a:r>
            <a:r>
              <a:rPr lang="en-GB" dirty="0" smtClean="0"/>
              <a:t>and </a:t>
            </a:r>
          </a:p>
          <a:p>
            <a:pPr lvl="1"/>
            <a:r>
              <a:rPr lang="en-GB" dirty="0" smtClean="0"/>
              <a:t>how </a:t>
            </a:r>
            <a:r>
              <a:rPr lang="en-GB" dirty="0"/>
              <a:t>frequently it is appropriate to collect and report it.</a:t>
            </a:r>
          </a:p>
        </p:txBody>
      </p:sp>
      <p:sp>
        <p:nvSpPr>
          <p:cNvPr id="7" name="Rectangle 6"/>
          <p:cNvSpPr/>
          <p:nvPr/>
        </p:nvSpPr>
        <p:spPr>
          <a:xfrm>
            <a:off x="2267744" y="1346865"/>
            <a:ext cx="6647656" cy="1631216"/>
          </a:xfrm>
          <a:prstGeom prst="rect">
            <a:avLst/>
          </a:prstGeom>
          <a:solidFill>
            <a:srgbClr val="FFFF00"/>
          </a:solidFill>
        </p:spPr>
        <p:txBody>
          <a:bodyPr wrap="square">
            <a:spAutoFit/>
          </a:bodyPr>
          <a:lstStyle/>
          <a:p>
            <a:r>
              <a:rPr lang="en-GB" sz="2000" dirty="0"/>
              <a:t>The fundamental question for teachers and school leaders to consider in evaluating systems for collecting and reporting assessment data is what </a:t>
            </a:r>
            <a:r>
              <a:rPr lang="en-GB" sz="2000" b="1" dirty="0"/>
              <a:t>purposes</a:t>
            </a:r>
            <a:r>
              <a:rPr lang="en-GB" sz="2000" dirty="0"/>
              <a:t> the data is intended to </a:t>
            </a:r>
            <a:r>
              <a:rPr lang="en-GB" sz="2000" dirty="0" smtClean="0"/>
              <a:t>support</a:t>
            </a:r>
          </a:p>
          <a:p>
            <a:endParaRPr lang="en-GB" sz="2000" dirty="0"/>
          </a:p>
        </p:txBody>
      </p:sp>
      <p:sp>
        <p:nvSpPr>
          <p:cNvPr id="8" name="Title 1"/>
          <p:cNvSpPr txBox="1">
            <a:spLocks/>
          </p:cNvSpPr>
          <p:nvPr/>
        </p:nvSpPr>
        <p:spPr>
          <a:xfrm>
            <a:off x="609601" y="427038"/>
            <a:ext cx="6131024"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b="1" dirty="0" smtClean="0">
                <a:solidFill>
                  <a:srgbClr val="0070C0"/>
                </a:solidFill>
              </a:rPr>
              <a:t>Tracking objectives</a:t>
            </a:r>
            <a:endParaRPr lang="en-GB" dirty="0"/>
          </a:p>
        </p:txBody>
      </p:sp>
      <p:sp>
        <p:nvSpPr>
          <p:cNvPr id="9" name="Cloud Callout 8"/>
          <p:cNvSpPr/>
          <p:nvPr/>
        </p:nvSpPr>
        <p:spPr>
          <a:xfrm>
            <a:off x="179512" y="1390419"/>
            <a:ext cx="1944216" cy="136815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755576" y="1612830"/>
            <a:ext cx="1080120" cy="923330"/>
          </a:xfrm>
          <a:prstGeom prst="rect">
            <a:avLst/>
          </a:prstGeom>
          <a:noFill/>
        </p:spPr>
        <p:txBody>
          <a:bodyPr wrap="square" rtlCol="0">
            <a:spAutoFit/>
          </a:bodyPr>
          <a:lstStyle/>
          <a:p>
            <a:r>
              <a:rPr lang="en-GB" dirty="0" smtClean="0">
                <a:solidFill>
                  <a:schemeClr val="bg1"/>
                </a:solidFill>
              </a:rPr>
              <a:t>Why would you?</a:t>
            </a:r>
            <a:endParaRPr lang="en-GB" dirty="0">
              <a:solidFill>
                <a:schemeClr val="bg1"/>
              </a:solidFill>
            </a:endParaRPr>
          </a:p>
        </p:txBody>
      </p:sp>
      <p:sp>
        <p:nvSpPr>
          <p:cNvPr id="11" name="Rectangle 10"/>
          <p:cNvSpPr/>
          <p:nvPr/>
        </p:nvSpPr>
        <p:spPr>
          <a:xfrm>
            <a:off x="4856997" y="2642552"/>
            <a:ext cx="3978974" cy="246221"/>
          </a:xfrm>
          <a:prstGeom prst="rect">
            <a:avLst/>
          </a:prstGeom>
        </p:spPr>
        <p:txBody>
          <a:bodyPr wrap="none">
            <a:spAutoFit/>
          </a:bodyPr>
          <a:lstStyle/>
          <a:p>
            <a:r>
              <a:rPr lang="en-GB" sz="1000" b="1" dirty="0">
                <a:solidFill>
                  <a:prstClr val="black"/>
                </a:solidFill>
                <a:latin typeface="Arial" panose="020B0604020202020204" pitchFamily="34" charset="0"/>
                <a:ea typeface="+mj-ea"/>
                <a:cs typeface="Arial" panose="020B0604020202020204" pitchFamily="34" charset="0"/>
              </a:rPr>
              <a:t>Final report of the Commission on Assessment without Levels</a:t>
            </a:r>
            <a:endParaRPr lang="en-GB" dirty="0"/>
          </a:p>
        </p:txBody>
      </p:sp>
    </p:spTree>
    <p:extLst>
      <p:ext uri="{BB962C8B-B14F-4D97-AF65-F5344CB8AC3E}">
        <p14:creationId xmlns:p14="http://schemas.microsoft.com/office/powerpoint/2010/main" val="192042608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Guidance</a:t>
            </a:r>
            <a:endParaRPr lang="en-GB" dirty="0"/>
          </a:p>
        </p:txBody>
      </p:sp>
      <p:sp>
        <p:nvSpPr>
          <p:cNvPr id="3" name="Content Placeholder 2"/>
          <p:cNvSpPr>
            <a:spLocks noGrp="1"/>
          </p:cNvSpPr>
          <p:nvPr>
            <p:ph idx="1"/>
          </p:nvPr>
        </p:nvSpPr>
        <p:spPr>
          <a:xfrm>
            <a:off x="457200" y="1484784"/>
            <a:ext cx="8229600" cy="4536503"/>
          </a:xfrm>
        </p:spPr>
        <p:txBody>
          <a:bodyPr>
            <a:normAutofit fontScale="62500" lnSpcReduction="20000"/>
          </a:bodyPr>
          <a:lstStyle/>
          <a:p>
            <a:pPr marL="514350" indent="-514350">
              <a:buFont typeface="+mj-lt"/>
              <a:buAutoNum type="arabicPeriod"/>
            </a:pPr>
            <a:r>
              <a:rPr lang="en-GB" dirty="0" smtClean="0"/>
              <a:t>Tracking </a:t>
            </a:r>
            <a:r>
              <a:rPr lang="en-GB" dirty="0"/>
              <a:t>every objective for every individual pupil level represents a considerable challenge. There is no intrinsic value in tracking at this level of detail </a:t>
            </a:r>
            <a:r>
              <a:rPr lang="en-GB" b="1" dirty="0"/>
              <a:t>unless</a:t>
            </a:r>
            <a:r>
              <a:rPr lang="en-GB" dirty="0"/>
              <a:t> it informs day to day teaching and </a:t>
            </a:r>
            <a:r>
              <a:rPr lang="en-GB" dirty="0" smtClean="0"/>
              <a:t>learning</a:t>
            </a:r>
            <a:br>
              <a:rPr lang="en-GB" dirty="0" smtClean="0"/>
            </a:br>
            <a:endParaRPr lang="en-GB" dirty="0" smtClean="0"/>
          </a:p>
          <a:p>
            <a:pPr marL="514350" indent="-514350">
              <a:buFont typeface="+mj-lt"/>
              <a:buAutoNum type="arabicPeriod"/>
            </a:pPr>
            <a:r>
              <a:rPr lang="en-GB" dirty="0" smtClean="0"/>
              <a:t>There </a:t>
            </a:r>
            <a:r>
              <a:rPr lang="en-GB" dirty="0"/>
              <a:t>is no formula that links achievement of individual objectives directly to the milestone assessments in each domain. Teachers have to consider whether the curriculum coverage and depth of learning represents </a:t>
            </a:r>
            <a:r>
              <a:rPr lang="en-GB" b="1" dirty="0"/>
              <a:t>sufficient </a:t>
            </a:r>
            <a:r>
              <a:rPr lang="en-GB" dirty="0"/>
              <a:t>progress to give confidence that the child will reach at least Secure ARE  by the end of the </a:t>
            </a:r>
            <a:r>
              <a:rPr lang="en-GB" dirty="0" smtClean="0"/>
              <a:t>year.</a:t>
            </a:r>
            <a:br>
              <a:rPr lang="en-GB" dirty="0" smtClean="0"/>
            </a:br>
            <a:endParaRPr lang="en-GB" dirty="0" smtClean="0"/>
          </a:p>
          <a:p>
            <a:pPr marL="514350" indent="-514350">
              <a:buFont typeface="+mj-lt"/>
              <a:buAutoNum type="arabicPeriod"/>
            </a:pPr>
            <a:r>
              <a:rPr lang="en-GB" dirty="0" smtClean="0"/>
              <a:t>All </a:t>
            </a:r>
            <a:r>
              <a:rPr lang="en-GB" dirty="0"/>
              <a:t>objectives are end of year objectives and therefore none should necessarily be expected to be secured at expert level until well into the academic </a:t>
            </a:r>
            <a:r>
              <a:rPr lang="en-GB" dirty="0" smtClean="0"/>
              <a:t>year.</a:t>
            </a:r>
            <a:br>
              <a:rPr lang="en-GB" dirty="0" smtClean="0"/>
            </a:br>
            <a:endParaRPr lang="en-GB" dirty="0" smtClean="0"/>
          </a:p>
          <a:p>
            <a:pPr marL="514350" indent="-514350">
              <a:buFont typeface="+mj-lt"/>
              <a:buAutoNum type="arabicPeriod"/>
            </a:pPr>
            <a:r>
              <a:rPr lang="en-GB" dirty="0" smtClean="0"/>
              <a:t>The </a:t>
            </a:r>
            <a:r>
              <a:rPr lang="en-GB" dirty="0"/>
              <a:t>phasing of objectives is not directly a suggested teaching progression. Ideas from phase 2 and 3 may well need to be introduced earlier in the year than they are assessed. The phases offer a suggestion of a range of criteria that would be most helpful to establish a reliable assessment view of the child at each point in the year.</a:t>
            </a:r>
          </a:p>
          <a:p>
            <a:endParaRPr lang="en-GB" dirty="0"/>
          </a:p>
        </p:txBody>
      </p:sp>
    </p:spTree>
    <p:extLst>
      <p:ext uri="{BB962C8B-B14F-4D97-AF65-F5344CB8AC3E}">
        <p14:creationId xmlns:p14="http://schemas.microsoft.com/office/powerpoint/2010/main" val="4019186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icrosoft Excel - En objective tracking all years v3"/>
          <p:cNvPicPr>
            <a:picLocks noChangeAspect="1"/>
          </p:cNvPicPr>
          <p:nvPr/>
        </p:nvPicPr>
        <p:blipFill rotWithShape="1">
          <a:blip r:embed="rId2">
            <a:extLst>
              <a:ext uri="{28A0092B-C50C-407E-A947-70E740481C1C}">
                <a14:useLocalDpi xmlns:a14="http://schemas.microsoft.com/office/drawing/2010/main" val="0"/>
              </a:ext>
            </a:extLst>
          </a:blip>
          <a:srcRect t="19067" r="38611"/>
          <a:stretch/>
        </p:blipFill>
        <p:spPr>
          <a:xfrm>
            <a:off x="683568" y="89430"/>
            <a:ext cx="8136904" cy="5812053"/>
          </a:xfrm>
          <a:prstGeom prst="rect">
            <a:avLst/>
          </a:prstGeom>
        </p:spPr>
      </p:pic>
    </p:spTree>
    <p:extLst>
      <p:ext uri="{BB962C8B-B14F-4D97-AF65-F5344CB8AC3E}">
        <p14:creationId xmlns:p14="http://schemas.microsoft.com/office/powerpoint/2010/main" val="385351203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Professional Learning</a:t>
            </a:r>
            <a:endParaRPr lang="en-GB" dirty="0"/>
          </a:p>
        </p:txBody>
      </p:sp>
      <p:sp>
        <p:nvSpPr>
          <p:cNvPr id="3" name="Content Placeholder 2"/>
          <p:cNvSpPr>
            <a:spLocks noGrp="1"/>
          </p:cNvSpPr>
          <p:nvPr>
            <p:ph sz="half" idx="1"/>
          </p:nvPr>
        </p:nvSpPr>
        <p:spPr/>
        <p:txBody>
          <a:bodyPr/>
          <a:lstStyle/>
          <a:p>
            <a:pPr marL="0" indent="0">
              <a:buNone/>
            </a:pPr>
            <a:r>
              <a:rPr lang="en-GB" dirty="0" smtClean="0"/>
              <a:t>HAM follow on sessions</a:t>
            </a:r>
          </a:p>
          <a:p>
            <a:r>
              <a:rPr lang="en-GB" dirty="0" smtClean="0"/>
              <a:t>Spring half day</a:t>
            </a:r>
            <a:br>
              <a:rPr lang="en-GB" dirty="0" smtClean="0"/>
            </a:br>
            <a:r>
              <a:rPr lang="en-GB" dirty="0" smtClean="0"/>
              <a:t>(date?) </a:t>
            </a:r>
          </a:p>
          <a:p>
            <a:r>
              <a:rPr lang="en-GB" dirty="0" smtClean="0"/>
              <a:t>Summer half day</a:t>
            </a:r>
            <a:br>
              <a:rPr lang="en-GB" dirty="0" smtClean="0"/>
            </a:br>
            <a:r>
              <a:rPr lang="en-GB" dirty="0" smtClean="0"/>
              <a:t>(date?)</a:t>
            </a:r>
          </a:p>
          <a:p>
            <a:r>
              <a:rPr lang="en-GB" dirty="0" smtClean="0"/>
              <a:t>Autumn Day</a:t>
            </a:r>
          </a:p>
          <a:p>
            <a:r>
              <a:rPr lang="en-GB" dirty="0" smtClean="0"/>
              <a:t>(date?)</a:t>
            </a:r>
            <a:endParaRPr lang="en-GB" dirty="0"/>
          </a:p>
        </p:txBody>
      </p:sp>
      <p:sp>
        <p:nvSpPr>
          <p:cNvPr id="4" name="Content Placeholder 3"/>
          <p:cNvSpPr>
            <a:spLocks noGrp="1"/>
          </p:cNvSpPr>
          <p:nvPr>
            <p:ph sz="half" idx="2"/>
          </p:nvPr>
        </p:nvSpPr>
        <p:spPr/>
        <p:txBody>
          <a:bodyPr/>
          <a:lstStyle/>
          <a:p>
            <a:r>
              <a:rPr lang="en-GB" dirty="0" smtClean="0"/>
              <a:t>Assessment Networks</a:t>
            </a:r>
          </a:p>
          <a:p>
            <a:endParaRPr lang="en-GB" dirty="0"/>
          </a:p>
          <a:p>
            <a:r>
              <a:rPr lang="en-GB" dirty="0" smtClean="0"/>
              <a:t>Y2/Y6 standardisation meetings</a:t>
            </a:r>
            <a:endParaRPr lang="en-GB" dirty="0"/>
          </a:p>
        </p:txBody>
      </p:sp>
    </p:spTree>
    <p:extLst>
      <p:ext uri="{BB962C8B-B14F-4D97-AF65-F5344CB8AC3E}">
        <p14:creationId xmlns:p14="http://schemas.microsoft.com/office/powerpoint/2010/main" val="3595896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Guiding principles of </a:t>
            </a:r>
            <a:br>
              <a:rPr lang="en-GB" dirty="0" smtClean="0"/>
            </a:br>
            <a:r>
              <a:rPr lang="en-GB" dirty="0" smtClean="0"/>
              <a:t>an </a:t>
            </a:r>
            <a:r>
              <a:rPr lang="en-GB" u="sng" dirty="0" smtClean="0"/>
              <a:t>assessment</a:t>
            </a:r>
            <a:r>
              <a:rPr lang="en-GB" dirty="0" smtClean="0"/>
              <a:t> model</a:t>
            </a:r>
            <a:endParaRPr lang="en-GB" dirty="0"/>
          </a:p>
        </p:txBody>
      </p:sp>
      <p:sp>
        <p:nvSpPr>
          <p:cNvPr id="3" name="Content Placeholder 2"/>
          <p:cNvSpPr>
            <a:spLocks noGrp="1"/>
          </p:cNvSpPr>
          <p:nvPr>
            <p:ph idx="1"/>
          </p:nvPr>
        </p:nvSpPr>
        <p:spPr>
          <a:xfrm>
            <a:off x="457200" y="1412776"/>
            <a:ext cx="8229600" cy="4536505"/>
          </a:xfrm>
        </p:spPr>
        <p:txBody>
          <a:bodyPr>
            <a:normAutofit fontScale="85000" lnSpcReduction="20000"/>
          </a:bodyPr>
          <a:lstStyle/>
          <a:p>
            <a:r>
              <a:rPr lang="en-GB" dirty="0"/>
              <a:t>Uses </a:t>
            </a:r>
            <a:r>
              <a:rPr lang="en-GB" dirty="0" smtClean="0"/>
              <a:t>assessment </a:t>
            </a:r>
            <a:r>
              <a:rPr lang="en-GB" dirty="0"/>
              <a:t>to </a:t>
            </a:r>
            <a:r>
              <a:rPr lang="en-GB" b="1" dirty="0"/>
              <a:t>focus teachers on the content which must be secured before moving </a:t>
            </a:r>
            <a:r>
              <a:rPr lang="en-GB" b="1" dirty="0" smtClean="0"/>
              <a:t>on</a:t>
            </a:r>
          </a:p>
          <a:p>
            <a:endParaRPr lang="en-GB" dirty="0"/>
          </a:p>
          <a:p>
            <a:r>
              <a:rPr lang="en-GB" dirty="0" smtClean="0"/>
              <a:t>Content is </a:t>
            </a:r>
            <a:r>
              <a:rPr lang="en-GB" b="1" dirty="0" smtClean="0"/>
              <a:t>introduced in an order </a:t>
            </a:r>
            <a:r>
              <a:rPr lang="en-GB" dirty="0" smtClean="0"/>
              <a:t>which, once secured, supports achievement of the more challenging expectations of the national curriculum</a:t>
            </a:r>
          </a:p>
          <a:p>
            <a:endParaRPr lang="en-GB" dirty="0" smtClean="0"/>
          </a:p>
          <a:p>
            <a:r>
              <a:rPr lang="en-GB" dirty="0" smtClean="0"/>
              <a:t>Promotes a ‘</a:t>
            </a:r>
            <a:r>
              <a:rPr lang="en-GB" b="1" dirty="0" smtClean="0"/>
              <a:t>recursive curriculum</a:t>
            </a:r>
            <a:r>
              <a:rPr lang="en-GB" dirty="0" smtClean="0"/>
              <a:t>’ approach, enabling objectives to be returned to thus securing and deepening children’s understanding</a:t>
            </a:r>
          </a:p>
          <a:p>
            <a:endParaRPr lang="en-GB" dirty="0" smtClean="0"/>
          </a:p>
          <a:p>
            <a:r>
              <a:rPr lang="en-GB" dirty="0"/>
              <a:t>Opportunities to </a:t>
            </a:r>
            <a:r>
              <a:rPr lang="en-GB" b="1" dirty="0"/>
              <a:t>develop links across </a:t>
            </a:r>
            <a:r>
              <a:rPr lang="en-GB" b="1" dirty="0" smtClean="0"/>
              <a:t>subject domains </a:t>
            </a:r>
            <a:r>
              <a:rPr lang="en-GB" dirty="0"/>
              <a:t>are built into the content </a:t>
            </a:r>
            <a:r>
              <a:rPr lang="en-GB" dirty="0" smtClean="0"/>
              <a:t>progression</a:t>
            </a:r>
          </a:p>
          <a:p>
            <a:endParaRPr lang="en-GB" dirty="0" smtClean="0"/>
          </a:p>
          <a:p>
            <a:endParaRPr lang="en-GB" dirty="0"/>
          </a:p>
        </p:txBody>
      </p:sp>
    </p:spTree>
    <p:extLst>
      <p:ext uri="{BB962C8B-B14F-4D97-AF65-F5344CB8AC3E}">
        <p14:creationId xmlns:p14="http://schemas.microsoft.com/office/powerpoint/2010/main" val="466167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Mastery learning</a:t>
            </a:r>
            <a:endParaRPr lang="en-GB" dirty="0"/>
          </a:p>
        </p:txBody>
      </p:sp>
      <p:sp>
        <p:nvSpPr>
          <p:cNvPr id="3" name="Content Placeholder 2"/>
          <p:cNvSpPr>
            <a:spLocks noGrp="1"/>
          </p:cNvSpPr>
          <p:nvPr>
            <p:ph idx="1"/>
          </p:nvPr>
        </p:nvSpPr>
        <p:spPr>
          <a:xfrm>
            <a:off x="457200" y="1412776"/>
            <a:ext cx="8229600" cy="4680520"/>
          </a:xfrm>
        </p:spPr>
        <p:txBody>
          <a:bodyPr>
            <a:normAutofit fontScale="85000" lnSpcReduction="20000"/>
          </a:bodyPr>
          <a:lstStyle/>
          <a:p>
            <a:r>
              <a:rPr lang="en-GB" dirty="0" smtClean="0"/>
              <a:t>The curriculum expects that children will </a:t>
            </a:r>
            <a:r>
              <a:rPr lang="en-GB" b="1" dirty="0" smtClean="0"/>
              <a:t>deepen their grasp </a:t>
            </a:r>
            <a:r>
              <a:rPr lang="en-GB" dirty="0" smtClean="0"/>
              <a:t>of key ideas, over time, </a:t>
            </a:r>
            <a:r>
              <a:rPr lang="en-GB" b="1" dirty="0" smtClean="0"/>
              <a:t>rather than move on and leave gaps behind. </a:t>
            </a:r>
            <a:r>
              <a:rPr lang="en-GB" dirty="0" smtClean="0"/>
              <a:t>Progress </a:t>
            </a:r>
            <a:r>
              <a:rPr lang="en-GB" dirty="0"/>
              <a:t>is neither </a:t>
            </a:r>
            <a:r>
              <a:rPr lang="en-GB" b="1" dirty="0"/>
              <a:t>linear</a:t>
            </a:r>
            <a:r>
              <a:rPr lang="en-GB" dirty="0"/>
              <a:t> nor </a:t>
            </a:r>
            <a:r>
              <a:rPr lang="en-GB" b="1" dirty="0"/>
              <a:t>skinny</a:t>
            </a:r>
            <a:endParaRPr lang="en-GB" b="1" dirty="0" smtClean="0"/>
          </a:p>
          <a:p>
            <a:endParaRPr lang="en-GB" dirty="0" smtClean="0"/>
          </a:p>
          <a:p>
            <a:r>
              <a:rPr lang="en-GB" dirty="0"/>
              <a:t>T</a:t>
            </a:r>
            <a:r>
              <a:rPr lang="en-GB" dirty="0" smtClean="0"/>
              <a:t>hrough being </a:t>
            </a:r>
            <a:r>
              <a:rPr lang="en-GB" b="1" dirty="0" smtClean="0"/>
              <a:t>well taught </a:t>
            </a:r>
            <a:r>
              <a:rPr lang="en-GB" dirty="0" smtClean="0"/>
              <a:t>and </a:t>
            </a:r>
            <a:r>
              <a:rPr lang="en-GB" b="1" dirty="0" smtClean="0"/>
              <a:t>given curriculum opportunities </a:t>
            </a:r>
            <a:r>
              <a:rPr lang="en-GB" dirty="0" smtClean="0"/>
              <a:t>they will develop and demonstrate their resourcefulness and versatility, (in an age appropriate way)</a:t>
            </a:r>
            <a:br>
              <a:rPr lang="en-GB" dirty="0" smtClean="0"/>
            </a:br>
            <a:endParaRPr lang="en-GB" dirty="0" smtClean="0"/>
          </a:p>
          <a:p>
            <a:r>
              <a:rPr lang="en-GB" dirty="0" smtClean="0"/>
              <a:t>This does not mean that all pupils achieve the same degree of mastery… but it is </a:t>
            </a:r>
            <a:r>
              <a:rPr lang="en-GB" b="1" dirty="0" smtClean="0"/>
              <a:t>at least sufficient, </a:t>
            </a:r>
            <a:r>
              <a:rPr lang="en-GB" dirty="0" smtClean="0"/>
              <a:t>so that they can make successful progress through the fundamental ideas. No one left behind</a:t>
            </a:r>
          </a:p>
          <a:p>
            <a:pPr lvl="1"/>
            <a:endParaRPr lang="en-GB" dirty="0" smtClean="0"/>
          </a:p>
        </p:txBody>
      </p:sp>
    </p:spTree>
    <p:extLst>
      <p:ext uri="{BB962C8B-B14F-4D97-AF65-F5344CB8AC3E}">
        <p14:creationId xmlns:p14="http://schemas.microsoft.com/office/powerpoint/2010/main" val="360471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Mastery Learning for “all”</a:t>
            </a:r>
            <a:br>
              <a:rPr lang="en-GB" dirty="0" smtClean="0"/>
            </a:br>
            <a:r>
              <a:rPr lang="en-GB" dirty="0" smtClean="0"/>
              <a:t>over a year…</a:t>
            </a:r>
            <a:endParaRPr lang="en-GB" dirty="0"/>
          </a:p>
        </p:txBody>
      </p:sp>
      <p:sp>
        <p:nvSpPr>
          <p:cNvPr id="3" name="Content Placeholder 2"/>
          <p:cNvSpPr>
            <a:spLocks noGrp="1"/>
          </p:cNvSpPr>
          <p:nvPr>
            <p:ph idx="1"/>
          </p:nvPr>
        </p:nvSpPr>
        <p:spPr>
          <a:xfrm>
            <a:off x="395536" y="1628800"/>
            <a:ext cx="8229600" cy="4032448"/>
          </a:xfrm>
        </p:spPr>
        <p:txBody>
          <a:bodyPr>
            <a:normAutofit fontScale="92500"/>
          </a:bodyPr>
          <a:lstStyle/>
          <a:p>
            <a:r>
              <a:rPr lang="en-GB" dirty="0"/>
              <a:t>This will be evident in </a:t>
            </a:r>
            <a:r>
              <a:rPr lang="en-GB" dirty="0" smtClean="0"/>
              <a:t>pupils’ </a:t>
            </a:r>
            <a:r>
              <a:rPr lang="en-GB" dirty="0"/>
              <a:t>capacity to </a:t>
            </a:r>
            <a:r>
              <a:rPr lang="en-GB" dirty="0" smtClean="0"/>
              <a:t>apply </a:t>
            </a:r>
            <a:r>
              <a:rPr lang="en-GB" dirty="0"/>
              <a:t>their knowledge, skills and understanding with (sufficient</a:t>
            </a:r>
            <a:r>
              <a:rPr lang="en-GB" dirty="0" smtClean="0"/>
              <a:t>):</a:t>
            </a:r>
          </a:p>
          <a:p>
            <a:endParaRPr lang="en-GB" dirty="0"/>
          </a:p>
          <a:p>
            <a:pPr lvl="1"/>
            <a:r>
              <a:rPr lang="en-GB" b="1" dirty="0"/>
              <a:t>Fluency over </a:t>
            </a:r>
            <a:r>
              <a:rPr lang="en-GB" b="1" dirty="0" smtClean="0"/>
              <a:t>time</a:t>
            </a:r>
          </a:p>
          <a:p>
            <a:pPr lvl="1"/>
            <a:endParaRPr lang="en-GB" b="1" dirty="0"/>
          </a:p>
          <a:p>
            <a:pPr lvl="1"/>
            <a:r>
              <a:rPr lang="en-GB" b="1" dirty="0" smtClean="0"/>
              <a:t>Independence</a:t>
            </a:r>
          </a:p>
          <a:p>
            <a:pPr lvl="1"/>
            <a:endParaRPr lang="en-GB" b="1" dirty="0"/>
          </a:p>
          <a:p>
            <a:pPr lvl="1"/>
            <a:r>
              <a:rPr lang="en-GB" b="1" dirty="0"/>
              <a:t>Resilience to deal with complexity and new contexts</a:t>
            </a:r>
          </a:p>
        </p:txBody>
      </p:sp>
      <p:sp>
        <p:nvSpPr>
          <p:cNvPr id="4" name="Rectangle 3"/>
          <p:cNvSpPr/>
          <p:nvPr/>
        </p:nvSpPr>
        <p:spPr>
          <a:xfrm>
            <a:off x="3923928" y="2564904"/>
            <a:ext cx="5385661" cy="2123658"/>
          </a:xfrm>
          <a:prstGeom prst="rect">
            <a:avLst/>
          </a:prstGeom>
          <a:noFill/>
        </p:spPr>
        <p:txBody>
          <a:bodyPr wrap="square" lIns="91440" tIns="45720" rIns="91440" bIns="45720">
            <a:spAutoFit/>
          </a:bodyPr>
          <a:lstStyle/>
          <a:p>
            <a:pPr algn="ctr"/>
            <a:r>
              <a:rPr lang="en-US" sz="4400" b="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What might</a:t>
            </a:r>
            <a:r>
              <a:rPr lang="en-US" sz="44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 this</a:t>
            </a:r>
          </a:p>
          <a:p>
            <a:pPr algn="ctr"/>
            <a:r>
              <a:rPr lang="en-US" sz="4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m</a:t>
            </a:r>
            <a:r>
              <a:rPr lang="en-US" sz="4400" b="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ean in different subjects?</a:t>
            </a:r>
          </a:p>
        </p:txBody>
      </p:sp>
    </p:spTree>
    <p:extLst>
      <p:ext uri="{BB962C8B-B14F-4D97-AF65-F5344CB8AC3E}">
        <p14:creationId xmlns:p14="http://schemas.microsoft.com/office/powerpoint/2010/main" val="79550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96980" y="964199"/>
            <a:ext cx="7850218" cy="2962186"/>
            <a:chOff x="695397" y="717783"/>
            <a:chExt cx="10879563" cy="5047930"/>
          </a:xfrm>
        </p:grpSpPr>
        <p:sp>
          <p:nvSpPr>
            <p:cNvPr id="9" name="Right Triangle 8"/>
            <p:cNvSpPr/>
            <p:nvPr/>
          </p:nvSpPr>
          <p:spPr>
            <a:xfrm>
              <a:off x="1461957" y="941558"/>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695397" y="717783"/>
              <a:ext cx="10879563" cy="5047930"/>
              <a:chOff x="695397" y="717783"/>
              <a:chExt cx="10879563"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2" y="2985243"/>
                <a:ext cx="4909118" cy="646700"/>
              </a:xfrm>
              <a:prstGeom prst="rect">
                <a:avLst/>
              </a:prstGeom>
              <a:noFill/>
            </p:spPr>
            <p:txBody>
              <a:bodyPr wrap="square" rtlCol="0">
                <a:spAutoFit/>
              </a:bodyPr>
              <a:lstStyle/>
              <a:p>
                <a:r>
                  <a:rPr lang="en-GB" sz="2400" b="1" dirty="0" smtClean="0">
                    <a:solidFill>
                      <a:srgbClr val="FF0000"/>
                    </a:solidFill>
                  </a:rPr>
                  <a:t>Level of Support</a:t>
                </a:r>
                <a:endParaRPr lang="en-GB" sz="2400" b="1" dirty="0">
                  <a:solidFill>
                    <a:srgbClr val="FF0000"/>
                  </a:solidFill>
                </a:endParaRPr>
              </a:p>
            </p:txBody>
          </p:sp>
        </p:grpSp>
      </p:grpSp>
      <p:grpSp>
        <p:nvGrpSpPr>
          <p:cNvPr id="20" name="Group 19"/>
          <p:cNvGrpSpPr/>
          <p:nvPr/>
        </p:nvGrpSpPr>
        <p:grpSpPr>
          <a:xfrm>
            <a:off x="557864" y="627233"/>
            <a:ext cx="3942127" cy="673932"/>
            <a:chOff x="712473" y="1119969"/>
            <a:chExt cx="3942127" cy="673932"/>
          </a:xfrm>
        </p:grpSpPr>
        <p:sp>
          <p:nvSpPr>
            <p:cNvPr id="2" name="TextBox 1"/>
            <p:cNvSpPr txBox="1"/>
            <p:nvPr/>
          </p:nvSpPr>
          <p:spPr>
            <a:xfrm>
              <a:off x="712473" y="1424569"/>
              <a:ext cx="2020905" cy="369332"/>
            </a:xfrm>
            <a:prstGeom prst="rect">
              <a:avLst/>
            </a:prstGeom>
            <a:solidFill>
              <a:srgbClr val="0066FF"/>
            </a:solidFill>
          </p:spPr>
          <p:txBody>
            <a:bodyPr wrap="square" rtlCol="0">
              <a:spAutoFit/>
            </a:bodyPr>
            <a:lstStyle/>
            <a:p>
              <a:pPr algn="ctr"/>
              <a:r>
                <a:rPr lang="en-GB" dirty="0" smtClean="0"/>
                <a:t>Teacher instructs</a:t>
              </a:r>
              <a:endParaRPr lang="en-US" dirty="0"/>
            </a:p>
          </p:txBody>
        </p:sp>
        <p:sp>
          <p:nvSpPr>
            <p:cNvPr id="3" name="TextBox 2"/>
            <p:cNvSpPr txBox="1"/>
            <p:nvPr/>
          </p:nvSpPr>
          <p:spPr>
            <a:xfrm>
              <a:off x="1943707" y="1119969"/>
              <a:ext cx="2710893" cy="369332"/>
            </a:xfrm>
            <a:prstGeom prst="rect">
              <a:avLst/>
            </a:prstGeom>
            <a:solidFill>
              <a:srgbClr val="66FF99"/>
            </a:solidFill>
          </p:spPr>
          <p:txBody>
            <a:bodyPr wrap="square" rtlCol="0">
              <a:spAutoFit/>
            </a:bodyPr>
            <a:lstStyle/>
            <a:p>
              <a:pPr algn="ctr"/>
              <a:r>
                <a:rPr lang="en-GB" dirty="0" smtClean="0"/>
                <a:t>Leaners are dependent</a:t>
              </a:r>
              <a:endParaRPr lang="en-US" dirty="0"/>
            </a:p>
          </p:txBody>
        </p:sp>
      </p:grpSp>
      <p:grpSp>
        <p:nvGrpSpPr>
          <p:cNvPr id="21" name="Group 20"/>
          <p:cNvGrpSpPr/>
          <p:nvPr/>
        </p:nvGrpSpPr>
        <p:grpSpPr>
          <a:xfrm>
            <a:off x="2381703" y="1408898"/>
            <a:ext cx="3972044" cy="649277"/>
            <a:chOff x="2156809" y="1802708"/>
            <a:chExt cx="3972044" cy="649277"/>
          </a:xfrm>
        </p:grpSpPr>
        <p:sp>
          <p:nvSpPr>
            <p:cNvPr id="14" name="TextBox 13"/>
            <p:cNvSpPr txBox="1"/>
            <p:nvPr/>
          </p:nvSpPr>
          <p:spPr>
            <a:xfrm>
              <a:off x="2156809" y="2082653"/>
              <a:ext cx="2020905" cy="369332"/>
            </a:xfrm>
            <a:prstGeom prst="rect">
              <a:avLst/>
            </a:prstGeom>
            <a:solidFill>
              <a:srgbClr val="0066FF"/>
            </a:solidFill>
          </p:spPr>
          <p:txBody>
            <a:bodyPr wrap="square" rtlCol="0">
              <a:spAutoFit/>
            </a:bodyPr>
            <a:lstStyle/>
            <a:p>
              <a:pPr algn="ctr"/>
              <a:r>
                <a:rPr lang="en-GB" dirty="0" smtClean="0"/>
                <a:t>Teacher guides</a:t>
              </a:r>
              <a:endParaRPr lang="en-US" dirty="0"/>
            </a:p>
          </p:txBody>
        </p:sp>
        <p:sp>
          <p:nvSpPr>
            <p:cNvPr id="17" name="TextBox 16"/>
            <p:cNvSpPr txBox="1"/>
            <p:nvPr/>
          </p:nvSpPr>
          <p:spPr>
            <a:xfrm>
              <a:off x="3275856" y="1802708"/>
              <a:ext cx="2852997" cy="369332"/>
            </a:xfrm>
            <a:prstGeom prst="rect">
              <a:avLst/>
            </a:prstGeom>
            <a:solidFill>
              <a:srgbClr val="66FF99"/>
            </a:solidFill>
          </p:spPr>
          <p:txBody>
            <a:bodyPr wrap="square" rtlCol="0">
              <a:spAutoFit/>
            </a:bodyPr>
            <a:lstStyle/>
            <a:p>
              <a:pPr algn="ctr"/>
              <a:r>
                <a:rPr lang="en-GB" dirty="0" smtClean="0"/>
                <a:t>Leaners are responsible</a:t>
              </a:r>
              <a:endParaRPr lang="en-US" dirty="0"/>
            </a:p>
          </p:txBody>
        </p:sp>
      </p:grpSp>
      <p:grpSp>
        <p:nvGrpSpPr>
          <p:cNvPr id="22" name="Group 21"/>
          <p:cNvGrpSpPr/>
          <p:nvPr/>
        </p:nvGrpSpPr>
        <p:grpSpPr>
          <a:xfrm>
            <a:off x="4332843" y="2190006"/>
            <a:ext cx="4199597" cy="678946"/>
            <a:chOff x="4004610" y="2505061"/>
            <a:chExt cx="4199597" cy="678946"/>
          </a:xfrm>
        </p:grpSpPr>
        <p:sp>
          <p:nvSpPr>
            <p:cNvPr id="16" name="TextBox 15"/>
            <p:cNvSpPr txBox="1"/>
            <p:nvPr/>
          </p:nvSpPr>
          <p:spPr>
            <a:xfrm>
              <a:off x="4004610" y="2814675"/>
              <a:ext cx="2020905" cy="369332"/>
            </a:xfrm>
            <a:prstGeom prst="rect">
              <a:avLst/>
            </a:prstGeom>
            <a:solidFill>
              <a:srgbClr val="0066FF"/>
            </a:solidFill>
          </p:spPr>
          <p:txBody>
            <a:bodyPr wrap="square" rtlCol="0">
              <a:spAutoFit/>
            </a:bodyPr>
            <a:lstStyle/>
            <a:p>
              <a:pPr algn="ctr"/>
              <a:r>
                <a:rPr lang="en-GB" dirty="0" smtClean="0"/>
                <a:t>Teacher facilitates</a:t>
              </a:r>
              <a:endParaRPr lang="en-US" dirty="0"/>
            </a:p>
          </p:txBody>
        </p:sp>
        <p:sp>
          <p:nvSpPr>
            <p:cNvPr id="18" name="TextBox 17"/>
            <p:cNvSpPr txBox="1"/>
            <p:nvPr/>
          </p:nvSpPr>
          <p:spPr>
            <a:xfrm>
              <a:off x="5216977" y="2505061"/>
              <a:ext cx="2987230" cy="369332"/>
            </a:xfrm>
            <a:prstGeom prst="rect">
              <a:avLst/>
            </a:prstGeom>
            <a:solidFill>
              <a:srgbClr val="66FF99"/>
            </a:solidFill>
          </p:spPr>
          <p:txBody>
            <a:bodyPr wrap="square" rtlCol="0">
              <a:spAutoFit/>
            </a:bodyPr>
            <a:lstStyle/>
            <a:p>
              <a:pPr algn="ctr"/>
              <a:r>
                <a:rPr lang="en-GB" dirty="0" smtClean="0"/>
                <a:t>Learners are resourceful</a:t>
              </a:r>
              <a:endParaRPr lang="en-US" dirty="0"/>
            </a:p>
          </p:txBody>
        </p:sp>
      </p:grpSp>
      <p:grpSp>
        <p:nvGrpSpPr>
          <p:cNvPr id="23" name="Group 22"/>
          <p:cNvGrpSpPr/>
          <p:nvPr/>
        </p:nvGrpSpPr>
        <p:grpSpPr>
          <a:xfrm>
            <a:off x="6156177" y="2953554"/>
            <a:ext cx="2987823" cy="688329"/>
            <a:chOff x="6038439" y="3297719"/>
            <a:chExt cx="2766156" cy="688329"/>
          </a:xfrm>
        </p:grpSpPr>
        <p:sp>
          <p:nvSpPr>
            <p:cNvPr id="15" name="TextBox 14"/>
            <p:cNvSpPr txBox="1"/>
            <p:nvPr/>
          </p:nvSpPr>
          <p:spPr>
            <a:xfrm>
              <a:off x="6038439" y="3616716"/>
              <a:ext cx="2020905" cy="369332"/>
            </a:xfrm>
            <a:prstGeom prst="rect">
              <a:avLst/>
            </a:prstGeom>
            <a:solidFill>
              <a:srgbClr val="0066FF"/>
            </a:solidFill>
          </p:spPr>
          <p:txBody>
            <a:bodyPr wrap="square" rtlCol="0">
              <a:spAutoFit/>
            </a:bodyPr>
            <a:lstStyle/>
            <a:p>
              <a:pPr algn="ctr"/>
              <a:r>
                <a:rPr lang="en-GB" dirty="0" smtClean="0"/>
                <a:t>Teacher consults</a:t>
              </a:r>
              <a:endParaRPr lang="en-US" dirty="0"/>
            </a:p>
          </p:txBody>
        </p:sp>
        <p:sp>
          <p:nvSpPr>
            <p:cNvPr id="19" name="TextBox 18"/>
            <p:cNvSpPr txBox="1"/>
            <p:nvPr/>
          </p:nvSpPr>
          <p:spPr>
            <a:xfrm>
              <a:off x="6494564" y="3297719"/>
              <a:ext cx="2310031" cy="369332"/>
            </a:xfrm>
            <a:prstGeom prst="rect">
              <a:avLst/>
            </a:prstGeom>
            <a:solidFill>
              <a:srgbClr val="66FF99"/>
            </a:solidFill>
          </p:spPr>
          <p:txBody>
            <a:bodyPr wrap="square" rtlCol="0">
              <a:spAutoFit/>
            </a:bodyPr>
            <a:lstStyle/>
            <a:p>
              <a:pPr algn="ctr"/>
              <a:r>
                <a:rPr lang="en-GB" dirty="0" smtClean="0"/>
                <a:t>Learners are creative</a:t>
              </a:r>
              <a:endParaRPr lang="en-US" dirty="0"/>
            </a:p>
          </p:txBody>
        </p:sp>
      </p:grpSp>
      <p:sp>
        <p:nvSpPr>
          <p:cNvPr id="24" name="TextBox 23"/>
          <p:cNvSpPr txBox="1"/>
          <p:nvPr/>
        </p:nvSpPr>
        <p:spPr>
          <a:xfrm>
            <a:off x="7020273" y="4005064"/>
            <a:ext cx="2088660" cy="400110"/>
          </a:xfrm>
          <a:prstGeom prst="rect">
            <a:avLst/>
          </a:prstGeom>
          <a:noFill/>
        </p:spPr>
        <p:txBody>
          <a:bodyPr wrap="square" rtlCol="0">
            <a:spAutoFit/>
          </a:bodyPr>
          <a:lstStyle/>
          <a:p>
            <a:r>
              <a:rPr lang="en-GB" sz="2000" b="1" dirty="0" smtClean="0">
                <a:solidFill>
                  <a:srgbClr val="FF0000"/>
                </a:solidFill>
              </a:rPr>
              <a:t>Academic year</a:t>
            </a:r>
            <a:endParaRPr lang="en-GB" sz="2000" b="1" dirty="0">
              <a:solidFill>
                <a:srgbClr val="FF0000"/>
              </a:solidFill>
            </a:endParaRPr>
          </a:p>
        </p:txBody>
      </p:sp>
      <p:grpSp>
        <p:nvGrpSpPr>
          <p:cNvPr id="39" name="Group 38"/>
          <p:cNvGrpSpPr/>
          <p:nvPr/>
        </p:nvGrpSpPr>
        <p:grpSpPr>
          <a:xfrm>
            <a:off x="-136997" y="3592752"/>
            <a:ext cx="6213714" cy="2543591"/>
            <a:chOff x="2069691" y="3697537"/>
            <a:chExt cx="6213714" cy="2543591"/>
          </a:xfrm>
        </p:grpSpPr>
        <p:cxnSp>
          <p:nvCxnSpPr>
            <p:cNvPr id="40" name="Straight Connector 39"/>
            <p:cNvCxnSpPr/>
            <p:nvPr/>
          </p:nvCxnSpPr>
          <p:spPr>
            <a:xfrm>
              <a:off x="2069691" y="4982754"/>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145124" y="4971869"/>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214264" y="4961793"/>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16200000">
              <a:off x="2641114" y="4738407"/>
              <a:ext cx="2528513" cy="466923"/>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44" name="TextBox 43"/>
            <p:cNvSpPr txBox="1"/>
            <p:nvPr/>
          </p:nvSpPr>
          <p:spPr>
            <a:xfrm rot="16200000">
              <a:off x="4716546" y="4743410"/>
              <a:ext cx="2528513" cy="466923"/>
            </a:xfrm>
            <a:prstGeom prst="rect">
              <a:avLst/>
            </a:prstGeom>
            <a:solidFill>
              <a:srgbClr val="ECA07E"/>
            </a:solidFill>
            <a:ln>
              <a:solidFill>
                <a:schemeClr val="accent1">
                  <a:lumMod val="75000"/>
                </a:schemeClr>
              </a:solidFill>
            </a:ln>
          </p:spPr>
          <p:txBody>
            <a:bodyPr wrap="square" rtlCol="0">
              <a:spAutoFit/>
            </a:bodyPr>
            <a:lstStyle/>
            <a:p>
              <a:pPr algn="ctr"/>
              <a:r>
                <a:rPr lang="en-GB" sz="2400" dirty="0"/>
                <a:t>Competent</a:t>
              </a:r>
            </a:p>
          </p:txBody>
        </p:sp>
        <p:sp>
          <p:nvSpPr>
            <p:cNvPr id="45" name="TextBox 44"/>
            <p:cNvSpPr txBox="1"/>
            <p:nvPr/>
          </p:nvSpPr>
          <p:spPr>
            <a:xfrm rot="16200000">
              <a:off x="6785687" y="4728332"/>
              <a:ext cx="2528513" cy="466923"/>
            </a:xfrm>
            <a:prstGeom prst="rect">
              <a:avLst/>
            </a:prstGeom>
            <a:solidFill>
              <a:srgbClr val="BCA4B9"/>
            </a:solidFill>
            <a:ln>
              <a:solidFill>
                <a:schemeClr val="accent1">
                  <a:lumMod val="75000"/>
                </a:schemeClr>
              </a:solidFill>
            </a:ln>
          </p:spPr>
          <p:txBody>
            <a:bodyPr wrap="square" rtlCol="0">
              <a:spAutoFit/>
            </a:bodyPr>
            <a:lstStyle/>
            <a:p>
              <a:pPr algn="ctr"/>
              <a:r>
                <a:rPr lang="en-GB" sz="2400" dirty="0"/>
                <a:t>Expert</a:t>
              </a:r>
            </a:p>
          </p:txBody>
        </p:sp>
      </p:grpSp>
      <p:sp>
        <p:nvSpPr>
          <p:cNvPr id="4" name="Rectangle 3"/>
          <p:cNvSpPr/>
          <p:nvPr/>
        </p:nvSpPr>
        <p:spPr>
          <a:xfrm>
            <a:off x="6377751" y="4405174"/>
            <a:ext cx="2641310" cy="2308324"/>
          </a:xfrm>
          <a:prstGeom prst="rect">
            <a:avLst/>
          </a:prstGeom>
          <a:solidFill>
            <a:srgbClr val="FFFF00"/>
          </a:solidFill>
        </p:spPr>
        <p:txBody>
          <a:bodyPr wrap="square">
            <a:spAutoFit/>
          </a:bodyPr>
          <a:lstStyle/>
          <a:p>
            <a:r>
              <a:rPr lang="en-GB" b="1" dirty="0"/>
              <a:t>‘A MODEL’ – The journey to Mastering EOY expectations</a:t>
            </a:r>
          </a:p>
          <a:p>
            <a:r>
              <a:rPr lang="en-GB" b="1" dirty="0"/>
              <a:t>Building independence and resilience, by removing the scaffolding over time</a:t>
            </a:r>
          </a:p>
        </p:txBody>
      </p:sp>
      <p:grpSp>
        <p:nvGrpSpPr>
          <p:cNvPr id="33" name="Group 32"/>
          <p:cNvGrpSpPr/>
          <p:nvPr/>
        </p:nvGrpSpPr>
        <p:grpSpPr>
          <a:xfrm>
            <a:off x="932312" y="2877382"/>
            <a:ext cx="5399468" cy="732883"/>
            <a:chOff x="2446986" y="2435542"/>
            <a:chExt cx="7199290" cy="732883"/>
          </a:xfrm>
        </p:grpSpPr>
        <p:sp>
          <p:nvSpPr>
            <p:cNvPr id="34" name="Right Arrow 33"/>
            <p:cNvSpPr/>
            <p:nvPr/>
          </p:nvSpPr>
          <p:spPr>
            <a:xfrm>
              <a:off x="2446986" y="2435542"/>
              <a:ext cx="7199290" cy="575947"/>
            </a:xfrm>
            <a:prstGeom prst="rightArrow">
              <a:avLst/>
            </a:prstGeom>
            <a:solidFill>
              <a:schemeClr val="accent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2734065" y="2522094"/>
              <a:ext cx="5915595" cy="646331"/>
            </a:xfrm>
            <a:prstGeom prst="rect">
              <a:avLst/>
            </a:prstGeom>
            <a:noFill/>
            <a:ln w="25400">
              <a:noFill/>
            </a:ln>
          </p:spPr>
          <p:txBody>
            <a:bodyPr wrap="square" rtlCol="0">
              <a:spAutoFit/>
            </a:bodyPr>
            <a:lstStyle/>
            <a:p>
              <a:pPr algn="ctr"/>
              <a:r>
                <a:rPr lang="en-GB" b="1" dirty="0" smtClean="0"/>
                <a:t>Precise learning objectives are used  to ensure focus is clear</a:t>
              </a:r>
              <a:endParaRPr lang="en-GB" b="1" dirty="0"/>
            </a:p>
          </p:txBody>
        </p:sp>
      </p:grpSp>
    </p:spTree>
    <p:extLst>
      <p:ext uri="{BB962C8B-B14F-4D97-AF65-F5344CB8AC3E}">
        <p14:creationId xmlns:p14="http://schemas.microsoft.com/office/powerpoint/2010/main" val="174090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0-#ppt_w/2"/>
                                          </p:val>
                                        </p:tav>
                                        <p:tav tm="100000">
                                          <p:val>
                                            <p:strVal val="#ppt_x"/>
                                          </p:val>
                                        </p:tav>
                                      </p:tavLst>
                                    </p:anim>
                                    <p:anim calcmode="lin" valueType="num">
                                      <p:cBhvr additive="base">
                                        <p:cTn id="30"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6136" y="1556792"/>
            <a:ext cx="3178696" cy="3312368"/>
          </a:xfrm>
        </p:spPr>
        <p:txBody>
          <a:bodyPr/>
          <a:lstStyle/>
          <a:p>
            <a:r>
              <a:rPr lang="en-GB" dirty="0" smtClean="0"/>
              <a:t>Implications for…?</a:t>
            </a:r>
            <a:br>
              <a:rPr lang="en-GB" dirty="0" smtClean="0"/>
            </a:br>
            <a:r>
              <a:rPr lang="en-GB" dirty="0"/>
              <a:t/>
            </a:r>
            <a:br>
              <a:rPr lang="en-GB" dirty="0"/>
            </a:br>
            <a:r>
              <a:rPr lang="en-GB" dirty="0" smtClean="0"/>
              <a:t>What questions does this raise?</a:t>
            </a:r>
            <a:endParaRPr lang="en-GB" dirty="0"/>
          </a:p>
        </p:txBody>
      </p:sp>
      <p:pic>
        <p:nvPicPr>
          <p:cNvPr id="1027" name="Picture 3" descr="C:\Users\Hantsnet\AppData\Local\Microsoft\Windows\Temporary Internet Files\Content.IE5\RH6E5G5V\Thinking-Ma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04664"/>
            <a:ext cx="5413701" cy="541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995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Hampshire Assessment Model</a:t>
            </a:r>
            <a:endParaRPr lang="en-GB" dirty="0"/>
          </a:p>
        </p:txBody>
      </p:sp>
      <p:sp>
        <p:nvSpPr>
          <p:cNvPr id="3" name="Subtitle 2"/>
          <p:cNvSpPr>
            <a:spLocks noGrp="1"/>
          </p:cNvSpPr>
          <p:nvPr>
            <p:ph type="subTitle" idx="1"/>
          </p:nvPr>
        </p:nvSpPr>
        <p:spPr/>
        <p:txBody>
          <a:bodyPr/>
          <a:lstStyle/>
          <a:p>
            <a:r>
              <a:rPr lang="en-GB" dirty="0" smtClean="0"/>
              <a:t>Exemplification to Support Standardisation</a:t>
            </a:r>
            <a:endParaRPr lang="en-GB" dirty="0"/>
          </a:p>
        </p:txBody>
      </p:sp>
    </p:spTree>
    <p:extLst>
      <p:ext uri="{BB962C8B-B14F-4D97-AF65-F5344CB8AC3E}">
        <p14:creationId xmlns:p14="http://schemas.microsoft.com/office/powerpoint/2010/main" val="7068267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01130" y="854381"/>
            <a:ext cx="5851944" cy="2828078"/>
            <a:chOff x="645098" y="717783"/>
            <a:chExt cx="10929862" cy="5047930"/>
          </a:xfrm>
        </p:grpSpPr>
        <p:sp>
          <p:nvSpPr>
            <p:cNvPr id="9" name="Right Triangle 8"/>
            <p:cNvSpPr/>
            <p:nvPr/>
          </p:nvSpPr>
          <p:spPr>
            <a:xfrm>
              <a:off x="1461956" y="854036"/>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645098" y="717783"/>
              <a:ext cx="10929862" cy="5047930"/>
              <a:chOff x="645098" y="717783"/>
              <a:chExt cx="10929862" cy="5047930"/>
            </a:xfrm>
          </p:grpSpPr>
          <p:cxnSp>
            <p:nvCxnSpPr>
              <p:cNvPr id="4" name="Straight Arrow Connector 3"/>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16200000">
                <a:off x="-732515" y="2297102"/>
                <a:ext cx="3502524" cy="747298"/>
              </a:xfrm>
              <a:prstGeom prst="rect">
                <a:avLst/>
              </a:prstGeom>
              <a:noFill/>
            </p:spPr>
            <p:txBody>
              <a:bodyPr wrap="square" rtlCol="0">
                <a:spAutoFit/>
              </a:bodyPr>
              <a:lstStyle/>
              <a:p>
                <a:r>
                  <a:rPr lang="en-GB" sz="2000" b="1" dirty="0" smtClean="0">
                    <a:solidFill>
                      <a:schemeClr val="tx2">
                        <a:lumMod val="50000"/>
                      </a:schemeClr>
                    </a:solidFill>
                  </a:rPr>
                  <a:t>Level of Support</a:t>
                </a:r>
                <a:endParaRPr lang="en-GB" sz="2000" b="1" dirty="0">
                  <a:solidFill>
                    <a:schemeClr val="tx2">
                      <a:lumMod val="50000"/>
                    </a:schemeClr>
                  </a:solidFill>
                </a:endParaRPr>
              </a:p>
            </p:txBody>
          </p:sp>
        </p:grpSp>
      </p:grpSp>
      <p:cxnSp>
        <p:nvCxnSpPr>
          <p:cNvPr id="16" name="Straight Connector 15"/>
          <p:cNvCxnSpPr/>
          <p:nvPr/>
        </p:nvCxnSpPr>
        <p:spPr>
          <a:xfrm>
            <a:off x="775516" y="5109651"/>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332090" y="5098766"/>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83945" y="5088690"/>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435801" y="5103769"/>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6200000">
            <a:off x="888019" y="4867934"/>
            <a:ext cx="2528513" cy="461665"/>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21" name="TextBox 20"/>
          <p:cNvSpPr txBox="1"/>
          <p:nvPr/>
        </p:nvSpPr>
        <p:spPr>
          <a:xfrm rot="16200000">
            <a:off x="2444593" y="4872937"/>
            <a:ext cx="2528513" cy="461665"/>
          </a:xfrm>
          <a:prstGeom prst="rect">
            <a:avLst/>
          </a:prstGeom>
          <a:solidFill>
            <a:schemeClr val="accent4">
              <a:lumMod val="60000"/>
              <a:lumOff val="40000"/>
            </a:schemeClr>
          </a:solidFill>
          <a:ln>
            <a:solidFill>
              <a:schemeClr val="accent1">
                <a:lumMod val="75000"/>
              </a:schemeClr>
            </a:solidFill>
          </a:ln>
        </p:spPr>
        <p:txBody>
          <a:bodyPr wrap="square" rtlCol="0">
            <a:spAutoFit/>
          </a:bodyPr>
          <a:lstStyle/>
          <a:p>
            <a:pPr algn="ctr"/>
            <a:r>
              <a:rPr lang="en-GB" sz="2400" dirty="0"/>
              <a:t>Competent</a:t>
            </a:r>
          </a:p>
        </p:txBody>
      </p:sp>
      <p:sp>
        <p:nvSpPr>
          <p:cNvPr id="22" name="TextBox 21"/>
          <p:cNvSpPr txBox="1"/>
          <p:nvPr/>
        </p:nvSpPr>
        <p:spPr>
          <a:xfrm rot="16200000">
            <a:off x="3996449" y="4857859"/>
            <a:ext cx="2528513" cy="461665"/>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a:t>Expert</a:t>
            </a:r>
          </a:p>
        </p:txBody>
      </p:sp>
      <p:sp>
        <p:nvSpPr>
          <p:cNvPr id="23" name="TextBox 22"/>
          <p:cNvSpPr txBox="1"/>
          <p:nvPr/>
        </p:nvSpPr>
        <p:spPr>
          <a:xfrm rot="16200000">
            <a:off x="5515380" y="4865397"/>
            <a:ext cx="2543592" cy="461665"/>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400" dirty="0" smtClean="0">
                <a:solidFill>
                  <a:srgbClr val="FF0000"/>
                </a:solidFill>
              </a:rPr>
              <a:t>EOY Mastery</a:t>
            </a:r>
            <a:endParaRPr lang="en-GB" sz="2400" dirty="0">
              <a:solidFill>
                <a:srgbClr val="FF0000"/>
              </a:solidFill>
            </a:endParaRPr>
          </a:p>
        </p:txBody>
      </p:sp>
      <p:grpSp>
        <p:nvGrpSpPr>
          <p:cNvPr id="26" name="Group 25"/>
          <p:cNvGrpSpPr/>
          <p:nvPr/>
        </p:nvGrpSpPr>
        <p:grpSpPr>
          <a:xfrm>
            <a:off x="1571624" y="2743200"/>
            <a:ext cx="5781450" cy="937825"/>
            <a:chOff x="2352504" y="2435542"/>
            <a:chExt cx="7293772" cy="575947"/>
          </a:xfrm>
        </p:grpSpPr>
        <p:sp>
          <p:nvSpPr>
            <p:cNvPr id="27" name="Right Arrow 26"/>
            <p:cNvSpPr/>
            <p:nvPr/>
          </p:nvSpPr>
          <p:spPr>
            <a:xfrm>
              <a:off x="2446986" y="2435542"/>
              <a:ext cx="7199290" cy="575947"/>
            </a:xfrm>
            <a:prstGeom prst="rightArrow">
              <a:avLst/>
            </a:prstGeom>
            <a:solidFill>
              <a:schemeClr val="accent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2352504" y="2595319"/>
              <a:ext cx="7293772" cy="256392"/>
            </a:xfrm>
            <a:prstGeom prst="rect">
              <a:avLst/>
            </a:prstGeom>
            <a:noFill/>
            <a:ln w="25400">
              <a:noFill/>
            </a:ln>
          </p:spPr>
          <p:txBody>
            <a:bodyPr wrap="square" rtlCol="0">
              <a:spAutoFit/>
            </a:bodyPr>
            <a:lstStyle/>
            <a:p>
              <a:pPr algn="ctr"/>
              <a:r>
                <a:rPr lang="en-GB" sz="1400" b="1" dirty="0" smtClean="0"/>
                <a:t>Precise learning objectives are used  to ensure focus is clear</a:t>
              </a:r>
              <a:endParaRPr lang="en-GB" sz="1400" b="1" dirty="0"/>
            </a:p>
          </p:txBody>
        </p:sp>
      </p:grpSp>
      <p:sp>
        <p:nvSpPr>
          <p:cNvPr id="24" name="TextBox 23"/>
          <p:cNvSpPr txBox="1"/>
          <p:nvPr/>
        </p:nvSpPr>
        <p:spPr>
          <a:xfrm>
            <a:off x="75847" y="13279"/>
            <a:ext cx="8888641" cy="769441"/>
          </a:xfrm>
          <a:prstGeom prst="rect">
            <a:avLst/>
          </a:prstGeom>
          <a:noFill/>
        </p:spPr>
        <p:txBody>
          <a:bodyPr wrap="square" rtlCol="0">
            <a:spAutoFit/>
          </a:bodyPr>
          <a:lstStyle/>
          <a:p>
            <a:r>
              <a:rPr lang="en-GB" sz="2400" b="1" dirty="0" smtClean="0"/>
              <a:t>‘</a:t>
            </a:r>
            <a:r>
              <a:rPr lang="en-GB" sz="2000" b="1" dirty="0" smtClean="0"/>
              <a:t>A MODEL’ – The journey to Mastering EOY expectations</a:t>
            </a:r>
          </a:p>
          <a:p>
            <a:pPr algn="r"/>
            <a:r>
              <a:rPr lang="en-GB" sz="2000" dirty="0" smtClean="0"/>
              <a:t>Building independence and resilience, by removing the scaffolding over time</a:t>
            </a:r>
            <a:endParaRPr lang="en-GB" sz="2000" dirty="0"/>
          </a:p>
        </p:txBody>
      </p:sp>
      <p:sp>
        <p:nvSpPr>
          <p:cNvPr id="25" name="TextBox 24"/>
          <p:cNvSpPr txBox="1"/>
          <p:nvPr/>
        </p:nvSpPr>
        <p:spPr>
          <a:xfrm>
            <a:off x="7353074" y="3482404"/>
            <a:ext cx="1471704" cy="400110"/>
          </a:xfrm>
          <a:prstGeom prst="rect">
            <a:avLst/>
          </a:prstGeom>
          <a:noFill/>
        </p:spPr>
        <p:txBody>
          <a:bodyPr wrap="square" rtlCol="0">
            <a:spAutoFit/>
          </a:bodyPr>
          <a:lstStyle/>
          <a:p>
            <a:r>
              <a:rPr lang="en-GB" sz="2000" b="1" dirty="0" smtClean="0">
                <a:solidFill>
                  <a:schemeClr val="tx2">
                    <a:lumMod val="50000"/>
                  </a:schemeClr>
                </a:solidFill>
              </a:rPr>
              <a:t>Time</a:t>
            </a:r>
            <a:endParaRPr lang="en-GB" sz="2000" b="1" dirty="0">
              <a:solidFill>
                <a:schemeClr val="tx2">
                  <a:lumMod val="50000"/>
                </a:schemeClr>
              </a:solidFill>
            </a:endParaRPr>
          </a:p>
        </p:txBody>
      </p:sp>
    </p:spTree>
    <p:extLst>
      <p:ext uri="{BB962C8B-B14F-4D97-AF65-F5344CB8AC3E}">
        <p14:creationId xmlns:p14="http://schemas.microsoft.com/office/powerpoint/2010/main" val="127999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395536" y="1484784"/>
            <a:ext cx="3574108" cy="38884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23528" y="274638"/>
            <a:ext cx="6624736" cy="1143000"/>
          </a:xfrm>
        </p:spPr>
        <p:txBody>
          <a:bodyPr>
            <a:normAutofit/>
          </a:bodyPr>
          <a:lstStyle/>
          <a:p>
            <a:endParaRPr lang="en-GB" dirty="0"/>
          </a:p>
        </p:txBody>
      </p:sp>
      <p:sp>
        <p:nvSpPr>
          <p:cNvPr id="3" name="Content Placeholder 2"/>
          <p:cNvSpPr>
            <a:spLocks noGrp="1"/>
          </p:cNvSpPr>
          <p:nvPr>
            <p:ph idx="1"/>
          </p:nvPr>
        </p:nvSpPr>
        <p:spPr>
          <a:xfrm>
            <a:off x="562410" y="1628800"/>
            <a:ext cx="3240360" cy="3744416"/>
          </a:xfrm>
        </p:spPr>
        <p:txBody>
          <a:bodyPr>
            <a:normAutofit fontScale="92500" lnSpcReduction="10000"/>
          </a:bodyPr>
          <a:lstStyle/>
          <a:p>
            <a:r>
              <a:rPr lang="en-GB" b="1" dirty="0"/>
              <a:t>Fluency</a:t>
            </a:r>
            <a:r>
              <a:rPr lang="en-GB" dirty="0"/>
              <a:t> over </a:t>
            </a:r>
            <a:r>
              <a:rPr lang="en-GB" dirty="0" smtClean="0"/>
              <a:t>time?</a:t>
            </a:r>
            <a:br>
              <a:rPr lang="en-GB" dirty="0" smtClean="0"/>
            </a:br>
            <a:endParaRPr lang="en-GB" dirty="0"/>
          </a:p>
          <a:p>
            <a:r>
              <a:rPr lang="en-GB" b="1" dirty="0" smtClean="0"/>
              <a:t>Independence</a:t>
            </a:r>
            <a:r>
              <a:rPr lang="en-GB" dirty="0" smtClean="0"/>
              <a:t>?</a:t>
            </a:r>
            <a:br>
              <a:rPr lang="en-GB" dirty="0" smtClean="0"/>
            </a:br>
            <a:endParaRPr lang="en-GB" dirty="0"/>
          </a:p>
          <a:p>
            <a:r>
              <a:rPr lang="en-GB" b="1" dirty="0"/>
              <a:t>Resilience</a:t>
            </a:r>
            <a:r>
              <a:rPr lang="en-GB" dirty="0"/>
              <a:t> to deal with complexity and new </a:t>
            </a:r>
            <a:r>
              <a:rPr lang="en-GB" dirty="0" smtClean="0"/>
              <a:t>contexts?</a:t>
            </a:r>
          </a:p>
        </p:txBody>
      </p:sp>
      <p:sp>
        <p:nvSpPr>
          <p:cNvPr id="4" name="Rectangle 3"/>
          <p:cNvSpPr/>
          <p:nvPr/>
        </p:nvSpPr>
        <p:spPr>
          <a:xfrm>
            <a:off x="4427984" y="1268760"/>
            <a:ext cx="4392488" cy="4154984"/>
          </a:xfrm>
          <a:prstGeom prst="rect">
            <a:avLst/>
          </a:prstGeom>
        </p:spPr>
        <p:txBody>
          <a:bodyPr wrap="square">
            <a:spAutoFit/>
          </a:bodyPr>
          <a:lstStyle/>
          <a:p>
            <a:r>
              <a:rPr lang="en-GB" sz="2400" dirty="0">
                <a:solidFill>
                  <a:srgbClr val="FFC000"/>
                </a:solidFill>
              </a:rPr>
              <a:t>Apprentice</a:t>
            </a:r>
            <a:r>
              <a:rPr lang="en-GB" sz="2400" dirty="0"/>
              <a:t>- </a:t>
            </a:r>
            <a:r>
              <a:rPr lang="en-GB" sz="2400" dirty="0" smtClean="0"/>
              <a:t>Fundamental ideas that build </a:t>
            </a:r>
            <a:r>
              <a:rPr lang="en-GB" sz="2400" dirty="0"/>
              <a:t>on previous year’s </a:t>
            </a:r>
            <a:r>
              <a:rPr lang="en-GB" sz="2400" dirty="0" smtClean="0"/>
              <a:t>work</a:t>
            </a:r>
          </a:p>
          <a:p>
            <a:endParaRPr lang="en-GB" sz="2400" dirty="0"/>
          </a:p>
          <a:p>
            <a:r>
              <a:rPr lang="en-GB" sz="2400" dirty="0">
                <a:solidFill>
                  <a:srgbClr val="92D050"/>
                </a:solidFill>
              </a:rPr>
              <a:t>Competent</a:t>
            </a:r>
            <a:r>
              <a:rPr lang="en-GB" sz="2400" dirty="0"/>
              <a:t>- builds on </a:t>
            </a:r>
            <a:r>
              <a:rPr lang="en-GB" sz="2400" dirty="0" smtClean="0"/>
              <a:t>ideas initially developed at the </a:t>
            </a:r>
            <a:r>
              <a:rPr lang="en-GB" sz="2400" dirty="0"/>
              <a:t>A</a:t>
            </a:r>
            <a:r>
              <a:rPr lang="en-GB" sz="2400" dirty="0" smtClean="0"/>
              <a:t>pprentice stage</a:t>
            </a:r>
          </a:p>
          <a:p>
            <a:endParaRPr lang="en-GB" sz="2400" dirty="0"/>
          </a:p>
          <a:p>
            <a:r>
              <a:rPr lang="en-GB" sz="2400" dirty="0">
                <a:solidFill>
                  <a:srgbClr val="00B050"/>
                </a:solidFill>
              </a:rPr>
              <a:t>Expert</a:t>
            </a:r>
            <a:r>
              <a:rPr lang="en-GB" sz="2400" dirty="0"/>
              <a:t>- builds on </a:t>
            </a:r>
            <a:r>
              <a:rPr lang="en-GB" sz="2400" dirty="0" smtClean="0"/>
              <a:t>Competence </a:t>
            </a:r>
            <a:r>
              <a:rPr lang="en-GB" sz="2400" dirty="0"/>
              <a:t>and achieves sufficient mastery for next year’s work</a:t>
            </a:r>
          </a:p>
        </p:txBody>
      </p:sp>
      <p:sp>
        <p:nvSpPr>
          <p:cNvPr id="7" name="Down Arrow 6"/>
          <p:cNvSpPr/>
          <p:nvPr/>
        </p:nvSpPr>
        <p:spPr>
          <a:xfrm>
            <a:off x="3969644" y="1484784"/>
            <a:ext cx="484632" cy="39389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720870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smtClean="0">
                <a:solidFill>
                  <a:srgbClr val="0070C0"/>
                </a:solidFill>
              </a:rPr>
              <a:t>Mathematics NC Aims</a:t>
            </a:r>
            <a:endParaRPr lang="en-GB" b="1" dirty="0">
              <a:solidFill>
                <a:srgbClr val="0070C0"/>
              </a:solidFill>
            </a:endParaRPr>
          </a:p>
        </p:txBody>
      </p:sp>
      <p:sp>
        <p:nvSpPr>
          <p:cNvPr id="6" name="Content Placeholder 7"/>
          <p:cNvSpPr>
            <a:spLocks noGrp="1"/>
          </p:cNvSpPr>
          <p:nvPr>
            <p:ph idx="1"/>
          </p:nvPr>
        </p:nvSpPr>
        <p:spPr/>
        <p:txBody>
          <a:bodyPr>
            <a:normAutofit fontScale="77500" lnSpcReduction="20000"/>
          </a:bodyPr>
          <a:lstStyle/>
          <a:p>
            <a:pPr marL="0" indent="0">
              <a:buNone/>
            </a:pPr>
            <a:r>
              <a:rPr lang="en-GB" dirty="0" smtClean="0"/>
              <a:t>The national curriculum for mathematics aims to ensure that all pupils: </a:t>
            </a:r>
          </a:p>
          <a:p>
            <a:r>
              <a:rPr lang="en-GB" dirty="0" smtClean="0">
                <a:solidFill>
                  <a:schemeClr val="tx2">
                    <a:lumMod val="60000"/>
                    <a:lumOff val="40000"/>
                  </a:schemeClr>
                </a:solidFill>
              </a:rPr>
              <a:t>become </a:t>
            </a:r>
            <a:r>
              <a:rPr lang="en-GB" b="1" dirty="0" smtClean="0">
                <a:solidFill>
                  <a:schemeClr val="tx2">
                    <a:lumMod val="60000"/>
                    <a:lumOff val="40000"/>
                  </a:schemeClr>
                </a:solidFill>
              </a:rPr>
              <a:t>fluent </a:t>
            </a:r>
            <a:r>
              <a:rPr lang="en-GB" dirty="0" smtClean="0">
                <a:solidFill>
                  <a:schemeClr val="tx2">
                    <a:lumMod val="60000"/>
                    <a:lumOff val="40000"/>
                  </a:schemeClr>
                </a:solidFill>
              </a:rPr>
              <a:t>in the fundamentals of mathematics</a:t>
            </a:r>
            <a:r>
              <a:rPr lang="en-GB" dirty="0" smtClean="0"/>
              <a:t>, including through varied and frequent practice with increasingly complex problems over time, so that pupils develop conceptual understanding and the ability to recall and apply knowledge rapidly and accurately. </a:t>
            </a:r>
          </a:p>
          <a:p>
            <a:r>
              <a:rPr lang="en-GB" b="1" dirty="0" smtClean="0">
                <a:solidFill>
                  <a:schemeClr val="tx2">
                    <a:lumMod val="60000"/>
                    <a:lumOff val="40000"/>
                  </a:schemeClr>
                </a:solidFill>
              </a:rPr>
              <a:t>reason mathematically </a:t>
            </a:r>
            <a:r>
              <a:rPr lang="en-GB" dirty="0" smtClean="0"/>
              <a:t>by following a line of enquiry, conjecturing relationships and generalisations, and developing an argument, justification or proof using mathematical language </a:t>
            </a:r>
          </a:p>
          <a:p>
            <a:r>
              <a:rPr lang="en-GB" dirty="0" smtClean="0">
                <a:solidFill>
                  <a:schemeClr val="tx2">
                    <a:lumMod val="60000"/>
                    <a:lumOff val="40000"/>
                  </a:schemeClr>
                </a:solidFill>
              </a:rPr>
              <a:t>can </a:t>
            </a:r>
            <a:r>
              <a:rPr lang="en-GB" b="1" dirty="0" smtClean="0">
                <a:solidFill>
                  <a:schemeClr val="tx2">
                    <a:lumMod val="60000"/>
                    <a:lumOff val="40000"/>
                  </a:schemeClr>
                </a:solidFill>
              </a:rPr>
              <a:t>solve problems </a:t>
            </a:r>
            <a:r>
              <a:rPr lang="en-GB" dirty="0" smtClean="0">
                <a:solidFill>
                  <a:schemeClr val="tx2">
                    <a:lumMod val="60000"/>
                    <a:lumOff val="40000"/>
                  </a:schemeClr>
                </a:solidFill>
              </a:rPr>
              <a:t>by applying their mathematics to a variety of routine and non-routine problems </a:t>
            </a:r>
            <a:r>
              <a:rPr lang="en-GB" dirty="0" smtClean="0"/>
              <a:t>with increasing sophistication, including breaking down problems into a series of simpler steps and persevering in seeking solutions. </a:t>
            </a:r>
          </a:p>
          <a:p>
            <a:endParaRPr lang="en-GB" dirty="0"/>
          </a:p>
        </p:txBody>
      </p:sp>
    </p:spTree>
    <p:extLst>
      <p:ext uri="{BB962C8B-B14F-4D97-AF65-F5344CB8AC3E}">
        <p14:creationId xmlns:p14="http://schemas.microsoft.com/office/powerpoint/2010/main" val="25905962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634082"/>
          </a:xfrm>
        </p:spPr>
        <p:txBody>
          <a:bodyPr/>
          <a:lstStyle/>
          <a:p>
            <a:r>
              <a:rPr lang="en-GB" dirty="0"/>
              <a:t>P</a:t>
            </a:r>
            <a:r>
              <a:rPr lang="en-GB" dirty="0" smtClean="0"/>
              <a:t>rogramme</a:t>
            </a:r>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1183443106"/>
              </p:ext>
            </p:extLst>
          </p:nvPr>
        </p:nvGraphicFramePr>
        <p:xfrm>
          <a:off x="467544" y="1098382"/>
          <a:ext cx="8568951" cy="4110617"/>
        </p:xfrm>
        <a:graphic>
          <a:graphicData uri="http://schemas.openxmlformats.org/drawingml/2006/table">
            <a:tbl>
              <a:tblPr firstRow="1" firstCol="1" lastRow="1" lastCol="1" bandRow="1" bandCol="1"/>
              <a:tblGrid>
                <a:gridCol w="720080"/>
                <a:gridCol w="4767056"/>
                <a:gridCol w="3081815"/>
              </a:tblGrid>
              <a:tr h="460562">
                <a:tc>
                  <a:txBody>
                    <a:bodyPr/>
                    <a:lstStyle/>
                    <a:p>
                      <a:pPr algn="just">
                        <a:spcAft>
                          <a:spcPts val="0"/>
                        </a:spcAft>
                        <a:tabLst>
                          <a:tab pos="1275715" algn="l"/>
                        </a:tabLst>
                      </a:pPr>
                      <a:r>
                        <a:rPr lang="en-GB" sz="1800" b="1" dirty="0" smtClean="0">
                          <a:effectLst/>
                          <a:latin typeface="Arial"/>
                          <a:ea typeface="Times New Roman"/>
                        </a:rPr>
                        <a:t>8:45</a:t>
                      </a:r>
                      <a:endParaRPr lang="en-GB" sz="1800" dirty="0">
                        <a:effectLst/>
                        <a:latin typeface="Times New Roman"/>
                        <a:ea typeface="Times New Roman"/>
                      </a:endParaRPr>
                    </a:p>
                  </a:txBody>
                  <a:tcPr marL="57570" marR="57570" marT="0" marB="0">
                    <a:lnL>
                      <a:noFill/>
                    </a:lnL>
                    <a:lnR>
                      <a:noFill/>
                    </a:lnR>
                    <a:lnT>
                      <a:noFill/>
                    </a:lnT>
                    <a:lnB>
                      <a:noFill/>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tab pos="1275715" algn="l"/>
                        </a:tabLst>
                        <a:defRPr/>
                      </a:pPr>
                      <a:r>
                        <a:rPr lang="en-GB" sz="1800" baseline="0" dirty="0" smtClean="0">
                          <a:effectLst/>
                          <a:latin typeface="+mn-lt"/>
                          <a:ea typeface="Times New Roman"/>
                        </a:rPr>
                        <a:t>Welcome</a:t>
                      </a:r>
                    </a:p>
                  </a:txBody>
                  <a:tcPr marL="57570" marR="57570" marT="0" marB="0">
                    <a:lnL>
                      <a:noFill/>
                    </a:lnL>
                    <a:lnR>
                      <a:noFill/>
                    </a:lnR>
                    <a:lnT>
                      <a:noFill/>
                    </a:lnT>
                    <a:lnB>
                      <a:noFill/>
                    </a:lnB>
                  </a:tcPr>
                </a:tc>
                <a:tc>
                  <a:txBody>
                    <a:bodyPr/>
                    <a:lstStyle/>
                    <a:p>
                      <a:pPr>
                        <a:spcAft>
                          <a:spcPts val="0"/>
                        </a:spcAft>
                        <a:tabLst>
                          <a:tab pos="1275715" algn="l"/>
                        </a:tabLst>
                      </a:pPr>
                      <a:endParaRPr lang="en-GB" sz="1600" dirty="0">
                        <a:effectLst/>
                        <a:latin typeface="Times New Roman"/>
                        <a:ea typeface="Times New Roman"/>
                      </a:endParaRPr>
                    </a:p>
                  </a:txBody>
                  <a:tcPr marL="57570" marR="57570" marT="0" marB="0">
                    <a:lnL>
                      <a:noFill/>
                    </a:lnL>
                    <a:lnR>
                      <a:noFill/>
                    </a:lnR>
                    <a:lnT>
                      <a:noFill/>
                    </a:lnT>
                    <a:lnB>
                      <a:noFill/>
                    </a:lnB>
                  </a:tcPr>
                </a:tc>
              </a:tr>
              <a:tr h="460562">
                <a:tc>
                  <a:txBody>
                    <a:bodyPr/>
                    <a:lstStyle/>
                    <a:p>
                      <a:pPr algn="just">
                        <a:spcAft>
                          <a:spcPts val="0"/>
                        </a:spcAft>
                        <a:tabLst>
                          <a:tab pos="1275715" algn="l"/>
                        </a:tabLst>
                      </a:pPr>
                      <a:r>
                        <a:rPr lang="en-GB" sz="1800" b="1" smtClean="0">
                          <a:effectLst/>
                          <a:latin typeface="Arial"/>
                          <a:ea typeface="Times New Roman"/>
                        </a:rPr>
                        <a:t>9:00</a:t>
                      </a:r>
                      <a:endParaRPr lang="en-GB" sz="1800" dirty="0">
                        <a:effectLst/>
                        <a:latin typeface="Times New Roman"/>
                        <a:ea typeface="Times New Roman"/>
                      </a:endParaRPr>
                    </a:p>
                  </a:txBody>
                  <a:tcPr marL="57570" marR="57570" marT="0" marB="0">
                    <a:lnL>
                      <a:noFill/>
                    </a:lnL>
                    <a:lnR>
                      <a:noFill/>
                    </a:lnR>
                    <a:lnT>
                      <a:noFill/>
                    </a:lnT>
                    <a:lnB>
                      <a:noFill/>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tab pos="1275715" algn="l"/>
                        </a:tabLst>
                        <a:defRPr/>
                      </a:pPr>
                      <a:r>
                        <a:rPr kumimoji="0" lang="en-GB" sz="1800" b="0" i="0" u="none" strike="noStrike" kern="1200" cap="none" spc="0" normalizeH="0" baseline="0" noProof="0" dirty="0" smtClean="0">
                          <a:ln>
                            <a:noFill/>
                          </a:ln>
                          <a:solidFill>
                            <a:prstClr val="black"/>
                          </a:solidFill>
                          <a:effectLst/>
                          <a:uLnTx/>
                          <a:uFillTx/>
                          <a:latin typeface="+mn-lt"/>
                          <a:ea typeface="Times New Roman"/>
                          <a:cs typeface="+mn-cs"/>
                        </a:rPr>
                        <a:t>Revisiting the principles of mastery teaching and learning: what have we learned?</a:t>
                      </a:r>
                    </a:p>
                    <a:p>
                      <a:pPr marL="0" marR="0" lvl="0" indent="0" algn="just" defTabSz="914400" rtl="0" eaLnBrk="1" fontAlgn="auto" latinLnBrk="0" hangingPunct="1">
                        <a:lnSpc>
                          <a:spcPct val="100000"/>
                        </a:lnSpc>
                        <a:spcBef>
                          <a:spcPts val="0"/>
                        </a:spcBef>
                        <a:spcAft>
                          <a:spcPts val="0"/>
                        </a:spcAft>
                        <a:buClrTx/>
                        <a:buSzTx/>
                        <a:buFontTx/>
                        <a:buNone/>
                        <a:tabLst>
                          <a:tab pos="1275715" algn="l"/>
                        </a:tabLst>
                        <a:defRPr/>
                      </a:pPr>
                      <a:endParaRPr lang="en-GB" sz="1800" baseline="0" dirty="0" smtClean="0">
                        <a:effectLst/>
                        <a:latin typeface="+mn-lt"/>
                        <a:ea typeface="Times New Roman"/>
                      </a:endParaRPr>
                    </a:p>
                  </a:txBody>
                  <a:tcPr marL="57570" marR="57570" marT="0" marB="0">
                    <a:lnL>
                      <a:noFill/>
                    </a:lnL>
                    <a:lnR>
                      <a:noFill/>
                    </a:lnR>
                    <a:lnT>
                      <a:noFill/>
                    </a:lnT>
                    <a:lnB>
                      <a:noFill/>
                    </a:lnB>
                  </a:tcPr>
                </a:tc>
                <a:tc>
                  <a:txBody>
                    <a:bodyPr/>
                    <a:lstStyle/>
                    <a:p>
                      <a:pPr>
                        <a:spcAft>
                          <a:spcPts val="0"/>
                        </a:spcAft>
                        <a:tabLst>
                          <a:tab pos="1275715" algn="l"/>
                        </a:tabLst>
                      </a:pPr>
                      <a:r>
                        <a:rPr lang="en-GB" sz="1600" dirty="0" smtClean="0">
                          <a:effectLst/>
                          <a:latin typeface="+mn-lt"/>
                          <a:ea typeface="Times New Roman"/>
                        </a:rPr>
                        <a:t>Eric</a:t>
                      </a:r>
                      <a:r>
                        <a:rPr lang="en-GB" sz="1600" baseline="0" dirty="0" smtClean="0">
                          <a:effectLst/>
                          <a:latin typeface="+mn-lt"/>
                          <a:ea typeface="Times New Roman"/>
                        </a:rPr>
                        <a:t> </a:t>
                      </a:r>
                      <a:r>
                        <a:rPr lang="en-GB" sz="1600" baseline="0" dirty="0" err="1" smtClean="0">
                          <a:effectLst/>
                          <a:latin typeface="+mn-lt"/>
                          <a:ea typeface="Times New Roman"/>
                        </a:rPr>
                        <a:t>Halton</a:t>
                      </a:r>
                      <a:endParaRPr lang="en-GB" sz="1600" dirty="0" smtClean="0">
                        <a:effectLst/>
                        <a:latin typeface="+mn-lt"/>
                        <a:ea typeface="Times New Roman"/>
                      </a:endParaRPr>
                    </a:p>
                  </a:txBody>
                  <a:tcPr marL="57570" marR="57570" marT="0" marB="0">
                    <a:lnL>
                      <a:noFill/>
                    </a:lnL>
                    <a:lnR>
                      <a:noFill/>
                    </a:lnR>
                    <a:lnT>
                      <a:noFill/>
                    </a:lnT>
                    <a:lnB>
                      <a:noFill/>
                    </a:lnB>
                  </a:tcPr>
                </a:tc>
              </a:tr>
              <a:tr h="274440">
                <a:tc>
                  <a:txBody>
                    <a:bodyPr/>
                    <a:lstStyle/>
                    <a:p>
                      <a:pPr algn="just">
                        <a:spcAft>
                          <a:spcPts val="0"/>
                        </a:spcAft>
                        <a:tabLst>
                          <a:tab pos="1275715" algn="l"/>
                        </a:tabLst>
                      </a:pPr>
                      <a:r>
                        <a:rPr lang="en-GB" sz="1800" b="1" dirty="0" smtClean="0">
                          <a:effectLst/>
                          <a:latin typeface="Arial"/>
                          <a:ea typeface="Times New Roman"/>
                        </a:rPr>
                        <a:t>9:40</a:t>
                      </a:r>
                      <a:r>
                        <a:rPr lang="en-GB" sz="1800" b="1" baseline="0" dirty="0" smtClean="0">
                          <a:effectLst/>
                          <a:latin typeface="Arial"/>
                          <a:ea typeface="Times New Roman"/>
                        </a:rPr>
                        <a:t> </a:t>
                      </a:r>
                      <a:endParaRPr lang="en-GB" sz="1800" dirty="0">
                        <a:effectLst/>
                        <a:latin typeface="Times New Roman"/>
                        <a:ea typeface="Times New Roman"/>
                      </a:endParaRPr>
                    </a:p>
                  </a:txBody>
                  <a:tcPr marL="57570" marR="57570" marT="0" marB="0">
                    <a:lnL>
                      <a:noFill/>
                    </a:lnL>
                    <a:lnR>
                      <a:noFill/>
                    </a:lnR>
                    <a:lnT>
                      <a:noFill/>
                    </a:lnT>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275715" algn="l"/>
                        </a:tabLst>
                        <a:defRPr/>
                      </a:pPr>
                      <a:r>
                        <a:rPr kumimoji="0" lang="en-GB" sz="1800" b="0" i="0" u="none" strike="noStrike" kern="1200" cap="none" spc="0" normalizeH="0" baseline="0" noProof="0" dirty="0" smtClean="0">
                          <a:ln>
                            <a:noFill/>
                          </a:ln>
                          <a:solidFill>
                            <a:prstClr val="black"/>
                          </a:solidFill>
                          <a:effectLst/>
                          <a:uLnTx/>
                          <a:uFillTx/>
                          <a:latin typeface="+mn-lt"/>
                          <a:ea typeface="Times New Roman"/>
                          <a:cs typeface="+mn-cs"/>
                        </a:rPr>
                        <a:t>Exemplification </a:t>
                      </a:r>
                      <a:r>
                        <a:rPr kumimoji="0" lang="en-GB" sz="1800" b="0" i="0" u="none" strike="noStrike" kern="1200" cap="none" spc="0" normalizeH="0" baseline="0" noProof="0" smtClean="0">
                          <a:ln>
                            <a:noFill/>
                          </a:ln>
                          <a:solidFill>
                            <a:prstClr val="black"/>
                          </a:solidFill>
                          <a:effectLst/>
                          <a:uLnTx/>
                          <a:uFillTx/>
                          <a:latin typeface="+mn-lt"/>
                          <a:ea typeface="Times New Roman"/>
                          <a:cs typeface="+mn-cs"/>
                        </a:rPr>
                        <a:t>in Mathematics</a:t>
                      </a:r>
                    </a:p>
                    <a:p>
                      <a:pPr marL="0" marR="0" indent="0" algn="l" defTabSz="914400" rtl="0" eaLnBrk="1" fontAlgn="auto" latinLnBrk="0" hangingPunct="1">
                        <a:lnSpc>
                          <a:spcPct val="100000"/>
                        </a:lnSpc>
                        <a:spcBef>
                          <a:spcPts val="0"/>
                        </a:spcBef>
                        <a:spcAft>
                          <a:spcPts val="0"/>
                        </a:spcAft>
                        <a:buClrTx/>
                        <a:buSzTx/>
                        <a:buFontTx/>
                        <a:buNone/>
                        <a:tabLst>
                          <a:tab pos="1275715" algn="l"/>
                        </a:tabLst>
                        <a:defRPr/>
                      </a:pPr>
                      <a:endParaRPr kumimoji="0" lang="en-GB" sz="1800" b="0" i="0" u="none" strike="noStrike" kern="1200" cap="none" spc="0" normalizeH="0" baseline="0" noProof="0" dirty="0" smtClean="0">
                        <a:ln>
                          <a:noFill/>
                        </a:ln>
                        <a:solidFill>
                          <a:prstClr val="black"/>
                        </a:solidFill>
                        <a:effectLst/>
                        <a:uLnTx/>
                        <a:uFillTx/>
                        <a:latin typeface="+mn-lt"/>
                        <a:ea typeface="Times New Roman"/>
                        <a:cs typeface="+mn-cs"/>
                      </a:endParaRPr>
                    </a:p>
                  </a:txBody>
                  <a:tcPr marL="57570" marR="57570" marT="0" marB="0">
                    <a:lnL>
                      <a:noFill/>
                    </a:lnL>
                    <a:lnR>
                      <a:noFill/>
                    </a:lnR>
                    <a:lnT>
                      <a:noFill/>
                    </a:lnT>
                    <a:lnB>
                      <a:noFill/>
                    </a:lnB>
                  </a:tcPr>
                </a:tc>
                <a:tc>
                  <a:txBody>
                    <a:bodyPr/>
                    <a:lstStyle/>
                    <a:p>
                      <a:pPr>
                        <a:spcAft>
                          <a:spcPts val="0"/>
                        </a:spcAft>
                        <a:tabLst>
                          <a:tab pos="1275715" algn="l"/>
                        </a:tabLst>
                      </a:pPr>
                      <a:r>
                        <a:rPr kumimoji="0" lang="en-GB" sz="1600" b="0" i="0" u="none" strike="noStrike" kern="1200" cap="none" spc="0" normalizeH="0" baseline="0" noProof="0" dirty="0" smtClean="0">
                          <a:ln>
                            <a:noFill/>
                          </a:ln>
                          <a:solidFill>
                            <a:prstClr val="black"/>
                          </a:solidFill>
                          <a:effectLst/>
                          <a:uLnTx/>
                          <a:uFillTx/>
                          <a:latin typeface="+mn-lt"/>
                          <a:ea typeface="Times New Roman"/>
                          <a:cs typeface="+mn-cs"/>
                        </a:rPr>
                        <a:t>Jacqui </a:t>
                      </a:r>
                      <a:r>
                        <a:rPr kumimoji="0" lang="en-GB" sz="1600" b="0" i="0" u="none" strike="noStrike" kern="1200" cap="none" spc="0" normalizeH="0" baseline="0" noProof="0" dirty="0" err="1" smtClean="0">
                          <a:ln>
                            <a:noFill/>
                          </a:ln>
                          <a:solidFill>
                            <a:prstClr val="black"/>
                          </a:solidFill>
                          <a:effectLst/>
                          <a:uLnTx/>
                          <a:uFillTx/>
                          <a:latin typeface="+mn-lt"/>
                          <a:ea typeface="Times New Roman"/>
                          <a:cs typeface="+mn-cs"/>
                        </a:rPr>
                        <a:t>Clifft</a:t>
                      </a:r>
                      <a:endParaRPr lang="en-GB" sz="1600" dirty="0">
                        <a:effectLst/>
                        <a:latin typeface="Times New Roman"/>
                        <a:ea typeface="Times New Roman"/>
                      </a:endParaRPr>
                    </a:p>
                  </a:txBody>
                  <a:tcPr marL="57570" marR="57570" marT="0" marB="0">
                    <a:lnL>
                      <a:noFill/>
                    </a:lnL>
                    <a:lnR>
                      <a:noFill/>
                    </a:lnR>
                    <a:lnT>
                      <a:noFill/>
                    </a:lnT>
                    <a:lnB>
                      <a:noFill/>
                    </a:lnB>
                  </a:tcPr>
                </a:tc>
              </a:tr>
              <a:tr h="322109">
                <a:tc>
                  <a:txBody>
                    <a:bodyPr/>
                    <a:lstStyle/>
                    <a:p>
                      <a:pPr algn="just">
                        <a:spcAft>
                          <a:spcPts val="0"/>
                        </a:spcAft>
                        <a:tabLst>
                          <a:tab pos="1275715" algn="l"/>
                        </a:tabLst>
                      </a:pPr>
                      <a:r>
                        <a:rPr lang="en-GB" sz="1800" b="1" dirty="0" smtClean="0">
                          <a:effectLst/>
                          <a:latin typeface="Arial"/>
                          <a:ea typeface="Times New Roman"/>
                        </a:rPr>
                        <a:t>10:30</a:t>
                      </a:r>
                      <a:endParaRPr lang="en-GB" sz="1800" dirty="0">
                        <a:effectLst/>
                        <a:latin typeface="Times New Roman"/>
                        <a:ea typeface="Times New Roman"/>
                      </a:endParaRPr>
                    </a:p>
                  </a:txBody>
                  <a:tcPr marL="57570" marR="57570" marT="0" marB="0">
                    <a:lnL>
                      <a:noFill/>
                    </a:lnL>
                    <a:lnR>
                      <a:noFill/>
                    </a:lnR>
                    <a:lnT>
                      <a:noFill/>
                    </a:lnT>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275715" algn="l"/>
                        </a:tabLst>
                        <a:defRPr/>
                      </a:pPr>
                      <a:r>
                        <a:rPr kumimoji="0" lang="en-GB" sz="1800" b="0" i="0" u="none" strike="noStrike" kern="1200" cap="none" spc="0" normalizeH="0" baseline="0" noProof="0" dirty="0" smtClean="0">
                          <a:ln>
                            <a:noFill/>
                          </a:ln>
                          <a:solidFill>
                            <a:prstClr val="black"/>
                          </a:solidFill>
                          <a:effectLst/>
                          <a:uLnTx/>
                          <a:uFillTx/>
                          <a:latin typeface="+mn-lt"/>
                          <a:ea typeface="Times New Roman"/>
                          <a:cs typeface="+mn-cs"/>
                        </a:rPr>
                        <a:t>Break</a:t>
                      </a:r>
                    </a:p>
                    <a:p>
                      <a:pPr marL="0" marR="0" indent="0" algn="l" defTabSz="914400" rtl="0" eaLnBrk="1" fontAlgn="auto" latinLnBrk="0" hangingPunct="1">
                        <a:lnSpc>
                          <a:spcPct val="100000"/>
                        </a:lnSpc>
                        <a:spcBef>
                          <a:spcPts val="0"/>
                        </a:spcBef>
                        <a:spcAft>
                          <a:spcPts val="0"/>
                        </a:spcAft>
                        <a:buClrTx/>
                        <a:buSzTx/>
                        <a:buFontTx/>
                        <a:buNone/>
                        <a:tabLst>
                          <a:tab pos="1275715" algn="l"/>
                        </a:tabLst>
                        <a:defRPr/>
                      </a:pPr>
                      <a:endParaRPr lang="en-GB" sz="1800" dirty="0" smtClean="0">
                        <a:effectLst/>
                        <a:latin typeface="Times New Roman"/>
                        <a:ea typeface="Times New Roman"/>
                      </a:endParaRPr>
                    </a:p>
                  </a:txBody>
                  <a:tcPr marL="57570" marR="57570" marT="0" marB="0">
                    <a:lnL>
                      <a:noFill/>
                    </a:lnL>
                    <a:lnR>
                      <a:noFill/>
                    </a:lnR>
                    <a:lnT>
                      <a:noFill/>
                    </a:lnT>
                    <a:lnB>
                      <a:noFill/>
                    </a:lnB>
                  </a:tcPr>
                </a:tc>
                <a:tc>
                  <a:txBody>
                    <a:bodyPr/>
                    <a:lstStyle/>
                    <a:p>
                      <a:pPr>
                        <a:spcAft>
                          <a:spcPts val="0"/>
                        </a:spcAft>
                        <a:tabLst>
                          <a:tab pos="1275715" algn="l"/>
                        </a:tabLst>
                      </a:pPr>
                      <a:r>
                        <a:rPr kumimoji="0" lang="en-GB" sz="1600" b="0" i="0" u="none" strike="noStrike" kern="1200" cap="none" spc="0" normalizeH="0" baseline="0" noProof="0" dirty="0" smtClean="0">
                          <a:ln>
                            <a:noFill/>
                          </a:ln>
                          <a:solidFill>
                            <a:prstClr val="black"/>
                          </a:solidFill>
                          <a:effectLst/>
                          <a:uLnTx/>
                          <a:uFillTx/>
                          <a:latin typeface="+mn-lt"/>
                          <a:ea typeface="Times New Roman"/>
                          <a:cs typeface="+mn-cs"/>
                        </a:rPr>
                        <a:t>Opportunities to network </a:t>
                      </a:r>
                      <a:endParaRPr lang="en-GB" sz="1600" dirty="0">
                        <a:effectLst/>
                        <a:latin typeface="Times New Roman"/>
                        <a:ea typeface="Times New Roman"/>
                      </a:endParaRPr>
                    </a:p>
                  </a:txBody>
                  <a:tcPr marL="57570" marR="57570" marT="0" marB="0">
                    <a:lnL>
                      <a:noFill/>
                    </a:lnL>
                    <a:lnR>
                      <a:noFill/>
                    </a:lnR>
                    <a:lnT>
                      <a:noFill/>
                    </a:lnT>
                    <a:lnB>
                      <a:noFill/>
                    </a:lnB>
                  </a:tcPr>
                </a:tc>
              </a:tr>
              <a:tr h="322109">
                <a:tc>
                  <a:txBody>
                    <a:bodyPr/>
                    <a:lstStyle/>
                    <a:p>
                      <a:pPr algn="just">
                        <a:spcAft>
                          <a:spcPts val="0"/>
                        </a:spcAft>
                        <a:tabLst>
                          <a:tab pos="1275715" algn="l"/>
                        </a:tabLst>
                      </a:pPr>
                      <a:r>
                        <a:rPr lang="en-GB" sz="1800" b="1" dirty="0" smtClean="0">
                          <a:effectLst/>
                          <a:latin typeface="Arial"/>
                          <a:ea typeface="Times New Roman"/>
                        </a:rPr>
                        <a:t>10:45</a:t>
                      </a:r>
                      <a:endParaRPr lang="en-GB" sz="1800" dirty="0">
                        <a:effectLst/>
                        <a:latin typeface="Times New Roman"/>
                        <a:ea typeface="Times New Roman"/>
                      </a:endParaRPr>
                    </a:p>
                  </a:txBody>
                  <a:tcPr marL="57570" marR="57570" marT="0" marB="0">
                    <a:lnL>
                      <a:noFill/>
                    </a:lnL>
                    <a:lnR>
                      <a:noFill/>
                    </a:lnR>
                    <a:lnT>
                      <a:noFill/>
                    </a:lnT>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275715" algn="l"/>
                        </a:tabLst>
                        <a:defRPr/>
                      </a:pPr>
                      <a:r>
                        <a:rPr kumimoji="0" lang="en-GB" sz="1800" b="0" i="0" u="none" strike="noStrike" kern="1200" cap="none" spc="0" normalizeH="0" baseline="0" noProof="0" dirty="0" smtClean="0">
                          <a:ln>
                            <a:noFill/>
                          </a:ln>
                          <a:solidFill>
                            <a:prstClr val="black"/>
                          </a:solidFill>
                          <a:effectLst/>
                          <a:uLnTx/>
                          <a:uFillTx/>
                          <a:latin typeface="+mn-lt"/>
                          <a:ea typeface="Times New Roman"/>
                          <a:cs typeface="+mn-cs"/>
                        </a:rPr>
                        <a:t>Exemplification in English</a:t>
                      </a:r>
                    </a:p>
                    <a:p>
                      <a:pPr marL="0" marR="0" indent="0" algn="l" defTabSz="914400" rtl="0" eaLnBrk="1" fontAlgn="auto" latinLnBrk="0" hangingPunct="1">
                        <a:lnSpc>
                          <a:spcPct val="100000"/>
                        </a:lnSpc>
                        <a:spcBef>
                          <a:spcPts val="0"/>
                        </a:spcBef>
                        <a:spcAft>
                          <a:spcPts val="0"/>
                        </a:spcAft>
                        <a:buClrTx/>
                        <a:buSzTx/>
                        <a:buFontTx/>
                        <a:buNone/>
                        <a:tabLst>
                          <a:tab pos="1275715" algn="l"/>
                        </a:tabLst>
                        <a:defRPr/>
                      </a:pPr>
                      <a:endParaRPr lang="en-GB" sz="1800" dirty="0" smtClean="0">
                        <a:effectLst/>
                        <a:latin typeface="Times New Roman"/>
                        <a:ea typeface="Times New Roman"/>
                      </a:endParaRPr>
                    </a:p>
                  </a:txBody>
                  <a:tcPr marL="57570" marR="57570" marT="0" marB="0">
                    <a:lnL>
                      <a:noFill/>
                    </a:lnL>
                    <a:lnR>
                      <a:noFill/>
                    </a:lnR>
                    <a:lnT>
                      <a:noFill/>
                    </a:lnT>
                    <a:lnB>
                      <a:noFill/>
                    </a:lnB>
                  </a:tcPr>
                </a:tc>
                <a:tc>
                  <a:txBody>
                    <a:bodyPr/>
                    <a:lstStyle/>
                    <a:p>
                      <a:pPr>
                        <a:spcAft>
                          <a:spcPts val="0"/>
                        </a:spcAft>
                        <a:tabLst>
                          <a:tab pos="1275715" algn="l"/>
                        </a:tabLst>
                      </a:pPr>
                      <a:r>
                        <a:rPr kumimoji="0" lang="en-GB" sz="1600" b="0" i="0" u="none" strike="noStrike" kern="1200" cap="none" spc="0" normalizeH="0" baseline="0" noProof="0" dirty="0" smtClean="0">
                          <a:ln>
                            <a:noFill/>
                          </a:ln>
                          <a:solidFill>
                            <a:prstClr val="black"/>
                          </a:solidFill>
                          <a:effectLst/>
                          <a:uLnTx/>
                          <a:uFillTx/>
                          <a:latin typeface="+mn-lt"/>
                          <a:ea typeface="Times New Roman"/>
                          <a:cs typeface="+mn-cs"/>
                        </a:rPr>
                        <a:t>Emma </a:t>
                      </a:r>
                      <a:r>
                        <a:rPr kumimoji="0" lang="en-GB" sz="1600" b="0" i="0" u="none" strike="noStrike" kern="1200" cap="none" spc="0" normalizeH="0" baseline="0" noProof="0" dirty="0" err="1" smtClean="0">
                          <a:ln>
                            <a:noFill/>
                          </a:ln>
                          <a:solidFill>
                            <a:prstClr val="black"/>
                          </a:solidFill>
                          <a:effectLst/>
                          <a:uLnTx/>
                          <a:uFillTx/>
                          <a:latin typeface="+mn-lt"/>
                          <a:ea typeface="Times New Roman"/>
                          <a:cs typeface="+mn-cs"/>
                        </a:rPr>
                        <a:t>Scribbans</a:t>
                      </a:r>
                      <a:endParaRPr lang="en-GB" sz="1600" dirty="0">
                        <a:effectLst/>
                        <a:latin typeface="Times New Roman"/>
                        <a:ea typeface="Times New Roman"/>
                      </a:endParaRPr>
                    </a:p>
                  </a:txBody>
                  <a:tcPr marL="57570" marR="57570" marT="0" marB="0">
                    <a:lnL>
                      <a:noFill/>
                    </a:lnL>
                    <a:lnR>
                      <a:noFill/>
                    </a:lnR>
                    <a:lnT>
                      <a:noFill/>
                    </a:lnT>
                    <a:lnB>
                      <a:noFill/>
                    </a:lnB>
                  </a:tcPr>
                </a:tc>
              </a:tr>
              <a:tr h="153521">
                <a:tc>
                  <a:txBody>
                    <a:bodyPr/>
                    <a:lstStyle/>
                    <a:p>
                      <a:pPr marL="0" marR="0" lvl="0" indent="0" algn="just" defTabSz="914400" rtl="0" eaLnBrk="1" fontAlgn="auto" latinLnBrk="0" hangingPunct="1">
                        <a:lnSpc>
                          <a:spcPct val="100000"/>
                        </a:lnSpc>
                        <a:spcBef>
                          <a:spcPts val="0"/>
                        </a:spcBef>
                        <a:spcAft>
                          <a:spcPts val="0"/>
                        </a:spcAft>
                        <a:buClrTx/>
                        <a:buSzTx/>
                        <a:buFontTx/>
                        <a:buNone/>
                        <a:tabLst>
                          <a:tab pos="1275715" algn="l"/>
                        </a:tabLst>
                        <a:defRPr/>
                      </a:pPr>
                      <a:r>
                        <a:rPr kumimoji="0" lang="en-GB" sz="1800" b="1" i="0" u="none" strike="noStrike" kern="1200" cap="none" spc="0" normalizeH="0" baseline="0" noProof="0" dirty="0" smtClean="0">
                          <a:ln>
                            <a:noFill/>
                          </a:ln>
                          <a:solidFill>
                            <a:prstClr val="black"/>
                          </a:solidFill>
                          <a:effectLst/>
                          <a:uLnTx/>
                          <a:uFillTx/>
                          <a:latin typeface="+mn-lt"/>
                          <a:ea typeface="Times New Roman"/>
                          <a:cs typeface="+mn-cs"/>
                        </a:rPr>
                        <a:t>11:30</a:t>
                      </a:r>
                      <a:endParaRPr kumimoji="0" lang="en-GB" sz="1800" b="0" i="0" u="none" strike="noStrike" kern="1200" cap="none" spc="0" normalizeH="0" baseline="0" noProof="0" dirty="0" smtClean="0">
                        <a:ln>
                          <a:noFill/>
                        </a:ln>
                        <a:solidFill>
                          <a:prstClr val="black"/>
                        </a:solidFill>
                        <a:effectLst/>
                        <a:uLnTx/>
                        <a:uFillTx/>
                        <a:latin typeface="Times New Roman"/>
                        <a:ea typeface="Times New Roman"/>
                        <a:cs typeface="+mn-cs"/>
                      </a:endParaRPr>
                    </a:p>
                    <a:p>
                      <a:pPr algn="just">
                        <a:spcAft>
                          <a:spcPts val="0"/>
                        </a:spcAft>
                        <a:tabLst>
                          <a:tab pos="1275715" algn="l"/>
                        </a:tabLst>
                      </a:pPr>
                      <a:endParaRPr lang="en-GB" sz="1800" dirty="0">
                        <a:effectLst/>
                        <a:latin typeface="Times New Roman"/>
                        <a:ea typeface="Times New Roman"/>
                      </a:endParaRPr>
                    </a:p>
                  </a:txBody>
                  <a:tcPr marL="57570" marR="57570" marT="0" marB="0">
                    <a:lnL>
                      <a:noFill/>
                    </a:lnL>
                    <a:lnR>
                      <a:noFill/>
                    </a:lnR>
                    <a:lnT>
                      <a:noFill/>
                    </a:lnT>
                    <a:lnB>
                      <a:noFill/>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tab pos="1275715" algn="l"/>
                        </a:tabLst>
                        <a:defRPr/>
                      </a:pPr>
                      <a:r>
                        <a:rPr kumimoji="0" lang="en-GB" sz="1800" b="0" i="0" u="none" strike="noStrike" kern="1200" cap="none" spc="0" normalizeH="0" baseline="0" noProof="0" dirty="0" smtClean="0">
                          <a:ln>
                            <a:noFill/>
                          </a:ln>
                          <a:solidFill>
                            <a:prstClr val="black"/>
                          </a:solidFill>
                          <a:effectLst/>
                          <a:uLnTx/>
                          <a:uFillTx/>
                          <a:latin typeface="+mn-lt"/>
                          <a:ea typeface="Times New Roman"/>
                          <a:cs typeface="+mn-cs"/>
                        </a:rPr>
                        <a:t>Development of new materials to support HAM</a:t>
                      </a:r>
                    </a:p>
                    <a:p>
                      <a:pPr marL="0" marR="0" lvl="0" indent="0" algn="just" defTabSz="914400" rtl="0" eaLnBrk="1" fontAlgn="auto" latinLnBrk="0" hangingPunct="1">
                        <a:lnSpc>
                          <a:spcPct val="100000"/>
                        </a:lnSpc>
                        <a:spcBef>
                          <a:spcPts val="0"/>
                        </a:spcBef>
                        <a:spcAft>
                          <a:spcPts val="0"/>
                        </a:spcAft>
                        <a:buClrTx/>
                        <a:buSzTx/>
                        <a:buFontTx/>
                        <a:buNone/>
                        <a:tabLst>
                          <a:tab pos="1275715" algn="l"/>
                        </a:tabLst>
                        <a:defRPr/>
                      </a:pPr>
                      <a:endParaRPr kumimoji="0" lang="en-GB" sz="1800" b="0" i="0" u="none" strike="noStrike" kern="1200" cap="none" spc="0" normalizeH="0" baseline="0" noProof="0" dirty="0" smtClean="0">
                        <a:ln>
                          <a:noFill/>
                        </a:ln>
                        <a:solidFill>
                          <a:prstClr val="black"/>
                        </a:solidFill>
                        <a:effectLst/>
                        <a:uLnTx/>
                        <a:uFillTx/>
                        <a:latin typeface="+mn-lt"/>
                        <a:ea typeface="Times New Roman"/>
                        <a:cs typeface="+mn-cs"/>
                      </a:endParaRPr>
                    </a:p>
                  </a:txBody>
                  <a:tcPr marL="57570" marR="57570" marT="0" marB="0">
                    <a:lnL>
                      <a:noFill/>
                    </a:lnL>
                    <a:lnR>
                      <a:noFill/>
                    </a:lnR>
                    <a:lnT>
                      <a:noFill/>
                    </a:lnT>
                    <a:lnB>
                      <a:noFill/>
                    </a:lnB>
                  </a:tcPr>
                </a:tc>
                <a:tc>
                  <a:txBody>
                    <a:bodyPr/>
                    <a:lstStyle/>
                    <a:p>
                      <a:pPr>
                        <a:spcAft>
                          <a:spcPts val="0"/>
                        </a:spcAft>
                        <a:tabLst>
                          <a:tab pos="1275715" algn="l"/>
                        </a:tabLst>
                      </a:pPr>
                      <a:r>
                        <a:rPr lang="en-GB" sz="1600" dirty="0">
                          <a:effectLst/>
                          <a:latin typeface="Arial"/>
                          <a:ea typeface="Times New Roman"/>
                        </a:rPr>
                        <a:t> </a:t>
                      </a:r>
                      <a:r>
                        <a:rPr lang="en-GB" sz="1600" dirty="0" smtClean="0">
                          <a:effectLst/>
                          <a:latin typeface="+mn-lt"/>
                          <a:ea typeface="Times New Roman"/>
                        </a:rPr>
                        <a:t>Eric </a:t>
                      </a:r>
                      <a:r>
                        <a:rPr lang="en-GB" sz="1600" dirty="0" err="1" smtClean="0">
                          <a:effectLst/>
                          <a:latin typeface="+mn-lt"/>
                          <a:ea typeface="Times New Roman"/>
                        </a:rPr>
                        <a:t>Halton</a:t>
                      </a:r>
                      <a:endParaRPr lang="en-GB" sz="1600" dirty="0" smtClean="0">
                        <a:effectLst/>
                        <a:latin typeface="+mn-lt"/>
                        <a:ea typeface="Times New Roman"/>
                      </a:endParaRPr>
                    </a:p>
                    <a:p>
                      <a:pPr>
                        <a:spcAft>
                          <a:spcPts val="0"/>
                        </a:spcAft>
                        <a:tabLst>
                          <a:tab pos="1275715" algn="l"/>
                        </a:tabLst>
                      </a:pPr>
                      <a:endParaRPr lang="en-GB" sz="1600" dirty="0">
                        <a:effectLst/>
                        <a:latin typeface="Times New Roman"/>
                        <a:ea typeface="Times New Roman"/>
                      </a:endParaRPr>
                    </a:p>
                  </a:txBody>
                  <a:tcPr marL="57570" marR="57570" marT="0" marB="0">
                    <a:lnL>
                      <a:noFill/>
                    </a:lnL>
                    <a:lnR>
                      <a:noFill/>
                    </a:lnR>
                    <a:lnT>
                      <a:noFill/>
                    </a:lnT>
                    <a:lnB>
                      <a:noFill/>
                    </a:lnB>
                  </a:tcPr>
                </a:tc>
              </a:tr>
              <a:tr h="358215">
                <a:tc>
                  <a:txBody>
                    <a:bodyPr/>
                    <a:lstStyle/>
                    <a:p>
                      <a:pPr algn="just">
                        <a:spcAft>
                          <a:spcPts val="0"/>
                        </a:spcAft>
                        <a:tabLst>
                          <a:tab pos="1275715" algn="l"/>
                        </a:tabLst>
                      </a:pPr>
                      <a:r>
                        <a:rPr kumimoji="0" lang="en-GB" sz="1800" b="1" i="0" u="none" strike="noStrike" kern="1200" cap="none" spc="0" normalizeH="0" baseline="0" noProof="0" dirty="0" smtClean="0">
                          <a:ln>
                            <a:noFill/>
                          </a:ln>
                          <a:solidFill>
                            <a:prstClr val="black"/>
                          </a:solidFill>
                          <a:effectLst/>
                          <a:uLnTx/>
                          <a:uFillTx/>
                          <a:latin typeface="+mn-lt"/>
                          <a:ea typeface="Times New Roman"/>
                          <a:cs typeface="+mn-cs"/>
                        </a:rPr>
                        <a:t>12:00</a:t>
                      </a:r>
                      <a:endParaRPr lang="en-GB" sz="1800" dirty="0">
                        <a:effectLst/>
                        <a:latin typeface="Times New Roman"/>
                        <a:ea typeface="Times New Roman"/>
                      </a:endParaRPr>
                    </a:p>
                  </a:txBody>
                  <a:tcPr marL="57570" marR="57570" marT="0" marB="0">
                    <a:lnL>
                      <a:noFill/>
                    </a:lnL>
                    <a:lnR>
                      <a:noFill/>
                    </a:lnR>
                    <a:lnT>
                      <a:noFill/>
                    </a:lnT>
                    <a:lnB>
                      <a:noFill/>
                    </a:lnB>
                  </a:tcPr>
                </a:tc>
                <a:tc>
                  <a:txBody>
                    <a:bodyPr/>
                    <a:lstStyle/>
                    <a:p>
                      <a:pPr>
                        <a:spcAft>
                          <a:spcPts val="0"/>
                        </a:spcAft>
                        <a:tabLst>
                          <a:tab pos="1275715" algn="l"/>
                        </a:tabLst>
                      </a:pPr>
                      <a:r>
                        <a:rPr lang="en-GB" sz="1800" dirty="0" smtClean="0">
                          <a:effectLst/>
                          <a:latin typeface="Arial"/>
                          <a:ea typeface="Times New Roman"/>
                        </a:rPr>
                        <a:t>Close</a:t>
                      </a:r>
                    </a:p>
                  </a:txBody>
                  <a:tcPr marL="57570" marR="57570" marT="0" marB="0">
                    <a:lnL>
                      <a:noFill/>
                    </a:lnL>
                    <a:lnR>
                      <a:noFill/>
                    </a:lnR>
                    <a:lnT>
                      <a:noFill/>
                    </a:lnT>
                    <a:lnB>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1275715" algn="l"/>
                        </a:tabLst>
                        <a:defRPr/>
                      </a:pPr>
                      <a:endParaRPr kumimoji="0" lang="en-GB" sz="1600" b="0" i="0" u="none" strike="noStrike" kern="1200" cap="none" spc="0" normalizeH="0" baseline="0" noProof="0" dirty="0" smtClean="0">
                        <a:ln>
                          <a:noFill/>
                        </a:ln>
                        <a:solidFill>
                          <a:prstClr val="black"/>
                        </a:solidFill>
                        <a:effectLst/>
                        <a:uLnTx/>
                        <a:uFillTx/>
                        <a:latin typeface="+mn-lt"/>
                        <a:ea typeface="Times New Roman"/>
                        <a:cs typeface="+mn-cs"/>
                      </a:endParaRPr>
                    </a:p>
                  </a:txBody>
                  <a:tcPr marL="57570" marR="57570" marT="0" marB="0">
                    <a:lnL>
                      <a:noFill/>
                    </a:lnL>
                    <a:lnR>
                      <a:noFill/>
                    </a:lnR>
                    <a:lnT>
                      <a:noFill/>
                    </a:lnT>
                    <a:lnB>
                      <a:noFill/>
                    </a:lnB>
                  </a:tcPr>
                </a:tc>
              </a:tr>
            </a:tbl>
          </a:graphicData>
        </a:graphic>
      </p:graphicFrame>
    </p:spTree>
    <p:extLst>
      <p:ext uri="{BB962C8B-B14F-4D97-AF65-F5344CB8AC3E}">
        <p14:creationId xmlns:p14="http://schemas.microsoft.com/office/powerpoint/2010/main" val="17397510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91063" cy="562074"/>
          </a:xfrm>
        </p:spPr>
        <p:txBody>
          <a:bodyPr/>
          <a:lstStyle/>
          <a:p>
            <a:pPr algn="l"/>
            <a:r>
              <a:rPr lang="en-GB" sz="2000" b="1" dirty="0">
                <a:solidFill>
                  <a:srgbClr val="0070C0"/>
                </a:solidFill>
              </a:rPr>
              <a:t>How can we support children in becoming fluent</a:t>
            </a:r>
            <a:r>
              <a:rPr lang="en-GB" sz="2000" b="1" dirty="0" smtClean="0">
                <a:solidFill>
                  <a:srgbClr val="0070C0"/>
                </a:solidFill>
              </a:rPr>
              <a:t>?</a:t>
            </a:r>
            <a:endParaRPr lang="en-GB" b="1" dirty="0">
              <a:solidFill>
                <a:srgbClr val="0070C0"/>
              </a:solidFill>
            </a:endParaRPr>
          </a:p>
        </p:txBody>
      </p:sp>
      <p:sp>
        <p:nvSpPr>
          <p:cNvPr id="3" name="Content Placeholder 2"/>
          <p:cNvSpPr>
            <a:spLocks noGrp="1"/>
          </p:cNvSpPr>
          <p:nvPr>
            <p:ph idx="1"/>
          </p:nvPr>
        </p:nvSpPr>
        <p:spPr>
          <a:xfrm>
            <a:off x="457200" y="1124744"/>
            <a:ext cx="8229600" cy="4577733"/>
          </a:xfrm>
        </p:spPr>
        <p:txBody>
          <a:bodyPr>
            <a:normAutofit fontScale="40000" lnSpcReduction="20000"/>
          </a:bodyPr>
          <a:lstStyle/>
          <a:p>
            <a:pPr marL="0" indent="0">
              <a:buNone/>
            </a:pPr>
            <a:r>
              <a:rPr lang="en-GB" sz="3500" dirty="0" smtClean="0"/>
              <a:t>As </a:t>
            </a:r>
            <a:r>
              <a:rPr lang="en-GB" sz="3500" dirty="0"/>
              <a:t>with much of mathematics</a:t>
            </a:r>
            <a:r>
              <a:rPr lang="en-GB" sz="3500" b="1" dirty="0">
                <a:solidFill>
                  <a:schemeClr val="accent2">
                    <a:lumMod val="75000"/>
                  </a:schemeClr>
                </a:solidFill>
              </a:rPr>
              <a:t>, </a:t>
            </a:r>
            <a:r>
              <a:rPr lang="en-GB" sz="3500" b="1" dirty="0">
                <a:solidFill>
                  <a:srgbClr val="7030A0"/>
                </a:solidFill>
              </a:rPr>
              <a:t>the key to fluency is in making connections, and making them at the right time in a child’s learning.</a:t>
            </a:r>
            <a:r>
              <a:rPr lang="en-GB" sz="3500" b="1" dirty="0">
                <a:solidFill>
                  <a:schemeClr val="accent2">
                    <a:lumMod val="75000"/>
                  </a:schemeClr>
                </a:solidFill>
              </a:rPr>
              <a:t/>
            </a:r>
            <a:br>
              <a:rPr lang="en-GB" sz="3500" b="1" dirty="0">
                <a:solidFill>
                  <a:schemeClr val="accent2">
                    <a:lumMod val="75000"/>
                  </a:schemeClr>
                </a:solidFill>
              </a:rPr>
            </a:br>
            <a:endParaRPr lang="en-GB" sz="3500" b="1" dirty="0">
              <a:solidFill>
                <a:schemeClr val="accent2">
                  <a:lumMod val="75000"/>
                </a:schemeClr>
              </a:solidFill>
            </a:endParaRPr>
          </a:p>
          <a:p>
            <a:pPr marL="0" indent="0">
              <a:buNone/>
            </a:pPr>
            <a:r>
              <a:rPr lang="en-GB" sz="4000" b="1" i="1" dirty="0" smtClean="0">
                <a:solidFill>
                  <a:srgbClr val="0070C0"/>
                </a:solidFill>
              </a:rPr>
              <a:t>Manipulatives</a:t>
            </a:r>
          </a:p>
          <a:p>
            <a:r>
              <a:rPr lang="en-GB" sz="3000" dirty="0" smtClean="0">
                <a:solidFill>
                  <a:srgbClr val="7030A0"/>
                </a:solidFill>
              </a:rPr>
              <a:t>concrete </a:t>
            </a:r>
            <a:r>
              <a:rPr lang="en-GB" sz="3000" dirty="0">
                <a:solidFill>
                  <a:srgbClr val="7030A0"/>
                </a:solidFill>
              </a:rPr>
              <a:t>to the </a:t>
            </a:r>
            <a:r>
              <a:rPr lang="en-GB" sz="3000" dirty="0" smtClean="0">
                <a:solidFill>
                  <a:srgbClr val="7030A0"/>
                </a:solidFill>
              </a:rPr>
              <a:t>abstract  </a:t>
            </a:r>
            <a:r>
              <a:rPr lang="en-GB" sz="3000" dirty="0" smtClean="0"/>
              <a:t>including </a:t>
            </a:r>
            <a:r>
              <a:rPr lang="en-GB" sz="3000" dirty="0"/>
              <a:t>structured apparatus such as </a:t>
            </a:r>
            <a:r>
              <a:rPr lang="en-GB" sz="3000" dirty="0" err="1"/>
              <a:t>Dienes</a:t>
            </a:r>
            <a:r>
              <a:rPr lang="en-GB" sz="3000" dirty="0"/>
              <a:t> can be helpful for learning about </a:t>
            </a:r>
            <a:r>
              <a:rPr lang="en-GB" sz="3000" dirty="0" smtClean="0"/>
              <a:t>meaning </a:t>
            </a:r>
          </a:p>
          <a:p>
            <a:r>
              <a:rPr lang="en-GB" sz="3000" dirty="0" smtClean="0"/>
              <a:t>isn’t </a:t>
            </a:r>
            <a:r>
              <a:rPr lang="en-GB" sz="3000" dirty="0"/>
              <a:t>in the manipulatives themselves – it has to be constructed by children over a period of time, </a:t>
            </a:r>
            <a:endParaRPr lang="en-GB" sz="3000" dirty="0" smtClean="0"/>
          </a:p>
          <a:p>
            <a:r>
              <a:rPr lang="en-GB" sz="3000" dirty="0" smtClean="0"/>
              <a:t>through </a:t>
            </a:r>
            <a:r>
              <a:rPr lang="en-GB" sz="3000" dirty="0"/>
              <a:t>playing around with them </a:t>
            </a:r>
            <a:r>
              <a:rPr lang="en-GB" sz="3000" dirty="0" smtClean="0"/>
              <a:t>and </a:t>
            </a:r>
            <a:r>
              <a:rPr lang="en-GB" sz="3000" i="1" dirty="0">
                <a:solidFill>
                  <a:srgbClr val="7030A0"/>
                </a:solidFill>
              </a:rPr>
              <a:t>connecting them directly to mental and recorded calculation</a:t>
            </a:r>
            <a:r>
              <a:rPr lang="en-GB" sz="3000" dirty="0">
                <a:solidFill>
                  <a:srgbClr val="7030A0"/>
                </a:solidFill>
              </a:rPr>
              <a:t>.</a:t>
            </a:r>
            <a:br>
              <a:rPr lang="en-GB" sz="3000" dirty="0">
                <a:solidFill>
                  <a:srgbClr val="7030A0"/>
                </a:solidFill>
              </a:rPr>
            </a:br>
            <a:endParaRPr lang="en-GB" sz="3000" dirty="0">
              <a:solidFill>
                <a:srgbClr val="7030A0"/>
              </a:solidFill>
            </a:endParaRPr>
          </a:p>
          <a:p>
            <a:pPr marL="0" indent="0">
              <a:buNone/>
            </a:pPr>
            <a:r>
              <a:rPr lang="en-GB" sz="4000" b="1" i="1" dirty="0">
                <a:solidFill>
                  <a:srgbClr val="0070C0"/>
                </a:solidFill>
              </a:rPr>
              <a:t>Talking about their </a:t>
            </a:r>
            <a:r>
              <a:rPr lang="en-GB" sz="4000" b="1" i="1" dirty="0" smtClean="0">
                <a:solidFill>
                  <a:srgbClr val="0070C0"/>
                </a:solidFill>
              </a:rPr>
              <a:t>work </a:t>
            </a:r>
          </a:p>
          <a:p>
            <a:r>
              <a:rPr lang="en-GB" sz="3000" dirty="0" smtClean="0"/>
              <a:t>the </a:t>
            </a:r>
            <a:r>
              <a:rPr lang="en-GB" sz="3000" dirty="0"/>
              <a:t>quality of the talk is </a:t>
            </a:r>
            <a:r>
              <a:rPr lang="en-GB" sz="3000" dirty="0" smtClean="0"/>
              <a:t>important</a:t>
            </a:r>
            <a:r>
              <a:rPr lang="en-GB" sz="3000" dirty="0"/>
              <a:t> </a:t>
            </a:r>
            <a:r>
              <a:rPr lang="en-GB" sz="3000" dirty="0" smtClean="0"/>
              <a:t>- </a:t>
            </a:r>
            <a:r>
              <a:rPr lang="en-GB" sz="3000" dirty="0"/>
              <a:t>not simply children sharing how they did a </a:t>
            </a:r>
            <a:r>
              <a:rPr lang="en-GB" sz="3000" dirty="0" smtClean="0"/>
              <a:t>particular calculation</a:t>
            </a:r>
            <a:r>
              <a:rPr lang="en-GB" sz="3000" dirty="0"/>
              <a:t>, </a:t>
            </a:r>
            <a:endParaRPr lang="en-GB" sz="3000" dirty="0" smtClean="0"/>
          </a:p>
          <a:p>
            <a:r>
              <a:rPr lang="en-GB" sz="3000" dirty="0" smtClean="0"/>
              <a:t>describing </a:t>
            </a:r>
            <a:r>
              <a:rPr lang="en-GB" sz="3000" dirty="0"/>
              <a:t>why and how it worked, and how their method is the same or different to those of others. </a:t>
            </a:r>
            <a:endParaRPr lang="en-GB" sz="3000" dirty="0" smtClean="0"/>
          </a:p>
          <a:p>
            <a:r>
              <a:rPr lang="en-GB" sz="3000" dirty="0" smtClean="0"/>
              <a:t>gives </a:t>
            </a:r>
            <a:r>
              <a:rPr lang="en-GB" sz="3000" dirty="0"/>
              <a:t>children opportunities to use those higher-level skills of comparing, explaining and justifying. Russell says </a:t>
            </a:r>
            <a:endParaRPr lang="en-GB" sz="3000" dirty="0" smtClean="0"/>
          </a:p>
          <a:p>
            <a:pPr marL="400050" lvl="1" indent="0">
              <a:buNone/>
            </a:pPr>
            <a:r>
              <a:rPr lang="en-GB" sz="3000" dirty="0" smtClean="0">
                <a:solidFill>
                  <a:srgbClr val="7030A0"/>
                </a:solidFill>
              </a:rPr>
              <a:t>‘</a:t>
            </a:r>
            <a:r>
              <a:rPr lang="en-GB" sz="3000" dirty="0">
                <a:solidFill>
                  <a:srgbClr val="7030A0"/>
                </a:solidFill>
              </a:rPr>
              <a:t>The reason that one problem can be solved in multiple ways is that mathematics does not consist of isolated rules, but connected ideas. Being able to solve a problem in more than one way, therefore, reveals the ability and the predilection to make connections between and among mathematical areas and topics</a:t>
            </a:r>
            <a:r>
              <a:rPr lang="en-GB" sz="3000" dirty="0" smtClean="0"/>
              <a:t>'.</a:t>
            </a:r>
            <a:endParaRPr lang="en-GB" sz="3000" dirty="0"/>
          </a:p>
          <a:p>
            <a:pPr marL="400050" lvl="1" indent="0">
              <a:buNone/>
            </a:pPr>
            <a:endParaRPr lang="en-GB" sz="3000" i="1" dirty="0" smtClean="0"/>
          </a:p>
          <a:p>
            <a:pPr marL="0" indent="0">
              <a:buNone/>
            </a:pPr>
            <a:r>
              <a:rPr lang="en-GB" sz="4000" b="1" i="1" dirty="0" smtClean="0">
                <a:solidFill>
                  <a:srgbClr val="0070C0"/>
                </a:solidFill>
              </a:rPr>
              <a:t>Consolidation </a:t>
            </a:r>
            <a:r>
              <a:rPr lang="en-GB" sz="4000" b="1" i="1" dirty="0">
                <a:solidFill>
                  <a:srgbClr val="0070C0"/>
                </a:solidFill>
              </a:rPr>
              <a:t>in meaningful </a:t>
            </a:r>
            <a:r>
              <a:rPr lang="en-GB" sz="4000" b="1" i="1" dirty="0" smtClean="0">
                <a:solidFill>
                  <a:srgbClr val="0070C0"/>
                </a:solidFill>
              </a:rPr>
              <a:t>contexts</a:t>
            </a:r>
            <a:endParaRPr lang="en-GB" sz="4000" dirty="0" smtClean="0"/>
          </a:p>
          <a:p>
            <a:endParaRPr lang="en-GB" sz="3000" dirty="0"/>
          </a:p>
          <a:p>
            <a:r>
              <a:rPr lang="en-GB" sz="3000" dirty="0" smtClean="0"/>
              <a:t>By </a:t>
            </a:r>
            <a:r>
              <a:rPr lang="en-GB" sz="3000" dirty="0"/>
              <a:t>offering children practice in context we help them to make links between the types of situations that a particular strategy might suit. </a:t>
            </a:r>
            <a:endParaRPr lang="en-GB" sz="3000" dirty="0" smtClean="0"/>
          </a:p>
          <a:p>
            <a:pPr marL="0" indent="0">
              <a:buNone/>
            </a:pPr>
            <a:r>
              <a:rPr lang="en-GB" sz="3000" dirty="0" smtClean="0"/>
              <a:t>Russell </a:t>
            </a:r>
            <a:r>
              <a:rPr lang="en-GB" sz="3000" dirty="0"/>
              <a:t>calls this </a:t>
            </a:r>
            <a:r>
              <a:rPr lang="en-GB" sz="3000" dirty="0">
                <a:solidFill>
                  <a:srgbClr val="7030A0"/>
                </a:solidFill>
              </a:rPr>
              <a:t>mathematical memory, </a:t>
            </a:r>
            <a:r>
              <a:rPr lang="en-GB" sz="3000" dirty="0"/>
              <a:t>which is different from just memorising. She says that important mathematical procedures cannot be "forgotten over the summer" because they are based in a web of connected ideas about fundamental mathematical relationships.</a:t>
            </a:r>
          </a:p>
          <a:p>
            <a:endParaRPr lang="en-GB" dirty="0"/>
          </a:p>
        </p:txBody>
      </p:sp>
      <p:sp>
        <p:nvSpPr>
          <p:cNvPr id="4" name="TextBox 3"/>
          <p:cNvSpPr txBox="1"/>
          <p:nvPr/>
        </p:nvSpPr>
        <p:spPr>
          <a:xfrm>
            <a:off x="611560" y="5702478"/>
            <a:ext cx="8208912" cy="261610"/>
          </a:xfrm>
          <a:prstGeom prst="rect">
            <a:avLst/>
          </a:prstGeom>
          <a:noFill/>
        </p:spPr>
        <p:txBody>
          <a:bodyPr wrap="square" rtlCol="0">
            <a:spAutoFit/>
          </a:bodyPr>
          <a:lstStyle/>
          <a:p>
            <a:r>
              <a:rPr lang="en-GB" sz="1100" dirty="0" smtClean="0"/>
              <a:t>References: </a:t>
            </a:r>
            <a:r>
              <a:rPr lang="en-GB" sz="1100" dirty="0" err="1" smtClean="0"/>
              <a:t>Dowker</a:t>
            </a:r>
            <a:r>
              <a:rPr lang="en-GB" sz="1100" dirty="0" smtClean="0"/>
              <a:t>, A (1992); </a:t>
            </a:r>
            <a:r>
              <a:rPr lang="en-GB" sz="1100" dirty="0" err="1" smtClean="0"/>
              <a:t>Heibert</a:t>
            </a:r>
            <a:r>
              <a:rPr lang="en-GB" sz="1100" dirty="0" smtClean="0"/>
              <a:t>, J (1999); National Council of Teachers of Mathematics (2000); Russell, Susan Jo. (2000) </a:t>
            </a:r>
            <a:endParaRPr lang="en-GB" sz="1100" dirty="0"/>
          </a:p>
        </p:txBody>
      </p:sp>
    </p:spTree>
    <p:extLst>
      <p:ext uri="{BB962C8B-B14F-4D97-AF65-F5344CB8AC3E}">
        <p14:creationId xmlns:p14="http://schemas.microsoft.com/office/powerpoint/2010/main" val="3407419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Reasoning</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a:p>
            <a:pPr marL="0" indent="0">
              <a:buNone/>
            </a:pPr>
            <a:r>
              <a:rPr lang="en-GB" dirty="0"/>
              <a:t>… is about asking </a:t>
            </a:r>
            <a:r>
              <a:rPr lang="en-GB" b="1" dirty="0" smtClean="0"/>
              <a:t>how </a:t>
            </a:r>
            <a:r>
              <a:rPr lang="en-GB" dirty="0" smtClean="0"/>
              <a:t>or </a:t>
            </a:r>
            <a:r>
              <a:rPr lang="en-GB" b="1" dirty="0" smtClean="0"/>
              <a:t>why </a:t>
            </a:r>
            <a:r>
              <a:rPr lang="en-GB" dirty="0" smtClean="0"/>
              <a:t>an </a:t>
            </a:r>
            <a:r>
              <a:rPr lang="en-GB" dirty="0"/>
              <a:t>answer is correct and not focusing on just getting the answer right. </a:t>
            </a:r>
            <a:endParaRPr lang="en-GB" dirty="0" smtClean="0"/>
          </a:p>
          <a:p>
            <a:endParaRPr lang="en-GB" dirty="0"/>
          </a:p>
          <a:p>
            <a:pPr marL="0" indent="0">
              <a:buNone/>
            </a:pPr>
            <a:r>
              <a:rPr lang="en-GB" dirty="0" smtClean="0"/>
              <a:t>More </a:t>
            </a:r>
            <a:r>
              <a:rPr lang="en-GB" dirty="0"/>
              <a:t>reasoning can be brought into maths lessons through </a:t>
            </a:r>
            <a:r>
              <a:rPr lang="en-GB" b="1" dirty="0"/>
              <a:t>problem solving.</a:t>
            </a:r>
            <a:endParaRPr lang="en-GB" dirty="0"/>
          </a:p>
        </p:txBody>
      </p:sp>
    </p:spTree>
    <p:extLst>
      <p:ext uri="{BB962C8B-B14F-4D97-AF65-F5344CB8AC3E}">
        <p14:creationId xmlns:p14="http://schemas.microsoft.com/office/powerpoint/2010/main" val="691056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Problem solving</a:t>
            </a:r>
            <a:endParaRPr lang="en-GB" b="1" dirty="0">
              <a:solidFill>
                <a:srgbClr val="0070C0"/>
              </a:solidFill>
            </a:endParaRPr>
          </a:p>
        </p:txBody>
      </p:sp>
      <p:sp>
        <p:nvSpPr>
          <p:cNvPr id="3" name="Content Placeholder 2"/>
          <p:cNvSpPr>
            <a:spLocks noGrp="1"/>
          </p:cNvSpPr>
          <p:nvPr>
            <p:ph idx="1"/>
          </p:nvPr>
        </p:nvSpPr>
        <p:spPr/>
        <p:txBody>
          <a:bodyPr/>
          <a:lstStyle/>
          <a:p>
            <a:pPr marL="0" indent="0">
              <a:buNone/>
            </a:pPr>
            <a:r>
              <a:rPr lang="en-GB" sz="2400" dirty="0" smtClean="0"/>
              <a:t>Real </a:t>
            </a:r>
            <a:r>
              <a:rPr lang="en-GB" sz="2400" dirty="0"/>
              <a:t>problem solving comes about when the learner is initially stumped and then has to think deeply about what to do.</a:t>
            </a:r>
          </a:p>
          <a:p>
            <a:pPr marL="0" indent="0">
              <a:buNone/>
            </a:pPr>
            <a:r>
              <a:rPr lang="en-GB" sz="2400" dirty="0"/>
              <a:t>2 different ways of thinking about problem solving in maths:</a:t>
            </a:r>
          </a:p>
          <a:p>
            <a:pPr marL="0" indent="0">
              <a:buNone/>
            </a:pPr>
            <a:endParaRPr lang="en-GB" sz="2400" dirty="0" smtClean="0"/>
          </a:p>
          <a:p>
            <a:pPr marL="0" indent="0">
              <a:buNone/>
            </a:pPr>
            <a:r>
              <a:rPr lang="en-GB" sz="2400" dirty="0" smtClean="0"/>
              <a:t>1)Teaching </a:t>
            </a:r>
            <a:r>
              <a:rPr lang="en-GB" sz="2400" b="1" dirty="0" smtClean="0"/>
              <a:t>for </a:t>
            </a:r>
            <a:r>
              <a:rPr lang="en-GB" sz="2400" dirty="0" smtClean="0"/>
              <a:t>problem </a:t>
            </a:r>
            <a:r>
              <a:rPr lang="en-GB" sz="2400" dirty="0"/>
              <a:t>solving and</a:t>
            </a:r>
          </a:p>
          <a:p>
            <a:pPr marL="0" indent="0">
              <a:buNone/>
            </a:pPr>
            <a:r>
              <a:rPr lang="en-GB" sz="2400" dirty="0"/>
              <a:t>2)Teaching </a:t>
            </a:r>
            <a:r>
              <a:rPr lang="en-GB" sz="2400" b="1" dirty="0" smtClean="0"/>
              <a:t>through </a:t>
            </a:r>
            <a:r>
              <a:rPr lang="en-GB" sz="2400" dirty="0" smtClean="0"/>
              <a:t>problem </a:t>
            </a:r>
            <a:r>
              <a:rPr lang="en-GB" sz="2400" dirty="0"/>
              <a:t>solving</a:t>
            </a:r>
          </a:p>
          <a:p>
            <a:pPr marL="0" indent="0">
              <a:buNone/>
            </a:pPr>
            <a:endParaRPr lang="en-GB" dirty="0"/>
          </a:p>
        </p:txBody>
      </p:sp>
    </p:spTree>
    <p:extLst>
      <p:ext uri="{BB962C8B-B14F-4D97-AF65-F5344CB8AC3E}">
        <p14:creationId xmlns:p14="http://schemas.microsoft.com/office/powerpoint/2010/main" val="450725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Teaching </a:t>
            </a:r>
            <a:r>
              <a:rPr lang="en-GB" b="1" i="1" dirty="0" smtClean="0">
                <a:solidFill>
                  <a:srgbClr val="0070C0"/>
                </a:solidFill>
              </a:rPr>
              <a:t>for</a:t>
            </a:r>
            <a:r>
              <a:rPr lang="en-GB" b="1" dirty="0" smtClean="0">
                <a:solidFill>
                  <a:srgbClr val="0070C0"/>
                </a:solidFill>
              </a:rPr>
              <a:t> problem solving</a:t>
            </a:r>
            <a:endParaRPr lang="en-GB" b="1" dirty="0">
              <a:solidFill>
                <a:srgbClr val="0070C0"/>
              </a:solidFill>
            </a:endParaRPr>
          </a:p>
        </p:txBody>
      </p:sp>
      <p:sp>
        <p:nvSpPr>
          <p:cNvPr id="3" name="Content Placeholder 2"/>
          <p:cNvSpPr>
            <a:spLocks noGrp="1"/>
          </p:cNvSpPr>
          <p:nvPr>
            <p:ph idx="1"/>
          </p:nvPr>
        </p:nvSpPr>
        <p:spPr/>
        <p:txBody>
          <a:bodyPr/>
          <a:lstStyle/>
          <a:p>
            <a:pPr marL="0" indent="0">
              <a:buNone/>
            </a:pPr>
            <a:r>
              <a:rPr lang="en-GB" dirty="0" smtClean="0"/>
              <a:t>… </a:t>
            </a:r>
            <a:r>
              <a:rPr lang="en-GB" dirty="0"/>
              <a:t>this is the most common approach in classrooms as treated as the application of ideas. </a:t>
            </a:r>
            <a:endParaRPr lang="en-GB" dirty="0" smtClean="0"/>
          </a:p>
          <a:p>
            <a:pPr marL="0" indent="0">
              <a:buNone/>
            </a:pPr>
            <a:r>
              <a:rPr lang="en-GB" dirty="0" err="1" smtClean="0"/>
              <a:t>Eg</a:t>
            </a:r>
            <a:r>
              <a:rPr lang="en-GB" dirty="0"/>
              <a:t>: pupils taught addition and subtraction and then given problems that require addition and subtraction. </a:t>
            </a:r>
          </a:p>
          <a:p>
            <a:pPr marL="0" indent="0">
              <a:buNone/>
            </a:pPr>
            <a:endParaRPr lang="en-GB" dirty="0" smtClean="0"/>
          </a:p>
          <a:p>
            <a:pPr marL="0" indent="0">
              <a:buNone/>
            </a:pPr>
            <a:r>
              <a:rPr lang="en-GB" dirty="0" smtClean="0"/>
              <a:t>Therefore</a:t>
            </a:r>
            <a:r>
              <a:rPr lang="en-GB" dirty="0"/>
              <a:t>, problem solving becomes exercises that practice what has been taught.</a:t>
            </a:r>
          </a:p>
        </p:txBody>
      </p:sp>
    </p:spTree>
    <p:extLst>
      <p:ext uri="{BB962C8B-B14F-4D97-AF65-F5344CB8AC3E}">
        <p14:creationId xmlns:p14="http://schemas.microsoft.com/office/powerpoint/2010/main" val="2493461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63072" cy="1143000"/>
          </a:xfrm>
        </p:spPr>
        <p:txBody>
          <a:bodyPr/>
          <a:lstStyle/>
          <a:p>
            <a:pPr algn="l"/>
            <a:r>
              <a:rPr lang="en-GB" dirty="0"/>
              <a:t/>
            </a:r>
            <a:br>
              <a:rPr lang="en-GB" dirty="0"/>
            </a:br>
            <a:r>
              <a:rPr lang="en-GB" sz="2800" b="1" dirty="0">
                <a:solidFill>
                  <a:srgbClr val="0070C0"/>
                </a:solidFill>
              </a:rPr>
              <a:t>Teaching </a:t>
            </a:r>
            <a:r>
              <a:rPr lang="en-GB" sz="2800" b="1" dirty="0" smtClean="0">
                <a:solidFill>
                  <a:srgbClr val="0070C0"/>
                </a:solidFill>
              </a:rPr>
              <a:t>through problem </a:t>
            </a:r>
            <a:r>
              <a:rPr lang="en-GB" sz="2800" b="1" dirty="0">
                <a:solidFill>
                  <a:srgbClr val="0070C0"/>
                </a:solidFill>
              </a:rPr>
              <a:t>solving …</a:t>
            </a:r>
            <a:br>
              <a:rPr lang="en-GB" sz="2800" b="1" dirty="0">
                <a:solidFill>
                  <a:srgbClr val="0070C0"/>
                </a:solidFill>
              </a:rPr>
            </a:br>
            <a:r>
              <a:rPr lang="en-GB" dirty="0" smtClean="0"/>
              <a:t> </a:t>
            </a:r>
            <a:endParaRPr lang="en-GB" dirty="0"/>
          </a:p>
        </p:txBody>
      </p:sp>
      <p:sp>
        <p:nvSpPr>
          <p:cNvPr id="3" name="Content Placeholder 2"/>
          <p:cNvSpPr>
            <a:spLocks noGrp="1"/>
          </p:cNvSpPr>
          <p:nvPr>
            <p:ph idx="1"/>
          </p:nvPr>
        </p:nvSpPr>
        <p:spPr/>
        <p:txBody>
          <a:bodyPr>
            <a:normAutofit/>
          </a:bodyPr>
          <a:lstStyle/>
          <a:p>
            <a:r>
              <a:rPr lang="en-GB" sz="2000" dirty="0" smtClean="0"/>
              <a:t>… </a:t>
            </a:r>
            <a:r>
              <a:rPr lang="en-GB" sz="2000" dirty="0"/>
              <a:t>assumes that mathematics is a problem solving discipline that helps us understand maths and that children come to school already as skilled problem solvers</a:t>
            </a:r>
            <a:r>
              <a:rPr lang="en-GB" sz="2000" dirty="0" smtClean="0"/>
              <a:t>.</a:t>
            </a:r>
          </a:p>
          <a:p>
            <a:pPr marL="0" indent="0">
              <a:buNone/>
            </a:pPr>
            <a:endParaRPr lang="en-GB" sz="2000" dirty="0"/>
          </a:p>
          <a:p>
            <a:r>
              <a:rPr lang="en-GB" sz="2000" dirty="0"/>
              <a:t>… helps to enable the learners to engage with new mathematical ideas and allow maths learning to come about through refining learners informal solutions</a:t>
            </a:r>
            <a:r>
              <a:rPr lang="en-GB" sz="2000" dirty="0" smtClean="0"/>
              <a:t>.</a:t>
            </a:r>
          </a:p>
          <a:p>
            <a:pPr marL="0" indent="0">
              <a:buNone/>
            </a:pPr>
            <a:endParaRPr lang="en-GB" sz="2000" dirty="0"/>
          </a:p>
          <a:p>
            <a:r>
              <a:rPr lang="en-GB" sz="2000" dirty="0"/>
              <a:t>Problem solving tasks allow learners to learn more about maths and the nature of maths (</a:t>
            </a:r>
            <a:r>
              <a:rPr lang="en-GB" sz="2000" dirty="0" err="1"/>
              <a:t>eg</a:t>
            </a:r>
            <a:r>
              <a:rPr lang="en-GB" sz="2000" dirty="0"/>
              <a:t>: looking at patterns, seeking generalisations) as well as helping learners to master a concept.</a:t>
            </a:r>
          </a:p>
        </p:txBody>
      </p:sp>
    </p:spTree>
    <p:extLst>
      <p:ext uri="{BB962C8B-B14F-4D97-AF65-F5344CB8AC3E}">
        <p14:creationId xmlns:p14="http://schemas.microsoft.com/office/powerpoint/2010/main" val="1985326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End of phase 1</a:t>
            </a:r>
            <a:endParaRPr lang="en-GB" b="1"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pPr marL="0" indent="0">
              <a:buNone/>
            </a:pPr>
            <a:endParaRPr lang="en-GB" dirty="0" smtClean="0"/>
          </a:p>
          <a:p>
            <a:pPr marL="0" indent="0">
              <a:buNone/>
            </a:pPr>
            <a:r>
              <a:rPr lang="en-GB" dirty="0" smtClean="0"/>
              <a:t>Which pupils have </a:t>
            </a:r>
            <a:r>
              <a:rPr lang="en-GB" b="1" dirty="0" smtClean="0">
                <a:solidFill>
                  <a:srgbClr val="0070C0"/>
                </a:solidFill>
              </a:rPr>
              <a:t>begun</a:t>
            </a:r>
            <a:r>
              <a:rPr lang="en-GB" dirty="0" smtClean="0"/>
              <a:t> the journey in the chronologically appropriate curriculum and have </a:t>
            </a:r>
            <a:r>
              <a:rPr lang="en-GB" dirty="0" smtClean="0">
                <a:solidFill>
                  <a:srgbClr val="0070C0"/>
                </a:solidFill>
              </a:rPr>
              <a:t>sufficient </a:t>
            </a:r>
            <a:r>
              <a:rPr lang="en-GB" dirty="0" smtClean="0"/>
              <a:t>conceptual and procedural understanding after approximately 40 lessons?</a:t>
            </a:r>
          </a:p>
          <a:p>
            <a:pPr marL="0" indent="0">
              <a:buNone/>
            </a:pPr>
            <a:endParaRPr lang="en-GB" dirty="0" smtClean="0"/>
          </a:p>
          <a:p>
            <a:pPr marL="0" indent="0">
              <a:buNone/>
            </a:pPr>
            <a:r>
              <a:rPr lang="en-GB" dirty="0" smtClean="0"/>
              <a:t>Some domains will have rightly had more lesson time</a:t>
            </a:r>
          </a:p>
          <a:p>
            <a:pPr marL="0" indent="0">
              <a:buNone/>
            </a:pPr>
            <a:endParaRPr lang="en-GB" dirty="0"/>
          </a:p>
          <a:p>
            <a:pPr marL="0" indent="0">
              <a:buNone/>
            </a:pPr>
            <a:r>
              <a:rPr lang="en-GB" dirty="0" smtClean="0"/>
              <a:t>End of year statements used to support planning- pupils have all year to develop fluency with the concepts and skills.</a:t>
            </a:r>
            <a:endParaRPr lang="en-GB" dirty="0"/>
          </a:p>
        </p:txBody>
      </p:sp>
    </p:spTree>
    <p:extLst>
      <p:ext uri="{BB962C8B-B14F-4D97-AF65-F5344CB8AC3E}">
        <p14:creationId xmlns:p14="http://schemas.microsoft.com/office/powerpoint/2010/main" val="84508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63071" cy="1143000"/>
          </a:xfrm>
        </p:spPr>
        <p:txBody>
          <a:bodyPr/>
          <a:lstStyle/>
          <a:p>
            <a:pPr algn="l"/>
            <a:r>
              <a:rPr lang="en-GB" sz="2800" b="1" dirty="0" smtClean="0">
                <a:solidFill>
                  <a:srgbClr val="0070C0"/>
                </a:solidFill>
              </a:rPr>
              <a:t>Structure of the national curriculum</a:t>
            </a:r>
            <a:endParaRPr lang="en-GB" sz="2800" b="1" dirty="0">
              <a:solidFill>
                <a:srgbClr val="0070C0"/>
              </a:solidFill>
            </a:endParaRPr>
          </a:p>
        </p:txBody>
      </p:sp>
      <p:sp>
        <p:nvSpPr>
          <p:cNvPr id="3" name="Content Placeholder 2"/>
          <p:cNvSpPr>
            <a:spLocks noGrp="1"/>
          </p:cNvSpPr>
          <p:nvPr>
            <p:ph idx="1"/>
          </p:nvPr>
        </p:nvSpPr>
        <p:spPr/>
        <p:txBody>
          <a:bodyPr/>
          <a:lstStyle/>
          <a:p>
            <a:pPr marL="0" indent="0">
              <a:buNone/>
            </a:pPr>
            <a:endParaRPr lang="en-GB" dirty="0" smtClean="0"/>
          </a:p>
          <a:p>
            <a:pPr marL="0" indent="0">
              <a:buNone/>
            </a:pPr>
            <a:r>
              <a:rPr lang="en-GB" dirty="0" smtClean="0"/>
              <a:t>Key stage 1: year 1 and </a:t>
            </a:r>
            <a:r>
              <a:rPr lang="en-GB" dirty="0" smtClean="0">
                <a:solidFill>
                  <a:srgbClr val="0070C0"/>
                </a:solidFill>
              </a:rPr>
              <a:t>year 2</a:t>
            </a:r>
          </a:p>
          <a:p>
            <a:pPr marL="0" indent="0">
              <a:buNone/>
            </a:pPr>
            <a:r>
              <a:rPr lang="en-GB" dirty="0" smtClean="0"/>
              <a:t>Lower key stage 2: year 3 and </a:t>
            </a:r>
            <a:r>
              <a:rPr lang="en-GB" dirty="0" smtClean="0">
                <a:solidFill>
                  <a:srgbClr val="0070C0"/>
                </a:solidFill>
              </a:rPr>
              <a:t>year 4</a:t>
            </a:r>
          </a:p>
          <a:p>
            <a:pPr marL="0" indent="0">
              <a:buNone/>
            </a:pPr>
            <a:r>
              <a:rPr lang="en-GB" dirty="0" smtClean="0"/>
              <a:t>Upper key stage 2: year 5 and </a:t>
            </a:r>
            <a:r>
              <a:rPr lang="en-GB" dirty="0" smtClean="0">
                <a:solidFill>
                  <a:srgbClr val="0070C0"/>
                </a:solidFill>
              </a:rPr>
              <a:t>year 6</a:t>
            </a:r>
          </a:p>
          <a:p>
            <a:pPr marL="0" indent="0">
              <a:buNone/>
            </a:pPr>
            <a:endParaRPr lang="en-GB" dirty="0"/>
          </a:p>
          <a:p>
            <a:pPr marL="0" indent="0">
              <a:buNone/>
            </a:pPr>
            <a:endParaRPr lang="en-GB" dirty="0" smtClean="0"/>
          </a:p>
          <a:p>
            <a:pPr marL="0" indent="0">
              <a:buNone/>
            </a:pPr>
            <a:r>
              <a:rPr lang="en-GB" dirty="0" smtClean="0"/>
              <a:t>3x 6 term journeys…</a:t>
            </a:r>
            <a:endParaRPr lang="en-GB" dirty="0"/>
          </a:p>
        </p:txBody>
      </p:sp>
    </p:spTree>
    <p:extLst>
      <p:ext uri="{BB962C8B-B14F-4D97-AF65-F5344CB8AC3E}">
        <p14:creationId xmlns:p14="http://schemas.microsoft.com/office/powerpoint/2010/main" val="1334292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1" y="274638"/>
            <a:ext cx="6131024" cy="778098"/>
          </a:xfrm>
        </p:spPr>
        <p:txBody>
          <a:bodyPr/>
          <a:lstStyle/>
          <a:p>
            <a:r>
              <a:rPr lang="en-GB" sz="2800" b="1" dirty="0" smtClean="0">
                <a:solidFill>
                  <a:srgbClr val="0070C0"/>
                </a:solidFill>
              </a:rPr>
              <a:t>NCETM Teaching for Mastery…</a:t>
            </a:r>
            <a:endParaRPr lang="en-GB" sz="2800" b="1" dirty="0">
              <a:solidFill>
                <a:srgbClr val="0070C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48" y="969851"/>
            <a:ext cx="5544616" cy="4405895"/>
          </a:xfrm>
          <a:prstGeom prst="rect">
            <a:avLst/>
          </a:prstGeom>
          <a:solidFill>
            <a:srgbClr val="E29AD3"/>
          </a:solidFill>
          <a:ln>
            <a:noFill/>
          </a:ln>
          <a:extLst/>
        </p:spPr>
      </p:pic>
      <p:sp>
        <p:nvSpPr>
          <p:cNvPr id="2" name="Oval 1"/>
          <p:cNvSpPr/>
          <p:nvPr/>
        </p:nvSpPr>
        <p:spPr>
          <a:xfrm>
            <a:off x="6084168" y="1868725"/>
            <a:ext cx="2736304" cy="240047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6444208" y="2636912"/>
            <a:ext cx="2160240" cy="646331"/>
          </a:xfrm>
          <a:prstGeom prst="rect">
            <a:avLst/>
          </a:prstGeom>
          <a:noFill/>
        </p:spPr>
        <p:txBody>
          <a:bodyPr wrap="square" rtlCol="0">
            <a:spAutoFit/>
          </a:bodyPr>
          <a:lstStyle/>
          <a:p>
            <a:r>
              <a:rPr lang="en-GB" i="1" dirty="0" smtClean="0"/>
              <a:t>‘Apprentice’ level for November…</a:t>
            </a:r>
            <a:endParaRPr lang="en-GB" i="1" dirty="0"/>
          </a:p>
        </p:txBody>
      </p:sp>
      <p:grpSp>
        <p:nvGrpSpPr>
          <p:cNvPr id="6" name="Group 5"/>
          <p:cNvGrpSpPr/>
          <p:nvPr/>
        </p:nvGrpSpPr>
        <p:grpSpPr>
          <a:xfrm>
            <a:off x="2123728" y="5153442"/>
            <a:ext cx="5526360" cy="924276"/>
            <a:chOff x="827584" y="1729526"/>
            <a:chExt cx="6276528" cy="979394"/>
          </a:xfrm>
        </p:grpSpPr>
        <p:pic>
          <p:nvPicPr>
            <p:cNvPr id="7"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2407" t="20550" r="30336" b="61297"/>
            <a:stretch/>
          </p:blipFill>
          <p:spPr>
            <a:xfrm>
              <a:off x="5580112" y="1729526"/>
              <a:ext cx="1524000" cy="393297"/>
            </a:xfrm>
            <a:prstGeom prst="rect">
              <a:avLst/>
            </a:prstGeom>
            <a:ln w="19050">
              <a:solidFill>
                <a:schemeClr val="tx1"/>
              </a:solidFill>
            </a:ln>
          </p:spPr>
        </p:pic>
        <p:pic>
          <p:nvPicPr>
            <p:cNvPr id="8"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2407" t="38827" r="30336" b="43019"/>
            <a:stretch/>
          </p:blipFill>
          <p:spPr>
            <a:xfrm>
              <a:off x="3995936" y="1729526"/>
              <a:ext cx="1524000" cy="393295"/>
            </a:xfrm>
            <a:prstGeom prst="rect">
              <a:avLst/>
            </a:prstGeom>
            <a:ln w="19050">
              <a:solidFill>
                <a:schemeClr val="tx1"/>
              </a:solidFill>
            </a:ln>
          </p:spPr>
        </p:pic>
        <p:pic>
          <p:nvPicPr>
            <p:cNvPr id="9"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2407" t="58978" r="30336" b="22869"/>
            <a:stretch/>
          </p:blipFill>
          <p:spPr>
            <a:xfrm>
              <a:off x="2411760" y="1749595"/>
              <a:ext cx="1524000" cy="373226"/>
            </a:xfrm>
            <a:prstGeom prst="rect">
              <a:avLst/>
            </a:prstGeom>
            <a:ln w="19050">
              <a:solidFill>
                <a:schemeClr val="tx1"/>
              </a:solidFill>
            </a:ln>
          </p:spPr>
        </p:pic>
        <p:pic>
          <p:nvPicPr>
            <p:cNvPr id="10"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2407" t="79317" r="30336" b="2530"/>
            <a:stretch/>
          </p:blipFill>
          <p:spPr>
            <a:xfrm>
              <a:off x="827584" y="1759631"/>
              <a:ext cx="1524000" cy="373225"/>
            </a:xfrm>
            <a:prstGeom prst="rect">
              <a:avLst/>
            </a:prstGeom>
            <a:ln w="19050">
              <a:solidFill>
                <a:schemeClr val="tx1"/>
              </a:solidFill>
            </a:ln>
          </p:spPr>
        </p:pic>
        <p:pic>
          <p:nvPicPr>
            <p:cNvPr id="11"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70170" t="78872" r="4945" b="2652"/>
            <a:stretch/>
          </p:blipFill>
          <p:spPr>
            <a:xfrm>
              <a:off x="827584" y="2204864"/>
              <a:ext cx="1524000" cy="504056"/>
            </a:xfrm>
            <a:prstGeom prst="rect">
              <a:avLst/>
            </a:prstGeom>
            <a:ln w="19050">
              <a:solidFill>
                <a:schemeClr val="tx1"/>
              </a:solidFill>
            </a:ln>
          </p:spPr>
        </p:pic>
        <p:pic>
          <p:nvPicPr>
            <p:cNvPr id="12"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70170" t="20020" r="2004" b="62785"/>
            <a:stretch/>
          </p:blipFill>
          <p:spPr>
            <a:xfrm>
              <a:off x="5598190" y="2173943"/>
              <a:ext cx="1505922" cy="504057"/>
            </a:xfrm>
            <a:prstGeom prst="rect">
              <a:avLst/>
            </a:prstGeom>
            <a:ln w="19050">
              <a:solidFill>
                <a:schemeClr val="tx1"/>
              </a:solidFill>
            </a:ln>
          </p:spPr>
        </p:pic>
        <p:pic>
          <p:nvPicPr>
            <p:cNvPr id="13"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70170" t="40467" r="2004" b="42745"/>
            <a:stretch/>
          </p:blipFill>
          <p:spPr>
            <a:xfrm>
              <a:off x="3995937" y="2179057"/>
              <a:ext cx="1523999" cy="504057"/>
            </a:xfrm>
            <a:prstGeom prst="rect">
              <a:avLst/>
            </a:prstGeom>
            <a:ln w="19050">
              <a:solidFill>
                <a:schemeClr val="tx1"/>
              </a:solidFill>
            </a:ln>
          </p:spPr>
        </p:pic>
        <p:pic>
          <p:nvPicPr>
            <p:cNvPr id="1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70170" t="58684" r="2004" b="23952"/>
            <a:stretch/>
          </p:blipFill>
          <p:spPr>
            <a:xfrm>
              <a:off x="2417943" y="2204864"/>
              <a:ext cx="1524000" cy="504056"/>
            </a:xfrm>
            <a:prstGeom prst="rect">
              <a:avLst/>
            </a:prstGeom>
            <a:ln w="19050">
              <a:solidFill>
                <a:schemeClr val="tx1"/>
              </a:solidFill>
            </a:ln>
          </p:spPr>
        </p:pic>
      </p:grpSp>
    </p:spTree>
    <p:extLst>
      <p:ext uri="{BB962C8B-B14F-4D97-AF65-F5344CB8AC3E}">
        <p14:creationId xmlns:p14="http://schemas.microsoft.com/office/powerpoint/2010/main" val="19223292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403648" y="-675456"/>
            <a:ext cx="6336704" cy="8352928"/>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531560" y="548680"/>
            <a:ext cx="7776864" cy="4216539"/>
          </a:xfrm>
          <a:prstGeom prst="rect">
            <a:avLst/>
          </a:prstGeom>
          <a:noFill/>
        </p:spPr>
        <p:txBody>
          <a:bodyPr wrap="square" rtlCol="0">
            <a:spAutoFit/>
          </a:bodyPr>
          <a:lstStyle/>
          <a:p>
            <a:r>
              <a:rPr lang="en-GB" sz="2800" b="1" dirty="0" smtClean="0">
                <a:solidFill>
                  <a:schemeClr val="tx2"/>
                </a:solidFill>
              </a:rPr>
              <a:t>APPRENTICE mathematician (November)</a:t>
            </a:r>
          </a:p>
          <a:p>
            <a:pPr marL="285750" lvl="0" indent="-285750">
              <a:buFont typeface="Arial" panose="020B0604020202020204" pitchFamily="34" charset="0"/>
              <a:buChar char="•"/>
            </a:pPr>
            <a:r>
              <a:rPr lang="en-GB" sz="1600" i="1" dirty="0" smtClean="0"/>
              <a:t>Relies </a:t>
            </a:r>
            <a:r>
              <a:rPr lang="en-GB" sz="1600" i="1" dirty="0"/>
              <a:t>heavily on the </a:t>
            </a:r>
            <a:r>
              <a:rPr lang="en-GB" sz="1600" i="1" dirty="0" smtClean="0"/>
              <a:t>teachers’ modelling to </a:t>
            </a:r>
            <a:r>
              <a:rPr lang="en-GB" sz="1600" i="1" dirty="0"/>
              <a:t>solve </a:t>
            </a:r>
            <a:r>
              <a:rPr lang="en-GB" sz="1600" i="1" dirty="0" smtClean="0"/>
              <a:t>calculations and problems tending to repeat exactly what the teacher/ adult has said to describe process used</a:t>
            </a:r>
          </a:p>
          <a:p>
            <a:pPr marL="285750" lvl="0" indent="-285750">
              <a:buFont typeface="Arial" panose="020B0604020202020204" pitchFamily="34" charset="0"/>
              <a:buChar char="•"/>
            </a:pPr>
            <a:r>
              <a:rPr lang="en-GB" sz="1600" i="1" dirty="0" smtClean="0"/>
              <a:t>Works ‘mentally’ or with pencil and paper recording as directed by the teacher</a:t>
            </a:r>
          </a:p>
          <a:p>
            <a:pPr marL="285750" lvl="0" indent="-285750">
              <a:buFont typeface="Arial" panose="020B0604020202020204" pitchFamily="34" charset="0"/>
              <a:buChar char="•"/>
            </a:pPr>
            <a:r>
              <a:rPr lang="en-GB" sz="1600" i="1" dirty="0" smtClean="0"/>
              <a:t>Uses concrete resources and models and images as shown by the teacher or adult. May still be building understanding of the connections between concrete modelling and informal/ formal recording</a:t>
            </a:r>
            <a:endParaRPr lang="en-GB" sz="1600" i="1" dirty="0"/>
          </a:p>
          <a:p>
            <a:pPr marL="285750" indent="-285750">
              <a:buFont typeface="Arial" panose="020B0604020202020204" pitchFamily="34" charset="0"/>
              <a:buChar char="•"/>
            </a:pPr>
            <a:r>
              <a:rPr lang="en-GB" sz="1600" i="1" dirty="0" smtClean="0"/>
              <a:t>Uses success criteria as a checklist</a:t>
            </a:r>
            <a:endParaRPr lang="en-GB" sz="1600" i="1" dirty="0"/>
          </a:p>
          <a:p>
            <a:pPr marL="285750" indent="-285750">
              <a:buFont typeface="Arial" panose="020B0604020202020204" pitchFamily="34" charset="0"/>
              <a:buChar char="•"/>
            </a:pPr>
            <a:r>
              <a:rPr lang="en-GB" sz="1600" i="1" dirty="0"/>
              <a:t>Relies upon adult guidance and </a:t>
            </a:r>
            <a:r>
              <a:rPr lang="en-GB" sz="1600" i="1" dirty="0" smtClean="0"/>
              <a:t>reminders when ‘stuck’  particularly when remembering meanings of technical vocabulary or language</a:t>
            </a:r>
          </a:p>
          <a:p>
            <a:pPr marL="285750" indent="-285750">
              <a:buFont typeface="Arial" panose="020B0604020202020204" pitchFamily="34" charset="0"/>
              <a:buChar char="•"/>
            </a:pPr>
            <a:r>
              <a:rPr lang="en-GB" sz="1600" i="1" dirty="0" smtClean="0"/>
              <a:t>Unlikely to suggest ‘what if…’ variations. Needs peer or adult discussion to support ‘intelligent practice’</a:t>
            </a:r>
          </a:p>
          <a:p>
            <a:pPr marL="285750" lvl="0" indent="-285750">
              <a:buFont typeface="Arial" panose="020B0604020202020204" pitchFamily="34" charset="0"/>
              <a:buChar char="•"/>
            </a:pPr>
            <a:r>
              <a:rPr lang="en-GB" sz="1600" i="1" dirty="0" smtClean="0"/>
              <a:t>Some solutions are based on counting in 1s rather than making using appropriate use of number bonds (10, 100, 1000, 1) or other known facts</a:t>
            </a:r>
            <a:endParaRPr lang="en-GB" sz="1600" i="1" dirty="0"/>
          </a:p>
          <a:p>
            <a:pPr marL="285750" indent="-285750">
              <a:buFont typeface="Arial" panose="020B0604020202020204" pitchFamily="34" charset="0"/>
              <a:buChar char="•"/>
            </a:pPr>
            <a:r>
              <a:rPr lang="en-GB" sz="1600" i="1" dirty="0"/>
              <a:t>Makes choices based heavily on previous successes</a:t>
            </a:r>
          </a:p>
        </p:txBody>
      </p:sp>
      <p:sp>
        <p:nvSpPr>
          <p:cNvPr id="4" name="TextBox 3"/>
          <p:cNvSpPr txBox="1"/>
          <p:nvPr/>
        </p:nvSpPr>
        <p:spPr>
          <a:xfrm>
            <a:off x="539552" y="5157192"/>
            <a:ext cx="1749197" cy="369332"/>
          </a:xfrm>
          <a:prstGeom prst="rect">
            <a:avLst/>
          </a:prstGeom>
          <a:noFill/>
        </p:spPr>
        <p:txBody>
          <a:bodyPr wrap="none" rtlCol="0">
            <a:spAutoFit/>
          </a:bodyPr>
          <a:lstStyle/>
          <a:p>
            <a:r>
              <a:rPr lang="en-GB" b="1" dirty="0" smtClean="0">
                <a:solidFill>
                  <a:srgbClr val="FF0000"/>
                </a:solidFill>
              </a:rPr>
              <a:t>Draft Oct 2015</a:t>
            </a:r>
            <a:endParaRPr lang="en-GB" b="1" dirty="0">
              <a:solidFill>
                <a:srgbClr val="FF0000"/>
              </a:solidFill>
            </a:endParaRPr>
          </a:p>
        </p:txBody>
      </p:sp>
    </p:spTree>
    <p:extLst>
      <p:ext uri="{BB962C8B-B14F-4D97-AF65-F5344CB8AC3E}">
        <p14:creationId xmlns:p14="http://schemas.microsoft.com/office/powerpoint/2010/main" val="19752566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403648" y="-675456"/>
            <a:ext cx="6336704" cy="8352928"/>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531560" y="548680"/>
            <a:ext cx="8000880" cy="4431983"/>
          </a:xfrm>
          <a:prstGeom prst="rect">
            <a:avLst/>
          </a:prstGeom>
          <a:noFill/>
        </p:spPr>
        <p:txBody>
          <a:bodyPr wrap="square" rtlCol="0">
            <a:spAutoFit/>
          </a:bodyPr>
          <a:lstStyle/>
          <a:p>
            <a:r>
              <a:rPr lang="en-GB" sz="2400" i="1" dirty="0">
                <a:solidFill>
                  <a:srgbClr val="1F497D"/>
                </a:solidFill>
              </a:rPr>
              <a:t>Apprentice</a:t>
            </a:r>
            <a:r>
              <a:rPr lang="en-GB" sz="2400" b="1" dirty="0">
                <a:solidFill>
                  <a:srgbClr val="1F497D"/>
                </a:solidFill>
              </a:rPr>
              <a:t> + COMPETENT  mathematician (February)</a:t>
            </a:r>
          </a:p>
          <a:p>
            <a:endParaRPr lang="en-GB" sz="2400" b="1" dirty="0">
              <a:solidFill>
                <a:srgbClr val="1F497D"/>
              </a:solidFill>
            </a:endParaRPr>
          </a:p>
          <a:p>
            <a:pPr marL="285750" indent="-285750">
              <a:buFont typeface="Arial" panose="020B0604020202020204" pitchFamily="34" charset="0"/>
              <a:buChar char="•"/>
            </a:pPr>
            <a:r>
              <a:rPr lang="en-GB" sz="1400" dirty="0">
                <a:solidFill>
                  <a:prstClr val="black"/>
                </a:solidFill>
              </a:rPr>
              <a:t>Can anticipate and independently suggest an appropriate mathematical model which has been used in previous work so far in the year when solving a problem or a calculation. </a:t>
            </a:r>
          </a:p>
          <a:p>
            <a:pPr marL="285750" indent="-285750">
              <a:buFont typeface="Arial" panose="020B0604020202020204" pitchFamily="34" charset="0"/>
              <a:buChar char="•"/>
            </a:pPr>
            <a:r>
              <a:rPr lang="en-GB" sz="1400" dirty="0">
                <a:solidFill>
                  <a:prstClr val="black"/>
                </a:solidFill>
              </a:rPr>
              <a:t>Can make some suggestions for success criteria to clarify their thinking</a:t>
            </a:r>
          </a:p>
          <a:p>
            <a:pPr marL="285750" indent="-285750">
              <a:buFont typeface="Arial" panose="020B0604020202020204" pitchFamily="34" charset="0"/>
              <a:buChar char="•"/>
            </a:pPr>
            <a:r>
              <a:rPr lang="en-GB" sz="1400" dirty="0">
                <a:solidFill>
                  <a:prstClr val="black"/>
                </a:solidFill>
              </a:rPr>
              <a:t>Beginning to independently explain their reasoning with peers and adults using some new vocabulary accurately</a:t>
            </a:r>
          </a:p>
          <a:p>
            <a:pPr marL="285750" indent="-285750">
              <a:buFont typeface="Arial" panose="020B0604020202020204" pitchFamily="34" charset="0"/>
              <a:buChar char="•"/>
            </a:pPr>
            <a:r>
              <a:rPr lang="en-GB" sz="1400" dirty="0">
                <a:solidFill>
                  <a:prstClr val="black"/>
                </a:solidFill>
              </a:rPr>
              <a:t>Developing resilience to ‘being stuck’ by using more than one approach independently before asking for adult help</a:t>
            </a:r>
          </a:p>
          <a:p>
            <a:pPr marL="285750" indent="-285750">
              <a:buFont typeface="Arial" panose="020B0604020202020204" pitchFamily="34" charset="0"/>
              <a:buChar char="•"/>
            </a:pPr>
            <a:r>
              <a:rPr lang="en-GB" sz="1400" dirty="0">
                <a:solidFill>
                  <a:prstClr val="black"/>
                </a:solidFill>
              </a:rPr>
              <a:t>Can accurately identify and record the number sentence involved when working mentally using a missing box to show the unidentified part.</a:t>
            </a:r>
          </a:p>
          <a:p>
            <a:pPr marL="285750" indent="-285750">
              <a:buFont typeface="Arial" panose="020B0604020202020204" pitchFamily="34" charset="0"/>
              <a:buChar char="•"/>
            </a:pPr>
            <a:r>
              <a:rPr lang="en-GB" sz="1400" dirty="0">
                <a:solidFill>
                  <a:prstClr val="black"/>
                </a:solidFill>
              </a:rPr>
              <a:t>Able to draw on more than one different representation of the same concept, skill or solution to a routine problem including using concrete resources, models and images and informal recording based on these models</a:t>
            </a:r>
          </a:p>
          <a:p>
            <a:pPr marL="285750" indent="-285750">
              <a:buFont typeface="Arial" panose="020B0604020202020204" pitchFamily="34" charset="0"/>
              <a:buChar char="•"/>
            </a:pPr>
            <a:r>
              <a:rPr lang="en-GB" sz="1400" dirty="0">
                <a:solidFill>
                  <a:prstClr val="black"/>
                </a:solidFill>
              </a:rPr>
              <a:t>Beginning to notice, talk about, demonstrate  and use inverse relationships in calculation</a:t>
            </a:r>
          </a:p>
          <a:p>
            <a:pPr marL="285750" indent="-285750">
              <a:buFont typeface="Arial" panose="020B0604020202020204" pitchFamily="34" charset="0"/>
              <a:buChar char="•"/>
            </a:pPr>
            <a:r>
              <a:rPr lang="en-GB" sz="1400" dirty="0">
                <a:solidFill>
                  <a:prstClr val="black"/>
                </a:solidFill>
              </a:rPr>
              <a:t>Some use of known facts and related facts made to check reasonableness of answer and or to identify a calculation that could be solved easily mentally</a:t>
            </a:r>
          </a:p>
          <a:p>
            <a:pPr marL="342900" indent="-342900">
              <a:buFont typeface="Arial" panose="020B0604020202020204" pitchFamily="34" charset="0"/>
              <a:buChar char="•"/>
            </a:pPr>
            <a:endParaRPr lang="en-GB" sz="2400" b="1" dirty="0">
              <a:solidFill>
                <a:srgbClr val="1F497D"/>
              </a:solidFill>
            </a:endParaRPr>
          </a:p>
        </p:txBody>
      </p:sp>
      <p:sp>
        <p:nvSpPr>
          <p:cNvPr id="4" name="TextBox 3"/>
          <p:cNvSpPr txBox="1"/>
          <p:nvPr/>
        </p:nvSpPr>
        <p:spPr>
          <a:xfrm>
            <a:off x="683568" y="5445224"/>
            <a:ext cx="1685077" cy="369332"/>
          </a:xfrm>
          <a:prstGeom prst="rect">
            <a:avLst/>
          </a:prstGeom>
          <a:noFill/>
        </p:spPr>
        <p:txBody>
          <a:bodyPr wrap="none" rtlCol="0">
            <a:spAutoFit/>
          </a:bodyPr>
          <a:lstStyle/>
          <a:p>
            <a:r>
              <a:rPr lang="en-GB" dirty="0" smtClean="0">
                <a:solidFill>
                  <a:srgbClr val="FF0000"/>
                </a:solidFill>
              </a:rPr>
              <a:t>Draft Oct 2015</a:t>
            </a:r>
            <a:endParaRPr lang="en-GB" dirty="0">
              <a:solidFill>
                <a:srgbClr val="FF0000"/>
              </a:solidFill>
            </a:endParaRPr>
          </a:p>
        </p:txBody>
      </p:sp>
    </p:spTree>
    <p:extLst>
      <p:ext uri="{BB962C8B-B14F-4D97-AF65-F5344CB8AC3E}">
        <p14:creationId xmlns:p14="http://schemas.microsoft.com/office/powerpoint/2010/main" val="41971160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850106"/>
          </a:xfrm>
        </p:spPr>
        <p:txBody>
          <a:bodyPr/>
          <a:lstStyle/>
          <a:p>
            <a:r>
              <a:rPr lang="en-GB" dirty="0" smtClean="0"/>
              <a:t>Some idea to help us think (differently)</a:t>
            </a:r>
            <a:endParaRPr lang="en-GB" dirty="0"/>
          </a:p>
        </p:txBody>
      </p:sp>
      <p:sp>
        <p:nvSpPr>
          <p:cNvPr id="3" name="Content Placeholder 2"/>
          <p:cNvSpPr>
            <a:spLocks noGrp="1"/>
          </p:cNvSpPr>
          <p:nvPr>
            <p:ph idx="1"/>
          </p:nvPr>
        </p:nvSpPr>
        <p:spPr>
          <a:xfrm>
            <a:off x="467544" y="1340768"/>
            <a:ext cx="8229600" cy="4680520"/>
          </a:xfrm>
        </p:spPr>
        <p:txBody>
          <a:bodyPr>
            <a:normAutofit fontScale="92500" lnSpcReduction="10000"/>
          </a:bodyPr>
          <a:lstStyle/>
          <a:p>
            <a:r>
              <a:rPr lang="en-GB" sz="2400" dirty="0" smtClean="0"/>
              <a:t>Re-modelling of National curriculum predicated on “mastery” for all pupils (not all the same but all gain secure learning)</a:t>
            </a:r>
          </a:p>
          <a:p>
            <a:endParaRPr lang="en-GB" sz="2400" dirty="0" smtClean="0"/>
          </a:p>
          <a:p>
            <a:r>
              <a:rPr lang="en-GB" sz="2400" dirty="0" smtClean="0">
                <a:solidFill>
                  <a:srgbClr val="0070C0"/>
                </a:solidFill>
              </a:rPr>
              <a:t>“Extension” (more things on the same topic) not “acceleration” (rapidly moving on to new content)</a:t>
            </a:r>
          </a:p>
          <a:p>
            <a:endParaRPr lang="en-GB" sz="2400" dirty="0" smtClean="0">
              <a:solidFill>
                <a:srgbClr val="0070C0"/>
              </a:solidFill>
            </a:endParaRPr>
          </a:p>
          <a:p>
            <a:r>
              <a:rPr lang="en-GB" sz="2400" dirty="0" smtClean="0"/>
              <a:t>Secure fit not best fit</a:t>
            </a:r>
          </a:p>
          <a:p>
            <a:endParaRPr lang="en-GB" sz="2400" dirty="0" smtClean="0"/>
          </a:p>
          <a:p>
            <a:pPr lvl="0"/>
            <a:r>
              <a:rPr lang="en-GB" sz="2400" dirty="0" smtClean="0">
                <a:solidFill>
                  <a:srgbClr val="0070C0"/>
                </a:solidFill>
              </a:rPr>
              <a:t>HAM is ONE </a:t>
            </a:r>
            <a:r>
              <a:rPr lang="en-GB" sz="2400" dirty="0">
                <a:solidFill>
                  <a:srgbClr val="0070C0"/>
                </a:solidFill>
              </a:rPr>
              <a:t>model but hard thinking required to interpret in </a:t>
            </a:r>
            <a:r>
              <a:rPr lang="en-GB" sz="2400" dirty="0" smtClean="0">
                <a:solidFill>
                  <a:srgbClr val="0070C0"/>
                </a:solidFill>
              </a:rPr>
              <a:t>school and classroom context: variation inevitable</a:t>
            </a:r>
            <a:r>
              <a:rPr lang="en-GB" sz="2400" dirty="0" smtClean="0">
                <a:solidFill>
                  <a:prstClr val="black"/>
                </a:solidFill>
              </a:rPr>
              <a:t/>
            </a:r>
            <a:br>
              <a:rPr lang="en-GB" sz="2400" dirty="0" smtClean="0">
                <a:solidFill>
                  <a:prstClr val="black"/>
                </a:solidFill>
              </a:rPr>
            </a:br>
            <a:endParaRPr lang="en-GB" sz="2400" dirty="0" smtClean="0">
              <a:solidFill>
                <a:prstClr val="black"/>
              </a:solidFill>
            </a:endParaRPr>
          </a:p>
          <a:p>
            <a:pPr lvl="0"/>
            <a:r>
              <a:rPr lang="en-GB" sz="2400" dirty="0" smtClean="0">
                <a:solidFill>
                  <a:prstClr val="black"/>
                </a:solidFill>
              </a:rPr>
              <a:t>Implications </a:t>
            </a:r>
            <a:r>
              <a:rPr lang="en-GB" sz="2400" dirty="0">
                <a:solidFill>
                  <a:prstClr val="black"/>
                </a:solidFill>
              </a:rPr>
              <a:t>of Life without Levels are philosophical, cultural and practical</a:t>
            </a:r>
          </a:p>
          <a:p>
            <a:pPr lvl="0"/>
            <a:endParaRPr lang="en-GB" sz="2400" dirty="0" smtClean="0">
              <a:solidFill>
                <a:prstClr val="black"/>
              </a:solidFill>
            </a:endParaRPr>
          </a:p>
          <a:p>
            <a:pPr lvl="0"/>
            <a:endParaRPr lang="en-GB" sz="2400" dirty="0">
              <a:solidFill>
                <a:prstClr val="black"/>
              </a:solidFill>
            </a:endParaRPr>
          </a:p>
          <a:p>
            <a:pPr lvl="0"/>
            <a:endParaRPr lang="en-GB" sz="2400" dirty="0">
              <a:solidFill>
                <a:prstClr val="black"/>
              </a:solidFill>
            </a:endParaRPr>
          </a:p>
          <a:p>
            <a:endParaRPr lang="en-GB" sz="2400" dirty="0"/>
          </a:p>
          <a:p>
            <a:endParaRPr lang="en-GB" sz="2400" dirty="0" smtClean="0"/>
          </a:p>
        </p:txBody>
      </p:sp>
    </p:spTree>
    <p:extLst>
      <p:ext uri="{BB962C8B-B14F-4D97-AF65-F5344CB8AC3E}">
        <p14:creationId xmlns:p14="http://schemas.microsoft.com/office/powerpoint/2010/main" val="235921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Content Placeholder 3"/>
              <p:cNvGraphicFramePr>
                <a:graphicFrameLocks/>
              </p:cNvGraphicFramePr>
              <p:nvPr>
                <p:extLst>
                  <p:ext uri="{D42A27DB-BD31-4B8C-83A1-F6EECF244321}">
                    <p14:modId xmlns:p14="http://schemas.microsoft.com/office/powerpoint/2010/main" val="2942878182"/>
                  </p:ext>
                </p:extLst>
              </p:nvPr>
            </p:nvGraphicFramePr>
            <p:xfrm>
              <a:off x="29344" y="177687"/>
              <a:ext cx="8927591" cy="6705600"/>
            </p:xfrm>
            <a:graphic>
              <a:graphicData uri="http://schemas.openxmlformats.org/drawingml/2006/table">
                <a:tbl>
                  <a:tblPr firstRow="1" bandRow="1">
                    <a:tableStyleId>{5C22544A-7EE6-4342-B048-85BDC9FD1C3A}</a:tableStyleId>
                  </a:tblPr>
                  <a:tblGrid>
                    <a:gridCol w="208280"/>
                    <a:gridCol w="3680152"/>
                    <a:gridCol w="288032"/>
                    <a:gridCol w="4751127"/>
                  </a:tblGrid>
                  <a:tr h="370840">
                    <a:tc>
                      <a:txBody>
                        <a:bodyPr/>
                        <a:lstStyle/>
                        <a:p>
                          <a:endParaRPr lang="en-GB" b="0" dirty="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GB" sz="1400" b="1" baseline="0" dirty="0" smtClean="0">
                              <a:solidFill>
                                <a:schemeClr val="accent1"/>
                              </a:solidFill>
                              <a:latin typeface="+mj-lt"/>
                              <a:cs typeface="Arial" panose="020B0604020202020204" pitchFamily="34" charset="0"/>
                            </a:rPr>
                            <a:t>Solving problems, including missing number problems involving multiplication and division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GB" sz="1600" b="0" dirty="0" smtClean="0">
                              <a:solidFill>
                                <a:sysClr val="windowText" lastClr="000000"/>
                              </a:solidFill>
                              <a:latin typeface="+mj-lt"/>
                              <a:cs typeface="Arial" panose="020B0604020202020204" pitchFamily="34" charset="0"/>
                            </a:rPr>
                            <a:t>What might be expected of a child?</a:t>
                          </a:r>
                        </a:p>
                        <a:p>
                          <a:pPr algn="ctr"/>
                          <a:r>
                            <a:rPr lang="en-GB" sz="1400" b="1" i="1" dirty="0" smtClean="0">
                              <a:solidFill>
                                <a:sysClr val="windowText" lastClr="000000"/>
                              </a:solidFill>
                              <a:latin typeface="+mj-lt"/>
                              <a:cs typeface="Arial" panose="020B0604020202020204" pitchFamily="34" charset="0"/>
                            </a:rPr>
                            <a:t>(How</a:t>
                          </a:r>
                          <a:r>
                            <a:rPr lang="en-GB" sz="1400" b="1" i="1" baseline="0" dirty="0" smtClean="0">
                              <a:solidFill>
                                <a:sysClr val="windowText" lastClr="000000"/>
                              </a:solidFill>
                              <a:latin typeface="+mj-lt"/>
                              <a:cs typeface="Arial" panose="020B0604020202020204" pitchFamily="34" charset="0"/>
                            </a:rPr>
                            <a:t> do the  domains interrelate?)</a:t>
                          </a:r>
                          <a:endParaRPr lang="en-GB" sz="1400" b="1" i="1" dirty="0">
                            <a:solidFill>
                              <a:sysClr val="windowText" lastClr="000000"/>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GB" sz="1400" b="1" i="1" dirty="0">
                            <a:solidFill>
                              <a:sysClr val="windowText" lastClr="000000"/>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1</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pPr marL="0" indent="0">
                            <a:buFont typeface="Arial" panose="020B0604020202020204" pitchFamily="34" charset="0"/>
                            <a:buNone/>
                          </a:pPr>
                          <a:r>
                            <a:rPr lang="en-GB" sz="1100" b="1" dirty="0" smtClean="0">
                              <a:solidFill>
                                <a:srgbClr val="008000"/>
                              </a:solidFill>
                            </a:rPr>
                            <a:t>Phase</a:t>
                          </a:r>
                          <a:r>
                            <a:rPr lang="en-GB" sz="1100" b="1" baseline="0" dirty="0" smtClean="0">
                              <a:solidFill>
                                <a:srgbClr val="008000"/>
                              </a:solidFill>
                            </a:rPr>
                            <a:t> 1: Number and PV +multiplication and division</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Count from  0 in multiples of 4</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Identify and represent numbers using different representations</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Recall and use multiplication facts for the 3 and 4 times tables</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GB" sz="1800" b="1" i="0" dirty="0" smtClean="0">
                              <a:solidFill>
                                <a:schemeClr val="tx1"/>
                              </a:solidFill>
                              <a:latin typeface="+mn-lt"/>
                            </a:rPr>
                            <a:t>apprentice</a:t>
                          </a:r>
                          <a:endParaRPr lang="en-GB" sz="1800" b="1" i="0" dirty="0">
                            <a:solidFill>
                              <a:schemeClr val="tx1"/>
                            </a:solidFill>
                            <a:latin typeface="+mn-lt"/>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indent="0">
                            <a:buFont typeface="Arial" panose="020B0604020202020204" pitchFamily="34" charset="0"/>
                            <a:buNone/>
                          </a:pPr>
                          <a:r>
                            <a:rPr lang="en-GB" sz="1200" b="1" dirty="0" smtClean="0">
                              <a:solidFill>
                                <a:srgbClr val="008000"/>
                              </a:solidFill>
                              <a:latin typeface="+mn-lt"/>
                            </a:rPr>
                            <a:t>Phase</a:t>
                          </a:r>
                          <a:r>
                            <a:rPr lang="en-GB" sz="1200" b="1" baseline="0" dirty="0" smtClean="0">
                              <a:solidFill>
                                <a:srgbClr val="008000"/>
                              </a:solidFill>
                              <a:latin typeface="+mn-lt"/>
                            </a:rPr>
                            <a:t> 1: Number and PV +multiplication and division</a:t>
                          </a:r>
                        </a:p>
                        <a:p>
                          <a:pPr marL="0" indent="0">
                            <a:buFont typeface="Arial" panose="020B0604020202020204" pitchFamily="34" charset="0"/>
                            <a:buNone/>
                          </a:pPr>
                          <a:r>
                            <a:rPr lang="en-GB" sz="1200" b="1" baseline="0" dirty="0" smtClean="0">
                              <a:solidFill>
                                <a:schemeClr val="accent1"/>
                              </a:solidFill>
                              <a:latin typeface="+mn-lt"/>
                            </a:rPr>
                            <a:t>In order to solve problems children can: </a:t>
                          </a:r>
                        </a:p>
                        <a:p>
                          <a:pPr marL="171450" indent="-171450">
                            <a:buFont typeface="Arial" panose="020B0604020202020204" pitchFamily="34" charset="0"/>
                            <a:buChar char="•"/>
                          </a:pPr>
                          <a:r>
                            <a:rPr lang="en-GB" sz="1200" b="0" baseline="0" dirty="0" smtClean="0">
                              <a:solidFill>
                                <a:schemeClr val="tx1"/>
                              </a:solidFill>
                              <a:latin typeface="+mn-lt"/>
                            </a:rPr>
                            <a:t>Independently identify when to use multiplication or division for simple problems</a:t>
                          </a:r>
                        </a:p>
                        <a:p>
                          <a:pPr marL="171450" indent="-171450">
                            <a:buFont typeface="Arial" panose="020B0604020202020204" pitchFamily="34" charset="0"/>
                            <a:buChar char="•"/>
                          </a:pPr>
                          <a:r>
                            <a:rPr lang="en-GB" sz="1200" b="0" baseline="0" dirty="0" smtClean="0">
                              <a:solidFill>
                                <a:schemeClr val="tx1"/>
                              </a:solidFill>
                              <a:latin typeface="+mn-lt"/>
                            </a:rPr>
                            <a:t>recall multiples of 4 as counting, building on from KS1 and record on number lines</a:t>
                          </a:r>
                        </a:p>
                        <a:p>
                          <a:pPr marL="171450" indent="-171450">
                            <a:buFont typeface="Arial" panose="020B0604020202020204" pitchFamily="34" charset="0"/>
                            <a:buChar char="•"/>
                          </a:pPr>
                          <a:r>
                            <a:rPr lang="en-GB" sz="1200" b="0" baseline="0" dirty="0" smtClean="0">
                              <a:solidFill>
                                <a:schemeClr val="tx1"/>
                              </a:solidFill>
                              <a:latin typeface="+mn-lt"/>
                            </a:rPr>
                            <a:t>represent multiples of  4 using concrete objects and on number lines building on from Y2 </a:t>
                          </a:r>
                        </a:p>
                        <a:p>
                          <a:pPr marL="171450" indent="-171450">
                            <a:buFont typeface="Arial" panose="020B0604020202020204" pitchFamily="34" charset="0"/>
                            <a:buChar char="•"/>
                          </a:pPr>
                          <a:r>
                            <a:rPr lang="en-GB" sz="1200" b="0" baseline="0" dirty="0" smtClean="0">
                              <a:solidFill>
                                <a:schemeClr val="tx1"/>
                              </a:solidFill>
                              <a:latin typeface="+mn-lt"/>
                            </a:rPr>
                            <a:t>Organise multiples of 4 in arrays and record x and </a:t>
                          </a:r>
                          <a14:m>
                            <m:oMath xmlns:m="http://schemas.openxmlformats.org/officeDocument/2006/math">
                              <m:r>
                                <a:rPr lang="en-GB" sz="1200" b="0" i="0" baseline="0" smtClean="0">
                                  <a:solidFill>
                                    <a:schemeClr val="tx1"/>
                                  </a:solidFill>
                                  <a:latin typeface="Cambria Math"/>
                                </a:rPr>
                                <m:t>÷</m:t>
                              </m:r>
                            </m:oMath>
                          </a14:m>
                          <a:r>
                            <a:rPr lang="en-GB" sz="1200" b="0" i="0" dirty="0" smtClean="0">
                              <a:solidFill>
                                <a:schemeClr val="tx1"/>
                              </a:solidFill>
                              <a:latin typeface="+mn-lt"/>
                            </a:rPr>
                            <a:t> facts</a:t>
                          </a:r>
                          <a:endParaRPr lang="en-GB" sz="1200" b="0" i="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2</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Count from  0 in multiples of 4, </a:t>
                          </a:r>
                          <a:r>
                            <a:rPr lang="en-GB" sz="1100" b="1" baseline="0" dirty="0" smtClean="0">
                              <a:latin typeface="Arial" panose="020B0604020202020204" pitchFamily="34" charset="0"/>
                              <a:cs typeface="Arial" panose="020B0604020202020204" pitchFamily="34" charset="0"/>
                            </a:rPr>
                            <a:t>50 and 100</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Identify and represent numbers using different representations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Recall and use multiplication facts for the 3 and 4 times tables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baseline="0" dirty="0" smtClean="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GB" sz="1800" b="1" baseline="0" dirty="0" smtClean="0">
                              <a:solidFill>
                                <a:schemeClr val="tx1"/>
                              </a:solidFill>
                              <a:latin typeface="+mn-lt"/>
                            </a:rPr>
                            <a:t>competent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en-GB" sz="1200" b="1" dirty="0" smtClean="0">
                              <a:solidFill>
                                <a:srgbClr val="008000"/>
                              </a:solidFill>
                              <a:latin typeface="+mn-lt"/>
                            </a:rPr>
                            <a:t>Phase</a:t>
                          </a:r>
                          <a:r>
                            <a:rPr lang="en-GB" sz="1200" b="1" baseline="0" dirty="0" smtClean="0">
                              <a:solidFill>
                                <a:srgbClr val="008000"/>
                              </a:solidFill>
                              <a:latin typeface="+mn-lt"/>
                            </a:rPr>
                            <a:t> 1 + </a:t>
                          </a:r>
                          <a:r>
                            <a:rPr lang="en-GB" sz="1200" b="1" baseline="0" dirty="0" smtClean="0">
                              <a:solidFill>
                                <a:schemeClr val="accent1"/>
                              </a:solidFill>
                              <a:latin typeface="+mn-lt"/>
                            </a:rPr>
                            <a:t>Phase 2</a:t>
                          </a:r>
                        </a:p>
                        <a:p>
                          <a:pPr marL="0" indent="0">
                            <a:buFont typeface="Arial" panose="020B0604020202020204" pitchFamily="34" charset="0"/>
                            <a:buNone/>
                          </a:pPr>
                          <a:r>
                            <a:rPr lang="en-GB" sz="1200" b="1" dirty="0" smtClean="0">
                              <a:solidFill>
                                <a:schemeClr val="accent1"/>
                              </a:solidFill>
                              <a:latin typeface="+mn-lt"/>
                            </a:rPr>
                            <a:t>In order</a:t>
                          </a:r>
                          <a:r>
                            <a:rPr lang="en-GB" sz="1200" b="1" baseline="0" dirty="0" smtClean="0">
                              <a:solidFill>
                                <a:schemeClr val="accent1"/>
                              </a:solidFill>
                              <a:latin typeface="+mn-lt"/>
                            </a:rPr>
                            <a:t> to solve problems children can</a:t>
                          </a:r>
                        </a:p>
                        <a:p>
                          <a:pPr marL="171450" indent="-171450">
                            <a:buFont typeface="Arial" panose="020B0604020202020204" pitchFamily="34" charset="0"/>
                            <a:buChar char="•"/>
                          </a:pPr>
                          <a:r>
                            <a:rPr lang="en-GB" sz="1200" b="0" baseline="0" dirty="0" smtClean="0">
                              <a:solidFill>
                                <a:schemeClr val="tx1"/>
                              </a:solidFill>
                              <a:latin typeface="+mn-lt"/>
                            </a:rPr>
                            <a:t>Independently record multiplication or division calculation needed and then decide whether to use a number line or array model to show solutions</a:t>
                          </a:r>
                        </a:p>
                        <a:p>
                          <a:pPr marL="171450" indent="-171450">
                            <a:buFont typeface="Arial" panose="020B0604020202020204" pitchFamily="34" charset="0"/>
                            <a:buChar char="•"/>
                          </a:pPr>
                          <a:r>
                            <a:rPr lang="en-GB" sz="1200" b="0" baseline="0" dirty="0" smtClean="0">
                              <a:solidFill>
                                <a:schemeClr val="tx1"/>
                              </a:solidFill>
                              <a:latin typeface="+mn-lt"/>
                            </a:rPr>
                            <a:t>Use reasoning and fluency with facts up to the 12</a:t>
                          </a:r>
                          <a:r>
                            <a:rPr lang="en-GB" sz="1200" b="0" baseline="30000" dirty="0" smtClean="0">
                              <a:solidFill>
                                <a:schemeClr val="tx1"/>
                              </a:solidFill>
                              <a:latin typeface="+mn-lt"/>
                            </a:rPr>
                            <a:t>th</a:t>
                          </a:r>
                          <a:r>
                            <a:rPr lang="en-GB" sz="1200" b="0" baseline="0" dirty="0" smtClean="0">
                              <a:solidFill>
                                <a:schemeClr val="tx1"/>
                              </a:solidFill>
                              <a:latin typeface="+mn-lt"/>
                            </a:rPr>
                            <a:t> multiple to solve missing number problems </a:t>
                          </a:r>
                          <a:r>
                            <a:rPr lang="en-GB" sz="1200" b="0" baseline="0" dirty="0" err="1" smtClean="0">
                              <a:solidFill>
                                <a:schemeClr val="tx1"/>
                              </a:solidFill>
                              <a:latin typeface="+mn-lt"/>
                            </a:rPr>
                            <a:t>eg</a:t>
                          </a:r>
                          <a:r>
                            <a:rPr lang="en-GB" sz="1200" b="0" baseline="0" dirty="0" smtClean="0">
                              <a:solidFill>
                                <a:schemeClr val="tx1"/>
                              </a:solidFill>
                              <a:latin typeface="+mn-lt"/>
                            </a:rPr>
                            <a:t> 28 </a:t>
                          </a:r>
                          <a14:m>
                            <m:oMath xmlns:m="http://schemas.openxmlformats.org/officeDocument/2006/math">
                              <m:r>
                                <a:rPr lang="en-GB" sz="1200" b="0" i="0" baseline="0" smtClean="0">
                                  <a:solidFill>
                                    <a:schemeClr val="tx1"/>
                                  </a:solidFill>
                                  <a:latin typeface="Cambria Math"/>
                                </a:rPr>
                                <m:t>÷</m:t>
                              </m:r>
                            </m:oMath>
                          </a14:m>
                          <a:r>
                            <a:rPr lang="en-GB" sz="1200" b="0" baseline="0" dirty="0" smtClean="0">
                              <a:solidFill>
                                <a:schemeClr val="tx1"/>
                              </a:solidFill>
                              <a:latin typeface="+mn-lt"/>
                            </a:rPr>
                            <a:t>      = 7 </a:t>
                          </a:r>
                        </a:p>
                        <a:p>
                          <a:pPr marL="171450" indent="-171450">
                            <a:buFont typeface="Arial" panose="020B0604020202020204" pitchFamily="34" charset="0"/>
                            <a:buChar char="•"/>
                          </a:pPr>
                          <a:r>
                            <a:rPr lang="en-GB" sz="1200" b="0" baseline="0" dirty="0" smtClean="0">
                              <a:solidFill>
                                <a:schemeClr val="tx1"/>
                              </a:solidFill>
                              <a:latin typeface="+mn-lt"/>
                            </a:rPr>
                            <a:t>Know all related multiplication and division facts for 2,3,4,5,10x and explain using diagrams</a:t>
                          </a:r>
                        </a:p>
                        <a:p>
                          <a:pPr marL="171450" indent="-171450">
                            <a:buFont typeface="Arial" panose="020B0604020202020204" pitchFamily="34" charset="0"/>
                            <a:buChar char="•"/>
                          </a:pPr>
                          <a:r>
                            <a:rPr lang="en-GB" sz="1200" b="0" baseline="0" dirty="0" smtClean="0">
                              <a:solidFill>
                                <a:schemeClr val="tx1"/>
                              </a:solidFill>
                              <a:latin typeface="+mn-lt"/>
                            </a:rPr>
                            <a:t>Know whether there will be remainders when solving problems involving grouping in 2,3,4,5 and 10s and explain why using diagrams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44307">
                    <a:tc>
                      <a:txBody>
                        <a:bodyPr/>
                        <a:lstStyle/>
                        <a:p>
                          <a:pPr algn="ctr"/>
                          <a:r>
                            <a:rPr lang="en-GB" dirty="0" smtClean="0"/>
                            <a:t>Phase 3</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Count from  0 in multiples of 4, </a:t>
                          </a:r>
                          <a:r>
                            <a:rPr lang="en-GB" sz="1100" b="1" baseline="0" dirty="0" smtClean="0">
                              <a:latin typeface="Arial" panose="020B0604020202020204" pitchFamily="34" charset="0"/>
                              <a:cs typeface="Arial" panose="020B0604020202020204" pitchFamily="34" charset="0"/>
                            </a:rPr>
                            <a:t>8</a:t>
                          </a:r>
                          <a:r>
                            <a:rPr lang="en-GB" sz="1100" baseline="0" dirty="0" smtClean="0">
                              <a:latin typeface="Arial" panose="020B0604020202020204" pitchFamily="34" charset="0"/>
                              <a:cs typeface="Arial" panose="020B0604020202020204" pitchFamily="34" charset="0"/>
                            </a:rPr>
                            <a:t>, 50 and 100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Recall and use multiplication facts for the 3,4 </a:t>
                          </a:r>
                          <a:r>
                            <a:rPr lang="en-GB" sz="1100" b="1" baseline="0" dirty="0" smtClean="0">
                              <a:latin typeface="Arial" panose="020B0604020202020204" pitchFamily="34" charset="0"/>
                              <a:cs typeface="Arial" panose="020B0604020202020204" pitchFamily="34" charset="0"/>
                            </a:rPr>
                            <a:t>and 8 </a:t>
                          </a:r>
                          <a:r>
                            <a:rPr lang="en-GB" sz="1100" baseline="0" dirty="0" smtClean="0">
                              <a:latin typeface="Arial" panose="020B0604020202020204" pitchFamily="34" charset="0"/>
                              <a:cs typeface="Arial" panose="020B0604020202020204" pitchFamily="34" charset="0"/>
                            </a:rPr>
                            <a:t>times tables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 </a:t>
                          </a:r>
                          <a:r>
                            <a:rPr lang="en-GB" sz="1100" b="1" baseline="0" dirty="0" smtClean="0">
                              <a:latin typeface="Arial" panose="020B0604020202020204" pitchFamily="34" charset="0"/>
                              <a:cs typeface="Arial" panose="020B0604020202020204" pitchFamily="34" charset="0"/>
                            </a:rPr>
                            <a:t>including for two-digit numbers times one digit numbers using mental </a:t>
                          </a:r>
                          <a:r>
                            <a:rPr lang="en-GB" sz="1100" b="0" baseline="0" dirty="0" smtClean="0">
                              <a:latin typeface="Arial" panose="020B0604020202020204" pitchFamily="34" charset="0"/>
                              <a:cs typeface="Arial" panose="020B0604020202020204" pitchFamily="34" charset="0"/>
                            </a:rPr>
                            <a:t>and progressing to formal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baseline="0" dirty="0" smtClean="0">
                              <a:solidFill>
                                <a:schemeClr val="tx1"/>
                              </a:solidFill>
                              <a:latin typeface="+mn-lt"/>
                            </a:rPr>
                            <a:t>expert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indent="0">
                            <a:buFont typeface="Arial" panose="020B0604020202020204" pitchFamily="34" charset="0"/>
                            <a:buNone/>
                          </a:pPr>
                          <a:r>
                            <a:rPr lang="en-GB" sz="1200" b="1" baseline="0" dirty="0" smtClean="0">
                              <a:solidFill>
                                <a:srgbClr val="008000"/>
                              </a:solidFill>
                              <a:latin typeface="+mn-lt"/>
                            </a:rPr>
                            <a:t>Phase 1 </a:t>
                          </a:r>
                          <a:r>
                            <a:rPr lang="en-GB" sz="1200" b="0" baseline="0" dirty="0" smtClean="0">
                              <a:solidFill>
                                <a:schemeClr val="tx1"/>
                              </a:solidFill>
                              <a:latin typeface="+mn-lt"/>
                            </a:rPr>
                            <a:t>+</a:t>
                          </a:r>
                          <a:r>
                            <a:rPr lang="en-GB" sz="1200" b="1" baseline="0" dirty="0" smtClean="0">
                              <a:solidFill>
                                <a:srgbClr val="0070C0"/>
                              </a:solidFill>
                              <a:latin typeface="+mn-lt"/>
                            </a:rPr>
                            <a:t>Phase 2</a:t>
                          </a:r>
                          <a:r>
                            <a:rPr lang="en-GB" sz="1200" b="0" baseline="0" dirty="0" smtClean="0">
                              <a:solidFill>
                                <a:schemeClr val="tx1"/>
                              </a:solidFill>
                              <a:latin typeface="+mn-lt"/>
                            </a:rPr>
                            <a:t>+ </a:t>
                          </a:r>
                          <a:r>
                            <a:rPr lang="en-GB" sz="1200" b="1" baseline="0" dirty="0" smtClean="0">
                              <a:solidFill>
                                <a:srgbClr val="FF9966"/>
                              </a:solidFill>
                              <a:latin typeface="+mn-lt"/>
                            </a:rPr>
                            <a:t>Phase 3</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smtClean="0">
                              <a:solidFill>
                                <a:schemeClr val="accent1"/>
                              </a:solidFill>
                              <a:latin typeface="+mn-lt"/>
                            </a:rPr>
                            <a:t>In order</a:t>
                          </a:r>
                          <a:r>
                            <a:rPr lang="en-GB" sz="1200" b="1" baseline="0" dirty="0" smtClean="0">
                              <a:solidFill>
                                <a:schemeClr val="accent1"/>
                              </a:solidFill>
                              <a:latin typeface="+mn-lt"/>
                            </a:rPr>
                            <a:t> to solve problems children can:</a:t>
                          </a:r>
                          <a:endParaRPr lang="en-GB" sz="1200" b="1" baseline="0" dirty="0" smtClean="0">
                            <a:solidFill>
                              <a:srgbClr val="FF9966"/>
                            </a:solidFill>
                            <a:latin typeface="+mn-lt"/>
                          </a:endParaRPr>
                        </a:p>
                        <a:p>
                          <a:pPr marL="171450" indent="-171450">
                            <a:buFont typeface="Arial" panose="020B0604020202020204" pitchFamily="34" charset="0"/>
                            <a:buChar char="•"/>
                          </a:pPr>
                          <a:r>
                            <a:rPr lang="en-GB" sz="1200" b="0" baseline="0" dirty="0" smtClean="0">
                              <a:solidFill>
                                <a:schemeClr val="tx1"/>
                              </a:solidFill>
                              <a:latin typeface="+mn-lt"/>
                            </a:rPr>
                            <a:t>Use arrays to show how one multiplication fact can relate to another using doubling and halving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solidFill>
                                <a:schemeClr val="tx1"/>
                              </a:solidFill>
                              <a:latin typeface="+mn-lt"/>
                            </a:rPr>
                            <a:t>Use reasoning and fluency with facts to solve missing number problems </a:t>
                          </a:r>
                          <a:r>
                            <a:rPr lang="en-GB" sz="1200" b="0" baseline="0" dirty="0" err="1" smtClean="0">
                              <a:solidFill>
                                <a:schemeClr val="tx1"/>
                              </a:solidFill>
                              <a:latin typeface="+mn-lt"/>
                            </a:rPr>
                            <a:t>eg</a:t>
                          </a:r>
                          <a:r>
                            <a:rPr lang="en-GB" sz="1200" b="0" baseline="0" dirty="0" smtClean="0">
                              <a:solidFill>
                                <a:schemeClr val="tx1"/>
                              </a:solidFill>
                              <a:latin typeface="+mn-lt"/>
                            </a:rPr>
                            <a:t>  96</a:t>
                          </a:r>
                          <a14:m>
                            <m:oMath xmlns:m="http://schemas.openxmlformats.org/officeDocument/2006/math">
                              <m:r>
                                <a:rPr lang="en-GB" sz="1200" b="0" i="0" baseline="0" smtClean="0">
                                  <a:solidFill>
                                    <a:schemeClr val="tx1"/>
                                  </a:solidFill>
                                  <a:latin typeface="Cambria Math"/>
                                </a:rPr>
                                <m:t>÷</m:t>
                              </m:r>
                            </m:oMath>
                          </a14:m>
                          <a:r>
                            <a:rPr lang="en-GB" sz="1200" b="0" baseline="0" dirty="0" smtClean="0">
                              <a:solidFill>
                                <a:schemeClr val="tx1"/>
                              </a:solidFill>
                              <a:latin typeface="+mn-lt"/>
                            </a:rPr>
                            <a:t>      = 4</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solidFill>
                                <a:schemeClr val="tx1"/>
                              </a:solidFill>
                              <a:latin typeface="+mn-lt"/>
                            </a:rPr>
                            <a:t>Make connections with division and unit fractions (halving=divide by 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solidFill>
                                <a:schemeClr val="tx1"/>
                              </a:solidFill>
                              <a:latin typeface="+mn-lt"/>
                            </a:rPr>
                            <a:t>Solve problems reliably and accurately in context of measures using appropriate units.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mc:Choice>
        <mc:Fallback xmlns="">
          <p:graphicFrame>
            <p:nvGraphicFramePr>
              <p:cNvPr id="4" name="Content Placeholder 3"/>
              <p:cNvGraphicFramePr>
                <a:graphicFrameLocks/>
              </p:cNvGraphicFramePr>
              <p:nvPr>
                <p:extLst>
                  <p:ext uri="{D42A27DB-BD31-4B8C-83A1-F6EECF244321}">
                    <p14:modId xmlns:p14="http://schemas.microsoft.com/office/powerpoint/2010/main" val="988313379"/>
                  </p:ext>
                </p:extLst>
              </p:nvPr>
            </p:nvGraphicFramePr>
            <p:xfrm>
              <a:off x="29344" y="177687"/>
              <a:ext cx="8927591" cy="6705600"/>
            </p:xfrm>
            <a:graphic>
              <a:graphicData uri="http://schemas.openxmlformats.org/drawingml/2006/table">
                <a:tbl>
                  <a:tblPr firstRow="1" bandRow="1">
                    <a:tableStyleId>{5C22544A-7EE6-4342-B048-85BDC9FD1C3A}</a:tableStyleId>
                  </a:tblPr>
                  <a:tblGrid>
                    <a:gridCol w="208280"/>
                    <a:gridCol w="3680152"/>
                    <a:gridCol w="288032"/>
                    <a:gridCol w="4751127"/>
                  </a:tblGrid>
                  <a:tr h="731520">
                    <a:tc>
                      <a:txBody>
                        <a:bodyPr/>
                        <a:lstStyle/>
                        <a:p>
                          <a:endParaRPr lang="en-GB" b="0" dirty="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GB" sz="1400" b="1" baseline="0" dirty="0" smtClean="0">
                              <a:solidFill>
                                <a:schemeClr val="accent1"/>
                              </a:solidFill>
                              <a:latin typeface="+mj-lt"/>
                              <a:cs typeface="Arial" panose="020B0604020202020204" pitchFamily="34" charset="0"/>
                            </a:rPr>
                            <a:t>Solving problems, including missing number problems involving multiplication and division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GB" sz="1600" b="0" dirty="0" smtClean="0">
                              <a:solidFill>
                                <a:sysClr val="windowText" lastClr="000000"/>
                              </a:solidFill>
                              <a:latin typeface="+mj-lt"/>
                              <a:cs typeface="Arial" panose="020B0604020202020204" pitchFamily="34" charset="0"/>
                            </a:rPr>
                            <a:t>What might be expected of a child?</a:t>
                          </a:r>
                        </a:p>
                        <a:p>
                          <a:pPr algn="ctr"/>
                          <a:r>
                            <a:rPr lang="en-GB" sz="1400" b="1" i="1" dirty="0" smtClean="0">
                              <a:solidFill>
                                <a:sysClr val="windowText" lastClr="000000"/>
                              </a:solidFill>
                              <a:latin typeface="+mj-lt"/>
                              <a:cs typeface="Arial" panose="020B0604020202020204" pitchFamily="34" charset="0"/>
                            </a:rPr>
                            <a:t>(How</a:t>
                          </a:r>
                          <a:r>
                            <a:rPr lang="en-GB" sz="1400" b="1" i="1" baseline="0" dirty="0" smtClean="0">
                              <a:solidFill>
                                <a:sysClr val="windowText" lastClr="000000"/>
                              </a:solidFill>
                              <a:latin typeface="+mj-lt"/>
                              <a:cs typeface="Arial" panose="020B0604020202020204" pitchFamily="34" charset="0"/>
                            </a:rPr>
                            <a:t> do the  domains interrelate?)</a:t>
                          </a:r>
                          <a:endParaRPr lang="en-GB" sz="1400" b="1" i="1" dirty="0">
                            <a:solidFill>
                              <a:sysClr val="windowText" lastClr="000000"/>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GB" sz="1400" b="1" i="1" dirty="0">
                            <a:solidFill>
                              <a:sysClr val="windowText" lastClr="000000"/>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767840">
                    <a:tc>
                      <a:txBody>
                        <a:bodyPr/>
                        <a:lstStyle/>
                        <a:p>
                          <a:pPr algn="ctr"/>
                          <a:r>
                            <a:rPr lang="en-GB" dirty="0" smtClean="0"/>
                            <a:t>Phase 1</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pPr marL="0" indent="0">
                            <a:buFont typeface="Arial" panose="020B0604020202020204" pitchFamily="34" charset="0"/>
                            <a:buNone/>
                          </a:pPr>
                          <a:r>
                            <a:rPr lang="en-GB" sz="1100" b="1" dirty="0" smtClean="0">
                              <a:solidFill>
                                <a:srgbClr val="008000"/>
                              </a:solidFill>
                            </a:rPr>
                            <a:t>Phase</a:t>
                          </a:r>
                          <a:r>
                            <a:rPr lang="en-GB" sz="1100" b="1" baseline="0" dirty="0" smtClean="0">
                              <a:solidFill>
                                <a:srgbClr val="008000"/>
                              </a:solidFill>
                            </a:rPr>
                            <a:t> 1: Number and PV +multiplication and division</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Count from  0 in multiples of 4</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Identify and represent numbers using different representations</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Recall and use multiplication facts for the 3 and 4 times tables</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GB" sz="1800" b="1" i="0" dirty="0" smtClean="0">
                              <a:solidFill>
                                <a:schemeClr val="tx1"/>
                              </a:solidFill>
                              <a:latin typeface="+mn-lt"/>
                            </a:rPr>
                            <a:t>apprentice</a:t>
                          </a:r>
                          <a:endParaRPr lang="en-GB" sz="1800" b="1" i="0" dirty="0">
                            <a:solidFill>
                              <a:schemeClr val="tx1"/>
                            </a:solidFill>
                            <a:latin typeface="+mn-lt"/>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3"/>
                          <a:stretch>
                            <a:fillRect l="-90244" t="-42414" r="-128" b="-240345"/>
                          </a:stretch>
                        </a:blipFill>
                      </a:tcPr>
                    </a:tc>
                  </a:tr>
                  <a:tr h="2286000">
                    <a:tc>
                      <a:txBody>
                        <a:bodyPr/>
                        <a:lstStyle/>
                        <a:p>
                          <a:pPr algn="ctr"/>
                          <a:r>
                            <a:rPr lang="en-GB" dirty="0" smtClean="0"/>
                            <a:t>Phase 2</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Count from  0 in multiples of 4, </a:t>
                          </a:r>
                          <a:r>
                            <a:rPr lang="en-GB" sz="1100" b="1" baseline="0" dirty="0" smtClean="0">
                              <a:latin typeface="Arial" panose="020B0604020202020204" pitchFamily="34" charset="0"/>
                              <a:cs typeface="Arial" panose="020B0604020202020204" pitchFamily="34" charset="0"/>
                            </a:rPr>
                            <a:t>50 and 100</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Identify and represent numbers using different representations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Recall and use multiplication facts for the 3 and 4 times tables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baseline="0" dirty="0" smtClean="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GB" sz="1800" b="1" baseline="0" dirty="0" smtClean="0">
                              <a:solidFill>
                                <a:schemeClr val="tx1"/>
                              </a:solidFill>
                              <a:latin typeface="+mn-lt"/>
                            </a:rPr>
                            <a:t>competent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3"/>
                          <a:stretch>
                            <a:fillRect l="-90244" t="-110133" r="-128" b="-85867"/>
                          </a:stretch>
                        </a:blipFill>
                      </a:tcPr>
                    </a:tc>
                  </a:tr>
                  <a:tr h="1920240">
                    <a:tc>
                      <a:txBody>
                        <a:bodyPr/>
                        <a:lstStyle/>
                        <a:p>
                          <a:pPr algn="ctr"/>
                          <a:r>
                            <a:rPr lang="en-GB" dirty="0" smtClean="0"/>
                            <a:t>Phase 3</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Count from  0 in multiples of 4, </a:t>
                          </a:r>
                          <a:r>
                            <a:rPr lang="en-GB" sz="1100" b="1" baseline="0" dirty="0" smtClean="0">
                              <a:latin typeface="Arial" panose="020B0604020202020204" pitchFamily="34" charset="0"/>
                              <a:cs typeface="Arial" panose="020B0604020202020204" pitchFamily="34" charset="0"/>
                            </a:rPr>
                            <a:t>8</a:t>
                          </a:r>
                          <a:r>
                            <a:rPr lang="en-GB" sz="1100" baseline="0" dirty="0" smtClean="0">
                              <a:latin typeface="Arial" panose="020B0604020202020204" pitchFamily="34" charset="0"/>
                              <a:cs typeface="Arial" panose="020B0604020202020204" pitchFamily="34" charset="0"/>
                            </a:rPr>
                            <a:t>, 50 and 100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Recall and use multiplication facts for the 3,4 </a:t>
                          </a:r>
                          <a:r>
                            <a:rPr lang="en-GB" sz="1100" b="1" baseline="0" dirty="0" smtClean="0">
                              <a:latin typeface="Arial" panose="020B0604020202020204" pitchFamily="34" charset="0"/>
                              <a:cs typeface="Arial" panose="020B0604020202020204" pitchFamily="34" charset="0"/>
                            </a:rPr>
                            <a:t>and 8 </a:t>
                          </a:r>
                          <a:r>
                            <a:rPr lang="en-GB" sz="1100" baseline="0" dirty="0" smtClean="0">
                              <a:latin typeface="Arial" panose="020B0604020202020204" pitchFamily="34" charset="0"/>
                              <a:cs typeface="Arial" panose="020B0604020202020204" pitchFamily="34" charset="0"/>
                            </a:rPr>
                            <a:t>times tables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 </a:t>
                          </a:r>
                          <a:r>
                            <a:rPr lang="en-GB" sz="1100" b="1" baseline="0" dirty="0" smtClean="0">
                              <a:latin typeface="Arial" panose="020B0604020202020204" pitchFamily="34" charset="0"/>
                              <a:cs typeface="Arial" panose="020B0604020202020204" pitchFamily="34" charset="0"/>
                            </a:rPr>
                            <a:t>including for two-digit numbers times one digit numbers using mental </a:t>
                          </a:r>
                          <a:r>
                            <a:rPr lang="en-GB" sz="1100" b="0" baseline="0" dirty="0" smtClean="0">
                              <a:latin typeface="Arial" panose="020B0604020202020204" pitchFamily="34" charset="0"/>
                              <a:cs typeface="Arial" panose="020B0604020202020204" pitchFamily="34" charset="0"/>
                            </a:rPr>
                            <a:t>and progressing to formal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baseline="0" dirty="0" smtClean="0">
                              <a:solidFill>
                                <a:schemeClr val="tx1"/>
                              </a:solidFill>
                              <a:latin typeface="+mn-lt"/>
                            </a:rPr>
                            <a:t>expert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3"/>
                          <a:stretch>
                            <a:fillRect l="-90244" t="-250159" r="-128" b="-2222"/>
                          </a:stretch>
                        </a:blipFill>
                      </a:tcPr>
                    </a:tc>
                  </a:tr>
                </a:tbl>
              </a:graphicData>
            </a:graphic>
          </p:graphicFrame>
        </mc:Fallback>
      </mc:AlternateContent>
      <p:sp>
        <p:nvSpPr>
          <p:cNvPr id="19" name="Rectangle 18"/>
          <p:cNvSpPr/>
          <p:nvPr/>
        </p:nvSpPr>
        <p:spPr>
          <a:xfrm>
            <a:off x="7253639" y="3789040"/>
            <a:ext cx="122312" cy="1943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Rectangle 19"/>
          <p:cNvSpPr/>
          <p:nvPr/>
        </p:nvSpPr>
        <p:spPr>
          <a:xfrm>
            <a:off x="5696373" y="5919403"/>
            <a:ext cx="122312" cy="1943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119497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457200" y="274638"/>
            <a:ext cx="6491064" cy="490066"/>
          </a:xfrm>
        </p:spPr>
        <p:txBody>
          <a:bodyPr>
            <a:noAutofit/>
          </a:bodyPr>
          <a:lstStyle/>
          <a:p>
            <a:r>
              <a:rPr lang="en-GB" sz="1800" b="1" dirty="0" smtClean="0">
                <a:solidFill>
                  <a:srgbClr val="0070C0"/>
                </a:solidFill>
              </a:rPr>
              <a:t>Year 3 Mathematics: Fluency, reasoning, problem solving</a:t>
            </a:r>
            <a:endParaRPr lang="en-GB" sz="1800" b="1" dirty="0">
              <a:solidFill>
                <a:srgbClr val="0070C0"/>
              </a:solidFill>
            </a:endParaRPr>
          </a:p>
        </p:txBody>
      </p:sp>
      <mc:AlternateContent xmlns:mc="http://schemas.openxmlformats.org/markup-compatibility/2006" xmlns:a14="http://schemas.microsoft.com/office/drawing/2010/main">
        <mc:Choice Requires="a14">
          <p:graphicFrame>
            <p:nvGraphicFramePr>
              <p:cNvPr id="4" name="Content Placeholder 3"/>
              <p:cNvGraphicFramePr>
                <a:graphicFrameLocks/>
              </p:cNvGraphicFramePr>
              <p:nvPr>
                <p:extLst>
                  <p:ext uri="{D42A27DB-BD31-4B8C-83A1-F6EECF244321}">
                    <p14:modId xmlns:p14="http://schemas.microsoft.com/office/powerpoint/2010/main" val="3401400793"/>
                  </p:ext>
                </p:extLst>
              </p:nvPr>
            </p:nvGraphicFramePr>
            <p:xfrm>
              <a:off x="219460" y="711701"/>
              <a:ext cx="8927591" cy="6705600"/>
            </p:xfrm>
            <a:graphic>
              <a:graphicData uri="http://schemas.openxmlformats.org/drawingml/2006/table">
                <a:tbl>
                  <a:tblPr firstRow="1" bandRow="1">
                    <a:tableStyleId>{5C22544A-7EE6-4342-B048-85BDC9FD1C3A}</a:tableStyleId>
                  </a:tblPr>
                  <a:tblGrid>
                    <a:gridCol w="208280"/>
                    <a:gridCol w="3680152"/>
                    <a:gridCol w="288032"/>
                    <a:gridCol w="4751127"/>
                  </a:tblGrid>
                  <a:tr h="370840">
                    <a:tc>
                      <a:txBody>
                        <a:bodyPr/>
                        <a:lstStyle/>
                        <a:p>
                          <a:endParaRPr lang="en-GB" b="0" dirty="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GB" sz="1400" b="1" baseline="0" dirty="0" smtClean="0">
                              <a:solidFill>
                                <a:schemeClr val="accent1"/>
                              </a:solidFill>
                              <a:latin typeface="+mj-lt"/>
                              <a:cs typeface="Arial" panose="020B0604020202020204" pitchFamily="34" charset="0"/>
                            </a:rPr>
                            <a:t>Solving problems, including missing number problems involving multiplication and division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GB" sz="1600" b="0" dirty="0" smtClean="0">
                              <a:solidFill>
                                <a:sysClr val="windowText" lastClr="000000"/>
                              </a:solidFill>
                              <a:latin typeface="+mj-lt"/>
                              <a:cs typeface="Arial" panose="020B0604020202020204" pitchFamily="34" charset="0"/>
                            </a:rPr>
                            <a:t>What might be expected of a child?</a:t>
                          </a:r>
                        </a:p>
                        <a:p>
                          <a:pPr algn="ctr"/>
                          <a:r>
                            <a:rPr lang="en-GB" sz="1400" b="1" i="1" dirty="0" smtClean="0">
                              <a:solidFill>
                                <a:sysClr val="windowText" lastClr="000000"/>
                              </a:solidFill>
                              <a:latin typeface="+mj-lt"/>
                              <a:cs typeface="Arial" panose="020B0604020202020204" pitchFamily="34" charset="0"/>
                            </a:rPr>
                            <a:t>(How</a:t>
                          </a:r>
                          <a:r>
                            <a:rPr lang="en-GB" sz="1400" b="1" i="1" baseline="0" dirty="0" smtClean="0">
                              <a:solidFill>
                                <a:sysClr val="windowText" lastClr="000000"/>
                              </a:solidFill>
                              <a:latin typeface="+mj-lt"/>
                              <a:cs typeface="Arial" panose="020B0604020202020204" pitchFamily="34" charset="0"/>
                            </a:rPr>
                            <a:t> do the  domains interrelate?)</a:t>
                          </a:r>
                          <a:endParaRPr lang="en-GB" sz="1400" b="1" i="1" dirty="0">
                            <a:solidFill>
                              <a:sysClr val="windowText" lastClr="000000"/>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GB" sz="1400" b="1" i="1" dirty="0">
                            <a:solidFill>
                              <a:sysClr val="windowText" lastClr="000000"/>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1</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pPr marL="0" indent="0">
                            <a:buFont typeface="Arial" panose="020B0604020202020204" pitchFamily="34" charset="0"/>
                            <a:buNone/>
                          </a:pPr>
                          <a:r>
                            <a:rPr lang="en-GB" sz="1100" b="1" dirty="0" smtClean="0">
                              <a:solidFill>
                                <a:srgbClr val="008000"/>
                              </a:solidFill>
                            </a:rPr>
                            <a:t>Phase</a:t>
                          </a:r>
                          <a:r>
                            <a:rPr lang="en-GB" sz="1100" b="1" baseline="0" dirty="0" smtClean="0">
                              <a:solidFill>
                                <a:srgbClr val="008000"/>
                              </a:solidFill>
                            </a:rPr>
                            <a:t> 1: Number and PV +multiplication and division</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Count from  0 in multiples of 4</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Identify and represent numbers using different representations</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Recall and use multiplication facts for the 3 and 4 times tables</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GB" sz="1800" b="1" i="0" dirty="0" smtClean="0">
                              <a:solidFill>
                                <a:schemeClr val="tx1"/>
                              </a:solidFill>
                              <a:latin typeface="+mn-lt"/>
                            </a:rPr>
                            <a:t>apprentice</a:t>
                          </a:r>
                          <a:endParaRPr lang="en-GB" sz="1800" b="1" i="0" dirty="0">
                            <a:solidFill>
                              <a:schemeClr val="tx1"/>
                            </a:solidFill>
                            <a:latin typeface="+mn-lt"/>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indent="0">
                            <a:buFont typeface="Arial" panose="020B0604020202020204" pitchFamily="34" charset="0"/>
                            <a:buNone/>
                          </a:pPr>
                          <a:r>
                            <a:rPr lang="en-GB" sz="1200" b="1" dirty="0" smtClean="0">
                              <a:solidFill>
                                <a:srgbClr val="008000"/>
                              </a:solidFill>
                              <a:latin typeface="+mn-lt"/>
                            </a:rPr>
                            <a:t>Phase</a:t>
                          </a:r>
                          <a:r>
                            <a:rPr lang="en-GB" sz="1200" b="1" baseline="0" dirty="0" smtClean="0">
                              <a:solidFill>
                                <a:srgbClr val="008000"/>
                              </a:solidFill>
                              <a:latin typeface="+mn-lt"/>
                            </a:rPr>
                            <a:t> 1: Number and PV +multiplication and division</a:t>
                          </a:r>
                        </a:p>
                        <a:p>
                          <a:pPr marL="0" indent="0">
                            <a:buFont typeface="Arial" panose="020B0604020202020204" pitchFamily="34" charset="0"/>
                            <a:buNone/>
                          </a:pPr>
                          <a:r>
                            <a:rPr lang="en-GB" sz="1200" b="1" baseline="0" dirty="0" smtClean="0">
                              <a:solidFill>
                                <a:schemeClr val="accent1"/>
                              </a:solidFill>
                              <a:latin typeface="+mn-lt"/>
                            </a:rPr>
                            <a:t>In order to solve problems children can: </a:t>
                          </a:r>
                        </a:p>
                        <a:p>
                          <a:pPr marL="171450" indent="-171450">
                            <a:buFont typeface="Arial" panose="020B0604020202020204" pitchFamily="34" charset="0"/>
                            <a:buChar char="•"/>
                          </a:pPr>
                          <a:r>
                            <a:rPr lang="en-GB" sz="1200" b="0" baseline="0" dirty="0" smtClean="0">
                              <a:solidFill>
                                <a:schemeClr val="tx1"/>
                              </a:solidFill>
                              <a:latin typeface="+mn-lt"/>
                            </a:rPr>
                            <a:t>Independently identify when to use multiplication or division for simple problems</a:t>
                          </a:r>
                        </a:p>
                        <a:p>
                          <a:pPr marL="171450" indent="-171450">
                            <a:buFont typeface="Arial" panose="020B0604020202020204" pitchFamily="34" charset="0"/>
                            <a:buChar char="•"/>
                          </a:pPr>
                          <a:r>
                            <a:rPr lang="en-GB" sz="1200" b="0" baseline="0" dirty="0" smtClean="0">
                              <a:solidFill>
                                <a:schemeClr val="tx1"/>
                              </a:solidFill>
                              <a:latin typeface="+mn-lt"/>
                            </a:rPr>
                            <a:t>recall multiples of 4 as counting, building on from KS1 and record on number lines</a:t>
                          </a:r>
                        </a:p>
                        <a:p>
                          <a:pPr marL="171450" indent="-171450">
                            <a:buFont typeface="Arial" panose="020B0604020202020204" pitchFamily="34" charset="0"/>
                            <a:buChar char="•"/>
                          </a:pPr>
                          <a:r>
                            <a:rPr lang="en-GB" sz="1200" b="0" baseline="0" dirty="0" smtClean="0">
                              <a:solidFill>
                                <a:schemeClr val="tx1"/>
                              </a:solidFill>
                              <a:latin typeface="+mn-lt"/>
                            </a:rPr>
                            <a:t>represent multiples of  4 using concrete objects and on number lines building on from Y2 </a:t>
                          </a:r>
                        </a:p>
                        <a:p>
                          <a:pPr marL="171450" indent="-171450">
                            <a:buFont typeface="Arial" panose="020B0604020202020204" pitchFamily="34" charset="0"/>
                            <a:buChar char="•"/>
                          </a:pPr>
                          <a:r>
                            <a:rPr lang="en-GB" sz="1200" b="0" baseline="0" dirty="0" smtClean="0">
                              <a:solidFill>
                                <a:schemeClr val="tx1"/>
                              </a:solidFill>
                              <a:latin typeface="+mn-lt"/>
                            </a:rPr>
                            <a:t>Organise multiples of 4 in arrays and record x and </a:t>
                          </a:r>
                          <a14:m>
                            <m:oMath xmlns:m="http://schemas.openxmlformats.org/officeDocument/2006/math">
                              <m:r>
                                <a:rPr lang="en-GB" sz="1200" b="0" i="0" baseline="0" smtClean="0">
                                  <a:solidFill>
                                    <a:schemeClr val="tx1"/>
                                  </a:solidFill>
                                  <a:latin typeface="Cambria Math"/>
                                </a:rPr>
                                <m:t>÷</m:t>
                              </m:r>
                            </m:oMath>
                          </a14:m>
                          <a:r>
                            <a:rPr lang="en-GB" sz="1200" b="0" i="0" dirty="0" smtClean="0">
                              <a:solidFill>
                                <a:schemeClr val="tx1"/>
                              </a:solidFill>
                              <a:latin typeface="+mn-lt"/>
                            </a:rPr>
                            <a:t> facts</a:t>
                          </a:r>
                          <a:endParaRPr lang="en-GB" sz="1200" b="0" i="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2</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Count from  0 in multiples of 4, </a:t>
                          </a:r>
                          <a:r>
                            <a:rPr lang="en-GB" sz="1100" b="1" baseline="0" dirty="0" smtClean="0">
                              <a:latin typeface="Arial" panose="020B0604020202020204" pitchFamily="34" charset="0"/>
                              <a:cs typeface="Arial" panose="020B0604020202020204" pitchFamily="34" charset="0"/>
                            </a:rPr>
                            <a:t>50 and 100</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Identify and represent numbers using different representations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Recall and use multiplication facts for the 3 and 4 times tables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baseline="0" dirty="0" smtClean="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GB" sz="1800" b="1" baseline="0" dirty="0" smtClean="0">
                              <a:solidFill>
                                <a:schemeClr val="tx1"/>
                              </a:solidFill>
                              <a:latin typeface="+mn-lt"/>
                            </a:rPr>
                            <a:t>competent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r>
                            <a:rPr lang="en-GB" sz="1200" b="1" dirty="0" smtClean="0">
                              <a:solidFill>
                                <a:srgbClr val="008000"/>
                              </a:solidFill>
                              <a:latin typeface="+mn-lt"/>
                            </a:rPr>
                            <a:t>Phase</a:t>
                          </a:r>
                          <a:r>
                            <a:rPr lang="en-GB" sz="1200" b="1" baseline="0" dirty="0" smtClean="0">
                              <a:solidFill>
                                <a:srgbClr val="008000"/>
                              </a:solidFill>
                              <a:latin typeface="+mn-lt"/>
                            </a:rPr>
                            <a:t> 1 + </a:t>
                          </a:r>
                          <a:r>
                            <a:rPr lang="en-GB" sz="1200" b="1" baseline="0" dirty="0" smtClean="0">
                              <a:solidFill>
                                <a:schemeClr val="accent1"/>
                              </a:solidFill>
                              <a:latin typeface="+mn-lt"/>
                            </a:rPr>
                            <a:t>Phase 2</a:t>
                          </a:r>
                        </a:p>
                        <a:p>
                          <a:pPr marL="0" indent="0">
                            <a:buFont typeface="Arial" panose="020B0604020202020204" pitchFamily="34" charset="0"/>
                            <a:buNone/>
                          </a:pPr>
                          <a:r>
                            <a:rPr lang="en-GB" sz="1200" b="1" dirty="0" smtClean="0">
                              <a:solidFill>
                                <a:schemeClr val="accent1"/>
                              </a:solidFill>
                              <a:latin typeface="+mn-lt"/>
                            </a:rPr>
                            <a:t>In order</a:t>
                          </a:r>
                          <a:r>
                            <a:rPr lang="en-GB" sz="1200" b="1" baseline="0" dirty="0" smtClean="0">
                              <a:solidFill>
                                <a:schemeClr val="accent1"/>
                              </a:solidFill>
                              <a:latin typeface="+mn-lt"/>
                            </a:rPr>
                            <a:t> to solve problems children can</a:t>
                          </a:r>
                        </a:p>
                        <a:p>
                          <a:pPr marL="171450" indent="-171450">
                            <a:buFont typeface="Arial" panose="020B0604020202020204" pitchFamily="34" charset="0"/>
                            <a:buChar char="•"/>
                          </a:pPr>
                          <a:r>
                            <a:rPr lang="en-GB" sz="1200" b="0" baseline="0" dirty="0" smtClean="0">
                              <a:solidFill>
                                <a:schemeClr val="tx1"/>
                              </a:solidFill>
                              <a:latin typeface="+mn-lt"/>
                            </a:rPr>
                            <a:t>Independently record multiplication or division calculation needed and then decide whether to use a number line or array model to show solutions</a:t>
                          </a:r>
                        </a:p>
                        <a:p>
                          <a:pPr marL="171450" indent="-171450">
                            <a:buFont typeface="Arial" panose="020B0604020202020204" pitchFamily="34" charset="0"/>
                            <a:buChar char="•"/>
                          </a:pPr>
                          <a:r>
                            <a:rPr lang="en-GB" sz="1200" b="0" baseline="0" dirty="0" smtClean="0">
                              <a:solidFill>
                                <a:schemeClr val="tx1"/>
                              </a:solidFill>
                              <a:latin typeface="+mn-lt"/>
                            </a:rPr>
                            <a:t>Use reasoning and fluency with facts up to the 12</a:t>
                          </a:r>
                          <a:r>
                            <a:rPr lang="en-GB" sz="1200" b="0" baseline="30000" dirty="0" smtClean="0">
                              <a:solidFill>
                                <a:schemeClr val="tx1"/>
                              </a:solidFill>
                              <a:latin typeface="+mn-lt"/>
                            </a:rPr>
                            <a:t>th</a:t>
                          </a:r>
                          <a:r>
                            <a:rPr lang="en-GB" sz="1200" b="0" baseline="0" dirty="0" smtClean="0">
                              <a:solidFill>
                                <a:schemeClr val="tx1"/>
                              </a:solidFill>
                              <a:latin typeface="+mn-lt"/>
                            </a:rPr>
                            <a:t> multiple to solve missing number problems </a:t>
                          </a:r>
                          <a:r>
                            <a:rPr lang="en-GB" sz="1200" b="0" baseline="0" dirty="0" err="1" smtClean="0">
                              <a:solidFill>
                                <a:schemeClr val="tx1"/>
                              </a:solidFill>
                              <a:latin typeface="+mn-lt"/>
                            </a:rPr>
                            <a:t>eg</a:t>
                          </a:r>
                          <a:r>
                            <a:rPr lang="en-GB" sz="1200" b="0" baseline="0" dirty="0" smtClean="0">
                              <a:solidFill>
                                <a:schemeClr val="tx1"/>
                              </a:solidFill>
                              <a:latin typeface="+mn-lt"/>
                            </a:rPr>
                            <a:t> 28 </a:t>
                          </a:r>
                          <a14:m>
                            <m:oMath xmlns:m="http://schemas.openxmlformats.org/officeDocument/2006/math">
                              <m:r>
                                <a:rPr lang="en-GB" sz="1200" b="0" i="0" baseline="0" smtClean="0">
                                  <a:solidFill>
                                    <a:schemeClr val="tx1"/>
                                  </a:solidFill>
                                  <a:latin typeface="Cambria Math"/>
                                </a:rPr>
                                <m:t>÷</m:t>
                              </m:r>
                            </m:oMath>
                          </a14:m>
                          <a:r>
                            <a:rPr lang="en-GB" sz="1200" b="0" baseline="0" dirty="0" smtClean="0">
                              <a:solidFill>
                                <a:schemeClr val="tx1"/>
                              </a:solidFill>
                              <a:latin typeface="+mn-lt"/>
                            </a:rPr>
                            <a:t>      = 7 </a:t>
                          </a:r>
                        </a:p>
                        <a:p>
                          <a:pPr marL="171450" indent="-171450">
                            <a:buFont typeface="Arial" panose="020B0604020202020204" pitchFamily="34" charset="0"/>
                            <a:buChar char="•"/>
                          </a:pPr>
                          <a:r>
                            <a:rPr lang="en-GB" sz="1200" b="0" baseline="0" dirty="0" smtClean="0">
                              <a:solidFill>
                                <a:schemeClr val="tx1"/>
                              </a:solidFill>
                              <a:latin typeface="+mn-lt"/>
                            </a:rPr>
                            <a:t>Know all related multiplication and division facts for 2,3,4,5,10x and explain using diagrams</a:t>
                          </a:r>
                        </a:p>
                        <a:p>
                          <a:pPr marL="171450" indent="-171450">
                            <a:buFont typeface="Arial" panose="020B0604020202020204" pitchFamily="34" charset="0"/>
                            <a:buChar char="•"/>
                          </a:pPr>
                          <a:r>
                            <a:rPr lang="en-GB" sz="1200" b="0" baseline="0" dirty="0" smtClean="0">
                              <a:solidFill>
                                <a:schemeClr val="tx1"/>
                              </a:solidFill>
                              <a:latin typeface="+mn-lt"/>
                            </a:rPr>
                            <a:t>Know whether there will be remainders when solving problems involving grouping in 2,3,4,5 and 10s and explain why using diagrams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3</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Count from  0 in multiples of 4, </a:t>
                          </a:r>
                          <a:r>
                            <a:rPr lang="en-GB" sz="1100" b="1" baseline="0" dirty="0" smtClean="0">
                              <a:latin typeface="Arial" panose="020B0604020202020204" pitchFamily="34" charset="0"/>
                              <a:cs typeface="Arial" panose="020B0604020202020204" pitchFamily="34" charset="0"/>
                            </a:rPr>
                            <a:t>8</a:t>
                          </a:r>
                          <a:r>
                            <a:rPr lang="en-GB" sz="1100" baseline="0" dirty="0" smtClean="0">
                              <a:latin typeface="Arial" panose="020B0604020202020204" pitchFamily="34" charset="0"/>
                              <a:cs typeface="Arial" panose="020B0604020202020204" pitchFamily="34" charset="0"/>
                            </a:rPr>
                            <a:t>, 50 and 100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Recall and use multiplication facts for the 3,4 </a:t>
                          </a:r>
                          <a:r>
                            <a:rPr lang="en-GB" sz="1100" b="1" baseline="0" dirty="0" smtClean="0">
                              <a:latin typeface="Arial" panose="020B0604020202020204" pitchFamily="34" charset="0"/>
                              <a:cs typeface="Arial" panose="020B0604020202020204" pitchFamily="34" charset="0"/>
                            </a:rPr>
                            <a:t>and 8 </a:t>
                          </a:r>
                          <a:r>
                            <a:rPr lang="en-GB" sz="1100" baseline="0" dirty="0" smtClean="0">
                              <a:latin typeface="Arial" panose="020B0604020202020204" pitchFamily="34" charset="0"/>
                              <a:cs typeface="Arial" panose="020B0604020202020204" pitchFamily="34" charset="0"/>
                            </a:rPr>
                            <a:t>times tables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 </a:t>
                          </a:r>
                          <a:r>
                            <a:rPr lang="en-GB" sz="1100" b="1" baseline="0" dirty="0" smtClean="0">
                              <a:latin typeface="Arial" panose="020B0604020202020204" pitchFamily="34" charset="0"/>
                              <a:cs typeface="Arial" panose="020B0604020202020204" pitchFamily="34" charset="0"/>
                            </a:rPr>
                            <a:t>including for two-digit numbers times one digit numbers using mental </a:t>
                          </a:r>
                          <a:r>
                            <a:rPr lang="en-GB" sz="1100" b="0" baseline="0" dirty="0" smtClean="0">
                              <a:latin typeface="Arial" panose="020B0604020202020204" pitchFamily="34" charset="0"/>
                              <a:cs typeface="Arial" panose="020B0604020202020204" pitchFamily="34" charset="0"/>
                            </a:rPr>
                            <a:t>and progressing to formal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baseline="0" dirty="0" smtClean="0">
                              <a:solidFill>
                                <a:schemeClr val="tx1"/>
                              </a:solidFill>
                              <a:latin typeface="+mn-lt"/>
                            </a:rPr>
                            <a:t>expert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marL="0" indent="0">
                            <a:buFont typeface="Arial" panose="020B0604020202020204" pitchFamily="34" charset="0"/>
                            <a:buNone/>
                          </a:pPr>
                          <a:r>
                            <a:rPr lang="en-GB" sz="1200" b="1" baseline="0" dirty="0" smtClean="0">
                              <a:solidFill>
                                <a:srgbClr val="008000"/>
                              </a:solidFill>
                              <a:latin typeface="+mn-lt"/>
                            </a:rPr>
                            <a:t>Phase 1 </a:t>
                          </a:r>
                          <a:r>
                            <a:rPr lang="en-GB" sz="1200" b="0" baseline="0" dirty="0" smtClean="0">
                              <a:solidFill>
                                <a:schemeClr val="tx1"/>
                              </a:solidFill>
                              <a:latin typeface="+mn-lt"/>
                            </a:rPr>
                            <a:t>+</a:t>
                          </a:r>
                          <a:r>
                            <a:rPr lang="en-GB" sz="1200" b="1" baseline="0" dirty="0" smtClean="0">
                              <a:solidFill>
                                <a:srgbClr val="0070C0"/>
                              </a:solidFill>
                              <a:latin typeface="+mn-lt"/>
                            </a:rPr>
                            <a:t>Phase 2</a:t>
                          </a:r>
                          <a:r>
                            <a:rPr lang="en-GB" sz="1200" b="0" baseline="0" dirty="0" smtClean="0">
                              <a:solidFill>
                                <a:schemeClr val="tx1"/>
                              </a:solidFill>
                              <a:latin typeface="+mn-lt"/>
                            </a:rPr>
                            <a:t>+ </a:t>
                          </a:r>
                          <a:r>
                            <a:rPr lang="en-GB" sz="1200" b="1" baseline="0" dirty="0" smtClean="0">
                              <a:solidFill>
                                <a:srgbClr val="FF9966"/>
                              </a:solidFill>
                              <a:latin typeface="+mn-lt"/>
                            </a:rPr>
                            <a:t>Phase 3</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smtClean="0">
                              <a:solidFill>
                                <a:schemeClr val="accent1"/>
                              </a:solidFill>
                              <a:latin typeface="+mn-lt"/>
                            </a:rPr>
                            <a:t>In order</a:t>
                          </a:r>
                          <a:r>
                            <a:rPr lang="en-GB" sz="1200" b="1" baseline="0" dirty="0" smtClean="0">
                              <a:solidFill>
                                <a:schemeClr val="accent1"/>
                              </a:solidFill>
                              <a:latin typeface="+mn-lt"/>
                            </a:rPr>
                            <a:t> to solve problems children can:</a:t>
                          </a:r>
                          <a:endParaRPr lang="en-GB" sz="1200" b="1" baseline="0" dirty="0" smtClean="0">
                            <a:solidFill>
                              <a:srgbClr val="FF9966"/>
                            </a:solidFill>
                            <a:latin typeface="+mn-lt"/>
                          </a:endParaRPr>
                        </a:p>
                        <a:p>
                          <a:pPr marL="171450" indent="-171450">
                            <a:buFont typeface="Arial" panose="020B0604020202020204" pitchFamily="34" charset="0"/>
                            <a:buChar char="•"/>
                          </a:pPr>
                          <a:r>
                            <a:rPr lang="en-GB" sz="1200" b="0" baseline="0" dirty="0" smtClean="0">
                              <a:solidFill>
                                <a:schemeClr val="tx1"/>
                              </a:solidFill>
                              <a:latin typeface="+mn-lt"/>
                            </a:rPr>
                            <a:t>Use arrays to show how one multiplication fact can relate to another using doubling and halving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solidFill>
                                <a:schemeClr val="tx1"/>
                              </a:solidFill>
                              <a:latin typeface="+mn-lt"/>
                            </a:rPr>
                            <a:t>Use reasoning and fluency with facts to solve missing number problems </a:t>
                          </a:r>
                          <a:r>
                            <a:rPr lang="en-GB" sz="1200" b="0" baseline="0" dirty="0" err="1" smtClean="0">
                              <a:solidFill>
                                <a:schemeClr val="tx1"/>
                              </a:solidFill>
                              <a:latin typeface="+mn-lt"/>
                            </a:rPr>
                            <a:t>eg</a:t>
                          </a:r>
                          <a:r>
                            <a:rPr lang="en-GB" sz="1200" b="0" baseline="0" dirty="0" smtClean="0">
                              <a:solidFill>
                                <a:schemeClr val="tx1"/>
                              </a:solidFill>
                              <a:latin typeface="+mn-lt"/>
                            </a:rPr>
                            <a:t>  96</a:t>
                          </a:r>
                          <a14:m>
                            <m:oMath xmlns:m="http://schemas.openxmlformats.org/officeDocument/2006/math">
                              <m:r>
                                <a:rPr lang="en-GB" sz="1200" b="0" i="0" baseline="0" smtClean="0">
                                  <a:solidFill>
                                    <a:schemeClr val="tx1"/>
                                  </a:solidFill>
                                  <a:latin typeface="Cambria Math"/>
                                </a:rPr>
                                <m:t>÷</m:t>
                              </m:r>
                            </m:oMath>
                          </a14:m>
                          <a:r>
                            <a:rPr lang="en-GB" sz="1200" b="0" baseline="0" dirty="0" smtClean="0">
                              <a:solidFill>
                                <a:schemeClr val="tx1"/>
                              </a:solidFill>
                              <a:latin typeface="+mn-lt"/>
                            </a:rPr>
                            <a:t>      = 4</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solidFill>
                                <a:schemeClr val="tx1"/>
                              </a:solidFill>
                              <a:latin typeface="+mn-lt"/>
                            </a:rPr>
                            <a:t>Make connections with division and unit fractions (halving=divide by 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baseline="0" dirty="0" smtClean="0">
                              <a:solidFill>
                                <a:schemeClr val="tx1"/>
                              </a:solidFill>
                              <a:latin typeface="+mn-lt"/>
                            </a:rPr>
                            <a:t>Solve problems reliably and accurately in context of measures using appropriate units.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mc:Choice>
        <mc:Fallback xmlns="">
          <p:graphicFrame>
            <p:nvGraphicFramePr>
              <p:cNvPr id="4" name="Content Placeholder 3"/>
              <p:cNvGraphicFramePr>
                <a:graphicFrameLocks/>
              </p:cNvGraphicFramePr>
              <p:nvPr>
                <p:extLst>
                  <p:ext uri="{D42A27DB-BD31-4B8C-83A1-F6EECF244321}">
                    <p14:modId xmlns:p14="http://schemas.microsoft.com/office/powerpoint/2010/main" val="3836170796"/>
                  </p:ext>
                </p:extLst>
              </p:nvPr>
            </p:nvGraphicFramePr>
            <p:xfrm>
              <a:off x="219460" y="711701"/>
              <a:ext cx="8927591" cy="6126480"/>
            </p:xfrm>
            <a:graphic>
              <a:graphicData uri="http://schemas.openxmlformats.org/drawingml/2006/table">
                <a:tbl>
                  <a:tblPr firstRow="1" bandRow="1">
                    <a:tableStyleId>{5C22544A-7EE6-4342-B048-85BDC9FD1C3A}</a:tableStyleId>
                  </a:tblPr>
                  <a:tblGrid>
                    <a:gridCol w="208280"/>
                    <a:gridCol w="3680152"/>
                    <a:gridCol w="288032"/>
                    <a:gridCol w="4751127"/>
                  </a:tblGrid>
                  <a:tr h="548640">
                    <a:tc>
                      <a:txBody>
                        <a:bodyPr/>
                        <a:lstStyle/>
                        <a:p>
                          <a:endParaRPr lang="en-GB" b="0" dirty="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GB" sz="1400" b="1" baseline="0" dirty="0" smtClean="0">
                              <a:solidFill>
                                <a:schemeClr val="accent1"/>
                              </a:solidFill>
                              <a:latin typeface="+mj-lt"/>
                              <a:cs typeface="Arial" panose="020B0604020202020204" pitchFamily="34" charset="0"/>
                            </a:rPr>
                            <a:t>Solving problems, including missing number problems involving multiplication and division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GB" sz="1600" b="0" dirty="0" smtClean="0">
                              <a:solidFill>
                                <a:sysClr val="windowText" lastClr="000000"/>
                              </a:solidFill>
                              <a:latin typeface="+mj-lt"/>
                              <a:cs typeface="Arial" panose="020B0604020202020204" pitchFamily="34" charset="0"/>
                            </a:rPr>
                            <a:t>What might be expected of a child?</a:t>
                          </a:r>
                        </a:p>
                        <a:p>
                          <a:pPr algn="ctr"/>
                          <a:r>
                            <a:rPr lang="en-GB" sz="1400" b="1" i="1" dirty="0" smtClean="0">
                              <a:solidFill>
                                <a:sysClr val="windowText" lastClr="000000"/>
                              </a:solidFill>
                              <a:latin typeface="+mj-lt"/>
                              <a:cs typeface="Arial" panose="020B0604020202020204" pitchFamily="34" charset="0"/>
                            </a:rPr>
                            <a:t>(How</a:t>
                          </a:r>
                          <a:r>
                            <a:rPr lang="en-GB" sz="1400" b="1" i="1" baseline="0" dirty="0" smtClean="0">
                              <a:solidFill>
                                <a:sysClr val="windowText" lastClr="000000"/>
                              </a:solidFill>
                              <a:latin typeface="+mj-lt"/>
                              <a:cs typeface="Arial" panose="020B0604020202020204" pitchFamily="34" charset="0"/>
                            </a:rPr>
                            <a:t> do the  domains interrelate?)</a:t>
                          </a:r>
                          <a:endParaRPr lang="en-GB" sz="1400" b="1" i="1" dirty="0">
                            <a:solidFill>
                              <a:sysClr val="windowText" lastClr="000000"/>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GB" sz="1400" b="1" i="1" dirty="0">
                            <a:solidFill>
                              <a:sysClr val="windowText" lastClr="000000"/>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737360">
                    <a:tc>
                      <a:txBody>
                        <a:bodyPr/>
                        <a:lstStyle/>
                        <a:p>
                          <a:pPr algn="ctr"/>
                          <a:r>
                            <a:rPr lang="en-GB" dirty="0" smtClean="0"/>
                            <a:t>Phase 1</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pPr marL="0" indent="0">
                            <a:buFont typeface="Arial" panose="020B0604020202020204" pitchFamily="34" charset="0"/>
                            <a:buNone/>
                          </a:pPr>
                          <a:r>
                            <a:rPr lang="en-GB" sz="1100" b="1" dirty="0" smtClean="0">
                              <a:solidFill>
                                <a:srgbClr val="008000"/>
                              </a:solidFill>
                            </a:rPr>
                            <a:t>Phase</a:t>
                          </a:r>
                          <a:r>
                            <a:rPr lang="en-GB" sz="1100" b="1" baseline="0" dirty="0" smtClean="0">
                              <a:solidFill>
                                <a:srgbClr val="008000"/>
                              </a:solidFill>
                            </a:rPr>
                            <a:t> 1: Number and PV +multiplication and division</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Count from  0 in multiples of 4</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Identify and represent numbers using different representations</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Recall and use multiplication facts for the 3 and 4 times tables</a:t>
                          </a:r>
                        </a:p>
                        <a:p>
                          <a:pPr marL="171450" indent="-171450">
                            <a:buFont typeface="Arial" panose="020B0604020202020204" pitchFamily="34" charset="0"/>
                            <a:buChar cha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GB" sz="1800" b="1" i="0" dirty="0" smtClean="0">
                              <a:solidFill>
                                <a:schemeClr val="tx1"/>
                              </a:solidFill>
                              <a:latin typeface="+mn-lt"/>
                            </a:rPr>
                            <a:t>apprentice</a:t>
                          </a:r>
                          <a:endParaRPr lang="en-GB" sz="1800" b="1" i="0" dirty="0">
                            <a:solidFill>
                              <a:schemeClr val="tx1"/>
                            </a:solidFill>
                            <a:latin typeface="+mn-lt"/>
                          </a:endParaRP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3"/>
                          <a:stretch>
                            <a:fillRect l="-90128" t="-32632" b="-223860"/>
                          </a:stretch>
                        </a:blipFill>
                      </a:tcPr>
                    </a:tc>
                  </a:tr>
                  <a:tr h="2103120">
                    <a:tc>
                      <a:txBody>
                        <a:bodyPr/>
                        <a:lstStyle/>
                        <a:p>
                          <a:pPr algn="ctr"/>
                          <a:r>
                            <a:rPr lang="en-GB" dirty="0" smtClean="0"/>
                            <a:t>Phase 2</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Count from  0 in multiples of 4, </a:t>
                          </a:r>
                          <a:r>
                            <a:rPr lang="en-GB" sz="1100" b="1" baseline="0" dirty="0" smtClean="0">
                              <a:latin typeface="Arial" panose="020B0604020202020204" pitchFamily="34" charset="0"/>
                              <a:cs typeface="Arial" panose="020B0604020202020204" pitchFamily="34" charset="0"/>
                            </a:rPr>
                            <a:t>50 and 100</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Identify and represent numbers using different representations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Recall and use multiplication facts for the 3 and 4 times tables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baseline="0" dirty="0" smtClean="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GB" sz="1800" b="1" baseline="0" dirty="0" smtClean="0">
                              <a:solidFill>
                                <a:schemeClr val="tx1"/>
                              </a:solidFill>
                              <a:latin typeface="+mn-lt"/>
                            </a:rPr>
                            <a:t>competent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3"/>
                          <a:stretch>
                            <a:fillRect l="-90128" t="-109565" b="-84928"/>
                          </a:stretch>
                        </a:blipFill>
                      </a:tcPr>
                    </a:tc>
                  </a:tr>
                  <a:tr h="1737360">
                    <a:tc>
                      <a:txBody>
                        <a:bodyPr/>
                        <a:lstStyle/>
                        <a:p>
                          <a:pPr algn="ctr"/>
                          <a:r>
                            <a:rPr lang="en-GB" dirty="0" smtClean="0"/>
                            <a:t>Phase 3</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Count from  0 in multiples of 4, </a:t>
                          </a:r>
                          <a:r>
                            <a:rPr lang="en-GB" sz="1100" b="1" baseline="0" dirty="0" smtClean="0">
                              <a:latin typeface="Arial" panose="020B0604020202020204" pitchFamily="34" charset="0"/>
                              <a:cs typeface="Arial" panose="020B0604020202020204" pitchFamily="34" charset="0"/>
                            </a:rPr>
                            <a:t>8</a:t>
                          </a:r>
                          <a:r>
                            <a:rPr lang="en-GB" sz="1100" baseline="0" dirty="0" smtClean="0">
                              <a:latin typeface="Arial" panose="020B0604020202020204" pitchFamily="34" charset="0"/>
                              <a:cs typeface="Arial" panose="020B0604020202020204" pitchFamily="34" charset="0"/>
                            </a:rPr>
                            <a:t>, 50 and 100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Recall and use multiplication facts for the 3,4 </a:t>
                          </a:r>
                          <a:r>
                            <a:rPr lang="en-GB" sz="1100" b="1" baseline="0" dirty="0" smtClean="0">
                              <a:latin typeface="Arial" panose="020B0604020202020204" pitchFamily="34" charset="0"/>
                              <a:cs typeface="Arial" panose="020B0604020202020204" pitchFamily="34" charset="0"/>
                            </a:rPr>
                            <a:t>and 8 </a:t>
                          </a:r>
                          <a:r>
                            <a:rPr lang="en-GB" sz="1100" baseline="0" dirty="0" smtClean="0">
                              <a:latin typeface="Arial" panose="020B0604020202020204" pitchFamily="34" charset="0"/>
                              <a:cs typeface="Arial" panose="020B0604020202020204" pitchFamily="34" charset="0"/>
                            </a:rPr>
                            <a:t>times tables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smtClean="0">
                              <a:latin typeface="Arial" panose="020B0604020202020204" pitchFamily="34" charset="0"/>
                              <a:cs typeface="Arial" panose="020B0604020202020204" pitchFamily="34" charset="0"/>
                            </a:rPr>
                            <a:t>Write and calculate mathematical statements for multiplication and division using multiplication tables that they know, </a:t>
                          </a:r>
                          <a:r>
                            <a:rPr lang="en-GB" sz="1100" b="1" baseline="0" dirty="0" smtClean="0">
                              <a:latin typeface="Arial" panose="020B0604020202020204" pitchFamily="34" charset="0"/>
                              <a:cs typeface="Arial" panose="020B0604020202020204" pitchFamily="34" charset="0"/>
                            </a:rPr>
                            <a:t>including for two-digit numbers times one digit numbers using mental </a:t>
                          </a:r>
                          <a:r>
                            <a:rPr lang="en-GB" sz="1100" b="0" baseline="0" dirty="0" smtClean="0">
                              <a:latin typeface="Arial" panose="020B0604020202020204" pitchFamily="34" charset="0"/>
                              <a:cs typeface="Arial" panose="020B0604020202020204" pitchFamily="34" charset="0"/>
                            </a:rPr>
                            <a:t>and progressing to formal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baseline="0" dirty="0" smtClean="0">
                              <a:solidFill>
                                <a:schemeClr val="tx1"/>
                              </a:solidFill>
                              <a:latin typeface="+mn-lt"/>
                            </a:rPr>
                            <a:t>expert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3"/>
                          <a:stretch>
                            <a:fillRect l="-90128" t="-253684" b="-2807"/>
                          </a:stretch>
                        </a:blipFill>
                      </a:tcPr>
                    </a:tc>
                  </a:tr>
                </a:tbl>
              </a:graphicData>
            </a:graphic>
          </p:graphicFrame>
        </mc:Fallback>
      </mc:AlternateContent>
      <p:sp>
        <p:nvSpPr>
          <p:cNvPr id="19" name="Rectangle 18"/>
          <p:cNvSpPr/>
          <p:nvPr/>
        </p:nvSpPr>
        <p:spPr>
          <a:xfrm>
            <a:off x="6372200" y="4077072"/>
            <a:ext cx="122312" cy="1943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Rectangle 19"/>
          <p:cNvSpPr/>
          <p:nvPr/>
        </p:nvSpPr>
        <p:spPr>
          <a:xfrm>
            <a:off x="4499992" y="6016971"/>
            <a:ext cx="122312" cy="1943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7" name="Rectangle 6"/>
          <p:cNvSpPr/>
          <p:nvPr/>
        </p:nvSpPr>
        <p:spPr>
          <a:xfrm>
            <a:off x="467544" y="1327461"/>
            <a:ext cx="3501411" cy="1658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prstClr val="white"/>
                </a:solidFill>
              </a:rPr>
              <a:t>`</a:t>
            </a:r>
            <a:endParaRPr lang="en-GB" dirty="0">
              <a:solidFill>
                <a:prstClr val="white"/>
              </a:solidFill>
            </a:endParaRPr>
          </a:p>
        </p:txBody>
      </p:sp>
      <p:sp>
        <p:nvSpPr>
          <p:cNvPr id="8" name="Rectangle 7"/>
          <p:cNvSpPr/>
          <p:nvPr/>
        </p:nvSpPr>
        <p:spPr>
          <a:xfrm>
            <a:off x="4132634" y="1268761"/>
            <a:ext cx="4907708" cy="1717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prstClr val="white"/>
                </a:solidFill>
              </a:rPr>
              <a:t>`</a:t>
            </a:r>
            <a:endParaRPr lang="en-GB" dirty="0">
              <a:solidFill>
                <a:prstClr val="white"/>
              </a:solidFill>
            </a:endParaRPr>
          </a:p>
        </p:txBody>
      </p:sp>
      <p:sp>
        <p:nvSpPr>
          <p:cNvPr id="9" name="Rectangle 8"/>
          <p:cNvSpPr/>
          <p:nvPr/>
        </p:nvSpPr>
        <p:spPr>
          <a:xfrm>
            <a:off x="443236" y="3064065"/>
            <a:ext cx="3490323" cy="1852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prstClr val="white"/>
                </a:solidFill>
              </a:rPr>
              <a:t>`</a:t>
            </a:r>
            <a:endParaRPr lang="en-GB" dirty="0">
              <a:solidFill>
                <a:prstClr val="white"/>
              </a:solidFill>
            </a:endParaRPr>
          </a:p>
        </p:txBody>
      </p:sp>
      <p:sp>
        <p:nvSpPr>
          <p:cNvPr id="10" name="Rectangle 9"/>
          <p:cNvSpPr/>
          <p:nvPr/>
        </p:nvSpPr>
        <p:spPr>
          <a:xfrm>
            <a:off x="4147914" y="2987596"/>
            <a:ext cx="4996086" cy="2090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prstClr val="white"/>
                </a:solidFill>
              </a:rPr>
              <a:t>`</a:t>
            </a:r>
            <a:endParaRPr lang="en-GB" dirty="0">
              <a:solidFill>
                <a:prstClr val="white"/>
              </a:solidFill>
            </a:endParaRPr>
          </a:p>
        </p:txBody>
      </p:sp>
      <p:sp>
        <p:nvSpPr>
          <p:cNvPr id="11" name="Rectangle 10"/>
          <p:cNvSpPr/>
          <p:nvPr/>
        </p:nvSpPr>
        <p:spPr>
          <a:xfrm>
            <a:off x="473087" y="5149654"/>
            <a:ext cx="3594857" cy="1663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prstClr val="white"/>
                </a:solidFill>
              </a:rPr>
              <a:t>`</a:t>
            </a:r>
            <a:endParaRPr lang="en-GB" dirty="0">
              <a:solidFill>
                <a:prstClr val="white"/>
              </a:solidFill>
            </a:endParaRPr>
          </a:p>
        </p:txBody>
      </p:sp>
      <p:sp>
        <p:nvSpPr>
          <p:cNvPr id="12" name="Rectangle 11"/>
          <p:cNvSpPr/>
          <p:nvPr/>
        </p:nvSpPr>
        <p:spPr>
          <a:xfrm>
            <a:off x="4132634" y="5077646"/>
            <a:ext cx="5011366" cy="17357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prstClr val="white"/>
                </a:solidFill>
              </a:rPr>
              <a:t>`</a:t>
            </a:r>
            <a:endParaRPr lang="en-GB" dirty="0">
              <a:solidFill>
                <a:prstClr val="white"/>
              </a:solidFill>
            </a:endParaRPr>
          </a:p>
        </p:txBody>
      </p:sp>
    </p:spTree>
    <p:extLst>
      <p:ext uri="{BB962C8B-B14F-4D97-AF65-F5344CB8AC3E}">
        <p14:creationId xmlns:p14="http://schemas.microsoft.com/office/powerpoint/2010/main" val="260960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8" fill="hold" grpId="0" nodeType="clickEffect">
                                  <p:stCondLst>
                                    <p:cond delay="0"/>
                                  </p:stCondLst>
                                  <p:childTnLst>
                                    <p:animEffect transition="out" filter="wipe(left)">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grpId="0" nodeType="clickEffect">
                                  <p:stCondLst>
                                    <p:cond delay="0"/>
                                  </p:stCondLst>
                                  <p:childTnLst>
                                    <p:animEffect transition="out" filter="wipe(left)">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8" fill="hold" grpId="0" nodeType="clickEffect">
                                  <p:stCondLst>
                                    <p:cond delay="0"/>
                                  </p:stCondLst>
                                  <p:childTnLst>
                                    <p:animEffect transition="out" filter="wipe(left)">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8" fill="hold" grpId="0" nodeType="clickEffect">
                                  <p:stCondLst>
                                    <p:cond delay="0"/>
                                  </p:stCondLst>
                                  <p:childTnLst>
                                    <p:animEffect transition="out" filter="wipe(left)">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8" fill="hold" grpId="0" nodeType="clickEffect">
                                  <p:stCondLst>
                                    <p:cond delay="0"/>
                                  </p:stCondLst>
                                  <p:childTnLst>
                                    <p:animEffect transition="out" filter="wipe(left)">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418058"/>
          </a:xfrm>
        </p:spPr>
        <p:txBody>
          <a:bodyPr/>
          <a:lstStyle/>
          <a:p>
            <a:r>
              <a:rPr lang="en-GB" b="1" dirty="0">
                <a:solidFill>
                  <a:srgbClr val="0070C0"/>
                </a:solidFill>
              </a:rPr>
              <a:t>Over a sequence of lessons</a:t>
            </a:r>
            <a:r>
              <a:rPr lang="en-GB" b="1" dirty="0" smtClean="0">
                <a:solidFill>
                  <a:srgbClr val="0070C0"/>
                </a:solidFill>
              </a:rPr>
              <a:t>:</a:t>
            </a:r>
            <a:endParaRPr lang="en-GB" b="1" dirty="0">
              <a:solidFill>
                <a:srgbClr val="0070C0"/>
              </a:solidFill>
            </a:endParaRPr>
          </a:p>
        </p:txBody>
      </p:sp>
      <p:sp>
        <p:nvSpPr>
          <p:cNvPr id="3" name="Content Placeholder 2"/>
          <p:cNvSpPr>
            <a:spLocks noGrp="1"/>
          </p:cNvSpPr>
          <p:nvPr>
            <p:ph idx="1"/>
          </p:nvPr>
        </p:nvSpPr>
        <p:spPr>
          <a:xfrm>
            <a:off x="457200" y="980728"/>
            <a:ext cx="8229600" cy="4968553"/>
          </a:xfrm>
        </p:spPr>
        <p:txBody>
          <a:bodyPr>
            <a:normAutofit fontScale="85000" lnSpcReduction="20000"/>
          </a:bodyPr>
          <a:lstStyle/>
          <a:p>
            <a:r>
              <a:rPr lang="en-GB" dirty="0" smtClean="0"/>
              <a:t>Is there sufficient problem solving at an appropriate pitch?</a:t>
            </a:r>
          </a:p>
          <a:p>
            <a:endParaRPr lang="en-GB" dirty="0" smtClean="0"/>
          </a:p>
          <a:p>
            <a:r>
              <a:rPr lang="en-GB" dirty="0" smtClean="0"/>
              <a:t>Does the range of recording support both </a:t>
            </a:r>
            <a:r>
              <a:rPr lang="en-GB" dirty="0"/>
              <a:t>c</a:t>
            </a:r>
            <a:r>
              <a:rPr lang="en-GB" dirty="0" smtClean="0"/>
              <a:t>onceptual and procedural understanding?</a:t>
            </a:r>
          </a:p>
          <a:p>
            <a:endParaRPr lang="en-GB" dirty="0" smtClean="0"/>
          </a:p>
          <a:p>
            <a:r>
              <a:rPr lang="en-GB" dirty="0" smtClean="0"/>
              <a:t>Might see longer sequences of lessons around key concepts e.g. NPV</a:t>
            </a:r>
            <a:r>
              <a:rPr lang="en-GB" dirty="0"/>
              <a:t> </a:t>
            </a:r>
            <a:r>
              <a:rPr lang="en-GB" dirty="0" smtClean="0"/>
              <a:t>etc. using multiple representations and rich and varied </a:t>
            </a:r>
            <a:r>
              <a:rPr lang="en-GB" dirty="0" smtClean="0">
                <a:solidFill>
                  <a:srgbClr val="0070C0"/>
                </a:solidFill>
              </a:rPr>
              <a:t>recording/</a:t>
            </a:r>
            <a:r>
              <a:rPr lang="en-GB" dirty="0" smtClean="0"/>
              <a:t> presentation </a:t>
            </a:r>
          </a:p>
          <a:p>
            <a:endParaRPr lang="en-GB" dirty="0" smtClean="0"/>
          </a:p>
          <a:p>
            <a:r>
              <a:rPr lang="en-GB" dirty="0" smtClean="0"/>
              <a:t>Is there sufficient depth of challenge through a range of linked tasks: </a:t>
            </a:r>
            <a:r>
              <a:rPr lang="en-GB" dirty="0" smtClean="0">
                <a:solidFill>
                  <a:srgbClr val="0070C0"/>
                </a:solidFill>
              </a:rPr>
              <a:t>routine for new learning and some non-routine problem solving for more secure aspects to deepen understanding and reasoning </a:t>
            </a:r>
          </a:p>
        </p:txBody>
      </p:sp>
    </p:spTree>
    <p:extLst>
      <p:ext uri="{BB962C8B-B14F-4D97-AF65-F5344CB8AC3E}">
        <p14:creationId xmlns:p14="http://schemas.microsoft.com/office/powerpoint/2010/main" val="18178723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Over a sequence of lessons:</a:t>
            </a:r>
            <a:endParaRPr lang="en-GB" dirty="0"/>
          </a:p>
        </p:txBody>
      </p:sp>
      <p:sp>
        <p:nvSpPr>
          <p:cNvPr id="3" name="Content Placeholder 2"/>
          <p:cNvSpPr>
            <a:spLocks noGrp="1"/>
          </p:cNvSpPr>
          <p:nvPr>
            <p:ph idx="1"/>
          </p:nvPr>
        </p:nvSpPr>
        <p:spPr/>
        <p:txBody>
          <a:bodyPr>
            <a:normAutofit lnSpcReduction="10000"/>
          </a:bodyPr>
          <a:lstStyle/>
          <a:p>
            <a:r>
              <a:rPr lang="en-GB" dirty="0"/>
              <a:t>Are there opportunities for pupils to review their solutions using appropriate vocabulary and language</a:t>
            </a:r>
            <a:r>
              <a:rPr lang="en-GB" dirty="0" smtClean="0"/>
              <a:t>?</a:t>
            </a:r>
          </a:p>
          <a:p>
            <a:endParaRPr lang="en-GB" dirty="0"/>
          </a:p>
          <a:p>
            <a:r>
              <a:rPr lang="en-GB" dirty="0"/>
              <a:t>Are there adult annotations which illuminate pupils’ reasoning/ </a:t>
            </a:r>
            <a:r>
              <a:rPr lang="en-GB" dirty="0" smtClean="0"/>
              <a:t>strategies</a:t>
            </a:r>
          </a:p>
          <a:p>
            <a:endParaRPr lang="en-GB" dirty="0"/>
          </a:p>
          <a:p>
            <a:r>
              <a:rPr lang="en-GB" dirty="0"/>
              <a:t>Is there a good range of pupil recording in their books? </a:t>
            </a:r>
            <a:r>
              <a:rPr lang="en-GB" dirty="0" smtClean="0"/>
              <a:t>i.e. </a:t>
            </a:r>
            <a:r>
              <a:rPr lang="en-GB" dirty="0"/>
              <a:t>work on whiteboards not lost and not available as important assessment information</a:t>
            </a:r>
          </a:p>
          <a:p>
            <a:endParaRPr lang="en-GB" dirty="0"/>
          </a:p>
        </p:txBody>
      </p:sp>
    </p:spTree>
    <p:extLst>
      <p:ext uri="{BB962C8B-B14F-4D97-AF65-F5344CB8AC3E}">
        <p14:creationId xmlns:p14="http://schemas.microsoft.com/office/powerpoint/2010/main" val="2056234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MATHS exemplification</a:t>
            </a:r>
            <a:br>
              <a:rPr lang="en-GB" dirty="0" smtClean="0"/>
            </a:br>
            <a:r>
              <a:rPr lang="en-GB" dirty="0" smtClean="0"/>
              <a:t>Year 1, 3, 4, 5</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2338553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274638"/>
            <a:ext cx="6131024" cy="346050"/>
          </a:xfrm>
        </p:spPr>
        <p:txBody>
          <a:bodyPr/>
          <a:lstStyle/>
          <a:p>
            <a:r>
              <a:rPr lang="en-GB" sz="2400" b="1" dirty="0" smtClean="0">
                <a:solidFill>
                  <a:srgbClr val="0070C0"/>
                </a:solidFill>
              </a:rPr>
              <a:t>Year 1 Phase 1</a:t>
            </a:r>
            <a:endParaRPr lang="en-GB" sz="2400" b="1" dirty="0">
              <a:solidFill>
                <a:srgbClr val="0070C0"/>
              </a:solidFill>
            </a:endParaRPr>
          </a:p>
        </p:txBody>
      </p:sp>
      <p:sp>
        <p:nvSpPr>
          <p:cNvPr id="5" name="Content Placeholder 4"/>
          <p:cNvSpPr>
            <a:spLocks noGrp="1"/>
          </p:cNvSpPr>
          <p:nvPr>
            <p:ph idx="1"/>
          </p:nvPr>
        </p:nvSpPr>
        <p:spPr/>
        <p:txBody>
          <a:bodyPr/>
          <a:lstStyle/>
          <a:p>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063" t="30832" r="20313" b="7668"/>
          <a:stretch/>
        </p:blipFill>
        <p:spPr bwMode="auto">
          <a:xfrm>
            <a:off x="395536" y="620688"/>
            <a:ext cx="7584826" cy="4717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51520" y="4509120"/>
            <a:ext cx="8640960" cy="1815882"/>
          </a:xfrm>
          <a:prstGeom prst="rect">
            <a:avLst/>
          </a:prstGeom>
          <a:noFill/>
        </p:spPr>
        <p:txBody>
          <a:bodyPr wrap="square" rtlCol="0">
            <a:spAutoFit/>
          </a:bodyPr>
          <a:lstStyle/>
          <a:p>
            <a:r>
              <a:rPr lang="en-GB" sz="1600" dirty="0" smtClean="0"/>
              <a:t>YR transition information needs shared discussion relating to year 1 curriculum </a:t>
            </a:r>
          </a:p>
          <a:p>
            <a:r>
              <a:rPr lang="en-GB" sz="1200" dirty="0" smtClean="0"/>
              <a:t>Fluency: counting to 20+</a:t>
            </a:r>
          </a:p>
          <a:p>
            <a:pPr lvl="0"/>
            <a:r>
              <a:rPr lang="en-GB" sz="1200" dirty="0" smtClean="0"/>
              <a:t>Fluency: </a:t>
            </a:r>
            <a:r>
              <a:rPr lang="en-GB" sz="1200" b="1" i="1" dirty="0"/>
              <a:t>Count reliably with numbers from one to 20, place them in order and say which number is one more or one less than a given number. </a:t>
            </a:r>
            <a:r>
              <a:rPr lang="en-GB" sz="1200" dirty="0" smtClean="0"/>
              <a:t>( familiarity with concrete structured resources?)</a:t>
            </a:r>
          </a:p>
          <a:p>
            <a:pPr lvl="0"/>
            <a:r>
              <a:rPr lang="en-GB" sz="1200" dirty="0" smtClean="0"/>
              <a:t>Fluency</a:t>
            </a:r>
            <a:r>
              <a:rPr lang="en-GB" sz="1200" b="1" i="1" dirty="0" smtClean="0"/>
              <a:t>: </a:t>
            </a:r>
            <a:r>
              <a:rPr lang="en-GB" sz="1200" b="1" i="1" dirty="0"/>
              <a:t>Using quantities and objects, they add and subtract two single-digit numbers </a:t>
            </a:r>
            <a:r>
              <a:rPr lang="en-GB" sz="1200" b="1" i="1" dirty="0">
                <a:solidFill>
                  <a:srgbClr val="0070C0"/>
                </a:solidFill>
              </a:rPr>
              <a:t>and count on or back to find the answer. </a:t>
            </a:r>
            <a:endParaRPr lang="en-GB" sz="1200" dirty="0">
              <a:solidFill>
                <a:srgbClr val="0070C0"/>
              </a:solidFill>
            </a:endParaRPr>
          </a:p>
          <a:p>
            <a:r>
              <a:rPr lang="en-GB" sz="1200" dirty="0" smtClean="0"/>
              <a:t>Fluency</a:t>
            </a:r>
            <a:r>
              <a:rPr lang="en-GB" sz="1200" b="1" i="1" dirty="0" smtClean="0"/>
              <a:t>: They </a:t>
            </a:r>
            <a:r>
              <a:rPr lang="en-GB" sz="1200" b="1" i="1" dirty="0">
                <a:solidFill>
                  <a:srgbClr val="0070C0"/>
                </a:solidFill>
              </a:rPr>
              <a:t>solve problems</a:t>
            </a:r>
            <a:r>
              <a:rPr lang="en-GB" sz="1200" b="1" i="1" dirty="0"/>
              <a:t>, including doubling, halving and sharing</a:t>
            </a:r>
            <a:r>
              <a:rPr lang="en-GB" sz="1200" b="1" dirty="0" smtClean="0"/>
              <a:t>.</a:t>
            </a:r>
          </a:p>
          <a:p>
            <a:endParaRPr lang="en-GB" sz="1200" dirty="0"/>
          </a:p>
          <a:p>
            <a:r>
              <a:rPr lang="en-GB" sz="1200" dirty="0" smtClean="0"/>
              <a:t> </a:t>
            </a:r>
            <a:endParaRPr lang="en-GB" sz="1200" dirty="0"/>
          </a:p>
        </p:txBody>
      </p:sp>
    </p:spTree>
    <p:extLst>
      <p:ext uri="{BB962C8B-B14F-4D97-AF65-F5344CB8AC3E}">
        <p14:creationId xmlns:p14="http://schemas.microsoft.com/office/powerpoint/2010/main" val="19960500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340768"/>
            <a:ext cx="39624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3208897"/>
            <a:ext cx="5391150" cy="2609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012160" y="1484784"/>
            <a:ext cx="2664296" cy="3416320"/>
          </a:xfrm>
          <a:prstGeom prst="rect">
            <a:avLst/>
          </a:prstGeom>
          <a:noFill/>
        </p:spPr>
        <p:txBody>
          <a:bodyPr wrap="square" rtlCol="0">
            <a:spAutoFit/>
          </a:bodyPr>
          <a:lstStyle/>
          <a:p>
            <a:pPr marL="285750" indent="-285750">
              <a:buFont typeface="Arial" panose="020B0604020202020204" pitchFamily="34" charset="0"/>
              <a:buChar char="•"/>
            </a:pPr>
            <a:r>
              <a:rPr lang="en-GB" dirty="0"/>
              <a:t>R</a:t>
            </a:r>
            <a:r>
              <a:rPr lang="en-GB" dirty="0" smtClean="0"/>
              <a:t>ead</a:t>
            </a:r>
            <a:r>
              <a:rPr lang="en-GB" dirty="0"/>
              <a:t>, write and interpret mathematical statements involving addition (+), subtraction (-) and equals (=) </a:t>
            </a:r>
            <a:r>
              <a:rPr lang="en-GB" dirty="0" smtClean="0"/>
              <a:t>signs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Recognise </a:t>
            </a:r>
            <a:r>
              <a:rPr lang="en-GB" dirty="0"/>
              <a:t>and know the value of different denominations of coins and notes</a:t>
            </a:r>
          </a:p>
        </p:txBody>
      </p:sp>
      <p:sp>
        <p:nvSpPr>
          <p:cNvPr id="7" name="TextBox 6"/>
          <p:cNvSpPr txBox="1"/>
          <p:nvPr/>
        </p:nvSpPr>
        <p:spPr>
          <a:xfrm>
            <a:off x="1043608" y="620688"/>
            <a:ext cx="1296144" cy="461665"/>
          </a:xfrm>
          <a:prstGeom prst="rect">
            <a:avLst/>
          </a:prstGeom>
          <a:noFill/>
        </p:spPr>
        <p:txBody>
          <a:bodyPr wrap="square" rtlCol="0">
            <a:spAutoFit/>
          </a:bodyPr>
          <a:lstStyle/>
          <a:p>
            <a:r>
              <a:rPr lang="en-GB" sz="2400" b="1" dirty="0" smtClean="0">
                <a:solidFill>
                  <a:srgbClr val="0070C0"/>
                </a:solidFill>
              </a:rPr>
              <a:t>Year 1</a:t>
            </a:r>
            <a:endParaRPr lang="en-GB" sz="2400" b="1" dirty="0">
              <a:solidFill>
                <a:srgbClr val="0070C0"/>
              </a:solidFill>
            </a:endParaRPr>
          </a:p>
        </p:txBody>
      </p:sp>
    </p:spTree>
    <p:extLst>
      <p:ext uri="{BB962C8B-B14F-4D97-AF65-F5344CB8AC3E}">
        <p14:creationId xmlns:p14="http://schemas.microsoft.com/office/powerpoint/2010/main" val="36559238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01625"/>
            <a:ext cx="8435280" cy="1143000"/>
          </a:xfrm>
        </p:spPr>
        <p:txBody>
          <a:bodyPr/>
          <a:lstStyle/>
          <a:p>
            <a:r>
              <a:rPr lang="en-GB" b="1" dirty="0" smtClean="0">
                <a:solidFill>
                  <a:srgbClr val="0070C0"/>
                </a:solidFill>
              </a:rPr>
              <a:t> </a:t>
            </a:r>
            <a:endParaRPr lang="en-GB" b="1" dirty="0">
              <a:solidFill>
                <a:srgbClr val="0070C0"/>
              </a:solidFill>
            </a:endParaRPr>
          </a:p>
        </p:txBody>
      </p:sp>
      <p:pic>
        <p:nvPicPr>
          <p:cNvPr id="4" name="Picture 2"/>
          <p:cNvPicPr>
            <a:picLocks noGrp="1" noChangeAspect="1" noChangeArrowheads="1"/>
          </p:cNvPicPr>
          <p:nvPr>
            <p:ph idx="1"/>
          </p:nvPr>
        </p:nvPicPr>
        <p:blipFill>
          <a:blip r:embed="rId3" cstate="print"/>
          <a:srcRect/>
          <a:stretch>
            <a:fillRect/>
          </a:stretch>
        </p:blipFill>
        <p:spPr bwMode="auto">
          <a:xfrm>
            <a:off x="827584" y="1797383"/>
            <a:ext cx="7236296" cy="4029624"/>
          </a:xfrm>
          <a:prstGeom prst="rect">
            <a:avLst/>
          </a:prstGeom>
          <a:noFill/>
          <a:ln w="9525">
            <a:noFill/>
            <a:miter lim="800000"/>
            <a:headEnd/>
            <a:tailEnd/>
          </a:ln>
        </p:spPr>
      </p:pic>
      <p:sp>
        <p:nvSpPr>
          <p:cNvPr id="3" name="Rectangle 2"/>
          <p:cNvSpPr/>
          <p:nvPr/>
        </p:nvSpPr>
        <p:spPr>
          <a:xfrm>
            <a:off x="539552" y="188640"/>
            <a:ext cx="5976664" cy="1477328"/>
          </a:xfrm>
          <a:prstGeom prst="rect">
            <a:avLst/>
          </a:prstGeom>
        </p:spPr>
        <p:txBody>
          <a:bodyPr wrap="square">
            <a:spAutoFit/>
          </a:bodyPr>
          <a:lstStyle/>
          <a:p>
            <a:pPr marL="285750" indent="-285750">
              <a:buFont typeface="Arial" panose="020B0604020202020204" pitchFamily="34" charset="0"/>
              <a:buChar char="•"/>
            </a:pPr>
            <a:r>
              <a:rPr lang="en-GB" dirty="0" smtClean="0"/>
              <a:t>read</a:t>
            </a:r>
            <a:r>
              <a:rPr lang="en-GB" dirty="0"/>
              <a:t>, write and interpret mathematical statements involving addition (+), subtraction (-) and equals (=) </a:t>
            </a:r>
            <a:r>
              <a:rPr lang="en-GB" dirty="0" smtClean="0"/>
              <a:t>signs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add </a:t>
            </a:r>
            <a:r>
              <a:rPr lang="en-GB" dirty="0"/>
              <a:t>and subtract one digit</a:t>
            </a:r>
          </a:p>
        </p:txBody>
      </p:sp>
    </p:spTree>
    <p:extLst>
      <p:ext uri="{BB962C8B-B14F-4D97-AF65-F5344CB8AC3E}">
        <p14:creationId xmlns:p14="http://schemas.microsoft.com/office/powerpoint/2010/main" val="20370086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 </a:t>
            </a:r>
            <a:endParaRPr lang="en-GB" b="1" dirty="0">
              <a:solidFill>
                <a:srgbClr val="0070C0"/>
              </a:solidFill>
            </a:endParaRPr>
          </a:p>
        </p:txBody>
      </p:sp>
      <p:pic>
        <p:nvPicPr>
          <p:cNvPr id="3074" name="Picture 2"/>
          <p:cNvPicPr>
            <a:picLocks noChangeAspect="1" noChangeArrowheads="1"/>
          </p:cNvPicPr>
          <p:nvPr/>
        </p:nvPicPr>
        <p:blipFill>
          <a:blip r:embed="rId3" cstate="print"/>
          <a:srcRect/>
          <a:stretch>
            <a:fillRect/>
          </a:stretch>
        </p:blipFill>
        <p:spPr bwMode="auto">
          <a:xfrm>
            <a:off x="2555776" y="2258856"/>
            <a:ext cx="4386779" cy="3521279"/>
          </a:xfrm>
          <a:prstGeom prst="rect">
            <a:avLst/>
          </a:prstGeom>
          <a:noFill/>
          <a:ln w="9525">
            <a:noFill/>
            <a:miter lim="800000"/>
            <a:headEnd/>
            <a:tailEnd/>
          </a:ln>
        </p:spPr>
      </p:pic>
      <p:sp>
        <p:nvSpPr>
          <p:cNvPr id="3" name="TextBox 2"/>
          <p:cNvSpPr txBox="1"/>
          <p:nvPr/>
        </p:nvSpPr>
        <p:spPr>
          <a:xfrm>
            <a:off x="323528" y="470746"/>
            <a:ext cx="5712461" cy="1754326"/>
          </a:xfrm>
          <a:prstGeom prst="rect">
            <a:avLst/>
          </a:prstGeom>
          <a:noFill/>
        </p:spPr>
        <p:txBody>
          <a:bodyPr wrap="square" rtlCol="0">
            <a:spAutoFit/>
          </a:bodyPr>
          <a:lstStyle/>
          <a:p>
            <a:pPr marL="285750" indent="-285750">
              <a:buFont typeface="Arial" panose="020B0604020202020204" pitchFamily="34" charset="0"/>
              <a:buChar char="•"/>
            </a:pPr>
            <a:r>
              <a:rPr lang="en-GB" dirty="0"/>
              <a:t>read, write and interpret mathematical statements involving addition (+), subtraction (-) and equals (=) signs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add and subtract one digit</a:t>
            </a:r>
          </a:p>
          <a:p>
            <a:endParaRPr lang="en-GB" dirty="0"/>
          </a:p>
        </p:txBody>
      </p:sp>
    </p:spTree>
    <p:extLst>
      <p:ext uri="{BB962C8B-B14F-4D97-AF65-F5344CB8AC3E}">
        <p14:creationId xmlns:p14="http://schemas.microsoft.com/office/powerpoint/2010/main" val="34579840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965" y="116632"/>
            <a:ext cx="4638675"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3463998"/>
            <a:ext cx="4819650" cy="33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55576" y="4149080"/>
            <a:ext cx="2390398" cy="923330"/>
          </a:xfrm>
          <a:prstGeom prst="rect">
            <a:avLst/>
          </a:prstGeom>
          <a:noFill/>
        </p:spPr>
        <p:txBody>
          <a:bodyPr wrap="none" rtlCol="0">
            <a:spAutoFit/>
          </a:bodyPr>
          <a:lstStyle/>
          <a:p>
            <a:r>
              <a:rPr lang="en-GB" dirty="0" smtClean="0"/>
              <a:t>Language of position:</a:t>
            </a:r>
          </a:p>
          <a:p>
            <a:r>
              <a:rPr lang="en-GB" dirty="0"/>
              <a:t>f</a:t>
            </a:r>
            <a:r>
              <a:rPr lang="en-GB" dirty="0" smtClean="0"/>
              <a:t>rom non-statutory</a:t>
            </a:r>
          </a:p>
          <a:p>
            <a:r>
              <a:rPr lang="en-GB" dirty="0" smtClean="0"/>
              <a:t>notes and guidance</a:t>
            </a:r>
            <a:endParaRPr lang="en-GB" dirty="0"/>
          </a:p>
        </p:txBody>
      </p:sp>
      <p:sp>
        <p:nvSpPr>
          <p:cNvPr id="4" name="Rectangle 3"/>
          <p:cNvSpPr/>
          <p:nvPr/>
        </p:nvSpPr>
        <p:spPr>
          <a:xfrm>
            <a:off x="5436096" y="1275288"/>
            <a:ext cx="3528392" cy="923330"/>
          </a:xfrm>
          <a:prstGeom prst="rect">
            <a:avLst/>
          </a:prstGeom>
        </p:spPr>
        <p:txBody>
          <a:bodyPr wrap="square">
            <a:spAutoFit/>
          </a:bodyPr>
          <a:lstStyle/>
          <a:p>
            <a:pPr marL="285750" indent="-285750">
              <a:buFont typeface="Arial" panose="020B0604020202020204" pitchFamily="34" charset="0"/>
              <a:buChar char="•"/>
            </a:pPr>
            <a:r>
              <a:rPr lang="en-GB" dirty="0" smtClean="0"/>
              <a:t>Recognise </a:t>
            </a:r>
            <a:r>
              <a:rPr lang="en-GB" dirty="0"/>
              <a:t>and name </a:t>
            </a:r>
            <a:r>
              <a:rPr lang="en-GB" dirty="0" smtClean="0"/>
              <a:t>common 2-D </a:t>
            </a:r>
            <a:r>
              <a:rPr lang="en-GB" dirty="0"/>
              <a:t>shapes </a:t>
            </a:r>
            <a:r>
              <a:rPr lang="en-GB" dirty="0" smtClean="0"/>
              <a:t>including squares </a:t>
            </a:r>
            <a:r>
              <a:rPr lang="en-GB" dirty="0"/>
              <a:t>and circles</a:t>
            </a:r>
          </a:p>
        </p:txBody>
      </p:sp>
    </p:spTree>
    <p:extLst>
      <p:ext uri="{BB962C8B-B14F-4D97-AF65-F5344CB8AC3E}">
        <p14:creationId xmlns:p14="http://schemas.microsoft.com/office/powerpoint/2010/main" val="2895420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800" dirty="0"/>
              <a:t>Revisiting the principles of mastery teaching and learning: what have we learned?</a:t>
            </a:r>
            <a:r>
              <a:rPr lang="en-GB" dirty="0"/>
              <a:t/>
            </a:r>
            <a:br>
              <a:rPr lang="en-GB" dirty="0"/>
            </a:br>
            <a:endParaRPr lang="en-GB" dirty="0"/>
          </a:p>
        </p:txBody>
      </p:sp>
      <p:sp>
        <p:nvSpPr>
          <p:cNvPr id="5" name="Text Placeholder 4"/>
          <p:cNvSpPr>
            <a:spLocks noGrp="1"/>
          </p:cNvSpPr>
          <p:nvPr>
            <p:ph type="body" idx="1"/>
          </p:nvPr>
        </p:nvSpPr>
        <p:spPr/>
        <p:txBody>
          <a:bodyPr/>
          <a:lstStyle/>
          <a:p>
            <a:r>
              <a:rPr lang="en-GB" dirty="0" smtClean="0"/>
              <a:t>Eric </a:t>
            </a:r>
            <a:r>
              <a:rPr lang="en-GB" dirty="0" err="1" smtClean="0"/>
              <a:t>Halton</a:t>
            </a:r>
            <a:r>
              <a:rPr lang="en-GB" dirty="0" smtClean="0"/>
              <a:t>, County Education Manager, Professional Learning</a:t>
            </a:r>
            <a:endParaRPr lang="en-GB" dirty="0"/>
          </a:p>
        </p:txBody>
      </p:sp>
    </p:spTree>
    <p:extLst>
      <p:ext uri="{BB962C8B-B14F-4D97-AF65-F5344CB8AC3E}">
        <p14:creationId xmlns:p14="http://schemas.microsoft.com/office/powerpoint/2010/main" val="21018768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874" t="13333" r="39368" b="18035"/>
          <a:stretch/>
        </p:blipFill>
        <p:spPr bwMode="auto">
          <a:xfrm>
            <a:off x="467544" y="692696"/>
            <a:ext cx="3215456" cy="254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1412776"/>
            <a:ext cx="4703242" cy="1795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3000" y="3386068"/>
            <a:ext cx="2865487" cy="1917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1265" y="4869160"/>
            <a:ext cx="2923208" cy="1880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5008" t="3122" r="4086" b="25281"/>
          <a:stretch/>
        </p:blipFill>
        <p:spPr bwMode="auto">
          <a:xfrm>
            <a:off x="467544" y="3501008"/>
            <a:ext cx="2273988" cy="2567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915816" y="6068362"/>
            <a:ext cx="2510303" cy="369332"/>
          </a:xfrm>
          <a:prstGeom prst="rect">
            <a:avLst/>
          </a:prstGeom>
          <a:noFill/>
        </p:spPr>
        <p:txBody>
          <a:bodyPr wrap="none" rtlCol="0">
            <a:spAutoFit/>
          </a:bodyPr>
          <a:lstStyle/>
          <a:p>
            <a:r>
              <a:rPr lang="en-GB" dirty="0" smtClean="0"/>
              <a:t>Real World Maths TTS</a:t>
            </a:r>
            <a:endParaRPr lang="en-GB" dirty="0"/>
          </a:p>
        </p:txBody>
      </p:sp>
      <p:sp>
        <p:nvSpPr>
          <p:cNvPr id="7" name="Title 6"/>
          <p:cNvSpPr>
            <a:spLocks noGrp="1"/>
          </p:cNvSpPr>
          <p:nvPr>
            <p:ph type="title"/>
          </p:nvPr>
        </p:nvSpPr>
        <p:spPr>
          <a:xfrm>
            <a:off x="457201" y="274638"/>
            <a:ext cx="6131024" cy="634082"/>
          </a:xfrm>
        </p:spPr>
        <p:txBody>
          <a:bodyPr/>
          <a:lstStyle/>
          <a:p>
            <a:r>
              <a:rPr lang="en-GB" b="1" dirty="0" smtClean="0">
                <a:solidFill>
                  <a:srgbClr val="0070C0"/>
                </a:solidFill>
              </a:rPr>
              <a:t>By end of phase 2</a:t>
            </a:r>
            <a:endParaRPr lang="en-GB" b="1" dirty="0">
              <a:solidFill>
                <a:srgbClr val="0070C0"/>
              </a:solidFill>
            </a:endParaRPr>
          </a:p>
        </p:txBody>
      </p:sp>
    </p:spTree>
    <p:extLst>
      <p:ext uri="{BB962C8B-B14F-4D97-AF65-F5344CB8AC3E}">
        <p14:creationId xmlns:p14="http://schemas.microsoft.com/office/powerpoint/2010/main" val="35179481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By end of phase 2</a:t>
            </a:r>
            <a:endParaRPr lang="en-GB" b="1" dirty="0">
              <a:solidFill>
                <a:srgbClr val="0070C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392" y="1619796"/>
            <a:ext cx="2473821" cy="2334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1612082"/>
            <a:ext cx="5052369" cy="1106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856" y="2924944"/>
            <a:ext cx="5052369" cy="1724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4248010" y="911638"/>
            <a:ext cx="827491" cy="8964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814614" y="6085740"/>
            <a:ext cx="4502515" cy="369332"/>
          </a:xfrm>
          <a:prstGeom prst="rect">
            <a:avLst/>
          </a:prstGeom>
          <a:noFill/>
        </p:spPr>
        <p:txBody>
          <a:bodyPr wrap="none" rtlCol="0">
            <a:spAutoFit/>
          </a:bodyPr>
          <a:lstStyle/>
          <a:p>
            <a:r>
              <a:rPr lang="en-GB" dirty="0" smtClean="0"/>
              <a:t>Dip and Pick </a:t>
            </a:r>
            <a:r>
              <a:rPr lang="en-GB" dirty="0"/>
              <a:t>P</a:t>
            </a:r>
            <a:r>
              <a:rPr lang="en-GB" dirty="0" smtClean="0"/>
              <a:t>roblem Solving Year 1, TTS</a:t>
            </a:r>
            <a:endParaRPr lang="en-GB" dirty="0"/>
          </a:p>
        </p:txBody>
      </p:sp>
    </p:spTree>
    <p:extLst>
      <p:ext uri="{BB962C8B-B14F-4D97-AF65-F5344CB8AC3E}">
        <p14:creationId xmlns:p14="http://schemas.microsoft.com/office/powerpoint/2010/main" val="663165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pPr algn="l"/>
            <a:r>
              <a:rPr lang="en-GB" sz="2400" b="1" dirty="0" smtClean="0">
                <a:solidFill>
                  <a:srgbClr val="0070C0"/>
                </a:solidFill>
              </a:rPr>
              <a:t>End of KS1:</a:t>
            </a:r>
            <a:r>
              <a:rPr lang="en-GB" sz="2400" b="1" dirty="0">
                <a:solidFill>
                  <a:srgbClr val="0070C0"/>
                </a:solidFill>
              </a:rPr>
              <a:t> </a:t>
            </a:r>
            <a:r>
              <a:rPr lang="en-GB" sz="2400" b="1" dirty="0" smtClean="0">
                <a:solidFill>
                  <a:srgbClr val="0070C0"/>
                </a:solidFill>
              </a:rPr>
              <a:t>SATs Arithmetic Paper 2016</a:t>
            </a:r>
            <a:endParaRPr lang="en-GB" sz="2400" b="1" dirty="0">
              <a:solidFill>
                <a:srgbClr val="0070C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883" y="2077861"/>
            <a:ext cx="2464023" cy="658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4953" y="2077861"/>
            <a:ext cx="2564184" cy="672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9890" y="2077861"/>
            <a:ext cx="2282100" cy="57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563" y="3062188"/>
            <a:ext cx="2741390" cy="695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7209" y="3012367"/>
            <a:ext cx="3172081" cy="745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33405" y="1062028"/>
            <a:ext cx="4643131" cy="369332"/>
          </a:xfrm>
          <a:prstGeom prst="rect">
            <a:avLst/>
          </a:prstGeom>
          <a:noFill/>
        </p:spPr>
        <p:txBody>
          <a:bodyPr wrap="none" rtlCol="0">
            <a:spAutoFit/>
          </a:bodyPr>
          <a:lstStyle/>
          <a:p>
            <a:r>
              <a:rPr lang="en-GB" b="1" dirty="0" smtClean="0">
                <a:solidFill>
                  <a:srgbClr val="0070C0"/>
                </a:solidFill>
              </a:rPr>
              <a:t>Q: 1,2,3,4,5, 6, 7, 8,9,10,11,13, 15,16,19,23</a:t>
            </a:r>
            <a:endParaRPr lang="en-GB" b="1" dirty="0">
              <a:solidFill>
                <a:srgbClr val="0070C0"/>
              </a:solidFill>
            </a:endParaRPr>
          </a:p>
        </p:txBody>
      </p:sp>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30384" y="4005064"/>
            <a:ext cx="2680047" cy="636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7003" y="3966855"/>
            <a:ext cx="2592288" cy="625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3405" y="4919010"/>
            <a:ext cx="2952328" cy="61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84424" y="4932589"/>
            <a:ext cx="2987362" cy="587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0"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59290" y="3006351"/>
            <a:ext cx="2749630" cy="667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1" name="Picture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1291" y="4005064"/>
            <a:ext cx="2177405" cy="604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58439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6131024" cy="346050"/>
          </a:xfrm>
        </p:spPr>
        <p:txBody>
          <a:bodyPr/>
          <a:lstStyle/>
          <a:p>
            <a:r>
              <a:rPr lang="en-GB" sz="1800" b="1" dirty="0" smtClean="0">
                <a:solidFill>
                  <a:srgbClr val="0070C0"/>
                </a:solidFill>
              </a:rPr>
              <a:t>Year 3: Phase 1</a:t>
            </a:r>
            <a:endParaRPr lang="en-GB" sz="1800" b="1" dirty="0">
              <a:solidFill>
                <a:srgbClr val="0070C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158" t="17724" r="7164" b="7317"/>
          <a:stretch/>
        </p:blipFill>
        <p:spPr bwMode="auto">
          <a:xfrm>
            <a:off x="177611" y="404664"/>
            <a:ext cx="8714869" cy="4498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5536" y="4797152"/>
            <a:ext cx="8627683" cy="1415772"/>
          </a:xfrm>
          <a:prstGeom prst="rect">
            <a:avLst/>
          </a:prstGeom>
          <a:noFill/>
        </p:spPr>
        <p:txBody>
          <a:bodyPr wrap="none" rtlCol="0">
            <a:spAutoFit/>
          </a:bodyPr>
          <a:lstStyle/>
          <a:p>
            <a:r>
              <a:rPr lang="en-GB" sz="1400" b="1" dirty="0" smtClean="0">
                <a:solidFill>
                  <a:srgbClr val="0070C0"/>
                </a:solidFill>
              </a:rPr>
              <a:t>Securing transition from end of key stage 1 (0-100) and beginning work on 0-1000 </a:t>
            </a:r>
          </a:p>
          <a:p>
            <a:r>
              <a:rPr lang="en-GB" sz="1200" dirty="0" smtClean="0"/>
              <a:t>Fluency: Representing two digit numbers with a range of resources, showing &amp; explaining +/- 10(s) from two digit numbers</a:t>
            </a:r>
          </a:p>
          <a:p>
            <a:r>
              <a:rPr lang="en-GB" sz="1200" dirty="0" smtClean="0"/>
              <a:t>Fluency: Number bonds to all numbers to 10 and 20 </a:t>
            </a:r>
          </a:p>
          <a:p>
            <a:r>
              <a:rPr lang="en-GB" sz="1200" dirty="0" smtClean="0"/>
              <a:t>Fluency: Add/subtract 2 digits (mentally and recording), using inverse and </a:t>
            </a:r>
            <a:r>
              <a:rPr lang="en-GB" sz="1200" dirty="0" err="1" smtClean="0"/>
              <a:t>commutativity</a:t>
            </a:r>
            <a:r>
              <a:rPr lang="en-GB" sz="1200" dirty="0" smtClean="0"/>
              <a:t> in calculation (money and measures)</a:t>
            </a:r>
          </a:p>
          <a:p>
            <a:r>
              <a:rPr lang="en-GB" sz="1200" dirty="0" smtClean="0"/>
              <a:t>Fluency: multiples of 2,5,10  to also support division</a:t>
            </a:r>
          </a:p>
          <a:p>
            <a:r>
              <a:rPr lang="en-GB" sz="1200" dirty="0" smtClean="0"/>
              <a:t>Fluency: Half, quarter and three quarters of numbers and shapes</a:t>
            </a:r>
          </a:p>
          <a:p>
            <a:r>
              <a:rPr lang="en-GB" sz="1200" dirty="0" smtClean="0"/>
              <a:t>Fluency: in use of models such as number lines, arrays and bar models as tools for thinking</a:t>
            </a:r>
            <a:endParaRPr lang="en-GB" sz="1200" dirty="0"/>
          </a:p>
        </p:txBody>
      </p:sp>
    </p:spTree>
    <p:extLst>
      <p:ext uri="{BB962C8B-B14F-4D97-AF65-F5344CB8AC3E}">
        <p14:creationId xmlns:p14="http://schemas.microsoft.com/office/powerpoint/2010/main" val="15637419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80728"/>
            <a:ext cx="8067675"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55576" y="4972285"/>
            <a:ext cx="6264696" cy="923330"/>
          </a:xfrm>
          <a:prstGeom prst="rect">
            <a:avLst/>
          </a:prstGeom>
        </p:spPr>
        <p:txBody>
          <a:bodyPr wrap="square">
            <a:spAutoFit/>
          </a:bodyPr>
          <a:lstStyle/>
          <a:p>
            <a:pPr marL="285750" indent="-285750">
              <a:buFont typeface="Arial" panose="020B0604020202020204" pitchFamily="34" charset="0"/>
              <a:buChar char="•"/>
            </a:pPr>
            <a:r>
              <a:rPr lang="en-GB" dirty="0"/>
              <a:t>solve problems, including missing number problems, using number facts, place value, and more complex addition and subtraction</a:t>
            </a:r>
          </a:p>
        </p:txBody>
      </p:sp>
      <p:sp>
        <p:nvSpPr>
          <p:cNvPr id="3" name="TextBox 2"/>
          <p:cNvSpPr txBox="1"/>
          <p:nvPr/>
        </p:nvSpPr>
        <p:spPr>
          <a:xfrm>
            <a:off x="827584" y="332656"/>
            <a:ext cx="1092607" cy="461665"/>
          </a:xfrm>
          <a:prstGeom prst="rect">
            <a:avLst/>
          </a:prstGeom>
          <a:noFill/>
        </p:spPr>
        <p:txBody>
          <a:bodyPr wrap="none" rtlCol="0">
            <a:spAutoFit/>
          </a:bodyPr>
          <a:lstStyle/>
          <a:p>
            <a:r>
              <a:rPr lang="en-GB" sz="2400" b="1" dirty="0" smtClean="0">
                <a:solidFill>
                  <a:srgbClr val="0070C0"/>
                </a:solidFill>
              </a:rPr>
              <a:t>Year 3</a:t>
            </a:r>
            <a:endParaRPr lang="en-GB" sz="2400" b="1" dirty="0">
              <a:solidFill>
                <a:srgbClr val="0070C0"/>
              </a:solidFill>
            </a:endParaRPr>
          </a:p>
        </p:txBody>
      </p:sp>
    </p:spTree>
    <p:extLst>
      <p:ext uri="{BB962C8B-B14F-4D97-AF65-F5344CB8AC3E}">
        <p14:creationId xmlns:p14="http://schemas.microsoft.com/office/powerpoint/2010/main" val="11615584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980728"/>
            <a:ext cx="5543550"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763688" y="3933056"/>
            <a:ext cx="4572000" cy="1754326"/>
          </a:xfrm>
          <a:prstGeom prst="rect">
            <a:avLst/>
          </a:prstGeom>
        </p:spPr>
        <p:txBody>
          <a:bodyPr>
            <a:spAutoFit/>
          </a:bodyPr>
          <a:lstStyle/>
          <a:p>
            <a:pPr marL="285750" indent="-285750">
              <a:buFont typeface="Arial" panose="020B0604020202020204" pitchFamily="34" charset="0"/>
              <a:buChar char="•"/>
            </a:pPr>
            <a:r>
              <a:rPr lang="en-GB" dirty="0"/>
              <a:t>recognise the place value of each digit in a three-digit number (hundreds, tens, ones)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identify</a:t>
            </a:r>
            <a:r>
              <a:rPr lang="en-GB" dirty="0"/>
              <a:t>, represent and estimate numbers using different representations</a:t>
            </a:r>
          </a:p>
        </p:txBody>
      </p:sp>
    </p:spTree>
    <p:extLst>
      <p:ext uri="{BB962C8B-B14F-4D97-AF65-F5344CB8AC3E}">
        <p14:creationId xmlns:p14="http://schemas.microsoft.com/office/powerpoint/2010/main" val="3553055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924049"/>
            <a:ext cx="3312368" cy="3820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332656"/>
            <a:ext cx="497205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546601" y="2780928"/>
            <a:ext cx="4572000" cy="369332"/>
          </a:xfrm>
          <a:prstGeom prst="rect">
            <a:avLst/>
          </a:prstGeom>
        </p:spPr>
        <p:txBody>
          <a:bodyPr>
            <a:spAutoFit/>
          </a:bodyPr>
          <a:lstStyle/>
          <a:p>
            <a:pPr marL="285750" indent="-285750">
              <a:buFont typeface="Arial" panose="020B0604020202020204" pitchFamily="34" charset="0"/>
              <a:buChar char="•"/>
            </a:pPr>
            <a:r>
              <a:rPr lang="en-GB" dirty="0" smtClean="0"/>
              <a:t>add </a:t>
            </a:r>
            <a:r>
              <a:rPr lang="en-GB" dirty="0"/>
              <a:t>and subtract numbers </a:t>
            </a:r>
            <a:r>
              <a:rPr lang="en-GB" dirty="0" smtClean="0"/>
              <a:t>mentally</a:t>
            </a:r>
            <a:endParaRPr lang="en-GB" dirty="0"/>
          </a:p>
        </p:txBody>
      </p:sp>
    </p:spTree>
    <p:extLst>
      <p:ext uri="{BB962C8B-B14F-4D97-AF65-F5344CB8AC3E}">
        <p14:creationId xmlns:p14="http://schemas.microsoft.com/office/powerpoint/2010/main" val="2784999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04664"/>
            <a:ext cx="5676900" cy="488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403648" y="5325553"/>
            <a:ext cx="6192688" cy="646331"/>
          </a:xfrm>
          <a:prstGeom prst="rect">
            <a:avLst/>
          </a:prstGeom>
        </p:spPr>
        <p:txBody>
          <a:bodyPr wrap="square">
            <a:spAutoFit/>
          </a:bodyPr>
          <a:lstStyle/>
          <a:p>
            <a:pPr marL="285750" indent="-285750">
              <a:buFont typeface="Arial" panose="020B0604020202020204" pitchFamily="34" charset="0"/>
              <a:buChar char="•"/>
            </a:pPr>
            <a:r>
              <a:rPr lang="en-GB" dirty="0" smtClean="0"/>
              <a:t>measure</a:t>
            </a:r>
            <a:r>
              <a:rPr lang="en-GB" dirty="0"/>
              <a:t>, compare, add and subtract: lengths (m/cm/mm); mass (kg/g</a:t>
            </a:r>
            <a:r>
              <a:rPr lang="en-GB" dirty="0" smtClean="0"/>
              <a:t>); volume/capacity </a:t>
            </a:r>
            <a:r>
              <a:rPr lang="en-GB" dirty="0"/>
              <a:t>(l/ ml)</a:t>
            </a:r>
          </a:p>
        </p:txBody>
      </p:sp>
    </p:spTree>
    <p:extLst>
      <p:ext uri="{BB962C8B-B14F-4D97-AF65-F5344CB8AC3E}">
        <p14:creationId xmlns:p14="http://schemas.microsoft.com/office/powerpoint/2010/main" val="36098222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20688"/>
            <a:ext cx="5029200" cy="436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839788" y="5157192"/>
            <a:ext cx="6497323" cy="646331"/>
          </a:xfrm>
          <a:prstGeom prst="rect">
            <a:avLst/>
          </a:prstGeom>
        </p:spPr>
        <p:txBody>
          <a:bodyPr wrap="square">
            <a:spAutoFit/>
          </a:bodyPr>
          <a:lstStyle/>
          <a:p>
            <a:pPr marL="285750" indent="-285750">
              <a:buFont typeface="Arial" panose="020B0604020202020204" pitchFamily="34" charset="0"/>
              <a:buChar char="•"/>
            </a:pPr>
            <a:r>
              <a:rPr lang="en-GB" dirty="0" smtClean="0"/>
              <a:t>count </a:t>
            </a:r>
            <a:r>
              <a:rPr lang="en-GB" dirty="0"/>
              <a:t>up and down in </a:t>
            </a:r>
            <a:r>
              <a:rPr lang="en-GB" dirty="0" smtClean="0"/>
              <a:t>tenths; recognise </a:t>
            </a:r>
            <a:r>
              <a:rPr lang="en-GB" dirty="0"/>
              <a:t>that tenths arise from dividing an object into 10 equal parts</a:t>
            </a:r>
          </a:p>
        </p:txBody>
      </p:sp>
    </p:spTree>
    <p:extLst>
      <p:ext uri="{BB962C8B-B14F-4D97-AF65-F5344CB8AC3E}">
        <p14:creationId xmlns:p14="http://schemas.microsoft.com/office/powerpoint/2010/main" val="756726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490066"/>
          </a:xfrm>
        </p:spPr>
        <p:txBody>
          <a:bodyPr/>
          <a:lstStyle/>
          <a:p>
            <a:pPr algn="l"/>
            <a:r>
              <a:rPr lang="en-GB" b="1" dirty="0" smtClean="0">
                <a:solidFill>
                  <a:srgbClr val="0070C0"/>
                </a:solidFill>
              </a:rPr>
              <a:t>By end of phase 2</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000" t="12222" r="18661" b="8254"/>
          <a:stretch/>
        </p:blipFill>
        <p:spPr bwMode="auto">
          <a:xfrm>
            <a:off x="467544" y="836712"/>
            <a:ext cx="7478486" cy="5453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627784" y="6300028"/>
            <a:ext cx="3655809" cy="369332"/>
          </a:xfrm>
          <a:prstGeom prst="rect">
            <a:avLst/>
          </a:prstGeom>
          <a:noFill/>
        </p:spPr>
        <p:txBody>
          <a:bodyPr wrap="none" rtlCol="0">
            <a:spAutoFit/>
          </a:bodyPr>
          <a:lstStyle/>
          <a:p>
            <a:r>
              <a:rPr lang="en-GB" dirty="0" smtClean="0"/>
              <a:t>Dip and Pick problem solving TTS</a:t>
            </a:r>
            <a:endParaRPr lang="en-GB" dirty="0"/>
          </a:p>
        </p:txBody>
      </p:sp>
    </p:spTree>
    <p:extLst>
      <p:ext uri="{BB962C8B-B14F-4D97-AF65-F5344CB8AC3E}">
        <p14:creationId xmlns:p14="http://schemas.microsoft.com/office/powerpoint/2010/main" val="13879909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Uptake and influence?</a:t>
            </a:r>
            <a:endParaRPr lang="en-GB" dirty="0"/>
          </a:p>
        </p:txBody>
      </p:sp>
      <p:sp>
        <p:nvSpPr>
          <p:cNvPr id="3" name="Content Placeholder 2"/>
          <p:cNvSpPr>
            <a:spLocks noGrp="1"/>
          </p:cNvSpPr>
          <p:nvPr>
            <p:ph idx="1"/>
          </p:nvPr>
        </p:nvSpPr>
        <p:spPr>
          <a:xfrm>
            <a:off x="457200" y="1484785"/>
            <a:ext cx="8229600" cy="4464496"/>
          </a:xfrm>
        </p:spPr>
        <p:txBody>
          <a:bodyPr>
            <a:normAutofit fontScale="85000" lnSpcReduction="20000"/>
          </a:bodyPr>
          <a:lstStyle/>
          <a:p>
            <a:r>
              <a:rPr lang="en-GB" dirty="0" smtClean="0"/>
              <a:t>Introductory conferences (Hants and IOW)</a:t>
            </a:r>
          </a:p>
          <a:p>
            <a:r>
              <a:rPr lang="en-GB" dirty="0" smtClean="0"/>
              <a:t>8 Primary HAM project groups: 200+ schools</a:t>
            </a:r>
          </a:p>
          <a:p>
            <a:r>
              <a:rPr lang="en-GB" dirty="0" smtClean="0"/>
              <a:t>Phase materials used by many more schools</a:t>
            </a:r>
          </a:p>
          <a:p>
            <a:r>
              <a:rPr lang="en-GB" dirty="0" smtClean="0"/>
              <a:t>Assessment networks</a:t>
            </a:r>
          </a:p>
          <a:p>
            <a:r>
              <a:rPr lang="en-GB" dirty="0" smtClean="0"/>
              <a:t>Standardisation meetings</a:t>
            </a:r>
          </a:p>
          <a:p>
            <a:r>
              <a:rPr lang="en-GB" dirty="0" smtClean="0"/>
              <a:t>Threaded through core subject meetings/networks and courses</a:t>
            </a:r>
          </a:p>
          <a:p>
            <a:r>
              <a:rPr lang="en-GB" dirty="0" smtClean="0"/>
              <a:t>Thematic </a:t>
            </a:r>
            <a:r>
              <a:rPr lang="en-GB" dirty="0"/>
              <a:t>action research groups</a:t>
            </a:r>
          </a:p>
          <a:p>
            <a:r>
              <a:rPr lang="en-GB" dirty="0" smtClean="0"/>
              <a:t>Tracking solutions</a:t>
            </a:r>
          </a:p>
          <a:p>
            <a:r>
              <a:rPr lang="en-GB" dirty="0" smtClean="0"/>
              <a:t>Governor training</a:t>
            </a:r>
          </a:p>
          <a:p>
            <a:r>
              <a:rPr lang="en-GB" dirty="0" smtClean="0"/>
              <a:t>Secondary Model in all subject areas</a:t>
            </a:r>
          </a:p>
          <a:p>
            <a:r>
              <a:rPr lang="en-GB" dirty="0" smtClean="0"/>
              <a:t>Impact on outcomes? </a:t>
            </a:r>
            <a:endParaRPr lang="en-GB" dirty="0"/>
          </a:p>
        </p:txBody>
      </p:sp>
    </p:spTree>
    <p:extLst>
      <p:ext uri="{BB962C8B-B14F-4D97-AF65-F5344CB8AC3E}">
        <p14:creationId xmlns:p14="http://schemas.microsoft.com/office/powerpoint/2010/main" val="135953719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By end of </a:t>
            </a:r>
            <a:r>
              <a:rPr lang="en-GB" b="1" dirty="0">
                <a:solidFill>
                  <a:srgbClr val="0070C0"/>
                </a:solidFill>
              </a:rPr>
              <a:t>p</a:t>
            </a:r>
            <a:r>
              <a:rPr lang="en-GB" b="1" dirty="0" smtClean="0">
                <a:solidFill>
                  <a:srgbClr val="0070C0"/>
                </a:solidFill>
              </a:rPr>
              <a:t>hase 2</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56792"/>
            <a:ext cx="8777808" cy="364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071730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562074"/>
          </a:xfrm>
        </p:spPr>
        <p:txBody>
          <a:bodyPr/>
          <a:lstStyle/>
          <a:p>
            <a:r>
              <a:rPr lang="en-GB" sz="1800" b="1" dirty="0" smtClean="0">
                <a:solidFill>
                  <a:srgbClr val="0070C0"/>
                </a:solidFill>
              </a:rPr>
              <a:t>Year 4 phase 1</a:t>
            </a:r>
            <a:endParaRPr lang="en-GB" sz="1800"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106" t="18572" r="19911" b="10000"/>
          <a:stretch/>
        </p:blipFill>
        <p:spPr bwMode="auto">
          <a:xfrm>
            <a:off x="611560" y="764704"/>
            <a:ext cx="7200800" cy="4744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53406" y="4870372"/>
            <a:ext cx="8424936" cy="1277273"/>
          </a:xfrm>
          <a:prstGeom prst="rect">
            <a:avLst/>
          </a:prstGeom>
        </p:spPr>
        <p:txBody>
          <a:bodyPr wrap="square">
            <a:spAutoFit/>
          </a:bodyPr>
          <a:lstStyle/>
          <a:p>
            <a:r>
              <a:rPr lang="en-GB" sz="1100" dirty="0" smtClean="0"/>
              <a:t>Y3 Fluency</a:t>
            </a:r>
            <a:r>
              <a:rPr lang="en-GB" sz="1100" dirty="0"/>
              <a:t>: Representing </a:t>
            </a:r>
            <a:r>
              <a:rPr lang="en-GB" sz="1100" dirty="0" smtClean="0"/>
              <a:t>three </a:t>
            </a:r>
            <a:r>
              <a:rPr lang="en-GB" sz="1100" dirty="0"/>
              <a:t>digit numbers with a range of resources, showing &amp; explaining +/- </a:t>
            </a:r>
            <a:r>
              <a:rPr lang="en-GB" sz="1100" dirty="0" smtClean="0"/>
              <a:t>1000/ 500/50(s</a:t>
            </a:r>
            <a:r>
              <a:rPr lang="en-GB" sz="1100" dirty="0"/>
              <a:t>) from </a:t>
            </a:r>
            <a:r>
              <a:rPr lang="en-GB" sz="1100" dirty="0" smtClean="0"/>
              <a:t>three </a:t>
            </a:r>
            <a:r>
              <a:rPr lang="en-GB" sz="1100" dirty="0"/>
              <a:t>digit numbers</a:t>
            </a:r>
          </a:p>
          <a:p>
            <a:r>
              <a:rPr lang="en-GB" sz="1100" dirty="0" smtClean="0"/>
              <a:t>Y3 Fluency</a:t>
            </a:r>
            <a:r>
              <a:rPr lang="en-GB" sz="1100" dirty="0"/>
              <a:t>: </a:t>
            </a:r>
            <a:r>
              <a:rPr lang="en-GB" sz="1100" dirty="0" smtClean="0"/>
              <a:t>Use of key facts like 640+360= 1000 , </a:t>
            </a:r>
            <a:r>
              <a:rPr lang="en-GB" sz="1100" dirty="0"/>
              <a:t>using inverse and </a:t>
            </a:r>
            <a:r>
              <a:rPr lang="en-GB" sz="1100" dirty="0" err="1"/>
              <a:t>commutativity</a:t>
            </a:r>
            <a:r>
              <a:rPr lang="en-GB" sz="1100" dirty="0"/>
              <a:t> in calculation (money and measures)</a:t>
            </a:r>
          </a:p>
          <a:p>
            <a:r>
              <a:rPr lang="en-GB" sz="1100" dirty="0" smtClean="0"/>
              <a:t>Y3 Fluency</a:t>
            </a:r>
            <a:r>
              <a:rPr lang="en-GB" sz="1100" dirty="0"/>
              <a:t>: multiples of </a:t>
            </a:r>
            <a:r>
              <a:rPr lang="en-GB" sz="1100" dirty="0" smtClean="0"/>
              <a:t>2,5,10,3,4,8  </a:t>
            </a:r>
            <a:r>
              <a:rPr lang="en-GB" sz="1100" dirty="0"/>
              <a:t>to also support </a:t>
            </a:r>
            <a:r>
              <a:rPr lang="en-GB" sz="1100" dirty="0" smtClean="0"/>
              <a:t>division. Knowing how/ why multiples relate to each other </a:t>
            </a:r>
            <a:r>
              <a:rPr lang="en-GB" sz="1100" dirty="0" err="1" smtClean="0"/>
              <a:t>eg</a:t>
            </a:r>
            <a:r>
              <a:rPr lang="en-GB" sz="1100" dirty="0" smtClean="0"/>
              <a:t> x4 with x8</a:t>
            </a:r>
            <a:endParaRPr lang="en-GB" sz="1100" dirty="0"/>
          </a:p>
          <a:p>
            <a:r>
              <a:rPr lang="en-GB" sz="1100" dirty="0" smtClean="0"/>
              <a:t>Y3 Fluency</a:t>
            </a:r>
            <a:r>
              <a:rPr lang="en-GB" sz="1100" dirty="0"/>
              <a:t>: </a:t>
            </a:r>
            <a:r>
              <a:rPr lang="en-GB" sz="1100" dirty="0" smtClean="0"/>
              <a:t>Knowing all unit fractions when working with numbers </a:t>
            </a:r>
            <a:r>
              <a:rPr lang="en-GB" sz="1100" dirty="0"/>
              <a:t>and </a:t>
            </a:r>
            <a:r>
              <a:rPr lang="en-GB" sz="1100" dirty="0" smtClean="0"/>
              <a:t>shapes, </a:t>
            </a:r>
            <a:r>
              <a:rPr lang="en-GB" sz="1100" dirty="0" err="1" smtClean="0"/>
              <a:t>inc</a:t>
            </a:r>
            <a:r>
              <a:rPr lang="en-GB" sz="1100" dirty="0" smtClean="0"/>
              <a:t> tenths as decimals (measures)</a:t>
            </a:r>
            <a:endParaRPr lang="en-GB" sz="1100" dirty="0"/>
          </a:p>
          <a:p>
            <a:r>
              <a:rPr lang="en-GB" sz="1100" dirty="0" smtClean="0"/>
              <a:t>Y3 Fluency</a:t>
            </a:r>
            <a:r>
              <a:rPr lang="en-GB" sz="1100" dirty="0"/>
              <a:t>: in use of models such as </a:t>
            </a:r>
            <a:r>
              <a:rPr lang="en-GB" sz="1100" dirty="0" smtClean="0"/>
              <a:t>infinite number </a:t>
            </a:r>
            <a:r>
              <a:rPr lang="en-GB" sz="1100" dirty="0"/>
              <a:t>lines, </a:t>
            </a:r>
            <a:r>
              <a:rPr lang="en-GB" sz="1100" dirty="0" smtClean="0"/>
              <a:t>arrays ( towards grid method) </a:t>
            </a:r>
            <a:r>
              <a:rPr lang="en-GB" sz="1100" dirty="0"/>
              <a:t>and bar </a:t>
            </a:r>
            <a:r>
              <a:rPr lang="en-GB" sz="1100" dirty="0" smtClean="0"/>
              <a:t>models (calculation/ problem solving </a:t>
            </a:r>
            <a:r>
              <a:rPr lang="en-GB" sz="1100" dirty="0"/>
              <a:t>as tools for thinking</a:t>
            </a:r>
          </a:p>
        </p:txBody>
      </p:sp>
    </p:spTree>
    <p:extLst>
      <p:ext uri="{BB962C8B-B14F-4D97-AF65-F5344CB8AC3E}">
        <p14:creationId xmlns:p14="http://schemas.microsoft.com/office/powerpoint/2010/main" val="344453308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661" y="908720"/>
            <a:ext cx="5905500" cy="448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051720" y="5661248"/>
            <a:ext cx="5760640" cy="646331"/>
          </a:xfrm>
          <a:prstGeom prst="rect">
            <a:avLst/>
          </a:prstGeom>
        </p:spPr>
        <p:txBody>
          <a:bodyPr wrap="square">
            <a:spAutoFit/>
          </a:bodyPr>
          <a:lstStyle/>
          <a:p>
            <a:pPr marL="285750" indent="-285750">
              <a:buFont typeface="Arial" panose="020B0604020202020204" pitchFamily="34" charset="0"/>
              <a:buChar char="•"/>
            </a:pPr>
            <a:r>
              <a:rPr lang="en-GB" dirty="0" smtClean="0"/>
              <a:t>use </a:t>
            </a:r>
            <a:r>
              <a:rPr lang="en-GB" dirty="0"/>
              <a:t>place value, known and derived facts to multiply and divide mentally</a:t>
            </a:r>
          </a:p>
        </p:txBody>
      </p:sp>
      <p:sp>
        <p:nvSpPr>
          <p:cNvPr id="3" name="TextBox 2"/>
          <p:cNvSpPr txBox="1"/>
          <p:nvPr/>
        </p:nvSpPr>
        <p:spPr>
          <a:xfrm>
            <a:off x="496358" y="317847"/>
            <a:ext cx="1092607" cy="461665"/>
          </a:xfrm>
          <a:prstGeom prst="rect">
            <a:avLst/>
          </a:prstGeom>
          <a:noFill/>
        </p:spPr>
        <p:txBody>
          <a:bodyPr wrap="none" rtlCol="0">
            <a:spAutoFit/>
          </a:bodyPr>
          <a:lstStyle/>
          <a:p>
            <a:r>
              <a:rPr lang="en-GB" sz="2400" b="1" dirty="0" smtClean="0">
                <a:solidFill>
                  <a:srgbClr val="0070C0"/>
                </a:solidFill>
              </a:rPr>
              <a:t>Year 4</a:t>
            </a:r>
            <a:endParaRPr lang="en-GB" sz="2400" b="1" dirty="0">
              <a:solidFill>
                <a:srgbClr val="0070C0"/>
              </a:solidFill>
            </a:endParaRPr>
          </a:p>
        </p:txBody>
      </p:sp>
    </p:spTree>
    <p:extLst>
      <p:ext uri="{BB962C8B-B14F-4D97-AF65-F5344CB8AC3E}">
        <p14:creationId xmlns:p14="http://schemas.microsoft.com/office/powerpoint/2010/main" val="42256619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625" t="13333" r="47946" b="25397"/>
          <a:stretch/>
        </p:blipFill>
        <p:spPr bwMode="auto">
          <a:xfrm rot="16200000">
            <a:off x="-477822" y="989991"/>
            <a:ext cx="5660571" cy="4201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644009" y="1484784"/>
            <a:ext cx="4176464" cy="3416320"/>
          </a:xfrm>
          <a:prstGeom prst="rect">
            <a:avLst/>
          </a:prstGeom>
          <a:noFill/>
        </p:spPr>
        <p:txBody>
          <a:bodyPr wrap="square" rtlCol="0">
            <a:spAutoFit/>
          </a:bodyPr>
          <a:lstStyle/>
          <a:p>
            <a:r>
              <a:rPr lang="en-GB" sz="2400" b="1" dirty="0" smtClean="0">
                <a:solidFill>
                  <a:srgbClr val="0070C0"/>
                </a:solidFill>
              </a:rPr>
              <a:t>HTLC Leadership Moodle:</a:t>
            </a:r>
          </a:p>
          <a:p>
            <a:r>
              <a:rPr lang="en-GB" sz="2400" b="1" dirty="0" smtClean="0">
                <a:solidFill>
                  <a:srgbClr val="0070C0"/>
                </a:solidFill>
              </a:rPr>
              <a:t>Assessment video clips Y1-Y6 phase 1</a:t>
            </a:r>
          </a:p>
          <a:p>
            <a:endParaRPr lang="en-GB" sz="2400" b="1" dirty="0">
              <a:solidFill>
                <a:srgbClr val="0070C0"/>
              </a:solidFill>
            </a:endParaRPr>
          </a:p>
          <a:p>
            <a:endParaRPr lang="en-GB" sz="2400" b="1" dirty="0" smtClean="0">
              <a:solidFill>
                <a:srgbClr val="0070C0"/>
              </a:solidFill>
            </a:endParaRPr>
          </a:p>
          <a:p>
            <a:endParaRPr lang="en-GB" sz="2400" b="1" dirty="0">
              <a:solidFill>
                <a:srgbClr val="0070C0"/>
              </a:solidFill>
            </a:endParaRPr>
          </a:p>
          <a:p>
            <a:r>
              <a:rPr lang="en-GB" sz="2400" b="1" dirty="0" smtClean="0">
                <a:solidFill>
                  <a:srgbClr val="0070C0"/>
                </a:solidFill>
              </a:rPr>
              <a:t>Y4 pupil conferencing to support teacher assessment…</a:t>
            </a:r>
            <a:endParaRPr lang="en-GB" sz="2400" b="1" dirty="0">
              <a:solidFill>
                <a:srgbClr val="0070C0"/>
              </a:solidFill>
            </a:endParaRPr>
          </a:p>
        </p:txBody>
      </p:sp>
    </p:spTree>
    <p:extLst>
      <p:ext uri="{BB962C8B-B14F-4D97-AF65-F5344CB8AC3E}">
        <p14:creationId xmlns:p14="http://schemas.microsoft.com/office/powerpoint/2010/main" val="33201832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00" y="1357313"/>
            <a:ext cx="3581400" cy="414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71600" y="764704"/>
            <a:ext cx="4006225" cy="369332"/>
          </a:xfrm>
          <a:prstGeom prst="rect">
            <a:avLst/>
          </a:prstGeom>
          <a:noFill/>
        </p:spPr>
        <p:txBody>
          <a:bodyPr wrap="none" rtlCol="0">
            <a:spAutoFit/>
          </a:bodyPr>
          <a:lstStyle/>
          <a:p>
            <a:r>
              <a:rPr lang="en-GB" i="1" dirty="0" smtClean="0"/>
              <a:t>Use of error spotting for multiplication</a:t>
            </a:r>
            <a:endParaRPr lang="en-GB" i="1" dirty="0"/>
          </a:p>
        </p:txBody>
      </p:sp>
    </p:spTree>
    <p:extLst>
      <p:ext uri="{BB962C8B-B14F-4D97-AF65-F5344CB8AC3E}">
        <p14:creationId xmlns:p14="http://schemas.microsoft.com/office/powerpoint/2010/main" val="192269493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64704"/>
            <a:ext cx="6038850" cy="427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547664" y="5229200"/>
            <a:ext cx="6048672" cy="923330"/>
          </a:xfrm>
          <a:prstGeom prst="rect">
            <a:avLst/>
          </a:prstGeom>
        </p:spPr>
        <p:txBody>
          <a:bodyPr wrap="square">
            <a:spAutoFit/>
          </a:bodyPr>
          <a:lstStyle/>
          <a:p>
            <a:pPr marL="285750" indent="-285750">
              <a:buFont typeface="Arial" panose="020B0604020202020204" pitchFamily="34" charset="0"/>
              <a:buChar char="•"/>
            </a:pPr>
            <a:r>
              <a:rPr lang="en-GB" dirty="0"/>
              <a:t>solve addition and subtraction two-step problems in contexts, deciding which operations and methods to use and why</a:t>
            </a:r>
          </a:p>
        </p:txBody>
      </p:sp>
    </p:spTree>
    <p:extLst>
      <p:ext uri="{BB962C8B-B14F-4D97-AF65-F5344CB8AC3E}">
        <p14:creationId xmlns:p14="http://schemas.microsoft.com/office/powerpoint/2010/main" val="22812810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60" y="332656"/>
            <a:ext cx="5035072" cy="3338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9094" y="3356992"/>
            <a:ext cx="4106573"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525731" y="1263422"/>
            <a:ext cx="3419872" cy="1477328"/>
          </a:xfrm>
          <a:prstGeom prst="rect">
            <a:avLst/>
          </a:prstGeom>
        </p:spPr>
        <p:txBody>
          <a:bodyPr wrap="square">
            <a:spAutoFit/>
          </a:bodyPr>
          <a:lstStyle/>
          <a:p>
            <a:pPr marL="285750" indent="-285750">
              <a:buFont typeface="Arial" panose="020B0604020202020204" pitchFamily="34" charset="0"/>
              <a:buChar char="•"/>
            </a:pPr>
            <a:r>
              <a:rPr lang="en-GB" dirty="0"/>
              <a:t>compare and classify geometric shapes, based on their properties and sizes identify acute and obtuse angles</a:t>
            </a:r>
          </a:p>
        </p:txBody>
      </p:sp>
    </p:spTree>
    <p:extLst>
      <p:ext uri="{BB962C8B-B14F-4D97-AF65-F5344CB8AC3E}">
        <p14:creationId xmlns:p14="http://schemas.microsoft.com/office/powerpoint/2010/main" val="30544933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418058"/>
          </a:xfrm>
        </p:spPr>
        <p:txBody>
          <a:bodyPr/>
          <a:lstStyle/>
          <a:p>
            <a:r>
              <a:rPr lang="en-GB" sz="1600" b="1" dirty="0" smtClean="0">
                <a:solidFill>
                  <a:srgbClr val="0070C0"/>
                </a:solidFill>
              </a:rPr>
              <a:t>Year 5 phase 1</a:t>
            </a:r>
            <a:endParaRPr lang="en-GB" sz="1600"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911" t="18254" r="15893" b="9365"/>
          <a:stretch/>
        </p:blipFill>
        <p:spPr bwMode="auto">
          <a:xfrm>
            <a:off x="245820" y="692696"/>
            <a:ext cx="8436429" cy="4963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5148064" y="764704"/>
            <a:ext cx="1800200" cy="37335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6053985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0660" y="930821"/>
            <a:ext cx="5343525" cy="400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71600" y="404664"/>
            <a:ext cx="1092607" cy="461665"/>
          </a:xfrm>
          <a:prstGeom prst="rect">
            <a:avLst/>
          </a:prstGeom>
          <a:noFill/>
        </p:spPr>
        <p:txBody>
          <a:bodyPr wrap="none" rtlCol="0">
            <a:spAutoFit/>
          </a:bodyPr>
          <a:lstStyle/>
          <a:p>
            <a:r>
              <a:rPr lang="en-GB" sz="2400" b="1" dirty="0">
                <a:solidFill>
                  <a:srgbClr val="0070C0"/>
                </a:solidFill>
              </a:rPr>
              <a:t>Year 5</a:t>
            </a:r>
          </a:p>
        </p:txBody>
      </p:sp>
      <p:sp>
        <p:nvSpPr>
          <p:cNvPr id="3" name="Rectangle 2"/>
          <p:cNvSpPr/>
          <p:nvPr/>
        </p:nvSpPr>
        <p:spPr>
          <a:xfrm>
            <a:off x="1818930" y="5157192"/>
            <a:ext cx="5633389" cy="369332"/>
          </a:xfrm>
          <a:prstGeom prst="rect">
            <a:avLst/>
          </a:prstGeom>
        </p:spPr>
        <p:txBody>
          <a:bodyPr wrap="square">
            <a:spAutoFit/>
          </a:bodyPr>
          <a:lstStyle/>
          <a:p>
            <a:pPr marL="285750" indent="-285750">
              <a:buFont typeface="Arial" panose="020B0604020202020204" pitchFamily="34" charset="0"/>
              <a:buChar char="•"/>
            </a:pPr>
            <a:r>
              <a:rPr lang="en-GB" dirty="0"/>
              <a:t>use rounding to check answers to calculations</a:t>
            </a:r>
          </a:p>
        </p:txBody>
      </p:sp>
    </p:spTree>
    <p:extLst>
      <p:ext uri="{BB962C8B-B14F-4D97-AF65-F5344CB8AC3E}">
        <p14:creationId xmlns:p14="http://schemas.microsoft.com/office/powerpoint/2010/main" val="35120560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836712"/>
            <a:ext cx="5402535" cy="4926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7611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KS1 attainment</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0014625"/>
              </p:ext>
            </p:extLst>
          </p:nvPr>
        </p:nvGraphicFramePr>
        <p:xfrm>
          <a:off x="323528" y="1124744"/>
          <a:ext cx="8363272" cy="1158240"/>
        </p:xfrm>
        <a:graphic>
          <a:graphicData uri="http://schemas.openxmlformats.org/drawingml/2006/table">
            <a:tbl>
              <a:tblPr firstRow="1" bandRow="1">
                <a:tableStyleId>{5C22544A-7EE6-4342-B048-85BDC9FD1C3A}</a:tableStyleId>
              </a:tblPr>
              <a:tblGrid>
                <a:gridCol w="1572345"/>
                <a:gridCol w="1483076"/>
                <a:gridCol w="1483076"/>
                <a:gridCol w="3824775"/>
              </a:tblGrid>
              <a:tr h="540060">
                <a:tc>
                  <a:txBody>
                    <a:bodyPr/>
                    <a:lstStyle/>
                    <a:p>
                      <a:r>
                        <a:rPr lang="en-GB" sz="1600" dirty="0" smtClean="0"/>
                        <a:t>2015 RWM 2C+</a:t>
                      </a:r>
                      <a:endParaRPr lang="en-GB" sz="1600" dirty="0"/>
                    </a:p>
                  </a:txBody>
                  <a:tcPr/>
                </a:tc>
                <a:tc>
                  <a:txBody>
                    <a:bodyPr/>
                    <a:lstStyle/>
                    <a:p>
                      <a:r>
                        <a:rPr lang="en-GB" sz="1600" dirty="0" smtClean="0"/>
                        <a:t>2015 RWM</a:t>
                      </a:r>
                    </a:p>
                    <a:p>
                      <a:r>
                        <a:rPr lang="en-GB" sz="1600" dirty="0" smtClean="0"/>
                        <a:t>2B+</a:t>
                      </a:r>
                      <a:endParaRPr lang="en-GB" sz="1600" dirty="0"/>
                    </a:p>
                  </a:txBody>
                  <a:tcPr/>
                </a:tc>
                <a:tc>
                  <a:txBody>
                    <a:bodyPr/>
                    <a:lstStyle/>
                    <a:p>
                      <a:r>
                        <a:rPr lang="en-GB" sz="1600" dirty="0" smtClean="0"/>
                        <a:t>2016</a:t>
                      </a:r>
                      <a:r>
                        <a:rPr lang="en-GB" sz="1600" baseline="0" dirty="0" smtClean="0"/>
                        <a:t> RWM</a:t>
                      </a:r>
                    </a:p>
                    <a:p>
                      <a:r>
                        <a:rPr lang="en-GB" sz="1600" baseline="0" dirty="0" smtClean="0"/>
                        <a:t>EXP</a:t>
                      </a:r>
                    </a:p>
                  </a:txBody>
                  <a:tcPr/>
                </a:tc>
                <a:tc>
                  <a:txBody>
                    <a:bodyPr/>
                    <a:lstStyle/>
                    <a:p>
                      <a:endParaRPr lang="en-GB" sz="1600" dirty="0"/>
                    </a:p>
                  </a:txBody>
                  <a:tcPr/>
                </a:tc>
              </a:tr>
              <a:tr h="540060">
                <a:tc>
                  <a:txBody>
                    <a:bodyPr/>
                    <a:lstStyle/>
                    <a:p>
                      <a:r>
                        <a:rPr lang="en-GB" sz="1600" dirty="0" smtClean="0"/>
                        <a:t>89.8%</a:t>
                      </a:r>
                    </a:p>
                  </a:txBody>
                  <a:tcPr/>
                </a:tc>
                <a:tc>
                  <a:txBody>
                    <a:bodyPr/>
                    <a:lstStyle/>
                    <a:p>
                      <a:r>
                        <a:rPr lang="en-GB" sz="1600" dirty="0" smtClean="0"/>
                        <a:t>74.9%</a:t>
                      </a:r>
                    </a:p>
                  </a:txBody>
                  <a:tcPr/>
                </a:tc>
                <a:tc>
                  <a:txBody>
                    <a:bodyPr/>
                    <a:lstStyle/>
                    <a:p>
                      <a:r>
                        <a:rPr lang="en-GB" sz="1600" baseline="0" dirty="0" smtClean="0"/>
                        <a:t>65.8%</a:t>
                      </a:r>
                    </a:p>
                  </a:txBody>
                  <a:tcPr/>
                </a:tc>
                <a:tc>
                  <a:txBody>
                    <a:bodyPr/>
                    <a:lstStyle/>
                    <a:p>
                      <a:r>
                        <a:rPr lang="en-GB" sz="1600" dirty="0" smtClean="0"/>
                        <a:t>No comparison with either previous</a:t>
                      </a:r>
                      <a:r>
                        <a:rPr lang="en-GB" sz="1600" baseline="0" dirty="0" smtClean="0"/>
                        <a:t> or predicted expectations</a:t>
                      </a:r>
                      <a:endParaRPr lang="en-GB" sz="1600" dirty="0"/>
                    </a:p>
                  </a:txBody>
                  <a:tcPr/>
                </a:tc>
              </a:tr>
            </a:tbl>
          </a:graphicData>
        </a:graphic>
      </p:graphicFrame>
      <p:graphicFrame>
        <p:nvGraphicFramePr>
          <p:cNvPr id="7" name="Content Placeholder 5"/>
          <p:cNvGraphicFramePr>
            <a:graphicFrameLocks/>
          </p:cNvGraphicFramePr>
          <p:nvPr>
            <p:extLst>
              <p:ext uri="{D42A27DB-BD31-4B8C-83A1-F6EECF244321}">
                <p14:modId xmlns:p14="http://schemas.microsoft.com/office/powerpoint/2010/main" val="952108564"/>
              </p:ext>
            </p:extLst>
          </p:nvPr>
        </p:nvGraphicFramePr>
        <p:xfrm>
          <a:off x="323528" y="2420888"/>
          <a:ext cx="8352929" cy="1158240"/>
        </p:xfrm>
        <a:graphic>
          <a:graphicData uri="http://schemas.openxmlformats.org/drawingml/2006/table">
            <a:tbl>
              <a:tblPr firstRow="1" bandRow="1">
                <a:tableStyleId>{5C22544A-7EE6-4342-B048-85BDC9FD1C3A}</a:tableStyleId>
              </a:tblPr>
              <a:tblGrid>
                <a:gridCol w="1824203"/>
                <a:gridCol w="1824203"/>
                <a:gridCol w="4704523"/>
              </a:tblGrid>
              <a:tr h="370840">
                <a:tc>
                  <a:txBody>
                    <a:bodyPr/>
                    <a:lstStyle/>
                    <a:p>
                      <a:r>
                        <a:rPr lang="en-GB" sz="1600" dirty="0" smtClean="0"/>
                        <a:t>2015 RWM</a:t>
                      </a:r>
                    </a:p>
                    <a:p>
                      <a:r>
                        <a:rPr lang="en-GB" sz="1600" dirty="0" smtClean="0"/>
                        <a:t>3+</a:t>
                      </a:r>
                      <a:endParaRPr lang="en-GB" sz="1600" dirty="0"/>
                    </a:p>
                  </a:txBody>
                  <a:tcPr/>
                </a:tc>
                <a:tc>
                  <a:txBody>
                    <a:bodyPr/>
                    <a:lstStyle/>
                    <a:p>
                      <a:r>
                        <a:rPr lang="en-GB" sz="1600" dirty="0" smtClean="0"/>
                        <a:t>2016</a:t>
                      </a:r>
                      <a:r>
                        <a:rPr lang="en-GB" sz="1600" baseline="0" dirty="0" smtClean="0"/>
                        <a:t> RWM</a:t>
                      </a:r>
                    </a:p>
                    <a:p>
                      <a:r>
                        <a:rPr lang="en-GB" sz="1600" baseline="0" dirty="0" smtClean="0"/>
                        <a:t>GDS</a:t>
                      </a:r>
                    </a:p>
                  </a:txBody>
                  <a:tcPr/>
                </a:tc>
                <a:tc>
                  <a:txBody>
                    <a:bodyPr/>
                    <a:lstStyle/>
                    <a:p>
                      <a:endParaRPr lang="en-GB" sz="1600"/>
                    </a:p>
                  </a:txBody>
                  <a:tcPr/>
                </a:tc>
              </a:tr>
              <a:tr h="370840">
                <a:tc>
                  <a:txBody>
                    <a:bodyPr/>
                    <a:lstStyle/>
                    <a:p>
                      <a:r>
                        <a:rPr lang="en-GB" sz="1600" dirty="0" smtClean="0"/>
                        <a:t>15.2%</a:t>
                      </a:r>
                    </a:p>
                    <a:p>
                      <a:endParaRPr lang="en-GB" sz="1600" dirty="0" smtClean="0"/>
                    </a:p>
                  </a:txBody>
                  <a:tcPr/>
                </a:tc>
                <a:tc>
                  <a:txBody>
                    <a:bodyPr/>
                    <a:lstStyle/>
                    <a:p>
                      <a:r>
                        <a:rPr lang="en-GB" sz="1600" baseline="0" dirty="0" smtClean="0"/>
                        <a:t>9.4%</a:t>
                      </a:r>
                    </a:p>
                  </a:txBody>
                  <a:tcPr/>
                </a:tc>
                <a:tc>
                  <a:txBody>
                    <a:bodyPr/>
                    <a:lstStyle/>
                    <a:p>
                      <a:r>
                        <a:rPr lang="en-GB" sz="1600" dirty="0" smtClean="0"/>
                        <a:t>Little</a:t>
                      </a:r>
                      <a:r>
                        <a:rPr lang="en-GB" sz="1600" baseline="0" dirty="0" smtClean="0"/>
                        <a:t> correlation</a:t>
                      </a:r>
                      <a:endParaRPr lang="en-GB" sz="1600" dirty="0"/>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003353106"/>
              </p:ext>
            </p:extLst>
          </p:nvPr>
        </p:nvGraphicFramePr>
        <p:xfrm>
          <a:off x="323528" y="3645024"/>
          <a:ext cx="7920881" cy="1483360"/>
        </p:xfrm>
        <a:graphic>
          <a:graphicData uri="http://schemas.openxmlformats.org/drawingml/2006/table">
            <a:tbl>
              <a:tblPr firstRow="1" bandRow="1">
                <a:tableStyleId>{5C22544A-7EE6-4342-B048-85BDC9FD1C3A}</a:tableStyleId>
              </a:tblPr>
              <a:tblGrid>
                <a:gridCol w="1566174"/>
                <a:gridCol w="1566174"/>
                <a:gridCol w="1476165"/>
                <a:gridCol w="1656184"/>
                <a:gridCol w="1656184"/>
              </a:tblGrid>
              <a:tr h="370840">
                <a:tc>
                  <a:txBody>
                    <a:bodyPr/>
                    <a:lstStyle/>
                    <a:p>
                      <a:r>
                        <a:rPr lang="en-GB" sz="1600" dirty="0" smtClean="0"/>
                        <a:t>EXP</a:t>
                      </a:r>
                      <a:endParaRPr lang="en-GB" sz="1600" dirty="0"/>
                    </a:p>
                  </a:txBody>
                  <a:tcPr/>
                </a:tc>
                <a:tc>
                  <a:txBody>
                    <a:bodyPr/>
                    <a:lstStyle/>
                    <a:p>
                      <a:r>
                        <a:rPr lang="en-GB" sz="1600" dirty="0" smtClean="0"/>
                        <a:t>Reading</a:t>
                      </a:r>
                      <a:endParaRPr lang="en-GB" sz="1600" dirty="0"/>
                    </a:p>
                  </a:txBody>
                  <a:tcPr/>
                </a:tc>
                <a:tc>
                  <a:txBody>
                    <a:bodyPr/>
                    <a:lstStyle/>
                    <a:p>
                      <a:r>
                        <a:rPr lang="en-GB" sz="1600" dirty="0" smtClean="0"/>
                        <a:t>Writing</a:t>
                      </a:r>
                      <a:endParaRPr lang="en-GB" sz="1600" dirty="0"/>
                    </a:p>
                  </a:txBody>
                  <a:tcPr/>
                </a:tc>
                <a:tc>
                  <a:txBody>
                    <a:bodyPr/>
                    <a:lstStyle/>
                    <a:p>
                      <a:r>
                        <a:rPr lang="en-GB" sz="1600" dirty="0" smtClean="0"/>
                        <a:t>Mathematics</a:t>
                      </a:r>
                      <a:endParaRPr lang="en-GB" sz="1600" dirty="0"/>
                    </a:p>
                  </a:txBody>
                  <a:tcPr/>
                </a:tc>
                <a:tc>
                  <a:txBody>
                    <a:bodyPr/>
                    <a:lstStyle/>
                    <a:p>
                      <a:r>
                        <a:rPr lang="en-GB" sz="1600" dirty="0" smtClean="0"/>
                        <a:t>Science</a:t>
                      </a:r>
                      <a:endParaRPr lang="en-GB" sz="1600" dirty="0"/>
                    </a:p>
                  </a:txBody>
                  <a:tcPr/>
                </a:tc>
              </a:tr>
              <a:tr h="370840">
                <a:tc>
                  <a:txBody>
                    <a:bodyPr/>
                    <a:lstStyle/>
                    <a:p>
                      <a:r>
                        <a:rPr lang="en-GB" sz="1600" dirty="0" smtClean="0"/>
                        <a:t>Hampshire</a:t>
                      </a:r>
                      <a:endParaRPr lang="en-GB" sz="1600" dirty="0"/>
                    </a:p>
                  </a:txBody>
                  <a:tcPr/>
                </a:tc>
                <a:tc>
                  <a:txBody>
                    <a:bodyPr/>
                    <a:lstStyle/>
                    <a:p>
                      <a:r>
                        <a:rPr lang="en-GB" sz="1600" dirty="0" smtClean="0"/>
                        <a:t>80%</a:t>
                      </a:r>
                    </a:p>
                  </a:txBody>
                  <a:tcPr/>
                </a:tc>
                <a:tc>
                  <a:txBody>
                    <a:bodyPr/>
                    <a:lstStyle/>
                    <a:p>
                      <a:r>
                        <a:rPr lang="en-GB" sz="1600" dirty="0" smtClean="0"/>
                        <a:t>70%</a:t>
                      </a:r>
                    </a:p>
                  </a:txBody>
                  <a:tcPr/>
                </a:tc>
                <a:tc>
                  <a:txBody>
                    <a:bodyPr/>
                    <a:lstStyle/>
                    <a:p>
                      <a:r>
                        <a:rPr lang="en-GB" sz="1600" dirty="0" smtClean="0"/>
                        <a:t>77%</a:t>
                      </a:r>
                    </a:p>
                  </a:txBody>
                  <a:tcPr/>
                </a:tc>
                <a:tc>
                  <a:txBody>
                    <a:bodyPr/>
                    <a:lstStyle/>
                    <a:p>
                      <a:r>
                        <a:rPr lang="en-GB" sz="1600" dirty="0" smtClean="0"/>
                        <a:t>88%</a:t>
                      </a:r>
                    </a:p>
                  </a:txBody>
                  <a:tcPr/>
                </a:tc>
              </a:tr>
              <a:tr h="370840">
                <a:tc>
                  <a:txBody>
                    <a:bodyPr/>
                    <a:lstStyle/>
                    <a:p>
                      <a:r>
                        <a:rPr lang="en-GB" sz="1600" dirty="0" smtClean="0"/>
                        <a:t>National</a:t>
                      </a:r>
                      <a:endParaRPr lang="en-GB" sz="1600" dirty="0"/>
                    </a:p>
                  </a:txBody>
                  <a:tcPr/>
                </a:tc>
                <a:tc>
                  <a:txBody>
                    <a:bodyPr/>
                    <a:lstStyle/>
                    <a:p>
                      <a:r>
                        <a:rPr lang="en-GB" sz="1600" dirty="0" smtClean="0"/>
                        <a:t>74%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65%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73%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82%</a:t>
                      </a:r>
                    </a:p>
                  </a:txBody>
                  <a:tcPr/>
                </a:tc>
              </a:tr>
              <a:tr h="370840">
                <a:tc>
                  <a:txBody>
                    <a:bodyPr/>
                    <a:lstStyle/>
                    <a:p>
                      <a:r>
                        <a:rPr lang="en-GB" sz="1600" dirty="0" smtClean="0"/>
                        <a:t>Difference</a:t>
                      </a:r>
                      <a:endParaRPr lang="en-GB" sz="1600" dirty="0"/>
                    </a:p>
                  </a:txBody>
                  <a:tcPr/>
                </a:tc>
                <a:tc>
                  <a:txBody>
                    <a:bodyPr/>
                    <a:lstStyle/>
                    <a:p>
                      <a:r>
                        <a:rPr lang="en-GB" sz="1600" dirty="0" smtClean="0"/>
                        <a:t>+6</a:t>
                      </a:r>
                      <a:endParaRPr lang="en-GB" sz="1600" dirty="0"/>
                    </a:p>
                  </a:txBody>
                  <a:tcPr/>
                </a:tc>
                <a:tc>
                  <a:txBody>
                    <a:bodyPr/>
                    <a:lstStyle/>
                    <a:p>
                      <a:r>
                        <a:rPr lang="en-GB" sz="1600" dirty="0" smtClean="0"/>
                        <a:t>+5</a:t>
                      </a:r>
                      <a:endParaRPr lang="en-GB" sz="1600" dirty="0"/>
                    </a:p>
                  </a:txBody>
                  <a:tcPr/>
                </a:tc>
                <a:tc>
                  <a:txBody>
                    <a:bodyPr/>
                    <a:lstStyle/>
                    <a:p>
                      <a:r>
                        <a:rPr lang="en-GB" sz="1600" dirty="0" smtClean="0"/>
                        <a:t>+4</a:t>
                      </a:r>
                      <a:endParaRPr lang="en-GB" sz="1600" dirty="0"/>
                    </a:p>
                  </a:txBody>
                  <a:tcPr/>
                </a:tc>
                <a:tc>
                  <a:txBody>
                    <a:bodyPr/>
                    <a:lstStyle/>
                    <a:p>
                      <a:r>
                        <a:rPr lang="en-GB" sz="1600" dirty="0" smtClean="0"/>
                        <a:t>+6</a:t>
                      </a:r>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911404826"/>
              </p:ext>
            </p:extLst>
          </p:nvPr>
        </p:nvGraphicFramePr>
        <p:xfrm>
          <a:off x="323528" y="5229200"/>
          <a:ext cx="6264696" cy="1483360"/>
        </p:xfrm>
        <a:graphic>
          <a:graphicData uri="http://schemas.openxmlformats.org/drawingml/2006/table">
            <a:tbl>
              <a:tblPr firstRow="1" bandRow="1">
                <a:tableStyleId>{5C22544A-7EE6-4342-B048-85BDC9FD1C3A}</a:tableStyleId>
              </a:tblPr>
              <a:tblGrid>
                <a:gridCol w="1566174"/>
                <a:gridCol w="1566174"/>
                <a:gridCol w="1476164"/>
                <a:gridCol w="1656184"/>
              </a:tblGrid>
              <a:tr h="370840">
                <a:tc>
                  <a:txBody>
                    <a:bodyPr/>
                    <a:lstStyle/>
                    <a:p>
                      <a:r>
                        <a:rPr lang="en-GB" dirty="0" smtClean="0"/>
                        <a:t>GDS</a:t>
                      </a:r>
                      <a:endParaRPr lang="en-GB" dirty="0"/>
                    </a:p>
                  </a:txBody>
                  <a:tcPr/>
                </a:tc>
                <a:tc>
                  <a:txBody>
                    <a:bodyPr/>
                    <a:lstStyle/>
                    <a:p>
                      <a:r>
                        <a:rPr lang="en-GB" dirty="0" smtClean="0"/>
                        <a:t>Reading</a:t>
                      </a:r>
                      <a:endParaRPr lang="en-GB" dirty="0"/>
                    </a:p>
                  </a:txBody>
                  <a:tcPr/>
                </a:tc>
                <a:tc>
                  <a:txBody>
                    <a:bodyPr/>
                    <a:lstStyle/>
                    <a:p>
                      <a:r>
                        <a:rPr lang="en-GB" dirty="0" smtClean="0"/>
                        <a:t>Writing</a:t>
                      </a:r>
                      <a:endParaRPr lang="en-GB" dirty="0"/>
                    </a:p>
                  </a:txBody>
                  <a:tcPr/>
                </a:tc>
                <a:tc>
                  <a:txBody>
                    <a:bodyPr/>
                    <a:lstStyle/>
                    <a:p>
                      <a:r>
                        <a:rPr lang="en-GB" dirty="0" smtClean="0"/>
                        <a:t>Mathematics</a:t>
                      </a:r>
                      <a:endParaRPr lang="en-GB" dirty="0"/>
                    </a:p>
                  </a:txBody>
                  <a:tcPr/>
                </a:tc>
              </a:tr>
              <a:tr h="370840">
                <a:tc>
                  <a:txBody>
                    <a:bodyPr/>
                    <a:lstStyle/>
                    <a:p>
                      <a:r>
                        <a:rPr lang="en-GB" dirty="0" smtClean="0"/>
                        <a:t>Hampshire</a:t>
                      </a:r>
                      <a:endParaRPr lang="en-GB" dirty="0"/>
                    </a:p>
                  </a:txBody>
                  <a:tcPr/>
                </a:tc>
                <a:tc>
                  <a:txBody>
                    <a:bodyPr/>
                    <a:lstStyle/>
                    <a:p>
                      <a:r>
                        <a:rPr lang="en-GB" dirty="0" smtClean="0"/>
                        <a:t>29%</a:t>
                      </a:r>
                    </a:p>
                  </a:txBody>
                  <a:tcPr/>
                </a:tc>
                <a:tc>
                  <a:txBody>
                    <a:bodyPr/>
                    <a:lstStyle/>
                    <a:p>
                      <a:r>
                        <a:rPr lang="en-GB" dirty="0" smtClean="0"/>
                        <a:t>14%</a:t>
                      </a:r>
                    </a:p>
                  </a:txBody>
                  <a:tcPr/>
                </a:tc>
                <a:tc>
                  <a:txBody>
                    <a:bodyPr/>
                    <a:lstStyle/>
                    <a:p>
                      <a:r>
                        <a:rPr lang="en-GB" dirty="0" smtClean="0"/>
                        <a:t>18%</a:t>
                      </a:r>
                    </a:p>
                  </a:txBody>
                  <a:tcPr/>
                </a:tc>
              </a:tr>
              <a:tr h="370840">
                <a:tc>
                  <a:txBody>
                    <a:bodyPr/>
                    <a:lstStyle/>
                    <a:p>
                      <a:r>
                        <a:rPr lang="en-GB" dirty="0" smtClean="0"/>
                        <a:t>National</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24%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18%</a:t>
                      </a:r>
                    </a:p>
                  </a:txBody>
                  <a:tcPr/>
                </a:tc>
              </a:tr>
              <a:tr h="370840">
                <a:tc>
                  <a:txBody>
                    <a:bodyPr/>
                    <a:lstStyle/>
                    <a:p>
                      <a:r>
                        <a:rPr lang="en-GB" dirty="0" smtClean="0"/>
                        <a:t>Difference</a:t>
                      </a:r>
                      <a:endParaRPr lang="en-GB" dirty="0"/>
                    </a:p>
                  </a:txBody>
                  <a:tcPr/>
                </a:tc>
                <a:tc>
                  <a:txBody>
                    <a:bodyPr/>
                    <a:lstStyle/>
                    <a:p>
                      <a:r>
                        <a:rPr lang="en-GB" dirty="0" smtClean="0"/>
                        <a:t>+5</a:t>
                      </a:r>
                      <a:endParaRPr lang="en-GB" dirty="0"/>
                    </a:p>
                  </a:txBody>
                  <a:tcPr/>
                </a:tc>
                <a:tc>
                  <a:txBody>
                    <a:bodyPr/>
                    <a:lstStyle/>
                    <a:p>
                      <a:r>
                        <a:rPr lang="en-GB" dirty="0" smtClean="0"/>
                        <a:t>=</a:t>
                      </a:r>
                      <a:endParaRPr lang="en-GB" dirty="0"/>
                    </a:p>
                  </a:txBody>
                  <a:tcPr/>
                </a:tc>
                <a:tc>
                  <a:txBody>
                    <a:bodyPr/>
                    <a:lstStyle/>
                    <a:p>
                      <a:r>
                        <a:rPr lang="en-GB" dirty="0" smtClean="0"/>
                        <a:t>=</a:t>
                      </a:r>
                      <a:endParaRPr lang="en-GB" dirty="0"/>
                    </a:p>
                  </a:txBody>
                  <a:tcPr/>
                </a:tc>
              </a:tr>
            </a:tbl>
          </a:graphicData>
        </a:graphic>
      </p:graphicFrame>
      <p:sp>
        <p:nvSpPr>
          <p:cNvPr id="3" name="Oval 2"/>
          <p:cNvSpPr/>
          <p:nvPr/>
        </p:nvSpPr>
        <p:spPr>
          <a:xfrm>
            <a:off x="1907704" y="1628800"/>
            <a:ext cx="252028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23528" y="2924944"/>
            <a:ext cx="252028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1763688" y="4725144"/>
            <a:ext cx="5616624"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1583668" y="6237312"/>
            <a:ext cx="12601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076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457" y="1196752"/>
            <a:ext cx="8438923"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982995" y="4941168"/>
            <a:ext cx="5904656" cy="646331"/>
          </a:xfrm>
          <a:prstGeom prst="rect">
            <a:avLst/>
          </a:prstGeom>
        </p:spPr>
        <p:txBody>
          <a:bodyPr wrap="square">
            <a:spAutoFit/>
          </a:bodyPr>
          <a:lstStyle/>
          <a:p>
            <a:pPr marL="285750" indent="-285750">
              <a:buFont typeface="Arial" panose="020B0604020202020204" pitchFamily="34" charset="0"/>
              <a:buChar char="•"/>
            </a:pPr>
            <a:r>
              <a:rPr lang="en-GB" dirty="0"/>
              <a:t>solve problems involving number up to three decimal places</a:t>
            </a:r>
          </a:p>
        </p:txBody>
      </p:sp>
    </p:spTree>
    <p:extLst>
      <p:ext uri="{BB962C8B-B14F-4D97-AF65-F5344CB8AC3E}">
        <p14:creationId xmlns:p14="http://schemas.microsoft.com/office/powerpoint/2010/main" val="3457857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820" y="4593902"/>
            <a:ext cx="8686676" cy="923330"/>
          </a:xfrm>
          <a:prstGeom prst="rect">
            <a:avLst/>
          </a:prstGeom>
        </p:spPr>
        <p:txBody>
          <a:bodyPr wrap="square">
            <a:spAutoFit/>
          </a:bodyPr>
          <a:lstStyle/>
          <a:p>
            <a:r>
              <a:rPr lang="en-GB" dirty="0"/>
              <a:t>compare and order fractions </a:t>
            </a:r>
            <a:r>
              <a:rPr lang="en-GB" dirty="0" smtClean="0"/>
              <a:t>whose denominators </a:t>
            </a:r>
            <a:r>
              <a:rPr lang="en-GB" dirty="0"/>
              <a:t>are all </a:t>
            </a:r>
            <a:r>
              <a:rPr lang="en-GB" dirty="0" smtClean="0"/>
              <a:t>multiples</a:t>
            </a:r>
          </a:p>
          <a:p>
            <a:r>
              <a:rPr lang="en-GB" dirty="0" smtClean="0"/>
              <a:t>of </a:t>
            </a:r>
            <a:r>
              <a:rPr lang="en-GB" dirty="0"/>
              <a:t>the same number</a:t>
            </a:r>
          </a:p>
          <a:p>
            <a:endParaRPr lang="en-GB" dirty="0"/>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6336704" cy="4283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23966" y="5194066"/>
            <a:ext cx="8405644" cy="646331"/>
          </a:xfrm>
          <a:prstGeom prst="rect">
            <a:avLst/>
          </a:prstGeom>
        </p:spPr>
        <p:txBody>
          <a:bodyPr wrap="square">
            <a:spAutoFit/>
          </a:bodyPr>
          <a:lstStyle/>
          <a:p>
            <a:r>
              <a:rPr lang="en-GB" dirty="0"/>
              <a:t>recognise mixed numbers and improper fractions and convert from </a:t>
            </a:r>
            <a:r>
              <a:rPr lang="en-GB" dirty="0" smtClean="0"/>
              <a:t>one</a:t>
            </a:r>
          </a:p>
          <a:p>
            <a:r>
              <a:rPr lang="en-GB" dirty="0" smtClean="0"/>
              <a:t> </a:t>
            </a:r>
            <a:r>
              <a:rPr lang="en-GB" dirty="0"/>
              <a:t>form to the other </a:t>
            </a:r>
          </a:p>
        </p:txBody>
      </p:sp>
    </p:spTree>
    <p:extLst>
      <p:ext uri="{BB962C8B-B14F-4D97-AF65-F5344CB8AC3E}">
        <p14:creationId xmlns:p14="http://schemas.microsoft.com/office/powerpoint/2010/main" val="21518920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634082"/>
          </a:xfrm>
        </p:spPr>
        <p:txBody>
          <a:bodyPr/>
          <a:lstStyle/>
          <a:p>
            <a:r>
              <a:rPr lang="en-GB" b="1" dirty="0" smtClean="0">
                <a:solidFill>
                  <a:srgbClr val="0070C0"/>
                </a:solidFill>
              </a:rPr>
              <a:t>Y5 by the end of phase 2</a:t>
            </a:r>
            <a:endParaRPr lang="en-GB" b="1" dirty="0">
              <a:solidFill>
                <a:srgbClr val="0070C0"/>
              </a:solidFill>
            </a:endParaRP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24744"/>
            <a:ext cx="7086600"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3433552"/>
            <a:ext cx="6482978" cy="2926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4740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346050"/>
          </a:xfrm>
        </p:spPr>
        <p:txBody>
          <a:bodyPr/>
          <a:lstStyle/>
          <a:p>
            <a:r>
              <a:rPr lang="en-GB" b="1" dirty="0" smtClean="0">
                <a:solidFill>
                  <a:srgbClr val="0070C0"/>
                </a:solidFill>
              </a:rPr>
              <a:t>Y5 by end of phase 2</a:t>
            </a:r>
            <a:endParaRPr lang="en-GB" b="1" dirty="0">
              <a:solidFill>
                <a:srgbClr val="0070C0"/>
              </a:solidFill>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76" y="692696"/>
            <a:ext cx="6232748" cy="1246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478798" y="1139026"/>
            <a:ext cx="2557698" cy="1600438"/>
          </a:xfrm>
          <a:prstGeom prst="rect">
            <a:avLst/>
          </a:prstGeom>
          <a:noFill/>
        </p:spPr>
        <p:txBody>
          <a:bodyPr wrap="square" rtlCol="0">
            <a:spAutoFit/>
          </a:bodyPr>
          <a:lstStyle/>
          <a:p>
            <a:r>
              <a:rPr lang="en-GB" sz="1400" b="1" dirty="0" smtClean="0">
                <a:solidFill>
                  <a:srgbClr val="0070C0"/>
                </a:solidFill>
              </a:rPr>
              <a:t>Suggest and record different calculation strategies including conversion of units, know related facts, suggest and write problems for these calculations</a:t>
            </a:r>
            <a:endParaRPr lang="en-GB" sz="1400" b="1" dirty="0">
              <a:solidFill>
                <a:srgbClr val="0070C0"/>
              </a:solidFill>
            </a:endParaRPr>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676" y="1844823"/>
            <a:ext cx="6232748" cy="1198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0456" y="3332771"/>
            <a:ext cx="1546977" cy="1270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896" y="4957282"/>
            <a:ext cx="1785938" cy="1204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800" y="3486612"/>
            <a:ext cx="1512168" cy="1316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0152" y="5013176"/>
            <a:ext cx="1658376" cy="1093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8"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17271" y="3332771"/>
            <a:ext cx="1603623" cy="146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9"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7571" y="4787246"/>
            <a:ext cx="1672479" cy="1374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19167" y="3060195"/>
            <a:ext cx="2616493" cy="1815882"/>
          </a:xfrm>
          <a:prstGeom prst="rect">
            <a:avLst/>
          </a:prstGeom>
          <a:noFill/>
        </p:spPr>
        <p:txBody>
          <a:bodyPr wrap="square" rtlCol="0">
            <a:spAutoFit/>
          </a:bodyPr>
          <a:lstStyle/>
          <a:p>
            <a:r>
              <a:rPr lang="en-GB" sz="1600" b="1" dirty="0" smtClean="0">
                <a:solidFill>
                  <a:srgbClr val="0070C0"/>
                </a:solidFill>
              </a:rPr>
              <a:t>Notice links and connections between the same calculations. Explain why the solution may be different depending on the context</a:t>
            </a:r>
            <a:endParaRPr lang="en-GB" sz="1600" b="1" dirty="0">
              <a:solidFill>
                <a:srgbClr val="0070C0"/>
              </a:solidFill>
            </a:endParaRPr>
          </a:p>
        </p:txBody>
      </p:sp>
    </p:spTree>
    <p:extLst>
      <p:ext uri="{BB962C8B-B14F-4D97-AF65-F5344CB8AC3E}">
        <p14:creationId xmlns:p14="http://schemas.microsoft.com/office/powerpoint/2010/main" val="362479876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KS2 Arithmetic paper 2016: </a:t>
            </a:r>
            <a:br>
              <a:rPr lang="en-GB" b="1" dirty="0" smtClean="0">
                <a:solidFill>
                  <a:srgbClr val="0070C0"/>
                </a:solidFill>
              </a:rPr>
            </a:br>
            <a:r>
              <a:rPr lang="en-GB" sz="2000" b="1" dirty="0" smtClean="0">
                <a:solidFill>
                  <a:srgbClr val="0070C0"/>
                </a:solidFill>
              </a:rPr>
              <a:t>Q:1, 2,3,4,5,6,7,8,9,10,11,12,13,14,15</a:t>
            </a:r>
            <a:endParaRPr lang="en-GB" sz="2000" b="1" dirty="0">
              <a:solidFill>
                <a:srgbClr val="0070C0"/>
              </a:solidFill>
            </a:endParaRPr>
          </a:p>
        </p:txBody>
      </p:sp>
      <p:pic>
        <p:nvPicPr>
          <p:cNvPr id="6146" name="Picture 2"/>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672330" y="1916831"/>
            <a:ext cx="1466850" cy="390525"/>
          </a:xfrm>
          <a:prstGeom prst="rect">
            <a:avLst/>
          </a:prstGeom>
          <a:solidFill>
            <a:srgbClr val="FFFF00"/>
          </a:solidFill>
          <a:ln>
            <a:noFill/>
          </a:ln>
        </p:spPr>
      </p:pic>
      <p:pic>
        <p:nvPicPr>
          <p:cNvPr id="6147" name="Picture 3"/>
          <p:cNvPicPr>
            <a:picLocks noChangeAspect="1" noChangeArrowheads="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783580" y="2420888"/>
            <a:ext cx="1266825" cy="4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850254" y="3140968"/>
            <a:ext cx="113347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6">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783580" y="3789040"/>
            <a:ext cx="1400175" cy="52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769293" y="4581128"/>
            <a:ext cx="2762250" cy="63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2" name="Picture 8"/>
          <p:cNvPicPr>
            <a:picLocks noChangeAspect="1" noChangeArrowheads="1"/>
          </p:cNvPicPr>
          <p:nvPr/>
        </p:nvPicPr>
        <p:blipFill>
          <a:blip r:embed="rId8">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862830" y="5445224"/>
            <a:ext cx="1276350"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3" name="Picture 9"/>
          <p:cNvPicPr>
            <a:picLocks noChangeAspect="1" noChangeArrowheads="1"/>
          </p:cNvPicPr>
          <p:nvPr/>
        </p:nvPicPr>
        <p:blipFill>
          <a:blip r:embed="rId9">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635896" y="1845394"/>
            <a:ext cx="2143125"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4" name="Picture 10"/>
          <p:cNvPicPr>
            <a:picLocks noChangeAspect="1" noChangeArrowheads="1"/>
          </p:cNvPicPr>
          <p:nvPr/>
        </p:nvPicPr>
        <p:blipFill>
          <a:blip r:embed="rId10">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3614936" y="2429318"/>
            <a:ext cx="26193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5" name="Picture 11"/>
          <p:cNvPicPr>
            <a:picLocks noChangeAspect="1" noChangeArrowheads="1"/>
          </p:cNvPicPr>
          <p:nvPr/>
        </p:nvPicPr>
        <p:blipFill>
          <a:blip r:embed="rId11">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3705842" y="3244334"/>
            <a:ext cx="1143000" cy="4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6" name="Picture 12"/>
          <p:cNvPicPr>
            <a:picLocks noChangeAspect="1" noChangeArrowheads="1"/>
          </p:cNvPicPr>
          <p:nvPr/>
        </p:nvPicPr>
        <p:blipFill>
          <a:blip r:embed="rId12">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712468" y="3829621"/>
            <a:ext cx="1295400"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7" name="Picture 13"/>
          <p:cNvPicPr>
            <a:picLocks noChangeAspect="1" noChangeArrowheads="1"/>
          </p:cNvPicPr>
          <p:nvPr/>
        </p:nvPicPr>
        <p:blipFill>
          <a:blip r:embed="rId13">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3707465" y="4376340"/>
            <a:ext cx="1200150" cy="52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8" name="Picture 14"/>
          <p:cNvPicPr>
            <a:picLocks noChangeAspect="1" noChangeArrowheads="1"/>
          </p:cNvPicPr>
          <p:nvPr/>
        </p:nvPicPr>
        <p:blipFill>
          <a:blip r:embed="rId14">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760093" y="5018923"/>
            <a:ext cx="141922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9" name="Picture 15"/>
          <p:cNvPicPr>
            <a:picLocks noChangeAspect="1" noChangeArrowheads="1"/>
          </p:cNvPicPr>
          <p:nvPr/>
        </p:nvPicPr>
        <p:blipFill>
          <a:blip r:embed="rId15">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6732240" y="1845394"/>
            <a:ext cx="1819275" cy="61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60" name="Picture 16"/>
          <p:cNvPicPr>
            <a:picLocks noChangeAspect="1" noChangeArrowheads="1"/>
          </p:cNvPicPr>
          <p:nvPr/>
        </p:nvPicPr>
        <p:blipFill>
          <a:blip r:embed="rId16">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6770779" y="2626618"/>
            <a:ext cx="2076450"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61" name="Picture 17"/>
          <p:cNvPicPr>
            <a:picLocks noChangeAspect="1" noChangeArrowheads="1"/>
          </p:cNvPicPr>
          <p:nvPr/>
        </p:nvPicPr>
        <p:blipFill>
          <a:blip r:embed="rId17">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6787547" y="3415152"/>
            <a:ext cx="12763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511610" y="4453610"/>
            <a:ext cx="3092838" cy="830997"/>
          </a:xfrm>
          <a:prstGeom prst="rect">
            <a:avLst/>
          </a:prstGeom>
        </p:spPr>
        <p:txBody>
          <a:bodyPr wrap="square">
            <a:spAutoFit/>
          </a:bodyPr>
          <a:lstStyle/>
          <a:p>
            <a:r>
              <a:rPr lang="en-GB" sz="2400" b="1" dirty="0">
                <a:solidFill>
                  <a:srgbClr val="FF0000"/>
                </a:solidFill>
              </a:rPr>
              <a:t>More questions than minutes…</a:t>
            </a:r>
          </a:p>
        </p:txBody>
      </p:sp>
    </p:spTree>
    <p:extLst>
      <p:ext uri="{BB962C8B-B14F-4D97-AF65-F5344CB8AC3E}">
        <p14:creationId xmlns:p14="http://schemas.microsoft.com/office/powerpoint/2010/main" val="221315978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Questions for further CPD</a:t>
            </a:r>
            <a:endParaRPr lang="en-GB" b="1" dirty="0">
              <a:solidFill>
                <a:srgbClr val="0070C0"/>
              </a:solidFill>
            </a:endParaRPr>
          </a:p>
        </p:txBody>
      </p:sp>
      <p:sp>
        <p:nvSpPr>
          <p:cNvPr id="3" name="Content Placeholder 2"/>
          <p:cNvSpPr>
            <a:spLocks noGrp="1"/>
          </p:cNvSpPr>
          <p:nvPr>
            <p:ph sz="half" idx="1"/>
          </p:nvPr>
        </p:nvSpPr>
        <p:spPr/>
        <p:txBody>
          <a:bodyPr>
            <a:normAutofit/>
          </a:bodyPr>
          <a:lstStyle/>
          <a:p>
            <a:pPr marL="0" indent="0">
              <a:buNone/>
            </a:pPr>
            <a:r>
              <a:rPr lang="en-GB" dirty="0" smtClean="0"/>
              <a:t>Does the “on track” or “beyond” look like there is sufficient evidence of</a:t>
            </a:r>
          </a:p>
          <a:p>
            <a:r>
              <a:rPr lang="en-GB" dirty="0"/>
              <a:t>F</a:t>
            </a:r>
            <a:r>
              <a:rPr lang="en-GB" dirty="0" smtClean="0"/>
              <a:t>luency</a:t>
            </a:r>
          </a:p>
          <a:p>
            <a:r>
              <a:rPr lang="en-GB" dirty="0" smtClean="0"/>
              <a:t>Reasoning</a:t>
            </a:r>
          </a:p>
          <a:p>
            <a:r>
              <a:rPr lang="en-GB" dirty="0" smtClean="0"/>
              <a:t>Problem solving</a:t>
            </a:r>
          </a:p>
          <a:p>
            <a:r>
              <a:rPr lang="en-GB" dirty="0" smtClean="0"/>
              <a:t>Mental strategies?</a:t>
            </a:r>
          </a:p>
          <a:p>
            <a:pPr lvl="1"/>
            <a:endParaRPr lang="en-GB" dirty="0" smtClean="0"/>
          </a:p>
          <a:p>
            <a:pPr lvl="1"/>
            <a:endParaRPr lang="en-GB" dirty="0"/>
          </a:p>
        </p:txBody>
      </p:sp>
      <p:sp>
        <p:nvSpPr>
          <p:cNvPr id="4" name="Content Placeholder 3"/>
          <p:cNvSpPr>
            <a:spLocks noGrp="1"/>
          </p:cNvSpPr>
          <p:nvPr>
            <p:ph sz="half" idx="2"/>
          </p:nvPr>
        </p:nvSpPr>
        <p:spPr/>
        <p:txBody>
          <a:bodyPr>
            <a:normAutofit/>
          </a:bodyPr>
          <a:lstStyle/>
          <a:p>
            <a:r>
              <a:rPr lang="en-GB" dirty="0" smtClean="0"/>
              <a:t>What do you notice about the not “on </a:t>
            </a:r>
            <a:r>
              <a:rPr lang="en-GB" dirty="0"/>
              <a:t>track” </a:t>
            </a:r>
            <a:r>
              <a:rPr lang="en-GB" dirty="0" smtClean="0"/>
              <a:t>work?</a:t>
            </a:r>
            <a:br>
              <a:rPr lang="en-GB" dirty="0" smtClean="0"/>
            </a:br>
            <a:r>
              <a:rPr lang="en-GB" dirty="0" smtClean="0"/>
              <a:t/>
            </a:r>
            <a:br>
              <a:rPr lang="en-GB" dirty="0" smtClean="0"/>
            </a:br>
            <a:r>
              <a:rPr lang="en-GB" dirty="0" smtClean="0"/>
              <a:t/>
            </a:r>
            <a:br>
              <a:rPr lang="en-GB" dirty="0" smtClean="0"/>
            </a:br>
            <a:endParaRPr lang="en-GB" dirty="0"/>
          </a:p>
          <a:p>
            <a:endParaRPr lang="en-GB" dirty="0"/>
          </a:p>
        </p:txBody>
      </p:sp>
    </p:spTree>
    <p:extLst>
      <p:ext uri="{BB962C8B-B14F-4D97-AF65-F5344CB8AC3E}">
        <p14:creationId xmlns:p14="http://schemas.microsoft.com/office/powerpoint/2010/main" val="37268151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dirty="0" smtClean="0">
                <a:solidFill>
                  <a:srgbClr val="0070C0"/>
                </a:solidFill>
              </a:rPr>
              <a:t>Problem Solving Resources</a:t>
            </a:r>
            <a:endParaRPr lang="en-GB" b="1" dirty="0">
              <a:solidFill>
                <a:srgbClr val="0070C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24" r="3367" b="2327"/>
          <a:stretch/>
        </p:blipFill>
        <p:spPr bwMode="auto">
          <a:xfrm>
            <a:off x="323528" y="1169308"/>
            <a:ext cx="4255983" cy="3984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637638" y="1591745"/>
            <a:ext cx="4743606" cy="4524315"/>
          </a:xfrm>
          <a:prstGeom prst="rect">
            <a:avLst/>
          </a:prstGeom>
          <a:noFill/>
        </p:spPr>
        <p:txBody>
          <a:bodyPr wrap="none" rtlCol="0">
            <a:spAutoFit/>
          </a:bodyPr>
          <a:lstStyle/>
          <a:p>
            <a:r>
              <a:rPr lang="en-GB" dirty="0" smtClean="0">
                <a:solidFill>
                  <a:srgbClr val="0070C0"/>
                </a:solidFill>
              </a:rPr>
              <a:t>PNS</a:t>
            </a:r>
            <a:r>
              <a:rPr lang="en-GB" dirty="0" smtClean="0"/>
              <a:t>: Challenges for More Able Pupils</a:t>
            </a:r>
          </a:p>
          <a:p>
            <a:endParaRPr lang="en-GB" dirty="0" smtClean="0">
              <a:solidFill>
                <a:srgbClr val="0070C0"/>
              </a:solidFill>
            </a:endParaRPr>
          </a:p>
          <a:p>
            <a:r>
              <a:rPr lang="en-GB" dirty="0" smtClean="0">
                <a:solidFill>
                  <a:srgbClr val="0070C0"/>
                </a:solidFill>
              </a:rPr>
              <a:t>Badger Maths</a:t>
            </a:r>
            <a:r>
              <a:rPr lang="en-GB" smtClean="0"/>
              <a:t>: Problem </a:t>
            </a:r>
            <a:r>
              <a:rPr lang="en-GB" dirty="0" smtClean="0"/>
              <a:t>Solving Bk1 and 2</a:t>
            </a:r>
          </a:p>
          <a:p>
            <a:endParaRPr lang="en-GB" dirty="0" smtClean="0"/>
          </a:p>
          <a:p>
            <a:r>
              <a:rPr lang="en-GB" dirty="0" smtClean="0">
                <a:solidFill>
                  <a:srgbClr val="0070C0"/>
                </a:solidFill>
              </a:rPr>
              <a:t>Rising Stars:</a:t>
            </a:r>
            <a:endParaRPr lang="en-GB" dirty="0" smtClean="0"/>
          </a:p>
          <a:p>
            <a:pPr marL="285750" indent="-285750">
              <a:buFont typeface="Arial" panose="020B0604020202020204" pitchFamily="34" charset="0"/>
              <a:buChar char="•"/>
            </a:pPr>
            <a:r>
              <a:rPr lang="en-GB" dirty="0" smtClean="0"/>
              <a:t>Fluency with Fractions (Y1-Y6)</a:t>
            </a:r>
          </a:p>
          <a:p>
            <a:pPr marL="285750" indent="-285750">
              <a:buFont typeface="Arial" panose="020B0604020202020204" pitchFamily="34" charset="0"/>
              <a:buChar char="•"/>
            </a:pPr>
            <a:r>
              <a:rPr lang="en-GB" dirty="0" smtClean="0"/>
              <a:t>Assessment Tasks (Y1/2, Y3/4, Y5/6)</a:t>
            </a:r>
            <a:endParaRPr lang="en-GB" dirty="0"/>
          </a:p>
          <a:p>
            <a:endParaRPr lang="en-GB" dirty="0" smtClean="0"/>
          </a:p>
          <a:p>
            <a:endParaRPr lang="en-GB" dirty="0" smtClean="0"/>
          </a:p>
          <a:p>
            <a:r>
              <a:rPr lang="en-GB" dirty="0" smtClean="0">
                <a:solidFill>
                  <a:srgbClr val="0070C0"/>
                </a:solidFill>
              </a:rPr>
              <a:t>TTS ( all Y1-Y6 sets)</a:t>
            </a:r>
          </a:p>
          <a:p>
            <a:pPr marL="285750" indent="-285750">
              <a:buFont typeface="Arial" panose="020B0604020202020204" pitchFamily="34" charset="0"/>
              <a:buChar char="•"/>
            </a:pPr>
            <a:r>
              <a:rPr lang="en-GB" dirty="0" smtClean="0"/>
              <a:t>Graded Problem Solving Cards</a:t>
            </a:r>
          </a:p>
          <a:p>
            <a:pPr marL="285750" indent="-285750">
              <a:buFont typeface="Arial" panose="020B0604020202020204" pitchFamily="34" charset="0"/>
              <a:buChar char="•"/>
            </a:pPr>
            <a:r>
              <a:rPr lang="en-GB" dirty="0" smtClean="0"/>
              <a:t>Convince Me Cards ( Thinking Tom)</a:t>
            </a:r>
          </a:p>
          <a:p>
            <a:pPr marL="285750" indent="-285750">
              <a:buFont typeface="Arial" panose="020B0604020202020204" pitchFamily="34" charset="0"/>
              <a:buChar char="•"/>
            </a:pPr>
            <a:r>
              <a:rPr lang="en-GB" dirty="0" smtClean="0"/>
              <a:t>Bar Model Cards/ DVD</a:t>
            </a:r>
          </a:p>
          <a:p>
            <a:pPr marL="285750" indent="-285750">
              <a:buFont typeface="Arial" panose="020B0604020202020204" pitchFamily="34" charset="0"/>
              <a:buChar char="•"/>
            </a:pPr>
            <a:r>
              <a:rPr lang="en-GB" dirty="0" smtClean="0"/>
              <a:t>Real Life Maths Cards/DVD</a:t>
            </a:r>
          </a:p>
          <a:p>
            <a:pPr marL="285750" indent="-285750">
              <a:buFont typeface="Arial" panose="020B0604020202020204" pitchFamily="34" charset="0"/>
              <a:buChar char="•"/>
            </a:pPr>
            <a:r>
              <a:rPr lang="en-GB" dirty="0" smtClean="0"/>
              <a:t>Dip and Pick Problem Solving Cards/DVD</a:t>
            </a:r>
          </a:p>
          <a:p>
            <a:endParaRPr lang="en-GB" dirty="0"/>
          </a:p>
        </p:txBody>
      </p:sp>
    </p:spTree>
    <p:extLst>
      <p:ext uri="{BB962C8B-B14F-4D97-AF65-F5344CB8AC3E}">
        <p14:creationId xmlns:p14="http://schemas.microsoft.com/office/powerpoint/2010/main" val="32612677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 and refreshments</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625556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Hampshire Assessment Model</a:t>
            </a:r>
            <a:endParaRPr lang="en-GB" dirty="0"/>
          </a:p>
        </p:txBody>
      </p:sp>
      <p:sp>
        <p:nvSpPr>
          <p:cNvPr id="3" name="Subtitle 2"/>
          <p:cNvSpPr>
            <a:spLocks noGrp="1"/>
          </p:cNvSpPr>
          <p:nvPr>
            <p:ph type="subTitle" idx="1"/>
          </p:nvPr>
        </p:nvSpPr>
        <p:spPr/>
        <p:txBody>
          <a:bodyPr/>
          <a:lstStyle/>
          <a:p>
            <a:r>
              <a:rPr lang="en-GB" dirty="0" smtClean="0"/>
              <a:t>Exemplification to Support Standardisation</a:t>
            </a:r>
            <a:endParaRPr lang="en-GB" dirty="0"/>
          </a:p>
        </p:txBody>
      </p:sp>
    </p:spTree>
    <p:extLst>
      <p:ext uri="{BB962C8B-B14F-4D97-AF65-F5344CB8AC3E}">
        <p14:creationId xmlns:p14="http://schemas.microsoft.com/office/powerpoint/2010/main" val="19508706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01130" y="854381"/>
            <a:ext cx="5851944" cy="2828078"/>
            <a:chOff x="645098" y="717783"/>
            <a:chExt cx="10929862" cy="5047930"/>
          </a:xfrm>
        </p:grpSpPr>
        <p:sp>
          <p:nvSpPr>
            <p:cNvPr id="9" name="Right Triangle 8"/>
            <p:cNvSpPr/>
            <p:nvPr/>
          </p:nvSpPr>
          <p:spPr>
            <a:xfrm>
              <a:off x="1461956" y="854036"/>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645098" y="717783"/>
              <a:ext cx="10929862" cy="5047930"/>
              <a:chOff x="645098" y="717783"/>
              <a:chExt cx="10929862" cy="5047930"/>
            </a:xfrm>
          </p:grpSpPr>
          <p:cxnSp>
            <p:nvCxnSpPr>
              <p:cNvPr id="4" name="Straight Arrow Connector 3"/>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16200000">
                <a:off x="-732515" y="2297102"/>
                <a:ext cx="3502524" cy="747298"/>
              </a:xfrm>
              <a:prstGeom prst="rect">
                <a:avLst/>
              </a:prstGeom>
              <a:noFill/>
            </p:spPr>
            <p:txBody>
              <a:bodyPr wrap="square" rtlCol="0">
                <a:spAutoFit/>
              </a:bodyPr>
              <a:lstStyle/>
              <a:p>
                <a:r>
                  <a:rPr lang="en-GB" sz="2000" b="1" dirty="0" smtClean="0">
                    <a:solidFill>
                      <a:schemeClr val="tx2">
                        <a:lumMod val="50000"/>
                      </a:schemeClr>
                    </a:solidFill>
                  </a:rPr>
                  <a:t>Level of Support</a:t>
                </a:r>
                <a:endParaRPr lang="en-GB" sz="2000" b="1" dirty="0">
                  <a:solidFill>
                    <a:schemeClr val="tx2">
                      <a:lumMod val="50000"/>
                    </a:schemeClr>
                  </a:solidFill>
                </a:endParaRPr>
              </a:p>
            </p:txBody>
          </p:sp>
        </p:grpSp>
      </p:grpSp>
      <p:cxnSp>
        <p:nvCxnSpPr>
          <p:cNvPr id="16" name="Straight Connector 15"/>
          <p:cNvCxnSpPr/>
          <p:nvPr/>
        </p:nvCxnSpPr>
        <p:spPr>
          <a:xfrm>
            <a:off x="775516" y="5109651"/>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332090" y="5098766"/>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83945" y="5088690"/>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435801" y="5103769"/>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6200000">
            <a:off x="888019" y="4867934"/>
            <a:ext cx="2528513" cy="461665"/>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21" name="TextBox 20"/>
          <p:cNvSpPr txBox="1"/>
          <p:nvPr/>
        </p:nvSpPr>
        <p:spPr>
          <a:xfrm rot="16200000">
            <a:off x="2444593" y="4872937"/>
            <a:ext cx="2528513" cy="461665"/>
          </a:xfrm>
          <a:prstGeom prst="rect">
            <a:avLst/>
          </a:prstGeom>
          <a:solidFill>
            <a:schemeClr val="accent4">
              <a:lumMod val="60000"/>
              <a:lumOff val="40000"/>
            </a:schemeClr>
          </a:solidFill>
          <a:ln>
            <a:solidFill>
              <a:schemeClr val="accent1">
                <a:lumMod val="75000"/>
              </a:schemeClr>
            </a:solidFill>
          </a:ln>
        </p:spPr>
        <p:txBody>
          <a:bodyPr wrap="square" rtlCol="0">
            <a:spAutoFit/>
          </a:bodyPr>
          <a:lstStyle/>
          <a:p>
            <a:pPr algn="ctr"/>
            <a:r>
              <a:rPr lang="en-GB" sz="2400" dirty="0"/>
              <a:t>Competent</a:t>
            </a:r>
          </a:p>
        </p:txBody>
      </p:sp>
      <p:sp>
        <p:nvSpPr>
          <p:cNvPr id="22" name="TextBox 21"/>
          <p:cNvSpPr txBox="1"/>
          <p:nvPr/>
        </p:nvSpPr>
        <p:spPr>
          <a:xfrm rot="16200000">
            <a:off x="3996449" y="4857859"/>
            <a:ext cx="2528513" cy="461665"/>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a:t>Expert</a:t>
            </a:r>
          </a:p>
        </p:txBody>
      </p:sp>
      <p:sp>
        <p:nvSpPr>
          <p:cNvPr id="23" name="TextBox 22"/>
          <p:cNvSpPr txBox="1"/>
          <p:nvPr/>
        </p:nvSpPr>
        <p:spPr>
          <a:xfrm rot="16200000">
            <a:off x="5515380" y="4865397"/>
            <a:ext cx="2543592" cy="461665"/>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400" dirty="0" smtClean="0">
                <a:solidFill>
                  <a:srgbClr val="FF0000"/>
                </a:solidFill>
              </a:rPr>
              <a:t>EOY Mastery</a:t>
            </a:r>
            <a:endParaRPr lang="en-GB" sz="2400" dirty="0">
              <a:solidFill>
                <a:srgbClr val="FF0000"/>
              </a:solidFill>
            </a:endParaRPr>
          </a:p>
        </p:txBody>
      </p:sp>
      <p:grpSp>
        <p:nvGrpSpPr>
          <p:cNvPr id="26" name="Group 25"/>
          <p:cNvGrpSpPr/>
          <p:nvPr/>
        </p:nvGrpSpPr>
        <p:grpSpPr>
          <a:xfrm>
            <a:off x="1571624" y="2743200"/>
            <a:ext cx="5781450" cy="937825"/>
            <a:chOff x="2352504" y="2435542"/>
            <a:chExt cx="7293772" cy="575947"/>
          </a:xfrm>
        </p:grpSpPr>
        <p:sp>
          <p:nvSpPr>
            <p:cNvPr id="27" name="Right Arrow 26"/>
            <p:cNvSpPr/>
            <p:nvPr/>
          </p:nvSpPr>
          <p:spPr>
            <a:xfrm>
              <a:off x="2446986" y="2435542"/>
              <a:ext cx="7199290" cy="575947"/>
            </a:xfrm>
            <a:prstGeom prst="rightArrow">
              <a:avLst/>
            </a:prstGeom>
            <a:solidFill>
              <a:schemeClr val="accent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2352504" y="2595319"/>
              <a:ext cx="7293772" cy="256392"/>
            </a:xfrm>
            <a:prstGeom prst="rect">
              <a:avLst/>
            </a:prstGeom>
            <a:noFill/>
            <a:ln w="25400">
              <a:noFill/>
            </a:ln>
          </p:spPr>
          <p:txBody>
            <a:bodyPr wrap="square" rtlCol="0">
              <a:spAutoFit/>
            </a:bodyPr>
            <a:lstStyle/>
            <a:p>
              <a:pPr algn="ctr"/>
              <a:r>
                <a:rPr lang="en-GB" sz="1400" b="1" dirty="0" smtClean="0"/>
                <a:t>Precise learning objectives are used  to ensure focus is clear</a:t>
              </a:r>
              <a:endParaRPr lang="en-GB" sz="1400" b="1" dirty="0"/>
            </a:p>
          </p:txBody>
        </p:sp>
      </p:grpSp>
      <p:sp>
        <p:nvSpPr>
          <p:cNvPr id="24" name="TextBox 23"/>
          <p:cNvSpPr txBox="1"/>
          <p:nvPr/>
        </p:nvSpPr>
        <p:spPr>
          <a:xfrm>
            <a:off x="75847" y="13279"/>
            <a:ext cx="8888641" cy="769441"/>
          </a:xfrm>
          <a:prstGeom prst="rect">
            <a:avLst/>
          </a:prstGeom>
          <a:noFill/>
        </p:spPr>
        <p:txBody>
          <a:bodyPr wrap="square" rtlCol="0">
            <a:spAutoFit/>
          </a:bodyPr>
          <a:lstStyle/>
          <a:p>
            <a:r>
              <a:rPr lang="en-GB" sz="2400" b="1" dirty="0" smtClean="0"/>
              <a:t>‘</a:t>
            </a:r>
            <a:r>
              <a:rPr lang="en-GB" sz="2000" b="1" dirty="0" smtClean="0"/>
              <a:t>A MODEL’ – The journey to Mastering EOY expectations</a:t>
            </a:r>
          </a:p>
          <a:p>
            <a:pPr algn="r"/>
            <a:r>
              <a:rPr lang="en-GB" sz="2000" dirty="0" smtClean="0"/>
              <a:t>Building independence and resilience, by removing the scaffolding over time</a:t>
            </a:r>
            <a:endParaRPr lang="en-GB" sz="2000" dirty="0"/>
          </a:p>
        </p:txBody>
      </p:sp>
      <p:sp>
        <p:nvSpPr>
          <p:cNvPr id="25" name="TextBox 24"/>
          <p:cNvSpPr txBox="1"/>
          <p:nvPr/>
        </p:nvSpPr>
        <p:spPr>
          <a:xfrm>
            <a:off x="7353074" y="3482404"/>
            <a:ext cx="1471704" cy="400110"/>
          </a:xfrm>
          <a:prstGeom prst="rect">
            <a:avLst/>
          </a:prstGeom>
          <a:noFill/>
        </p:spPr>
        <p:txBody>
          <a:bodyPr wrap="square" rtlCol="0">
            <a:spAutoFit/>
          </a:bodyPr>
          <a:lstStyle/>
          <a:p>
            <a:r>
              <a:rPr lang="en-GB" sz="2000" b="1" dirty="0" smtClean="0">
                <a:solidFill>
                  <a:schemeClr val="tx2">
                    <a:lumMod val="50000"/>
                  </a:schemeClr>
                </a:solidFill>
              </a:rPr>
              <a:t>Time</a:t>
            </a:r>
            <a:endParaRPr lang="en-GB" sz="2000" b="1" dirty="0">
              <a:solidFill>
                <a:schemeClr val="tx2">
                  <a:lumMod val="50000"/>
                </a:schemeClr>
              </a:solidFill>
            </a:endParaRPr>
          </a:p>
        </p:txBody>
      </p:sp>
    </p:spTree>
    <p:extLst>
      <p:ext uri="{BB962C8B-B14F-4D97-AF65-F5344CB8AC3E}">
        <p14:creationId xmlns:p14="http://schemas.microsoft.com/office/powerpoint/2010/main" val="114647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562074"/>
          </a:xfrm>
        </p:spPr>
        <p:txBody>
          <a:bodyPr/>
          <a:lstStyle/>
          <a:p>
            <a:r>
              <a:rPr lang="en-GB" dirty="0" smtClean="0"/>
              <a:t>KS2 attainment (provisional)</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74674490"/>
              </p:ext>
            </p:extLst>
          </p:nvPr>
        </p:nvGraphicFramePr>
        <p:xfrm>
          <a:off x="323528" y="908720"/>
          <a:ext cx="8568952" cy="1158240"/>
        </p:xfrm>
        <a:graphic>
          <a:graphicData uri="http://schemas.openxmlformats.org/drawingml/2006/table">
            <a:tbl>
              <a:tblPr firstRow="1" bandRow="1">
                <a:tableStyleId>{5C22544A-7EE6-4342-B048-85BDC9FD1C3A}</a:tableStyleId>
              </a:tblPr>
              <a:tblGrid>
                <a:gridCol w="1512168"/>
                <a:gridCol w="1134864"/>
                <a:gridCol w="1248374"/>
                <a:gridCol w="1248374"/>
                <a:gridCol w="3425172"/>
              </a:tblGrid>
              <a:tr h="540060">
                <a:tc>
                  <a:txBody>
                    <a:bodyPr/>
                    <a:lstStyle/>
                    <a:p>
                      <a:r>
                        <a:rPr lang="en-GB" sz="1600" dirty="0" smtClean="0"/>
                        <a:t>Expected</a:t>
                      </a:r>
                      <a:endParaRPr lang="en-GB" sz="1600" dirty="0"/>
                    </a:p>
                  </a:txBody>
                  <a:tcPr/>
                </a:tc>
                <a:tc>
                  <a:txBody>
                    <a:bodyPr/>
                    <a:lstStyle/>
                    <a:p>
                      <a:r>
                        <a:rPr lang="en-GB" sz="1600" dirty="0" smtClean="0"/>
                        <a:t>2015 RWM 4C+</a:t>
                      </a:r>
                      <a:endParaRPr lang="en-GB" sz="1600" dirty="0"/>
                    </a:p>
                  </a:txBody>
                  <a:tcPr/>
                </a:tc>
                <a:tc>
                  <a:txBody>
                    <a:bodyPr/>
                    <a:lstStyle/>
                    <a:p>
                      <a:r>
                        <a:rPr lang="en-GB" sz="1600" dirty="0" smtClean="0"/>
                        <a:t>2015 RWM</a:t>
                      </a:r>
                    </a:p>
                    <a:p>
                      <a:r>
                        <a:rPr lang="en-GB" sz="1600" dirty="0" smtClean="0"/>
                        <a:t>4B+</a:t>
                      </a:r>
                      <a:endParaRPr lang="en-GB" sz="1600" dirty="0"/>
                    </a:p>
                  </a:txBody>
                  <a:tcPr/>
                </a:tc>
                <a:tc>
                  <a:txBody>
                    <a:bodyPr/>
                    <a:lstStyle/>
                    <a:p>
                      <a:r>
                        <a:rPr lang="en-GB" sz="1600" dirty="0" smtClean="0"/>
                        <a:t>2016</a:t>
                      </a:r>
                      <a:r>
                        <a:rPr lang="en-GB" sz="1600" baseline="0" dirty="0" smtClean="0"/>
                        <a:t> RWM</a:t>
                      </a:r>
                    </a:p>
                    <a:p>
                      <a:r>
                        <a:rPr lang="en-GB" sz="1600" baseline="0" dirty="0" smtClean="0"/>
                        <a:t>EXP</a:t>
                      </a:r>
                    </a:p>
                  </a:txBody>
                  <a:tcPr/>
                </a:tc>
                <a:tc>
                  <a:txBody>
                    <a:bodyPr/>
                    <a:lstStyle/>
                    <a:p>
                      <a:endParaRPr lang="en-GB" sz="1600" dirty="0"/>
                    </a:p>
                  </a:txBody>
                  <a:tcPr/>
                </a:tc>
              </a:tr>
              <a:tr h="540060">
                <a:tc>
                  <a:txBody>
                    <a:bodyPr/>
                    <a:lstStyle/>
                    <a:p>
                      <a:r>
                        <a:rPr lang="en-GB" sz="1600" dirty="0" smtClean="0"/>
                        <a:t>National</a:t>
                      </a:r>
                    </a:p>
                    <a:p>
                      <a:r>
                        <a:rPr lang="en-GB" sz="1600" dirty="0" smtClean="0"/>
                        <a:t>Hampshire</a:t>
                      </a:r>
                    </a:p>
                  </a:txBody>
                  <a:tcPr/>
                </a:tc>
                <a:tc>
                  <a:txBody>
                    <a:bodyPr/>
                    <a:lstStyle/>
                    <a:p>
                      <a:r>
                        <a:rPr lang="en-GB" sz="1600" dirty="0" smtClean="0"/>
                        <a:t>80%</a:t>
                      </a:r>
                    </a:p>
                    <a:p>
                      <a:r>
                        <a:rPr lang="en-GB" sz="1600" dirty="0" smtClean="0"/>
                        <a:t>83% (+3)</a:t>
                      </a:r>
                    </a:p>
                  </a:txBody>
                  <a:tcPr/>
                </a:tc>
                <a:tc>
                  <a:txBody>
                    <a:bodyPr/>
                    <a:lstStyle/>
                    <a:p>
                      <a:r>
                        <a:rPr lang="en-GB" sz="1600" dirty="0" smtClean="0"/>
                        <a:t>69</a:t>
                      </a:r>
                    </a:p>
                    <a:p>
                      <a:r>
                        <a:rPr lang="en-GB" sz="1600" dirty="0" smtClean="0"/>
                        <a:t>73 (+4)</a:t>
                      </a:r>
                    </a:p>
                  </a:txBody>
                  <a:tcPr/>
                </a:tc>
                <a:tc>
                  <a:txBody>
                    <a:bodyPr/>
                    <a:lstStyle/>
                    <a:p>
                      <a:r>
                        <a:rPr lang="en-GB" sz="1600" baseline="0" dirty="0" smtClean="0"/>
                        <a:t>52%</a:t>
                      </a:r>
                    </a:p>
                    <a:p>
                      <a:r>
                        <a:rPr lang="en-GB" sz="1600" dirty="0" smtClean="0"/>
                        <a:t>57% (+5)</a:t>
                      </a:r>
                      <a:endParaRPr lang="en-GB" sz="1600" baseline="0" dirty="0" smtClean="0"/>
                    </a:p>
                  </a:txBody>
                  <a:tcPr/>
                </a:tc>
                <a:tc>
                  <a:txBody>
                    <a:bodyPr/>
                    <a:lstStyle/>
                    <a:p>
                      <a:r>
                        <a:rPr lang="en-GB" sz="1600" dirty="0" smtClean="0"/>
                        <a:t>No comparison with either previous</a:t>
                      </a:r>
                      <a:r>
                        <a:rPr lang="en-GB" sz="1600" baseline="0" dirty="0" smtClean="0"/>
                        <a:t> or predicted expectations</a:t>
                      </a:r>
                      <a:endParaRPr lang="en-GB" sz="1600" dirty="0"/>
                    </a:p>
                  </a:txBody>
                  <a:tcPr/>
                </a:tc>
              </a:tr>
            </a:tbl>
          </a:graphicData>
        </a:graphic>
      </p:graphicFrame>
      <p:graphicFrame>
        <p:nvGraphicFramePr>
          <p:cNvPr id="7" name="Content Placeholder 5"/>
          <p:cNvGraphicFramePr>
            <a:graphicFrameLocks/>
          </p:cNvGraphicFramePr>
          <p:nvPr>
            <p:extLst>
              <p:ext uri="{D42A27DB-BD31-4B8C-83A1-F6EECF244321}">
                <p14:modId xmlns:p14="http://schemas.microsoft.com/office/powerpoint/2010/main" val="1373396300"/>
              </p:ext>
            </p:extLst>
          </p:nvPr>
        </p:nvGraphicFramePr>
        <p:xfrm>
          <a:off x="323528" y="2348880"/>
          <a:ext cx="8568952" cy="1158240"/>
        </p:xfrm>
        <a:graphic>
          <a:graphicData uri="http://schemas.openxmlformats.org/drawingml/2006/table">
            <a:tbl>
              <a:tblPr firstRow="1" bandRow="1">
                <a:tableStyleId>{5C22544A-7EE6-4342-B048-85BDC9FD1C3A}</a:tableStyleId>
              </a:tblPr>
              <a:tblGrid>
                <a:gridCol w="1497223"/>
                <a:gridCol w="1497223"/>
                <a:gridCol w="1497223"/>
                <a:gridCol w="4077283"/>
              </a:tblGrid>
              <a:tr h="370840">
                <a:tc>
                  <a:txBody>
                    <a:bodyPr/>
                    <a:lstStyle/>
                    <a:p>
                      <a:r>
                        <a:rPr lang="en-GB" sz="1600" dirty="0" smtClean="0"/>
                        <a:t>Deeper</a:t>
                      </a:r>
                    </a:p>
                  </a:txBody>
                  <a:tcPr/>
                </a:tc>
                <a:tc>
                  <a:txBody>
                    <a:bodyPr/>
                    <a:lstStyle/>
                    <a:p>
                      <a:r>
                        <a:rPr lang="en-GB" sz="1600" dirty="0" smtClean="0"/>
                        <a:t>2015 RWM</a:t>
                      </a:r>
                    </a:p>
                    <a:p>
                      <a:r>
                        <a:rPr lang="en-GB" sz="1600" dirty="0" smtClean="0"/>
                        <a:t>5+</a:t>
                      </a:r>
                      <a:endParaRPr lang="en-GB" sz="1600" dirty="0"/>
                    </a:p>
                  </a:txBody>
                  <a:tcPr/>
                </a:tc>
                <a:tc>
                  <a:txBody>
                    <a:bodyPr/>
                    <a:lstStyle/>
                    <a:p>
                      <a:r>
                        <a:rPr lang="en-GB" sz="1600" dirty="0" smtClean="0"/>
                        <a:t>2016</a:t>
                      </a:r>
                      <a:r>
                        <a:rPr lang="en-GB" sz="1600" baseline="0" dirty="0" smtClean="0"/>
                        <a:t> RWM</a:t>
                      </a:r>
                    </a:p>
                    <a:p>
                      <a:r>
                        <a:rPr lang="en-GB" sz="1600" baseline="0" dirty="0" smtClean="0"/>
                        <a:t>GDS</a:t>
                      </a:r>
                    </a:p>
                  </a:txBody>
                  <a:tcPr/>
                </a:tc>
                <a:tc>
                  <a:txBody>
                    <a:bodyPr/>
                    <a:lstStyle/>
                    <a:p>
                      <a:endParaRPr lang="en-GB" sz="1600" dirty="0"/>
                    </a:p>
                  </a:txBody>
                  <a:tcPr/>
                </a:tc>
              </a:tr>
              <a:tr h="370840">
                <a:tc>
                  <a:txBody>
                    <a:bodyPr/>
                    <a:lstStyle/>
                    <a:p>
                      <a:r>
                        <a:rPr lang="en-GB" sz="1600" dirty="0" smtClean="0"/>
                        <a:t>National</a:t>
                      </a:r>
                    </a:p>
                    <a:p>
                      <a:r>
                        <a:rPr lang="en-GB" sz="1600" dirty="0" smtClean="0"/>
                        <a:t>Hampshire</a:t>
                      </a:r>
                    </a:p>
                  </a:txBody>
                  <a:tcPr/>
                </a:tc>
                <a:tc>
                  <a:txBody>
                    <a:bodyPr/>
                    <a:lstStyle/>
                    <a:p>
                      <a:r>
                        <a:rPr lang="en-GB" sz="1600" dirty="0" smtClean="0"/>
                        <a:t>24</a:t>
                      </a:r>
                    </a:p>
                    <a:p>
                      <a:r>
                        <a:rPr lang="en-GB" sz="1600" dirty="0" smtClean="0"/>
                        <a:t>27 (+3)</a:t>
                      </a:r>
                    </a:p>
                  </a:txBody>
                  <a:tcPr/>
                </a:tc>
                <a:tc>
                  <a:txBody>
                    <a:bodyPr/>
                    <a:lstStyle/>
                    <a:p>
                      <a:r>
                        <a:rPr lang="en-GB" sz="1600" baseline="0" dirty="0" smtClean="0"/>
                        <a:t>5%</a:t>
                      </a:r>
                    </a:p>
                    <a:p>
                      <a:r>
                        <a:rPr lang="en-GB" sz="1600" baseline="0" dirty="0" smtClean="0"/>
                        <a:t>7% (+2)</a:t>
                      </a:r>
                    </a:p>
                  </a:txBody>
                  <a:tcPr/>
                </a:tc>
                <a:tc>
                  <a:txBody>
                    <a:bodyPr/>
                    <a:lstStyle/>
                    <a:p>
                      <a:r>
                        <a:rPr lang="en-GB" sz="1600" dirty="0" smtClean="0"/>
                        <a:t>Little</a:t>
                      </a:r>
                      <a:r>
                        <a:rPr lang="en-GB" sz="1600" baseline="0" dirty="0" smtClean="0"/>
                        <a:t> correlation</a:t>
                      </a:r>
                      <a:endParaRPr lang="en-GB" sz="1600" dirty="0"/>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318620843"/>
              </p:ext>
            </p:extLst>
          </p:nvPr>
        </p:nvGraphicFramePr>
        <p:xfrm>
          <a:off x="323528" y="3645024"/>
          <a:ext cx="8568952" cy="1483360"/>
        </p:xfrm>
        <a:graphic>
          <a:graphicData uri="http://schemas.openxmlformats.org/drawingml/2006/table">
            <a:tbl>
              <a:tblPr firstRow="1" bandRow="1">
                <a:tableStyleId>{5C22544A-7EE6-4342-B048-85BDC9FD1C3A}</a:tableStyleId>
              </a:tblPr>
              <a:tblGrid>
                <a:gridCol w="1584176"/>
                <a:gridCol w="1512168"/>
                <a:gridCol w="1512168"/>
                <a:gridCol w="1656184"/>
                <a:gridCol w="2304256"/>
              </a:tblGrid>
              <a:tr h="370840">
                <a:tc>
                  <a:txBody>
                    <a:bodyPr/>
                    <a:lstStyle/>
                    <a:p>
                      <a:r>
                        <a:rPr lang="en-GB" sz="1600" dirty="0" smtClean="0"/>
                        <a:t>EXP</a:t>
                      </a:r>
                      <a:endParaRPr lang="en-GB" sz="1600" dirty="0"/>
                    </a:p>
                  </a:txBody>
                  <a:tcPr/>
                </a:tc>
                <a:tc>
                  <a:txBody>
                    <a:bodyPr/>
                    <a:lstStyle/>
                    <a:p>
                      <a:r>
                        <a:rPr lang="en-GB" sz="1600" dirty="0" smtClean="0"/>
                        <a:t>Reading</a:t>
                      </a:r>
                      <a:endParaRPr lang="en-GB" sz="1600" dirty="0"/>
                    </a:p>
                  </a:txBody>
                  <a:tcPr/>
                </a:tc>
                <a:tc>
                  <a:txBody>
                    <a:bodyPr/>
                    <a:lstStyle/>
                    <a:p>
                      <a:r>
                        <a:rPr lang="en-GB" sz="1600" dirty="0" smtClean="0"/>
                        <a:t>Writing</a:t>
                      </a:r>
                      <a:endParaRPr lang="en-GB" sz="1600" dirty="0"/>
                    </a:p>
                  </a:txBody>
                  <a:tcPr/>
                </a:tc>
                <a:tc>
                  <a:txBody>
                    <a:bodyPr/>
                    <a:lstStyle/>
                    <a:p>
                      <a:r>
                        <a:rPr lang="en-GB" sz="1600" dirty="0" smtClean="0"/>
                        <a:t>Mathematics</a:t>
                      </a:r>
                      <a:endParaRPr lang="en-GB" sz="1600" dirty="0"/>
                    </a:p>
                  </a:txBody>
                  <a:tcPr/>
                </a:tc>
                <a:tc>
                  <a:txBody>
                    <a:bodyPr/>
                    <a:lstStyle/>
                    <a:p>
                      <a:r>
                        <a:rPr lang="en-GB" sz="1600" dirty="0" smtClean="0"/>
                        <a:t>GPS</a:t>
                      </a:r>
                      <a:endParaRPr lang="en-GB" sz="1600" dirty="0"/>
                    </a:p>
                  </a:txBody>
                  <a:tcPr/>
                </a:tc>
              </a:tr>
              <a:tr h="370840">
                <a:tc>
                  <a:txBody>
                    <a:bodyPr/>
                    <a:lstStyle/>
                    <a:p>
                      <a:r>
                        <a:rPr lang="en-GB" sz="1600" dirty="0" smtClean="0"/>
                        <a:t>Hampshire</a:t>
                      </a:r>
                      <a:endParaRPr lang="en-GB" sz="1600" dirty="0"/>
                    </a:p>
                  </a:txBody>
                  <a:tcPr/>
                </a:tc>
                <a:tc>
                  <a:txBody>
                    <a:bodyPr/>
                    <a:lstStyle/>
                    <a:p>
                      <a:r>
                        <a:rPr lang="en-GB" sz="1600" dirty="0" smtClean="0"/>
                        <a:t>71%</a:t>
                      </a:r>
                    </a:p>
                  </a:txBody>
                  <a:tcPr/>
                </a:tc>
                <a:tc>
                  <a:txBody>
                    <a:bodyPr/>
                    <a:lstStyle/>
                    <a:p>
                      <a:r>
                        <a:rPr lang="en-GB" sz="1600" dirty="0" smtClean="0"/>
                        <a:t>78%	</a:t>
                      </a:r>
                    </a:p>
                  </a:txBody>
                  <a:tcPr/>
                </a:tc>
                <a:tc>
                  <a:txBody>
                    <a:bodyPr/>
                    <a:lstStyle/>
                    <a:p>
                      <a:r>
                        <a:rPr lang="en-GB" sz="1600" dirty="0" smtClean="0"/>
                        <a:t>71%	</a:t>
                      </a:r>
                    </a:p>
                  </a:txBody>
                  <a:tcPr/>
                </a:tc>
                <a:tc>
                  <a:txBody>
                    <a:bodyPr/>
                    <a:lstStyle/>
                    <a:p>
                      <a:r>
                        <a:rPr lang="en-GB" sz="1600" dirty="0" smtClean="0"/>
                        <a:t>74%	(23% GDS)</a:t>
                      </a:r>
                    </a:p>
                  </a:txBody>
                  <a:tcPr/>
                </a:tc>
              </a:tr>
              <a:tr h="370840">
                <a:tc>
                  <a:txBody>
                    <a:bodyPr/>
                    <a:lstStyle/>
                    <a:p>
                      <a:r>
                        <a:rPr lang="en-GB" sz="1600" dirty="0" smtClean="0"/>
                        <a:t>National</a:t>
                      </a:r>
                      <a:endParaRPr lang="en-GB" sz="1600" dirty="0"/>
                    </a:p>
                  </a:txBody>
                  <a:tcPr/>
                </a:tc>
                <a:tc>
                  <a:txBody>
                    <a:bodyPr/>
                    <a:lstStyle/>
                    <a:p>
                      <a:r>
                        <a:rPr lang="en-GB" sz="1600" dirty="0" smtClean="0"/>
                        <a:t>66%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73%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70%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72%	(22% GDS)</a:t>
                      </a:r>
                    </a:p>
                  </a:txBody>
                  <a:tcPr/>
                </a:tc>
              </a:tr>
              <a:tr h="370840">
                <a:tc>
                  <a:txBody>
                    <a:bodyPr/>
                    <a:lstStyle/>
                    <a:p>
                      <a:r>
                        <a:rPr lang="en-GB" sz="1600" dirty="0" smtClean="0"/>
                        <a:t>Difference</a:t>
                      </a:r>
                      <a:endParaRPr lang="en-GB" sz="1600" dirty="0"/>
                    </a:p>
                  </a:txBody>
                  <a:tcPr/>
                </a:tc>
                <a:tc>
                  <a:txBody>
                    <a:bodyPr/>
                    <a:lstStyle/>
                    <a:p>
                      <a:r>
                        <a:rPr lang="en-GB" sz="1600" dirty="0" smtClean="0"/>
                        <a:t>+5</a:t>
                      </a:r>
                      <a:endParaRPr lang="en-GB" sz="1600" dirty="0"/>
                    </a:p>
                  </a:txBody>
                  <a:tcPr/>
                </a:tc>
                <a:tc>
                  <a:txBody>
                    <a:bodyPr/>
                    <a:lstStyle/>
                    <a:p>
                      <a:r>
                        <a:rPr lang="en-GB" sz="1600" dirty="0" smtClean="0"/>
                        <a:t>+5</a:t>
                      </a:r>
                      <a:endParaRPr lang="en-GB" sz="1600" dirty="0"/>
                    </a:p>
                  </a:txBody>
                  <a:tcPr/>
                </a:tc>
                <a:tc>
                  <a:txBody>
                    <a:bodyPr/>
                    <a:lstStyle/>
                    <a:p>
                      <a:r>
                        <a:rPr lang="en-GB" sz="1600" dirty="0" smtClean="0"/>
                        <a:t>+1</a:t>
                      </a:r>
                      <a:endParaRPr lang="en-GB" sz="1600" dirty="0"/>
                    </a:p>
                  </a:txBody>
                  <a:tcPr/>
                </a:tc>
                <a:tc>
                  <a:txBody>
                    <a:bodyPr/>
                    <a:lstStyle/>
                    <a:p>
                      <a:r>
                        <a:rPr lang="en-GB" sz="1600" dirty="0" smtClean="0"/>
                        <a:t>+2             +1</a:t>
                      </a:r>
                      <a:endParaRPr lang="en-GB" sz="1600" dirty="0"/>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290875444"/>
              </p:ext>
            </p:extLst>
          </p:nvPr>
        </p:nvGraphicFramePr>
        <p:xfrm>
          <a:off x="323528" y="5229200"/>
          <a:ext cx="6264696" cy="1483360"/>
        </p:xfrm>
        <a:graphic>
          <a:graphicData uri="http://schemas.openxmlformats.org/drawingml/2006/table">
            <a:tbl>
              <a:tblPr firstRow="1" bandRow="1">
                <a:tableStyleId>{5C22544A-7EE6-4342-B048-85BDC9FD1C3A}</a:tableStyleId>
              </a:tblPr>
              <a:tblGrid>
                <a:gridCol w="1566174"/>
                <a:gridCol w="1566174"/>
                <a:gridCol w="1476164"/>
                <a:gridCol w="1656184"/>
              </a:tblGrid>
              <a:tr h="370840">
                <a:tc>
                  <a:txBody>
                    <a:bodyPr/>
                    <a:lstStyle/>
                    <a:p>
                      <a:r>
                        <a:rPr lang="en-GB" dirty="0" smtClean="0"/>
                        <a:t>GDS</a:t>
                      </a:r>
                      <a:endParaRPr lang="en-GB" dirty="0"/>
                    </a:p>
                  </a:txBody>
                  <a:tcPr/>
                </a:tc>
                <a:tc>
                  <a:txBody>
                    <a:bodyPr/>
                    <a:lstStyle/>
                    <a:p>
                      <a:r>
                        <a:rPr lang="en-GB" dirty="0" smtClean="0"/>
                        <a:t>Reading</a:t>
                      </a:r>
                      <a:endParaRPr lang="en-GB" dirty="0"/>
                    </a:p>
                  </a:txBody>
                  <a:tcPr/>
                </a:tc>
                <a:tc>
                  <a:txBody>
                    <a:bodyPr/>
                    <a:lstStyle/>
                    <a:p>
                      <a:r>
                        <a:rPr lang="en-GB" dirty="0" smtClean="0"/>
                        <a:t>Writing</a:t>
                      </a:r>
                      <a:endParaRPr lang="en-GB" dirty="0"/>
                    </a:p>
                  </a:txBody>
                  <a:tcPr/>
                </a:tc>
                <a:tc>
                  <a:txBody>
                    <a:bodyPr/>
                    <a:lstStyle/>
                    <a:p>
                      <a:r>
                        <a:rPr lang="en-GB" dirty="0" smtClean="0"/>
                        <a:t>Mathematics</a:t>
                      </a:r>
                      <a:endParaRPr lang="en-GB" dirty="0"/>
                    </a:p>
                  </a:txBody>
                  <a:tcPr/>
                </a:tc>
              </a:tr>
              <a:tr h="370840">
                <a:tc>
                  <a:txBody>
                    <a:bodyPr/>
                    <a:lstStyle/>
                    <a:p>
                      <a:r>
                        <a:rPr lang="en-GB" dirty="0" smtClean="0"/>
                        <a:t>Hampshire</a:t>
                      </a:r>
                      <a:endParaRPr lang="en-GB" dirty="0"/>
                    </a:p>
                  </a:txBody>
                  <a:tcPr/>
                </a:tc>
                <a:tc>
                  <a:txBody>
                    <a:bodyPr/>
                    <a:lstStyle/>
                    <a:p>
                      <a:r>
                        <a:rPr lang="en-GB" dirty="0" smtClean="0"/>
                        <a:t>23%</a:t>
                      </a:r>
                    </a:p>
                  </a:txBody>
                  <a:tcPr/>
                </a:tc>
                <a:tc>
                  <a:txBody>
                    <a:bodyPr/>
                    <a:lstStyle/>
                    <a:p>
                      <a:r>
                        <a:rPr lang="en-GB" dirty="0" smtClean="0"/>
                        <a:t>20%</a:t>
                      </a:r>
                    </a:p>
                  </a:txBody>
                  <a:tcPr/>
                </a:tc>
                <a:tc>
                  <a:txBody>
                    <a:bodyPr/>
                    <a:lstStyle/>
                    <a:p>
                      <a:r>
                        <a:rPr lang="en-GB" dirty="0" smtClean="0"/>
                        <a:t>17%</a:t>
                      </a:r>
                    </a:p>
                  </a:txBody>
                  <a:tcPr/>
                </a:tc>
              </a:tr>
              <a:tr h="370840">
                <a:tc>
                  <a:txBody>
                    <a:bodyPr/>
                    <a:lstStyle/>
                    <a:p>
                      <a:r>
                        <a:rPr lang="en-GB" dirty="0" smtClean="0"/>
                        <a:t>National</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19%</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17%</a:t>
                      </a:r>
                    </a:p>
                  </a:txBody>
                  <a:tcPr/>
                </a:tc>
              </a:tr>
              <a:tr h="370840">
                <a:tc>
                  <a:txBody>
                    <a:bodyPr/>
                    <a:lstStyle/>
                    <a:p>
                      <a:r>
                        <a:rPr lang="en-GB" dirty="0" smtClean="0"/>
                        <a:t>Difference</a:t>
                      </a:r>
                      <a:endParaRPr lang="en-GB" dirty="0"/>
                    </a:p>
                  </a:txBody>
                  <a:tcPr/>
                </a:tc>
                <a:tc>
                  <a:txBody>
                    <a:bodyPr/>
                    <a:lstStyle/>
                    <a:p>
                      <a:r>
                        <a:rPr lang="en-GB" dirty="0" smtClean="0"/>
                        <a:t>+4</a:t>
                      </a:r>
                      <a:endParaRPr lang="en-GB" dirty="0"/>
                    </a:p>
                  </a:txBody>
                  <a:tcPr/>
                </a:tc>
                <a:tc>
                  <a:txBody>
                    <a:bodyPr/>
                    <a:lstStyle/>
                    <a:p>
                      <a:r>
                        <a:rPr lang="en-GB" dirty="0" smtClean="0"/>
                        <a:t>+6</a:t>
                      </a:r>
                      <a:endParaRPr lang="en-GB" dirty="0"/>
                    </a:p>
                  </a:txBody>
                  <a:tcPr/>
                </a:tc>
                <a:tc>
                  <a:txBody>
                    <a:bodyPr/>
                    <a:lstStyle/>
                    <a:p>
                      <a:r>
                        <a:rPr lang="en-GB" dirty="0" smtClean="0"/>
                        <a:t>=</a:t>
                      </a:r>
                      <a:endParaRPr lang="en-GB" dirty="0"/>
                    </a:p>
                  </a:txBody>
                  <a:tcPr/>
                </a:tc>
              </a:tr>
            </a:tbl>
          </a:graphicData>
        </a:graphic>
      </p:graphicFrame>
      <p:sp>
        <p:nvSpPr>
          <p:cNvPr id="10" name="Oval 9"/>
          <p:cNvSpPr/>
          <p:nvPr/>
        </p:nvSpPr>
        <p:spPr>
          <a:xfrm>
            <a:off x="1586203" y="1772816"/>
            <a:ext cx="388843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1572004" y="4653136"/>
            <a:ext cx="43681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1699319" y="6331429"/>
            <a:ext cx="3775315"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78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043608" y="536500"/>
            <a:ext cx="6624736" cy="3612580"/>
            <a:chOff x="1282390" y="717783"/>
            <a:chExt cx="10292570" cy="5047930"/>
          </a:xfrm>
        </p:grpSpPr>
        <p:cxnSp>
          <p:nvCxnSpPr>
            <p:cNvPr id="4" name="Straight Arrow Connector 3"/>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a:off x="3031906" y="5329587"/>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1482033" y="4365104"/>
            <a:ext cx="5428428" cy="1908822"/>
            <a:chOff x="775516" y="3824434"/>
            <a:chExt cx="6242492" cy="2543592"/>
          </a:xfrm>
        </p:grpSpPr>
        <p:cxnSp>
          <p:nvCxnSpPr>
            <p:cNvPr id="16" name="Straight Connector 15"/>
            <p:cNvCxnSpPr/>
            <p:nvPr/>
          </p:nvCxnSpPr>
          <p:spPr>
            <a:xfrm>
              <a:off x="775516" y="5109651"/>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83945" y="5088690"/>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435801" y="5103769"/>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6200000">
              <a:off x="888020" y="4833318"/>
              <a:ext cx="2528513" cy="530898"/>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smtClean="0"/>
                <a:t>Apprentice</a:t>
              </a:r>
              <a:endParaRPr lang="en-GB" sz="2400" dirty="0"/>
            </a:p>
          </p:txBody>
        </p:sp>
        <p:sp>
          <p:nvSpPr>
            <p:cNvPr id="21" name="TextBox 20"/>
            <p:cNvSpPr txBox="1"/>
            <p:nvPr/>
          </p:nvSpPr>
          <p:spPr>
            <a:xfrm rot="16200000">
              <a:off x="2444593" y="4872937"/>
              <a:ext cx="2528513" cy="461665"/>
            </a:xfrm>
            <a:prstGeom prst="rect">
              <a:avLst/>
            </a:prstGeom>
            <a:solidFill>
              <a:schemeClr val="accent4">
                <a:lumMod val="60000"/>
                <a:lumOff val="40000"/>
              </a:schemeClr>
            </a:solidFill>
            <a:ln>
              <a:solidFill>
                <a:schemeClr val="accent1">
                  <a:lumMod val="75000"/>
                </a:schemeClr>
              </a:solidFill>
            </a:ln>
          </p:spPr>
          <p:txBody>
            <a:bodyPr wrap="square" rtlCol="0">
              <a:spAutoFit/>
            </a:bodyPr>
            <a:lstStyle/>
            <a:p>
              <a:pPr algn="ctr"/>
              <a:r>
                <a:rPr lang="en-GB" sz="2400" dirty="0"/>
                <a:t>Competent</a:t>
              </a:r>
            </a:p>
          </p:txBody>
        </p:sp>
        <p:sp>
          <p:nvSpPr>
            <p:cNvPr id="22" name="TextBox 21"/>
            <p:cNvSpPr txBox="1"/>
            <p:nvPr/>
          </p:nvSpPr>
          <p:spPr>
            <a:xfrm rot="16200000">
              <a:off x="3996449" y="4857859"/>
              <a:ext cx="2528513" cy="461665"/>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a:t>Expert</a:t>
              </a:r>
            </a:p>
          </p:txBody>
        </p:sp>
        <p:sp>
          <p:nvSpPr>
            <p:cNvPr id="23" name="TextBox 22"/>
            <p:cNvSpPr txBox="1"/>
            <p:nvPr/>
          </p:nvSpPr>
          <p:spPr>
            <a:xfrm rot="16200000">
              <a:off x="5515380" y="4865397"/>
              <a:ext cx="2543592" cy="461665"/>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400" dirty="0" smtClean="0">
                  <a:solidFill>
                    <a:srgbClr val="FF0000"/>
                  </a:solidFill>
                </a:rPr>
                <a:t>EOY Mastery</a:t>
              </a:r>
              <a:endParaRPr lang="en-GB" sz="2400" dirty="0">
                <a:solidFill>
                  <a:srgbClr val="FF0000"/>
                </a:solidFill>
              </a:endParaRPr>
            </a:p>
          </p:txBody>
        </p:sp>
      </p:grpSp>
      <p:sp>
        <p:nvSpPr>
          <p:cNvPr id="24" name="TextBox 23"/>
          <p:cNvSpPr txBox="1"/>
          <p:nvPr/>
        </p:nvSpPr>
        <p:spPr>
          <a:xfrm>
            <a:off x="496951" y="54284"/>
            <a:ext cx="8888641" cy="461665"/>
          </a:xfrm>
          <a:prstGeom prst="rect">
            <a:avLst/>
          </a:prstGeom>
          <a:noFill/>
        </p:spPr>
        <p:txBody>
          <a:bodyPr wrap="square" rtlCol="0">
            <a:spAutoFit/>
          </a:bodyPr>
          <a:lstStyle/>
          <a:p>
            <a:r>
              <a:rPr lang="en-GB" sz="2400" b="1" dirty="0" smtClean="0">
                <a:solidFill>
                  <a:schemeClr val="tx2"/>
                </a:solidFill>
              </a:rPr>
              <a:t>Learning over the year is not linear – think of a curve …</a:t>
            </a:r>
            <a:endParaRPr lang="en-GB" b="1" dirty="0" smtClean="0">
              <a:solidFill>
                <a:schemeClr val="tx2"/>
              </a:solidFill>
            </a:endParaRPr>
          </a:p>
        </p:txBody>
      </p:sp>
      <p:sp>
        <p:nvSpPr>
          <p:cNvPr id="25" name="TextBox 24"/>
          <p:cNvSpPr txBox="1"/>
          <p:nvPr/>
        </p:nvSpPr>
        <p:spPr>
          <a:xfrm>
            <a:off x="7594877" y="3941261"/>
            <a:ext cx="1471704" cy="461665"/>
          </a:xfrm>
          <a:prstGeom prst="rect">
            <a:avLst/>
          </a:prstGeom>
          <a:noFill/>
        </p:spPr>
        <p:txBody>
          <a:bodyPr wrap="square" rtlCol="0">
            <a:spAutoFit/>
          </a:bodyPr>
          <a:lstStyle/>
          <a:p>
            <a:r>
              <a:rPr lang="en-GB" sz="2400" b="1" dirty="0" smtClean="0">
                <a:solidFill>
                  <a:schemeClr val="tx2">
                    <a:lumMod val="50000"/>
                  </a:schemeClr>
                </a:solidFill>
              </a:rPr>
              <a:t>Time</a:t>
            </a:r>
            <a:endParaRPr lang="en-GB" sz="2400" b="1" dirty="0">
              <a:solidFill>
                <a:schemeClr val="tx2">
                  <a:lumMod val="50000"/>
                </a:schemeClr>
              </a:solidFill>
            </a:endParaRPr>
          </a:p>
        </p:txBody>
      </p:sp>
      <p:sp>
        <p:nvSpPr>
          <p:cNvPr id="13" name="Rectangle 12"/>
          <p:cNvSpPr/>
          <p:nvPr/>
        </p:nvSpPr>
        <p:spPr>
          <a:xfrm>
            <a:off x="1166421" y="2485141"/>
            <a:ext cx="1173331" cy="439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p:cNvGrpSpPr/>
          <p:nvPr/>
        </p:nvGrpSpPr>
        <p:grpSpPr>
          <a:xfrm>
            <a:off x="1166421" y="584259"/>
            <a:ext cx="6501922" cy="3492813"/>
            <a:chOff x="1166421" y="584259"/>
            <a:chExt cx="6501922" cy="3492813"/>
          </a:xfrm>
        </p:grpSpPr>
        <p:sp>
          <p:nvSpPr>
            <p:cNvPr id="10" name="Moon 9"/>
            <p:cNvSpPr/>
            <p:nvPr/>
          </p:nvSpPr>
          <p:spPr>
            <a:xfrm rot="14730376">
              <a:off x="3790504" y="-206708"/>
              <a:ext cx="1834152" cy="5553456"/>
            </a:xfrm>
            <a:prstGeom prst="mo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1166421" y="2924944"/>
              <a:ext cx="6145502"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rot="16200000">
              <a:off x="5478359" y="1887086"/>
              <a:ext cx="3492811" cy="88715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rot="6697786">
              <a:off x="5354782" y="2019115"/>
              <a:ext cx="2214390" cy="110180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1" name="TextBox 30"/>
          <p:cNvSpPr txBox="1"/>
          <p:nvPr/>
        </p:nvSpPr>
        <p:spPr>
          <a:xfrm rot="16200000">
            <a:off x="-971801" y="2233262"/>
            <a:ext cx="3369972" cy="461665"/>
          </a:xfrm>
          <a:prstGeom prst="rect">
            <a:avLst/>
          </a:prstGeom>
          <a:noFill/>
        </p:spPr>
        <p:txBody>
          <a:bodyPr wrap="square" rtlCol="0">
            <a:spAutoFit/>
          </a:bodyPr>
          <a:lstStyle/>
          <a:p>
            <a:r>
              <a:rPr lang="en-GB" sz="2400" b="1" dirty="0" smtClean="0">
                <a:solidFill>
                  <a:schemeClr val="tx2">
                    <a:lumMod val="50000"/>
                  </a:schemeClr>
                </a:solidFill>
              </a:rPr>
              <a:t>Curriculum content</a:t>
            </a:r>
            <a:endParaRPr lang="en-GB" sz="2400" b="1" dirty="0">
              <a:solidFill>
                <a:schemeClr val="tx2">
                  <a:lumMod val="50000"/>
                </a:schemeClr>
              </a:solidFill>
            </a:endParaRPr>
          </a:p>
        </p:txBody>
      </p:sp>
      <p:sp>
        <p:nvSpPr>
          <p:cNvPr id="15" name="Oval 14"/>
          <p:cNvSpPr/>
          <p:nvPr/>
        </p:nvSpPr>
        <p:spPr>
          <a:xfrm>
            <a:off x="6579544" y="515949"/>
            <a:ext cx="201641" cy="3244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0052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59003868"/>
              </p:ext>
            </p:extLst>
          </p:nvPr>
        </p:nvGraphicFramePr>
        <p:xfrm>
          <a:off x="264344" y="1916832"/>
          <a:ext cx="8568952" cy="3352800"/>
        </p:xfrm>
        <a:graphic>
          <a:graphicData uri="http://schemas.openxmlformats.org/drawingml/2006/table">
            <a:tbl>
              <a:tblPr firstRow="1" firstCol="1" bandRow="1"/>
              <a:tblGrid>
                <a:gridCol w="1840295"/>
                <a:gridCol w="1728192"/>
                <a:gridCol w="607977"/>
                <a:gridCol w="1624271"/>
                <a:gridCol w="584596"/>
                <a:gridCol w="2183621"/>
              </a:tblGrid>
              <a:tr h="299655">
                <a:tc>
                  <a:txBody>
                    <a:bodyPr/>
                    <a:lstStyle/>
                    <a:p>
                      <a:pPr>
                        <a:spcAft>
                          <a:spcPts val="0"/>
                        </a:spcAft>
                      </a:pPr>
                      <a:r>
                        <a:rPr lang="en-GB" sz="2000" dirty="0">
                          <a:effectLst/>
                          <a:latin typeface="Calibri"/>
                          <a:cs typeface="Times New Roman"/>
                        </a:rPr>
                        <a:t>To be “on track”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GB" sz="2000" dirty="0">
                          <a:effectLst/>
                          <a:latin typeface="Calibri"/>
                          <a:cs typeface="Times New Roman"/>
                        </a:rPr>
                        <a:t>Phase 1 </a:t>
                      </a:r>
                      <a:r>
                        <a:rPr lang="en-GB" sz="2000" dirty="0" smtClean="0">
                          <a:effectLst/>
                          <a:latin typeface="Calibri"/>
                          <a:cs typeface="Times New Roman"/>
                        </a:rPr>
                        <a:t>statements</a:t>
                      </a:r>
                      <a:endParaRPr lang="en-GB" sz="2000" dirty="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spcAft>
                          <a:spcPts val="0"/>
                        </a:spcAft>
                      </a:pPr>
                      <a:r>
                        <a:rPr lang="en-GB" sz="2000" dirty="0">
                          <a:effectLst/>
                          <a:latin typeface="Calibri"/>
                          <a:cs typeface="Times New Roman"/>
                        </a:rPr>
                        <a:t>Phase 2 </a:t>
                      </a:r>
                      <a:r>
                        <a:rPr lang="en-GB" sz="2000" dirty="0" smtClean="0">
                          <a:effectLst/>
                          <a:latin typeface="Calibri"/>
                          <a:cs typeface="Times New Roman"/>
                        </a:rPr>
                        <a:t>statements</a:t>
                      </a:r>
                      <a:endParaRPr lang="en-GB" sz="2000" dirty="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spcAft>
                          <a:spcPts val="0"/>
                        </a:spcAft>
                      </a:pPr>
                      <a:r>
                        <a:rPr lang="en-GB" sz="2000" dirty="0">
                          <a:effectLst/>
                          <a:latin typeface="Calibri"/>
                          <a:cs typeface="Times New Roman"/>
                        </a:rPr>
                        <a:t>Phase 3 </a:t>
                      </a:r>
                      <a:r>
                        <a:rPr lang="en-GB" sz="2000" dirty="0" smtClean="0">
                          <a:effectLst/>
                          <a:latin typeface="Calibri"/>
                          <a:cs typeface="Times New Roman"/>
                        </a:rPr>
                        <a:t>statements</a:t>
                      </a:r>
                      <a:endParaRPr lang="en-GB" sz="2000" dirty="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655">
                <a:tc>
                  <a:txBody>
                    <a:bodyPr/>
                    <a:lstStyle/>
                    <a:p>
                      <a:pPr>
                        <a:spcAft>
                          <a:spcPts val="0"/>
                        </a:spcAft>
                      </a:pPr>
                      <a:r>
                        <a:rPr lang="en-GB" sz="2000">
                          <a:effectLst/>
                          <a:latin typeface="Calibri"/>
                          <a:cs typeface="Times New Roman"/>
                        </a:rPr>
                        <a:t>Milestone 1 (November)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b="1">
                          <a:effectLst/>
                          <a:latin typeface="Calibri"/>
                          <a:cs typeface="Times New Roman"/>
                        </a:rPr>
                        <a:t>Apprentice</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66"/>
                    </a:solidFill>
                  </a:tcPr>
                </a:tc>
                <a:tc>
                  <a:txBody>
                    <a:bodyPr/>
                    <a:lstStyle/>
                    <a:p>
                      <a:pPr>
                        <a:spcAft>
                          <a:spcPts val="0"/>
                        </a:spcAft>
                      </a:pPr>
                      <a:r>
                        <a:rPr lang="en-GB" sz="2000" dirty="0">
                          <a:effectLst/>
                          <a:latin typeface="Calibri"/>
                          <a:cs typeface="Times New Roman"/>
                        </a:rPr>
                        <a:t> </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GB" sz="2000">
                          <a:effectLst/>
                          <a:latin typeface="Calibri"/>
                          <a:cs typeface="Times New Roman"/>
                        </a:rPr>
                        <a:t>Not yet introduced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c hMerge="1">
                  <a:txBody>
                    <a:bodyPr/>
                    <a:lstStyle/>
                    <a:p>
                      <a:endParaRPr lang="en-GB"/>
                    </a:p>
                  </a:txBody>
                  <a:tcPr/>
                </a:tc>
                <a:tc>
                  <a:txBody>
                    <a:bodyPr/>
                    <a:lstStyle/>
                    <a:p>
                      <a:pPr algn="ctr">
                        <a:spcAft>
                          <a:spcPts val="0"/>
                        </a:spcAft>
                      </a:pPr>
                      <a:r>
                        <a:rPr lang="en-GB" sz="2000">
                          <a:effectLst/>
                          <a:latin typeface="Calibri"/>
                          <a:cs typeface="Times New Roman"/>
                        </a:rPr>
                        <a:t>Not yet introduced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r>
              <a:tr h="299655">
                <a:tc>
                  <a:txBody>
                    <a:bodyPr/>
                    <a:lstStyle/>
                    <a:p>
                      <a:pPr>
                        <a:spcAft>
                          <a:spcPts val="0"/>
                        </a:spcAft>
                      </a:pPr>
                      <a:r>
                        <a:rPr lang="en-GB" sz="2000">
                          <a:effectLst/>
                          <a:latin typeface="Calibri"/>
                          <a:cs typeface="Times New Roman"/>
                        </a:rPr>
                        <a:t>Milestone 2 (February)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b="1">
                          <a:effectLst/>
                          <a:latin typeface="Calibri"/>
                          <a:cs typeface="Times New Roman"/>
                        </a:rPr>
                        <a:t>Competent</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7E6E"/>
                    </a:solidFill>
                  </a:tcPr>
                </a:tc>
                <a:tc>
                  <a:txBody>
                    <a:bodyPr/>
                    <a:lstStyle/>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7E6E"/>
                    </a:solidFill>
                  </a:tcPr>
                </a:tc>
                <a:tc>
                  <a:txBody>
                    <a:bodyPr/>
                    <a:lstStyle/>
                    <a:p>
                      <a:pPr algn="ctr">
                        <a:spcAft>
                          <a:spcPts val="0"/>
                        </a:spcAft>
                      </a:pPr>
                      <a:r>
                        <a:rPr lang="en-GB" sz="2000" b="1">
                          <a:effectLst/>
                          <a:latin typeface="Calibri"/>
                          <a:cs typeface="Times New Roman"/>
                        </a:rPr>
                        <a:t>Apprentice</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7E6E"/>
                    </a:solidFill>
                  </a:tcPr>
                </a:tc>
                <a:tc>
                  <a:txBody>
                    <a:bodyPr/>
                    <a:lstStyle/>
                    <a:p>
                      <a:pPr>
                        <a:spcAft>
                          <a:spcPts val="0"/>
                        </a:spcAft>
                      </a:pPr>
                      <a:r>
                        <a:rPr lang="en-GB" sz="2000" b="1">
                          <a:effectLst/>
                          <a:latin typeface="Calibri"/>
                          <a:cs typeface="Times New Roman"/>
                        </a:rPr>
                        <a:t> </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a:effectLst/>
                          <a:latin typeface="Calibri"/>
                          <a:cs typeface="Times New Roman"/>
                        </a:rPr>
                        <a:t>Not yet introduced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r>
              <a:tr h="299655">
                <a:tc>
                  <a:txBody>
                    <a:bodyPr/>
                    <a:lstStyle/>
                    <a:p>
                      <a:pPr>
                        <a:spcAft>
                          <a:spcPts val="0"/>
                        </a:spcAft>
                      </a:pPr>
                      <a:r>
                        <a:rPr lang="en-GB" sz="2000">
                          <a:effectLst/>
                          <a:latin typeface="Calibri"/>
                          <a:cs typeface="Times New Roman"/>
                        </a:rPr>
                        <a:t>Milestone 3 (April)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b="1">
                          <a:effectLst/>
                          <a:latin typeface="Calibri"/>
                          <a:cs typeface="Times New Roman"/>
                        </a:rPr>
                        <a:t>Expert</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lgn="ctr">
                        <a:spcAft>
                          <a:spcPts val="0"/>
                        </a:spcAft>
                      </a:pPr>
                      <a:r>
                        <a:rPr lang="en-GB" sz="2000" b="1">
                          <a:effectLst/>
                          <a:latin typeface="Calibri"/>
                          <a:cs typeface="Times New Roman"/>
                        </a:rPr>
                        <a:t>Competent</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lgn="ctr">
                        <a:spcAft>
                          <a:spcPts val="0"/>
                        </a:spcAft>
                      </a:pPr>
                      <a:r>
                        <a:rPr lang="en-GB" sz="2000" b="1">
                          <a:effectLst/>
                          <a:latin typeface="Calibri"/>
                          <a:cs typeface="Times New Roman"/>
                        </a:rPr>
                        <a:t>Apprentice</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r>
              <a:tr h="599310">
                <a:tc>
                  <a:txBody>
                    <a:bodyPr/>
                    <a:lstStyle/>
                    <a:p>
                      <a:pPr>
                        <a:spcAft>
                          <a:spcPts val="0"/>
                        </a:spcAft>
                      </a:pPr>
                      <a:r>
                        <a:rPr lang="en-GB" sz="2000">
                          <a:effectLst/>
                          <a:latin typeface="Calibri"/>
                          <a:cs typeface="Times New Roman"/>
                        </a:rPr>
                        <a:t>End of Year </a:t>
                      </a:r>
                    </a:p>
                    <a:p>
                      <a:pPr>
                        <a:spcAft>
                          <a:spcPts val="0"/>
                        </a:spcAft>
                      </a:pPr>
                      <a:r>
                        <a:rPr lang="en-GB" sz="2000">
                          <a:effectLst/>
                          <a:latin typeface="Calibri"/>
                          <a:cs typeface="Times New Roman"/>
                        </a:rPr>
                        <a:t>Age Related Expectations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dirty="0">
                          <a:effectLst/>
                          <a:latin typeface="Calibri"/>
                          <a:cs typeface="Times New Roman"/>
                        </a:rPr>
                        <a:t> </a:t>
                      </a:r>
                    </a:p>
                    <a:p>
                      <a:pPr algn="ctr">
                        <a:spcAft>
                          <a:spcPts val="0"/>
                        </a:spcAft>
                      </a:pPr>
                      <a:r>
                        <a:rPr lang="en-GB" sz="2000" dirty="0">
                          <a:effectLst/>
                          <a:latin typeface="Calibri"/>
                          <a:cs typeface="Times New Roman"/>
                        </a:rPr>
                        <a:t>Expert</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n-GB" sz="2000" b="1" dirty="0">
                          <a:effectLst/>
                          <a:latin typeface="Calibri"/>
                          <a:cs typeface="Times New Roman"/>
                        </a:rPr>
                        <a:t> </a:t>
                      </a:r>
                      <a:endParaRPr lang="en-GB" sz="2000" dirty="0">
                        <a:effectLst/>
                        <a:latin typeface="Calibri"/>
                        <a:cs typeface="Times New Roman"/>
                      </a:endParaRPr>
                    </a:p>
                    <a:p>
                      <a:pPr>
                        <a:spcAft>
                          <a:spcPts val="0"/>
                        </a:spcAft>
                      </a:pPr>
                      <a:r>
                        <a:rPr lang="en-GB" sz="2000" b="1" dirty="0">
                          <a:effectLst/>
                          <a:latin typeface="Calibri"/>
                          <a:cs typeface="Times New Roman"/>
                        </a:rPr>
                        <a:t>and</a:t>
                      </a:r>
                      <a:endParaRPr lang="en-GB" sz="2000" dirty="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n-GB" sz="2000" dirty="0">
                          <a:effectLst/>
                          <a:latin typeface="Calibri"/>
                          <a:cs typeface="Times New Roman"/>
                        </a:rPr>
                        <a:t> </a:t>
                      </a:r>
                    </a:p>
                    <a:p>
                      <a:pPr algn="ctr">
                        <a:spcAft>
                          <a:spcPts val="0"/>
                        </a:spcAft>
                      </a:pPr>
                      <a:r>
                        <a:rPr lang="en-GB" sz="2000" dirty="0">
                          <a:effectLst/>
                          <a:latin typeface="Calibri"/>
                          <a:cs typeface="Times New Roman"/>
                        </a:rPr>
                        <a:t>Expert</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n-GB" sz="2000" b="1">
                          <a:effectLst/>
                          <a:latin typeface="Calibri"/>
                          <a:cs typeface="Times New Roman"/>
                        </a:rPr>
                        <a:t> </a:t>
                      </a:r>
                      <a:endParaRPr lang="en-GB" sz="2000">
                        <a:effectLst/>
                        <a:latin typeface="Calibri"/>
                        <a:cs typeface="Times New Roman"/>
                      </a:endParaRPr>
                    </a:p>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n-GB" sz="2000" dirty="0">
                          <a:effectLst/>
                          <a:latin typeface="Calibri"/>
                          <a:cs typeface="Times New Roman"/>
                        </a:rPr>
                        <a:t> </a:t>
                      </a:r>
                    </a:p>
                    <a:p>
                      <a:pPr algn="ctr">
                        <a:spcAft>
                          <a:spcPts val="0"/>
                        </a:spcAft>
                      </a:pPr>
                      <a:r>
                        <a:rPr lang="en-GB" sz="2000" dirty="0">
                          <a:effectLst/>
                          <a:latin typeface="Calibri"/>
                          <a:cs typeface="Times New Roman"/>
                        </a:rPr>
                        <a:t>Competent/Expert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3" name="Rectangle 1"/>
          <p:cNvSpPr>
            <a:spLocks noChangeArrowheads="1"/>
          </p:cNvSpPr>
          <p:nvPr/>
        </p:nvSpPr>
        <p:spPr bwMode="auto">
          <a:xfrm>
            <a:off x="251520" y="332656"/>
            <a:ext cx="662473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dirty="0" smtClean="0">
                <a:ln>
                  <a:noFill/>
                </a:ln>
                <a:solidFill>
                  <a:schemeClr val="tx1"/>
                </a:solidFill>
                <a:effectLst/>
                <a:latin typeface="Arial" pitchFamily="34" charset="0"/>
                <a:cs typeface="Arial" pitchFamily="34" charset="0"/>
              </a:rPr>
              <a:t>Objectives have to be “sufficiently” secured at each strategic assessment for a pupil to be “on track”. </a:t>
            </a:r>
          </a:p>
        </p:txBody>
      </p:sp>
    </p:spTree>
    <p:extLst>
      <p:ext uri="{BB962C8B-B14F-4D97-AF65-F5344CB8AC3E}">
        <p14:creationId xmlns:p14="http://schemas.microsoft.com/office/powerpoint/2010/main" val="228100017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Challenges</a:t>
            </a:r>
            <a:endParaRPr lang="en-GB" dirty="0"/>
          </a:p>
        </p:txBody>
      </p:sp>
      <p:sp>
        <p:nvSpPr>
          <p:cNvPr id="3" name="Content Placeholder 2"/>
          <p:cNvSpPr>
            <a:spLocks noGrp="1"/>
          </p:cNvSpPr>
          <p:nvPr>
            <p:ph idx="1"/>
          </p:nvPr>
        </p:nvSpPr>
        <p:spPr/>
        <p:txBody>
          <a:bodyPr/>
          <a:lstStyle/>
          <a:p>
            <a:r>
              <a:rPr lang="en-GB" dirty="0" smtClean="0"/>
              <a:t>Every school has its own curriculum: books and writing outcomes will not be the same.</a:t>
            </a:r>
          </a:p>
          <a:p>
            <a:pPr marL="0" indent="0">
              <a:buNone/>
            </a:pPr>
            <a:endParaRPr lang="en-GB" dirty="0" smtClean="0"/>
          </a:p>
          <a:p>
            <a:r>
              <a:rPr lang="en-GB" dirty="0" smtClean="0"/>
              <a:t>Clarity around ‘what’ the materials exemplify</a:t>
            </a:r>
          </a:p>
          <a:p>
            <a:pPr lvl="1"/>
            <a:r>
              <a:rPr lang="en-GB" dirty="0"/>
              <a:t>Evidencing how / where pupils have applied </a:t>
            </a:r>
            <a:r>
              <a:rPr lang="en-GB" dirty="0" smtClean="0"/>
              <a:t>skills at different phases with growing independence and accuracy</a:t>
            </a:r>
          </a:p>
          <a:p>
            <a:endParaRPr lang="en-GB" dirty="0"/>
          </a:p>
          <a:p>
            <a:endParaRPr lang="en-GB" dirty="0" smtClean="0"/>
          </a:p>
        </p:txBody>
      </p:sp>
    </p:spTree>
    <p:extLst>
      <p:ext uri="{BB962C8B-B14F-4D97-AF65-F5344CB8AC3E}">
        <p14:creationId xmlns:p14="http://schemas.microsoft.com/office/powerpoint/2010/main" val="422490195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Writing exemplification</a:t>
            </a:r>
            <a:br>
              <a:rPr lang="en-GB" dirty="0" smtClean="0"/>
            </a:br>
            <a:r>
              <a:rPr lang="en-GB" dirty="0" smtClean="0"/>
              <a:t>Year 1, 3, 4, 5</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31256127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Evidence and Independence</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Evidence</a:t>
            </a:r>
          </a:p>
          <a:p>
            <a:r>
              <a:rPr lang="en-GB" dirty="0" smtClean="0"/>
              <a:t>The writing was produced </a:t>
            </a:r>
            <a:r>
              <a:rPr lang="en-GB" dirty="0"/>
              <a:t>as part of </a:t>
            </a:r>
            <a:r>
              <a:rPr lang="en-GB" dirty="0" smtClean="0"/>
              <a:t>normal </a:t>
            </a:r>
            <a:r>
              <a:rPr lang="en-GB" dirty="0"/>
              <a:t>classroom </a:t>
            </a:r>
            <a:r>
              <a:rPr lang="en-GB" dirty="0" smtClean="0"/>
              <a:t>practice</a:t>
            </a:r>
            <a:r>
              <a:rPr lang="en-GB" dirty="0"/>
              <a:t> </a:t>
            </a:r>
            <a:r>
              <a:rPr lang="en-GB" dirty="0" smtClean="0"/>
              <a:t>and drawn from the entire year (Sep – June).</a:t>
            </a:r>
          </a:p>
          <a:p>
            <a:endParaRPr lang="en-GB" dirty="0" smtClean="0"/>
          </a:p>
          <a:p>
            <a:pPr marL="0" indent="0">
              <a:buNone/>
            </a:pPr>
            <a:r>
              <a:rPr lang="en-GB" dirty="0" smtClean="0"/>
              <a:t>Independence</a:t>
            </a:r>
            <a:endParaRPr lang="en-GB" dirty="0"/>
          </a:p>
          <a:p>
            <a:r>
              <a:rPr lang="en-GB" dirty="0" smtClean="0"/>
              <a:t>The </a:t>
            </a:r>
            <a:r>
              <a:rPr lang="en-GB" dirty="0"/>
              <a:t>use of success criteria </a:t>
            </a:r>
            <a:r>
              <a:rPr lang="en-GB" dirty="0" smtClean="0"/>
              <a:t>wi</a:t>
            </a:r>
            <a:r>
              <a:rPr lang="en-GB" dirty="0"/>
              <a:t>t</a:t>
            </a:r>
            <a:r>
              <a:rPr lang="en-GB" dirty="0" smtClean="0"/>
              <a:t>h </a:t>
            </a:r>
            <a:r>
              <a:rPr lang="en-GB" dirty="0"/>
              <a:t>children does not exclude the work from </a:t>
            </a:r>
            <a:r>
              <a:rPr lang="en-GB" dirty="0" smtClean="0"/>
              <a:t>the evidence base where evidence is at an ‘apprentice’ level. </a:t>
            </a:r>
            <a:endParaRPr lang="en-GB" dirty="0"/>
          </a:p>
        </p:txBody>
      </p:sp>
    </p:spTree>
    <p:extLst>
      <p:ext uri="{BB962C8B-B14F-4D97-AF65-F5344CB8AC3E}">
        <p14:creationId xmlns:p14="http://schemas.microsoft.com/office/powerpoint/2010/main" val="25938582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994122"/>
          </a:xfrm>
        </p:spPr>
        <p:txBody>
          <a:bodyPr/>
          <a:lstStyle/>
          <a:p>
            <a:pPr algn="l"/>
            <a:r>
              <a:rPr lang="en-GB" dirty="0" smtClean="0"/>
              <a:t>Handwriting and Spelling</a:t>
            </a:r>
            <a:endParaRPr lang="en-GB" dirty="0"/>
          </a:p>
        </p:txBody>
      </p:sp>
      <p:sp>
        <p:nvSpPr>
          <p:cNvPr id="3" name="Content Placeholder 2"/>
          <p:cNvSpPr>
            <a:spLocks noGrp="1"/>
          </p:cNvSpPr>
          <p:nvPr>
            <p:ph idx="1"/>
          </p:nvPr>
        </p:nvSpPr>
        <p:spPr>
          <a:xfrm>
            <a:off x="457200" y="1340768"/>
            <a:ext cx="8229600" cy="4680519"/>
          </a:xfrm>
        </p:spPr>
        <p:txBody>
          <a:bodyPr>
            <a:normAutofit lnSpcReduction="10000"/>
          </a:bodyPr>
          <a:lstStyle/>
          <a:p>
            <a:pPr marL="0" indent="0">
              <a:buNone/>
            </a:pPr>
            <a:r>
              <a:rPr lang="en-GB" dirty="0" smtClean="0"/>
              <a:t>Handwriting</a:t>
            </a:r>
          </a:p>
          <a:p>
            <a:r>
              <a:rPr lang="en-GB" dirty="0" smtClean="0"/>
              <a:t>References are made to handwriting. Once </a:t>
            </a:r>
            <a:r>
              <a:rPr lang="en-GB" dirty="0"/>
              <a:t>a</a:t>
            </a:r>
            <a:r>
              <a:rPr lang="en-GB" dirty="0" smtClean="0"/>
              <a:t> child has met the expected standard these references are less frequent.</a:t>
            </a:r>
            <a:endParaRPr lang="en-GB" dirty="0"/>
          </a:p>
          <a:p>
            <a:pPr marL="0" indent="0">
              <a:buNone/>
            </a:pPr>
            <a:endParaRPr lang="en-GB" b="1" dirty="0" smtClean="0"/>
          </a:p>
          <a:p>
            <a:pPr marL="0" indent="0">
              <a:buNone/>
            </a:pPr>
            <a:r>
              <a:rPr lang="en-GB" dirty="0" smtClean="0"/>
              <a:t>Spelling</a:t>
            </a:r>
          </a:p>
          <a:p>
            <a:r>
              <a:rPr lang="en-GB" dirty="0" smtClean="0"/>
              <a:t>Where </a:t>
            </a:r>
            <a:r>
              <a:rPr lang="en-GB" dirty="0"/>
              <a:t>a child has used a particular </a:t>
            </a:r>
            <a:r>
              <a:rPr lang="en-GB" dirty="0" smtClean="0"/>
              <a:t>word / spelling pattern this may be noted. Not all evidence for spelling is apparent in the published materials but sufficient evidence was seen in books.</a:t>
            </a:r>
            <a:endParaRPr lang="en-GB" dirty="0"/>
          </a:p>
          <a:p>
            <a:pPr marL="0" indent="0">
              <a:buNone/>
            </a:pPr>
            <a:endParaRPr lang="en-GB" dirty="0"/>
          </a:p>
        </p:txBody>
      </p:sp>
    </p:spTree>
    <p:extLst>
      <p:ext uri="{BB962C8B-B14F-4D97-AF65-F5344CB8AC3E}">
        <p14:creationId xmlns:p14="http://schemas.microsoft.com/office/powerpoint/2010/main" val="336115559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476672"/>
            <a:ext cx="3238500" cy="45053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44941">
            <a:off x="3919163" y="2204867"/>
            <a:ext cx="3219450" cy="44672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rot="21057308">
            <a:off x="511239" y="1782710"/>
            <a:ext cx="3228121" cy="44755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8474" y="1215687"/>
            <a:ext cx="3209925" cy="44672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itle 4"/>
          <p:cNvSpPr>
            <a:spLocks noGrp="1"/>
          </p:cNvSpPr>
          <p:nvPr>
            <p:ph type="title"/>
          </p:nvPr>
        </p:nvSpPr>
        <p:spPr/>
        <p:txBody>
          <a:bodyPr/>
          <a:lstStyle/>
          <a:p>
            <a:endParaRPr lang="en-GB"/>
          </a:p>
        </p:txBody>
      </p:sp>
    </p:spTree>
    <p:extLst>
      <p:ext uri="{BB962C8B-B14F-4D97-AF65-F5344CB8AC3E}">
        <p14:creationId xmlns:p14="http://schemas.microsoft.com/office/powerpoint/2010/main" val="329687006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600" dirty="0" smtClean="0">
                <a:solidFill>
                  <a:srgbClr val="0070C0"/>
                </a:solidFill>
              </a:rPr>
              <a:t>Contents</a:t>
            </a:r>
            <a:endParaRPr lang="en-GB" sz="3600" dirty="0">
              <a:solidFill>
                <a:srgbClr val="0070C0"/>
              </a:solidFill>
            </a:endParaRPr>
          </a:p>
        </p:txBody>
      </p:sp>
      <p:sp>
        <p:nvSpPr>
          <p:cNvPr id="3" name="Content Placeholder 2"/>
          <p:cNvSpPr>
            <a:spLocks noGrp="1"/>
          </p:cNvSpPr>
          <p:nvPr>
            <p:ph idx="1"/>
          </p:nvPr>
        </p:nvSpPr>
        <p:spPr/>
        <p:txBody>
          <a:bodyPr>
            <a:normAutofit/>
          </a:bodyPr>
          <a:lstStyle/>
          <a:p>
            <a:r>
              <a:rPr lang="en-GB" dirty="0" smtClean="0"/>
              <a:t>How </a:t>
            </a:r>
            <a:r>
              <a:rPr lang="en-GB" dirty="0"/>
              <a:t>to use the HAM exemplification materials</a:t>
            </a:r>
          </a:p>
          <a:p>
            <a:r>
              <a:rPr lang="en-GB" dirty="0"/>
              <a:t>Layers of proficiency</a:t>
            </a:r>
          </a:p>
          <a:p>
            <a:r>
              <a:rPr lang="en-GB" dirty="0"/>
              <a:t>Exemplification summary</a:t>
            </a:r>
          </a:p>
          <a:p>
            <a:r>
              <a:rPr lang="en-GB" dirty="0"/>
              <a:t>HAM </a:t>
            </a:r>
            <a:r>
              <a:rPr lang="en-GB" dirty="0" smtClean="0"/>
              <a:t>overview</a:t>
            </a:r>
            <a:endParaRPr lang="en-GB" dirty="0"/>
          </a:p>
          <a:p>
            <a:r>
              <a:rPr lang="en-GB" dirty="0"/>
              <a:t>Exemplification of:</a:t>
            </a:r>
          </a:p>
          <a:p>
            <a:pPr lvl="1"/>
            <a:r>
              <a:rPr lang="en-GB" dirty="0" smtClean="0"/>
              <a:t>Milestone </a:t>
            </a:r>
            <a:r>
              <a:rPr lang="en-GB" dirty="0"/>
              <a:t>1 – Phase 1</a:t>
            </a:r>
          </a:p>
          <a:p>
            <a:pPr lvl="1"/>
            <a:r>
              <a:rPr lang="en-GB" dirty="0" smtClean="0"/>
              <a:t>Milestone </a:t>
            </a:r>
            <a:r>
              <a:rPr lang="en-GB" dirty="0"/>
              <a:t>2 – Phase 1 and Phase 2</a:t>
            </a:r>
          </a:p>
          <a:p>
            <a:pPr lvl="1"/>
            <a:r>
              <a:rPr lang="en-GB" dirty="0" smtClean="0"/>
              <a:t>Milestone </a:t>
            </a:r>
            <a:r>
              <a:rPr lang="en-GB" dirty="0"/>
              <a:t>3 – Phase 1, Phase 2 and Phase 3</a:t>
            </a:r>
          </a:p>
          <a:p>
            <a:pPr lvl="1"/>
            <a:r>
              <a:rPr lang="en-GB" dirty="0"/>
              <a:t>End of Year</a:t>
            </a:r>
          </a:p>
        </p:txBody>
      </p:sp>
    </p:spTree>
    <p:extLst>
      <p:ext uri="{BB962C8B-B14F-4D97-AF65-F5344CB8AC3E}">
        <p14:creationId xmlns:p14="http://schemas.microsoft.com/office/powerpoint/2010/main" val="160353354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19055" cy="1143000"/>
          </a:xfrm>
        </p:spPr>
        <p:txBody>
          <a:bodyPr/>
          <a:lstStyle/>
          <a:p>
            <a:pPr algn="l"/>
            <a:r>
              <a:rPr lang="en-GB" dirty="0">
                <a:solidFill>
                  <a:srgbClr val="0070C0"/>
                </a:solidFill>
              </a:rPr>
              <a:t>How to use the HAM exemplification materials</a:t>
            </a:r>
          </a:p>
        </p:txBody>
      </p:sp>
      <p:sp>
        <p:nvSpPr>
          <p:cNvPr id="3" name="Content Placeholder 2"/>
          <p:cNvSpPr>
            <a:spLocks noGrp="1"/>
          </p:cNvSpPr>
          <p:nvPr>
            <p:ph idx="1"/>
          </p:nvPr>
        </p:nvSpPr>
        <p:spPr/>
        <p:txBody>
          <a:bodyPr/>
          <a:lstStyle/>
          <a:p>
            <a:r>
              <a:rPr lang="en-GB" dirty="0"/>
              <a:t>The exemplification materials are annotated to help teachers interpret the </a:t>
            </a:r>
            <a:r>
              <a:rPr lang="en-GB" dirty="0" smtClean="0"/>
              <a:t>phase statements </a:t>
            </a:r>
            <a:r>
              <a:rPr lang="en-GB" dirty="0"/>
              <a:t>outlined in the Hampshire Assessment Model (HAM) materials.</a:t>
            </a:r>
          </a:p>
          <a:p>
            <a:r>
              <a:rPr lang="en-GB" dirty="0"/>
              <a:t>The collection comprises writing evidence from one pupil; drawn from a full </a:t>
            </a:r>
            <a:r>
              <a:rPr lang="en-GB" dirty="0" smtClean="0"/>
              <a:t>range covering </a:t>
            </a:r>
            <a:r>
              <a:rPr lang="en-GB" dirty="0"/>
              <a:t>the entire academic year. Key pieces have been selected to </a:t>
            </a:r>
            <a:r>
              <a:rPr lang="en-GB" dirty="0" smtClean="0"/>
              <a:t>exemplify specific </a:t>
            </a:r>
            <a:r>
              <a:rPr lang="en-GB" dirty="0"/>
              <a:t>phase statements at each Milestone.</a:t>
            </a:r>
          </a:p>
        </p:txBody>
      </p:sp>
    </p:spTree>
    <p:extLst>
      <p:ext uri="{BB962C8B-B14F-4D97-AF65-F5344CB8AC3E}">
        <p14:creationId xmlns:p14="http://schemas.microsoft.com/office/powerpoint/2010/main" val="390980391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387376"/>
          </a:xfrm>
        </p:spPr>
        <p:txBody>
          <a:bodyPr/>
          <a:lstStyle/>
          <a:p>
            <a:pPr algn="l"/>
            <a:r>
              <a:rPr lang="en-GB" dirty="0" smtClean="0">
                <a:solidFill>
                  <a:srgbClr val="0070C0"/>
                </a:solidFill>
              </a:rPr>
              <a:t>How the annotation is set out</a:t>
            </a:r>
            <a:endParaRPr lang="en-GB" dirty="0">
              <a:solidFill>
                <a:srgbClr val="0070C0"/>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662013"/>
            <a:ext cx="6552728" cy="6176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173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Impact of assessment work?</a:t>
            </a:r>
            <a:endParaRPr lang="en-GB" dirty="0"/>
          </a:p>
        </p:txBody>
      </p:sp>
      <p:sp>
        <p:nvSpPr>
          <p:cNvPr id="3" name="Content Placeholder 2"/>
          <p:cNvSpPr>
            <a:spLocks noGrp="1"/>
          </p:cNvSpPr>
          <p:nvPr>
            <p:ph idx="1"/>
          </p:nvPr>
        </p:nvSpPr>
        <p:spPr>
          <a:xfrm>
            <a:off x="457200" y="1340768"/>
            <a:ext cx="8229600" cy="4608513"/>
          </a:xfrm>
        </p:spPr>
        <p:txBody>
          <a:bodyPr>
            <a:normAutofit fontScale="70000" lnSpcReduction="20000"/>
          </a:bodyPr>
          <a:lstStyle/>
          <a:p>
            <a:r>
              <a:rPr lang="en-GB" dirty="0" smtClean="0"/>
              <a:t>Ofsted- </a:t>
            </a:r>
            <a:r>
              <a:rPr lang="en-GB" dirty="0"/>
              <a:t>v</a:t>
            </a:r>
            <a:r>
              <a:rPr lang="en-GB" dirty="0" smtClean="0"/>
              <a:t>ery positive reviews in inspections, </a:t>
            </a:r>
            <a:r>
              <a:rPr lang="en-GB" b="1" dirty="0" smtClean="0"/>
              <a:t>especially when “owned” by leaders and teachers</a:t>
            </a:r>
          </a:p>
          <a:p>
            <a:pPr lvl="0"/>
            <a:endParaRPr lang="en-GB" sz="3200" dirty="0" smtClean="0">
              <a:solidFill>
                <a:prstClr val="black"/>
              </a:solidFill>
              <a:ea typeface="+mj-ea"/>
            </a:endParaRPr>
          </a:p>
          <a:p>
            <a:pPr lvl="0"/>
            <a:r>
              <a:rPr lang="en-GB" sz="3200" dirty="0" smtClean="0">
                <a:solidFill>
                  <a:prstClr val="black"/>
                </a:solidFill>
                <a:ea typeface="+mj-ea"/>
              </a:rPr>
              <a:t>KS2 Statistical </a:t>
            </a:r>
            <a:r>
              <a:rPr lang="en-GB" sz="3200" dirty="0">
                <a:solidFill>
                  <a:prstClr val="black"/>
                </a:solidFill>
                <a:ea typeface="+mj-ea"/>
              </a:rPr>
              <a:t>neighbours</a:t>
            </a:r>
            <a:r>
              <a:rPr lang="en-GB" sz="3200" dirty="0" smtClean="0">
                <a:solidFill>
                  <a:prstClr val="black"/>
                </a:solidFill>
                <a:ea typeface="+mj-ea"/>
              </a:rPr>
              <a:t>…</a:t>
            </a:r>
          </a:p>
          <a:p>
            <a:pPr lvl="1"/>
            <a:r>
              <a:rPr lang="en-GB" dirty="0">
                <a:solidFill>
                  <a:prstClr val="black"/>
                </a:solidFill>
              </a:rPr>
              <a:t>RWM </a:t>
            </a:r>
            <a:r>
              <a:rPr lang="en-GB" dirty="0" smtClean="0">
                <a:solidFill>
                  <a:prstClr val="black"/>
                </a:solidFill>
              </a:rPr>
              <a:t>	1/11 	(59% </a:t>
            </a:r>
            <a:r>
              <a:rPr lang="en-GB" dirty="0">
                <a:solidFill>
                  <a:prstClr val="black"/>
                </a:solidFill>
              </a:rPr>
              <a:t>vs group average 50%)</a:t>
            </a:r>
          </a:p>
          <a:p>
            <a:pPr lvl="1"/>
            <a:r>
              <a:rPr lang="en-GB" dirty="0">
                <a:solidFill>
                  <a:prstClr val="black"/>
                </a:solidFill>
              </a:rPr>
              <a:t>R </a:t>
            </a:r>
            <a:r>
              <a:rPr lang="en-GB" dirty="0" smtClean="0">
                <a:solidFill>
                  <a:prstClr val="black"/>
                </a:solidFill>
              </a:rPr>
              <a:t>	1/11 	(71</a:t>
            </a:r>
            <a:r>
              <a:rPr lang="en-GB" dirty="0">
                <a:solidFill>
                  <a:prstClr val="black"/>
                </a:solidFill>
              </a:rPr>
              <a:t>% vs 66%)</a:t>
            </a:r>
          </a:p>
          <a:p>
            <a:pPr lvl="1"/>
            <a:r>
              <a:rPr lang="en-GB" dirty="0">
                <a:solidFill>
                  <a:prstClr val="black"/>
                </a:solidFill>
              </a:rPr>
              <a:t>W </a:t>
            </a:r>
            <a:r>
              <a:rPr lang="en-GB" dirty="0" smtClean="0">
                <a:solidFill>
                  <a:prstClr val="black"/>
                </a:solidFill>
              </a:rPr>
              <a:t>	1/11 	(</a:t>
            </a:r>
            <a:r>
              <a:rPr lang="en-GB" dirty="0">
                <a:solidFill>
                  <a:prstClr val="black"/>
                </a:solidFill>
              </a:rPr>
              <a:t>78% vs 69%)</a:t>
            </a:r>
          </a:p>
          <a:p>
            <a:pPr lvl="1"/>
            <a:r>
              <a:rPr lang="en-GB" dirty="0">
                <a:solidFill>
                  <a:prstClr val="black"/>
                </a:solidFill>
              </a:rPr>
              <a:t>Ma </a:t>
            </a:r>
            <a:r>
              <a:rPr lang="en-GB" dirty="0" smtClean="0">
                <a:solidFill>
                  <a:prstClr val="black"/>
                </a:solidFill>
              </a:rPr>
              <a:t>	3/11 	(</a:t>
            </a:r>
            <a:r>
              <a:rPr lang="en-GB" dirty="0">
                <a:solidFill>
                  <a:prstClr val="black"/>
                </a:solidFill>
              </a:rPr>
              <a:t>71% vs 68%) </a:t>
            </a:r>
            <a:endParaRPr lang="en-GB" dirty="0"/>
          </a:p>
          <a:p>
            <a:endParaRPr lang="en-GB" dirty="0" smtClean="0"/>
          </a:p>
          <a:p>
            <a:r>
              <a:rPr lang="en-GB" dirty="0" smtClean="0"/>
              <a:t>A correlation rather than causation:</a:t>
            </a:r>
          </a:p>
          <a:p>
            <a:pPr marL="400050" lvl="1" indent="0">
              <a:buNone/>
            </a:pPr>
            <a:r>
              <a:rPr lang="en-GB" dirty="0" smtClean="0"/>
              <a:t>Up to three meetings:		2.4% above national average</a:t>
            </a:r>
          </a:p>
          <a:p>
            <a:pPr marL="400050" lvl="1" indent="0">
              <a:buNone/>
            </a:pPr>
            <a:r>
              <a:rPr lang="en-GB" dirty="0" smtClean="0"/>
              <a:t>Four to six:			3.4%</a:t>
            </a:r>
          </a:p>
          <a:p>
            <a:pPr marL="400050" lvl="1" indent="0">
              <a:buNone/>
            </a:pPr>
            <a:r>
              <a:rPr lang="en-GB" dirty="0" smtClean="0"/>
              <a:t>Seven plus:			6.6%</a:t>
            </a:r>
            <a:endParaRPr lang="en-GB" dirty="0"/>
          </a:p>
          <a:p>
            <a:endParaRPr lang="en-GB" dirty="0" smtClean="0"/>
          </a:p>
          <a:p>
            <a:r>
              <a:rPr lang="en-GB" dirty="0" smtClean="0"/>
              <a:t>However, spread of performance is much wider</a:t>
            </a:r>
          </a:p>
        </p:txBody>
      </p:sp>
    </p:spTree>
    <p:extLst>
      <p:ext uri="{BB962C8B-B14F-4D97-AF65-F5344CB8AC3E}">
        <p14:creationId xmlns:p14="http://schemas.microsoft.com/office/powerpoint/2010/main" val="296943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418058"/>
          </a:xfrm>
        </p:spPr>
        <p:txBody>
          <a:bodyPr/>
          <a:lstStyle/>
          <a:p>
            <a:pPr algn="l"/>
            <a:r>
              <a:rPr lang="en-GB" dirty="0" smtClean="0">
                <a:solidFill>
                  <a:srgbClr val="0070C0"/>
                </a:solidFill>
              </a:rPr>
              <a:t>Pupil work and annotations</a:t>
            </a:r>
            <a:endParaRPr lang="en-GB" dirty="0">
              <a:solidFill>
                <a:srgbClr val="0070C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836712"/>
            <a:ext cx="4257675" cy="570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036736"/>
            <a:ext cx="3744416" cy="5638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548919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p:spPr>
        <p:txBody>
          <a:bodyPr/>
          <a:lstStyle/>
          <a:p>
            <a:pPr algn="l"/>
            <a:r>
              <a:rPr lang="en-GB" dirty="0" smtClean="0">
                <a:solidFill>
                  <a:srgbClr val="0070C0"/>
                </a:solidFill>
              </a:rPr>
              <a:t>Layers of proficiency</a:t>
            </a:r>
            <a:endParaRPr lang="en-GB" dirty="0">
              <a:solidFill>
                <a:srgbClr val="0070C0"/>
              </a:solidFill>
            </a:endParaRPr>
          </a:p>
        </p:txBody>
      </p:sp>
      <p:sp>
        <p:nvSpPr>
          <p:cNvPr id="3" name="Content Placeholder 2"/>
          <p:cNvSpPr>
            <a:spLocks noGrp="1"/>
          </p:cNvSpPr>
          <p:nvPr>
            <p:ph idx="1"/>
          </p:nvPr>
        </p:nvSpPr>
        <p:spPr>
          <a:xfrm>
            <a:off x="457200" y="1052736"/>
            <a:ext cx="8229600" cy="4896545"/>
          </a:xfrm>
        </p:spPr>
        <p:txBody>
          <a:bodyPr>
            <a:normAutofit fontScale="70000" lnSpcReduction="20000"/>
          </a:bodyPr>
          <a:lstStyle/>
          <a:p>
            <a:pPr marL="0" indent="0">
              <a:buNone/>
            </a:pPr>
            <a:r>
              <a:rPr lang="en-GB" b="1" dirty="0"/>
              <a:t>Apprentice </a:t>
            </a:r>
            <a:endParaRPr lang="en-GB" dirty="0"/>
          </a:p>
          <a:p>
            <a:pPr marL="0" indent="0">
              <a:buNone/>
            </a:pPr>
            <a:r>
              <a:rPr lang="en-GB" dirty="0" smtClean="0"/>
              <a:t>Has </a:t>
            </a:r>
            <a:r>
              <a:rPr lang="en-GB" dirty="0"/>
              <a:t>a working understanding, tends to see actions as a series of steps, can complete simpler tasks without supervision. </a:t>
            </a:r>
            <a:endParaRPr lang="en-GB" dirty="0" smtClean="0"/>
          </a:p>
          <a:p>
            <a:pPr marL="0" indent="0">
              <a:buNone/>
            </a:pPr>
            <a:r>
              <a:rPr lang="en-GB" dirty="0" smtClean="0"/>
              <a:t>‘</a:t>
            </a:r>
            <a:r>
              <a:rPr lang="en-GB" dirty="0">
                <a:solidFill>
                  <a:srgbClr val="0070C0"/>
                </a:solidFill>
              </a:rPr>
              <a:t>Applying with support’ </a:t>
            </a:r>
          </a:p>
          <a:p>
            <a:endParaRPr lang="en-GB" b="1" dirty="0" smtClean="0"/>
          </a:p>
          <a:p>
            <a:pPr marL="0" indent="0">
              <a:buNone/>
            </a:pPr>
            <a:r>
              <a:rPr lang="en-GB" b="1" dirty="0" smtClean="0"/>
              <a:t>Competent </a:t>
            </a:r>
            <a:endParaRPr lang="en-GB" dirty="0"/>
          </a:p>
          <a:p>
            <a:pPr marL="0" indent="0">
              <a:buNone/>
            </a:pPr>
            <a:r>
              <a:rPr lang="en-GB" dirty="0"/>
              <a:t>Has a good working and background understanding, sees actions at least partly in context, able to complete work independently to a standard that is acceptable though it may lack refinement </a:t>
            </a:r>
          </a:p>
          <a:p>
            <a:pPr marL="0" indent="0">
              <a:buNone/>
            </a:pPr>
            <a:r>
              <a:rPr lang="en-GB" dirty="0" smtClean="0"/>
              <a:t>‘</a:t>
            </a:r>
            <a:r>
              <a:rPr lang="en-GB" dirty="0">
                <a:solidFill>
                  <a:srgbClr val="0070C0"/>
                </a:solidFill>
              </a:rPr>
              <a:t>Applying in independent work with some inconsistency in familiar contexts’ </a:t>
            </a:r>
          </a:p>
          <a:p>
            <a:pPr marL="0" indent="0">
              <a:buNone/>
            </a:pPr>
            <a:endParaRPr lang="en-GB" b="1" dirty="0" smtClean="0"/>
          </a:p>
          <a:p>
            <a:pPr marL="0" indent="0">
              <a:buNone/>
            </a:pPr>
            <a:r>
              <a:rPr lang="en-GB" b="1" dirty="0" smtClean="0"/>
              <a:t>Expert </a:t>
            </a:r>
            <a:endParaRPr lang="en-GB" dirty="0"/>
          </a:p>
          <a:p>
            <a:pPr marL="0" indent="0">
              <a:buNone/>
            </a:pPr>
            <a:r>
              <a:rPr lang="en-GB" dirty="0"/>
              <a:t>Has an authoritative, deep and holistic understanding, can achieve to a high standard routinely and deals with matters intuitively </a:t>
            </a:r>
          </a:p>
          <a:p>
            <a:pPr marL="0" indent="0">
              <a:buNone/>
            </a:pPr>
            <a:r>
              <a:rPr lang="en-GB" dirty="0" smtClean="0">
                <a:solidFill>
                  <a:srgbClr val="0070C0"/>
                </a:solidFill>
              </a:rPr>
              <a:t>‘</a:t>
            </a:r>
            <a:r>
              <a:rPr lang="en-GB" dirty="0">
                <a:solidFill>
                  <a:srgbClr val="0070C0"/>
                </a:solidFill>
              </a:rPr>
              <a:t>Give reasons and make conscious and consistent decisions about the choices I make in unfamiliar contexts’ </a:t>
            </a:r>
          </a:p>
        </p:txBody>
      </p:sp>
    </p:spTree>
    <p:extLst>
      <p:ext uri="{BB962C8B-B14F-4D97-AF65-F5344CB8AC3E}">
        <p14:creationId xmlns:p14="http://schemas.microsoft.com/office/powerpoint/2010/main" val="32594949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p:spPr>
        <p:txBody>
          <a:bodyPr/>
          <a:lstStyle/>
          <a:p>
            <a:pPr algn="l"/>
            <a:r>
              <a:rPr lang="en-GB" dirty="0" smtClean="0">
                <a:solidFill>
                  <a:srgbClr val="0070C0"/>
                </a:solidFill>
              </a:rPr>
              <a:t>Exemplification Summary</a:t>
            </a:r>
            <a:endParaRPr lang="en-GB" dirty="0">
              <a:solidFill>
                <a:srgbClr val="0070C0"/>
              </a:solidFill>
            </a:endParaRPr>
          </a:p>
        </p:txBody>
      </p:sp>
      <p:sp>
        <p:nvSpPr>
          <p:cNvPr id="3" name="Content Placeholder 2"/>
          <p:cNvSpPr>
            <a:spLocks noGrp="1"/>
          </p:cNvSpPr>
          <p:nvPr>
            <p:ph idx="1"/>
          </p:nvPr>
        </p:nvSpPr>
        <p:spPr>
          <a:xfrm>
            <a:off x="251520" y="1052736"/>
            <a:ext cx="8496944" cy="4896545"/>
          </a:xfrm>
        </p:spPr>
        <p:txBody>
          <a:bodyPr>
            <a:normAutofit fontScale="77500" lnSpcReduction="20000"/>
          </a:bodyPr>
          <a:lstStyle/>
          <a:p>
            <a:pPr marL="0" indent="0">
              <a:buNone/>
            </a:pPr>
            <a:r>
              <a:rPr lang="en-GB" sz="3100" b="1" dirty="0">
                <a:solidFill>
                  <a:srgbClr val="000000"/>
                </a:solidFill>
                <a:latin typeface="Arial"/>
              </a:rPr>
              <a:t>Working at Age Related Expectations (ARE): </a:t>
            </a:r>
            <a:endParaRPr lang="en-GB" sz="3100" b="1" dirty="0" smtClean="0">
              <a:solidFill>
                <a:srgbClr val="000000"/>
              </a:solidFill>
              <a:latin typeface="Arial"/>
            </a:endParaRPr>
          </a:p>
          <a:p>
            <a:pPr marL="0" indent="0">
              <a:buNone/>
            </a:pPr>
            <a:r>
              <a:rPr lang="en-GB" sz="3100" b="1" dirty="0" smtClean="0">
                <a:solidFill>
                  <a:srgbClr val="000000"/>
                </a:solidFill>
                <a:latin typeface="Arial"/>
              </a:rPr>
              <a:t>Year </a:t>
            </a:r>
            <a:r>
              <a:rPr lang="en-GB" sz="3100" b="1" dirty="0">
                <a:solidFill>
                  <a:srgbClr val="000000"/>
                </a:solidFill>
                <a:latin typeface="Arial"/>
              </a:rPr>
              <a:t>1 </a:t>
            </a:r>
            <a:r>
              <a:rPr lang="en-GB" sz="3100" b="1" dirty="0" smtClean="0">
                <a:solidFill>
                  <a:srgbClr val="000000"/>
                </a:solidFill>
                <a:latin typeface="Arial"/>
              </a:rPr>
              <a:t>– Isabel</a:t>
            </a:r>
            <a:endParaRPr lang="en-GB" sz="3100" dirty="0">
              <a:solidFill>
                <a:srgbClr val="000000"/>
              </a:solidFill>
              <a:latin typeface="Arial"/>
            </a:endParaRPr>
          </a:p>
          <a:p>
            <a:pPr marL="0" indent="0">
              <a:buNone/>
            </a:pPr>
            <a:r>
              <a:rPr lang="en-GB" dirty="0">
                <a:solidFill>
                  <a:srgbClr val="000000"/>
                </a:solidFill>
                <a:latin typeface="Arial"/>
              </a:rPr>
              <a:t>This collection demonstrates the attainments and deepening of statements with the Hampshire Assessment Model for writing in Year 1. This pupil is working within the age related expectations. </a:t>
            </a:r>
            <a:endParaRPr lang="en-GB" dirty="0" smtClean="0">
              <a:solidFill>
                <a:srgbClr val="000000"/>
              </a:solidFill>
              <a:latin typeface="Arial"/>
            </a:endParaRPr>
          </a:p>
          <a:p>
            <a:pPr marL="0" indent="0">
              <a:buNone/>
            </a:pPr>
            <a:endParaRPr lang="en-GB" dirty="0">
              <a:solidFill>
                <a:srgbClr val="000000"/>
              </a:solidFill>
              <a:latin typeface="Arial"/>
            </a:endParaRPr>
          </a:p>
          <a:p>
            <a:pPr marL="0" indent="0">
              <a:buNone/>
            </a:pPr>
            <a:r>
              <a:rPr lang="en-GB" dirty="0">
                <a:solidFill>
                  <a:srgbClr val="000000"/>
                </a:solidFill>
                <a:latin typeface="Arial"/>
              </a:rPr>
              <a:t>The writing collection consists of narratives, description, letters, instructions and recounts. The pupil has written for a range of purposes and audiences throughout the year and has sufficient evidence of fiction and non-fiction writing. Key pieces have been selected to demonstrate the different assessment statements. </a:t>
            </a:r>
            <a:endParaRPr lang="en-GB" dirty="0" smtClean="0">
              <a:solidFill>
                <a:srgbClr val="000000"/>
              </a:solidFill>
              <a:latin typeface="Arial"/>
            </a:endParaRPr>
          </a:p>
          <a:p>
            <a:pPr marL="0" indent="0">
              <a:buNone/>
            </a:pPr>
            <a:endParaRPr lang="en-GB" dirty="0">
              <a:solidFill>
                <a:srgbClr val="000000"/>
              </a:solidFill>
              <a:latin typeface="Arial"/>
            </a:endParaRPr>
          </a:p>
          <a:p>
            <a:pPr marL="0" indent="0">
              <a:buNone/>
            </a:pPr>
            <a:r>
              <a:rPr lang="en-GB" dirty="0">
                <a:solidFill>
                  <a:srgbClr val="000000"/>
                </a:solidFill>
                <a:latin typeface="Arial"/>
              </a:rPr>
              <a:t>Correct spelling is not always applied with an over reliance at times of phonic strategies. Evidence for the transcription strand was often found in evidence outside of the collection </a:t>
            </a:r>
            <a:endParaRPr lang="en-GB" dirty="0"/>
          </a:p>
        </p:txBody>
      </p:sp>
    </p:spTree>
    <p:extLst>
      <p:ext uri="{BB962C8B-B14F-4D97-AF65-F5344CB8AC3E}">
        <p14:creationId xmlns:p14="http://schemas.microsoft.com/office/powerpoint/2010/main" val="233019218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endParaRPr lang="en-GB" dirty="0"/>
          </a:p>
        </p:txBody>
      </p:sp>
      <p:sp>
        <p:nvSpPr>
          <p:cNvPr id="3" name="Content Placeholder 2"/>
          <p:cNvSpPr>
            <a:spLocks noGrp="1"/>
          </p:cNvSpPr>
          <p:nvPr>
            <p:ph idx="1"/>
          </p:nvPr>
        </p:nvSpPr>
        <p:spPr/>
        <p:txBody>
          <a:bodyPr/>
          <a:lstStyle/>
          <a:p>
            <a:pPr marL="0" indent="0" algn="ctr">
              <a:buNone/>
            </a:pPr>
            <a:r>
              <a:rPr lang="en-GB" sz="4000" dirty="0" smtClean="0"/>
              <a:t>Please take 5 minutes to familiarise yourself with the materials.</a:t>
            </a:r>
            <a:endParaRPr lang="en-GB" sz="4000" dirty="0"/>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9518" y="3148860"/>
            <a:ext cx="1722482" cy="239627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44941">
            <a:off x="6843810" y="3256269"/>
            <a:ext cx="1828840" cy="25376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057308">
            <a:off x="673712" y="3276418"/>
            <a:ext cx="1822659" cy="252699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168" y="3148860"/>
            <a:ext cx="1708800" cy="23781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9190265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562074"/>
          </a:xfrm>
        </p:spPr>
        <p:txBody>
          <a:bodyPr/>
          <a:lstStyle/>
          <a:p>
            <a:pPr algn="l"/>
            <a:r>
              <a:rPr lang="en-GB" dirty="0" smtClean="0"/>
              <a:t>Milestone 1 moderation</a:t>
            </a:r>
            <a:endParaRPr lang="en-GB"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764704"/>
            <a:ext cx="5607893" cy="5421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110469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Feedback is always welcome!</a:t>
            </a:r>
            <a:endParaRPr lang="en-GB" dirty="0"/>
          </a:p>
        </p:txBody>
      </p:sp>
      <p:sp>
        <p:nvSpPr>
          <p:cNvPr id="3" name="Content Placeholder 2"/>
          <p:cNvSpPr>
            <a:spLocks noGrp="1"/>
          </p:cNvSpPr>
          <p:nvPr>
            <p:ph idx="1"/>
          </p:nvPr>
        </p:nvSpPr>
        <p:spPr/>
        <p:txBody>
          <a:bodyPr/>
          <a:lstStyle/>
          <a:p>
            <a:pPr marL="0" indent="0">
              <a:buNone/>
            </a:pPr>
            <a:endParaRPr lang="en-GB" dirty="0"/>
          </a:p>
        </p:txBody>
      </p:sp>
    </p:spTree>
    <p:extLst>
      <p:ext uri="{BB962C8B-B14F-4D97-AF65-F5344CB8AC3E}">
        <p14:creationId xmlns:p14="http://schemas.microsoft.com/office/powerpoint/2010/main" val="311955498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Questions for further CPD</a:t>
            </a:r>
            <a:endParaRPr lang="en-GB" dirty="0"/>
          </a:p>
        </p:txBody>
      </p:sp>
      <p:sp>
        <p:nvSpPr>
          <p:cNvPr id="3" name="Content Placeholder 2"/>
          <p:cNvSpPr>
            <a:spLocks noGrp="1"/>
          </p:cNvSpPr>
          <p:nvPr>
            <p:ph sz="half" idx="1"/>
          </p:nvPr>
        </p:nvSpPr>
        <p:spPr/>
        <p:txBody>
          <a:bodyPr>
            <a:normAutofit/>
          </a:bodyPr>
          <a:lstStyle/>
          <a:p>
            <a:r>
              <a:rPr lang="en-GB" dirty="0" smtClean="0"/>
              <a:t>Does the “on track” or “beyond” look like there is sufficient</a:t>
            </a:r>
          </a:p>
          <a:p>
            <a:pPr lvl="1"/>
            <a:r>
              <a:rPr lang="en-GB" dirty="0" smtClean="0"/>
              <a:t>Depth</a:t>
            </a:r>
          </a:p>
          <a:p>
            <a:pPr lvl="1"/>
            <a:r>
              <a:rPr lang="en-GB" dirty="0" smtClean="0"/>
              <a:t>Breadth</a:t>
            </a:r>
          </a:p>
          <a:p>
            <a:pPr lvl="1"/>
            <a:r>
              <a:rPr lang="en-GB" dirty="0" smtClean="0"/>
              <a:t>Correction</a:t>
            </a:r>
          </a:p>
          <a:p>
            <a:pPr lvl="1"/>
            <a:r>
              <a:rPr lang="en-GB" dirty="0"/>
              <a:t>E</a:t>
            </a:r>
            <a:r>
              <a:rPr lang="en-GB" dirty="0" smtClean="0"/>
              <a:t>nrichment</a:t>
            </a:r>
          </a:p>
          <a:p>
            <a:pPr lvl="1"/>
            <a:endParaRPr lang="en-GB" dirty="0"/>
          </a:p>
        </p:txBody>
      </p:sp>
      <p:sp>
        <p:nvSpPr>
          <p:cNvPr id="4" name="Content Placeholder 3"/>
          <p:cNvSpPr>
            <a:spLocks noGrp="1"/>
          </p:cNvSpPr>
          <p:nvPr>
            <p:ph sz="half" idx="2"/>
          </p:nvPr>
        </p:nvSpPr>
        <p:spPr/>
        <p:txBody>
          <a:bodyPr>
            <a:normAutofit/>
          </a:bodyPr>
          <a:lstStyle/>
          <a:p>
            <a:r>
              <a:rPr lang="en-GB" dirty="0" smtClean="0"/>
              <a:t>What do you notice about the not “on </a:t>
            </a:r>
            <a:r>
              <a:rPr lang="en-GB" dirty="0"/>
              <a:t>track” </a:t>
            </a:r>
            <a:r>
              <a:rPr lang="en-GB" dirty="0" smtClean="0"/>
              <a:t>work?</a:t>
            </a:r>
            <a:br>
              <a:rPr lang="en-GB" dirty="0" smtClean="0"/>
            </a:br>
            <a:r>
              <a:rPr lang="en-GB" dirty="0" smtClean="0"/>
              <a:t/>
            </a:r>
            <a:br>
              <a:rPr lang="en-GB" dirty="0" smtClean="0"/>
            </a:br>
            <a:r>
              <a:rPr lang="en-GB" dirty="0" smtClean="0"/>
              <a:t/>
            </a:r>
            <a:br>
              <a:rPr lang="en-GB" dirty="0" smtClean="0"/>
            </a:br>
            <a:endParaRPr lang="en-GB" dirty="0"/>
          </a:p>
          <a:p>
            <a:endParaRPr lang="en-GB" dirty="0"/>
          </a:p>
        </p:txBody>
      </p:sp>
    </p:spTree>
    <p:extLst>
      <p:ext uri="{BB962C8B-B14F-4D97-AF65-F5344CB8AC3E}">
        <p14:creationId xmlns:p14="http://schemas.microsoft.com/office/powerpoint/2010/main" val="186172179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l"/>
            <a:r>
              <a:rPr lang="en-GB" dirty="0" smtClean="0"/>
              <a:t>Our next step is reading…</a:t>
            </a:r>
            <a:endParaRPr lang="en-GB" dirty="0"/>
          </a:p>
        </p:txBody>
      </p:sp>
      <p:sp>
        <p:nvSpPr>
          <p:cNvPr id="6" name="Content Placeholder 5"/>
          <p:cNvSpPr>
            <a:spLocks noGrp="1"/>
          </p:cNvSpPr>
          <p:nvPr>
            <p:ph idx="1"/>
          </p:nvPr>
        </p:nvSpPr>
        <p:spPr/>
        <p:txBody>
          <a:bodyPr>
            <a:normAutofit/>
          </a:bodyPr>
          <a:lstStyle/>
          <a:p>
            <a:r>
              <a:rPr lang="en-GB" dirty="0" smtClean="0"/>
              <a:t>Working with Subject Leaders through core provision to develop reading evidence 2016-17</a:t>
            </a:r>
          </a:p>
          <a:p>
            <a:pPr lvl="1"/>
            <a:r>
              <a:rPr lang="en-GB" dirty="0" smtClean="0"/>
              <a:t>Record keeping</a:t>
            </a:r>
          </a:p>
          <a:p>
            <a:pPr lvl="1"/>
            <a:r>
              <a:rPr lang="en-GB" dirty="0" smtClean="0"/>
              <a:t>Journals</a:t>
            </a:r>
          </a:p>
          <a:p>
            <a:pPr lvl="1"/>
            <a:r>
              <a:rPr lang="en-GB" dirty="0" smtClean="0"/>
              <a:t>Video evidence</a:t>
            </a:r>
          </a:p>
          <a:p>
            <a:endParaRPr lang="en-GB" dirty="0"/>
          </a:p>
          <a:p>
            <a:r>
              <a:rPr lang="en-GB" dirty="0" smtClean="0"/>
              <a:t>If you would like to be involved please let us know!</a:t>
            </a:r>
          </a:p>
          <a:p>
            <a:endParaRPr lang="en-GB" dirty="0"/>
          </a:p>
          <a:p>
            <a:endParaRPr lang="en-GB" dirty="0"/>
          </a:p>
        </p:txBody>
      </p:sp>
    </p:spTree>
    <p:extLst>
      <p:ext uri="{BB962C8B-B14F-4D97-AF65-F5344CB8AC3E}">
        <p14:creationId xmlns:p14="http://schemas.microsoft.com/office/powerpoint/2010/main" val="27923252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HAM Developments 2016/17</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71817046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050" y="1124744"/>
            <a:ext cx="8295866" cy="4996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457200" y="274638"/>
            <a:ext cx="8229600" cy="634082"/>
          </a:xfrm>
        </p:spPr>
        <p:txBody>
          <a:bodyPr>
            <a:normAutofit/>
          </a:bodyPr>
          <a:lstStyle/>
          <a:p>
            <a:r>
              <a:rPr lang="en-GB" dirty="0" smtClean="0">
                <a:solidFill>
                  <a:srgbClr val="FF0000"/>
                </a:solidFill>
              </a:rPr>
              <a:t>Revised</a:t>
            </a:r>
            <a:r>
              <a:rPr lang="en-GB" dirty="0" smtClean="0"/>
              <a:t> HAM for Writing</a:t>
            </a:r>
            <a:endParaRPr lang="en-GB" dirty="0"/>
          </a:p>
        </p:txBody>
      </p:sp>
    </p:spTree>
    <p:extLst>
      <p:ext uri="{BB962C8B-B14F-4D97-AF65-F5344CB8AC3E}">
        <p14:creationId xmlns:p14="http://schemas.microsoft.com/office/powerpoint/2010/main" val="2856680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Mastery and the link to tests</a:t>
            </a:r>
          </a:p>
        </p:txBody>
      </p:sp>
      <p:sp>
        <p:nvSpPr>
          <p:cNvPr id="3" name="Content Placeholder 2"/>
          <p:cNvSpPr>
            <a:spLocks noGrp="1"/>
          </p:cNvSpPr>
          <p:nvPr>
            <p:ph idx="1"/>
          </p:nvPr>
        </p:nvSpPr>
        <p:spPr>
          <a:xfrm>
            <a:off x="457200" y="1052736"/>
            <a:ext cx="8229600" cy="5040560"/>
          </a:xfrm>
          <a:noFill/>
        </p:spPr>
        <p:txBody>
          <a:bodyPr>
            <a:normAutofit fontScale="85000" lnSpcReduction="20000"/>
          </a:bodyPr>
          <a:lstStyle/>
          <a:p>
            <a:pPr lvl="0"/>
            <a:r>
              <a:rPr lang="en-GB" sz="2400" b="1" dirty="0">
                <a:solidFill>
                  <a:prstClr val="black"/>
                </a:solidFill>
              </a:rPr>
              <a:t>What stops a pupil from achieving ARE in a test or moderated teacher assessment?</a:t>
            </a:r>
          </a:p>
          <a:p>
            <a:pPr lvl="1"/>
            <a:r>
              <a:rPr lang="en-GB" dirty="0">
                <a:solidFill>
                  <a:prstClr val="black"/>
                </a:solidFill>
              </a:rPr>
              <a:t>Not sufficiently fluent?</a:t>
            </a:r>
          </a:p>
          <a:p>
            <a:pPr lvl="1"/>
            <a:r>
              <a:rPr lang="en-GB" dirty="0">
                <a:solidFill>
                  <a:prstClr val="black"/>
                </a:solidFill>
              </a:rPr>
              <a:t>Not sufficiently independent?</a:t>
            </a:r>
          </a:p>
          <a:p>
            <a:pPr lvl="1"/>
            <a:r>
              <a:rPr lang="en-GB" dirty="0">
                <a:solidFill>
                  <a:prstClr val="black"/>
                </a:solidFill>
              </a:rPr>
              <a:t>Not sufficiently resourceful and </a:t>
            </a:r>
            <a:r>
              <a:rPr lang="en-GB" dirty="0" smtClean="0">
                <a:solidFill>
                  <a:prstClr val="black"/>
                </a:solidFill>
              </a:rPr>
              <a:t>resilient?</a:t>
            </a:r>
          </a:p>
          <a:p>
            <a:pPr marL="457200" lvl="1" indent="0">
              <a:buNone/>
            </a:pPr>
            <a:r>
              <a:rPr lang="en-GB" b="1" dirty="0" smtClean="0">
                <a:solidFill>
                  <a:prstClr val="black"/>
                </a:solidFill>
              </a:rPr>
              <a:t>….in </a:t>
            </a:r>
            <a:r>
              <a:rPr lang="en-GB" b="1" u="sng" dirty="0">
                <a:solidFill>
                  <a:prstClr val="black"/>
                </a:solidFill>
              </a:rPr>
              <a:t>all the subject curriculum as experienced by each </a:t>
            </a:r>
            <a:r>
              <a:rPr lang="en-GB" b="1" u="sng" dirty="0" smtClean="0">
                <a:solidFill>
                  <a:prstClr val="black"/>
                </a:solidFill>
              </a:rPr>
              <a:t>child</a:t>
            </a:r>
          </a:p>
          <a:p>
            <a:pPr lvl="1"/>
            <a:endParaRPr lang="en-GB" u="sng" dirty="0">
              <a:solidFill>
                <a:prstClr val="black"/>
              </a:solidFill>
            </a:endParaRPr>
          </a:p>
          <a:p>
            <a:r>
              <a:rPr lang="en-GB" sz="2400" b="1" dirty="0">
                <a:solidFill>
                  <a:prstClr val="black"/>
                </a:solidFill>
              </a:rPr>
              <a:t>Task design is key </a:t>
            </a:r>
            <a:r>
              <a:rPr lang="en-GB" sz="2400" dirty="0">
                <a:solidFill>
                  <a:prstClr val="black"/>
                </a:solidFill>
              </a:rPr>
              <a:t>– children that were </a:t>
            </a:r>
            <a:r>
              <a:rPr lang="en-GB" sz="2400" dirty="0" smtClean="0">
                <a:solidFill>
                  <a:prstClr val="black"/>
                </a:solidFill>
              </a:rPr>
              <a:t>capable </a:t>
            </a:r>
            <a:r>
              <a:rPr lang="en-GB" sz="2400" dirty="0">
                <a:solidFill>
                  <a:prstClr val="black"/>
                </a:solidFill>
              </a:rPr>
              <a:t>of demonstrating the skill </a:t>
            </a:r>
            <a:r>
              <a:rPr lang="en-GB" sz="2400" dirty="0" smtClean="0">
                <a:solidFill>
                  <a:prstClr val="black"/>
                </a:solidFill>
              </a:rPr>
              <a:t>required,  </a:t>
            </a:r>
            <a:r>
              <a:rPr lang="en-GB" sz="2400" dirty="0">
                <a:solidFill>
                  <a:prstClr val="black"/>
                </a:solidFill>
              </a:rPr>
              <a:t>had not been able to because the </a:t>
            </a:r>
            <a:r>
              <a:rPr lang="en-GB" sz="2400" b="1" dirty="0" smtClean="0">
                <a:solidFill>
                  <a:prstClr val="black"/>
                </a:solidFill>
              </a:rPr>
              <a:t>classroom tasks </a:t>
            </a:r>
            <a:r>
              <a:rPr lang="en-GB" sz="2400" b="1" dirty="0">
                <a:solidFill>
                  <a:prstClr val="black"/>
                </a:solidFill>
              </a:rPr>
              <a:t>they had been undertaking did not require them to</a:t>
            </a:r>
            <a:r>
              <a:rPr lang="en-GB" sz="2400" dirty="0" smtClean="0">
                <a:solidFill>
                  <a:prstClr val="black"/>
                </a:solidFill>
              </a:rPr>
              <a:t>.</a:t>
            </a:r>
          </a:p>
          <a:p>
            <a:endParaRPr lang="en-GB" sz="2400" dirty="0">
              <a:solidFill>
                <a:prstClr val="black"/>
              </a:solidFill>
            </a:endParaRPr>
          </a:p>
          <a:p>
            <a:pPr lvl="0"/>
            <a:r>
              <a:rPr lang="en-GB" sz="2400" dirty="0">
                <a:solidFill>
                  <a:prstClr val="black"/>
                </a:solidFill>
              </a:rPr>
              <a:t>Implication about changes to the role of a teacher </a:t>
            </a:r>
            <a:r>
              <a:rPr lang="en-GB" sz="2400" b="1" dirty="0">
                <a:solidFill>
                  <a:prstClr val="black"/>
                </a:solidFill>
              </a:rPr>
              <a:t>as the year progresses</a:t>
            </a:r>
          </a:p>
          <a:p>
            <a:pPr lvl="1"/>
            <a:r>
              <a:rPr lang="en-GB" dirty="0">
                <a:solidFill>
                  <a:prstClr val="black"/>
                </a:solidFill>
              </a:rPr>
              <a:t>Instructor</a:t>
            </a:r>
          </a:p>
          <a:p>
            <a:pPr lvl="1"/>
            <a:r>
              <a:rPr lang="en-GB" dirty="0">
                <a:solidFill>
                  <a:prstClr val="black"/>
                </a:solidFill>
              </a:rPr>
              <a:t>Coach</a:t>
            </a:r>
          </a:p>
          <a:p>
            <a:pPr lvl="1"/>
            <a:r>
              <a:rPr lang="en-GB" dirty="0">
                <a:solidFill>
                  <a:prstClr val="black"/>
                </a:solidFill>
              </a:rPr>
              <a:t>Facilitator</a:t>
            </a:r>
            <a:r>
              <a:rPr lang="en-GB" dirty="0" smtClean="0">
                <a:solidFill>
                  <a:prstClr val="black"/>
                </a:solidFill>
              </a:rPr>
              <a:t>?</a:t>
            </a:r>
            <a:endParaRPr lang="en-GB" dirty="0">
              <a:solidFill>
                <a:prstClr val="black"/>
              </a:solidFill>
            </a:endParaRPr>
          </a:p>
        </p:txBody>
      </p:sp>
    </p:spTree>
    <p:extLst>
      <p:ext uri="{BB962C8B-B14F-4D97-AF65-F5344CB8AC3E}">
        <p14:creationId xmlns:p14="http://schemas.microsoft.com/office/powerpoint/2010/main" val="145304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514" y="1052737"/>
            <a:ext cx="8944038"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3"/>
          <p:cNvSpPr txBox="1">
            <a:spLocks/>
          </p:cNvSpPr>
          <p:nvPr/>
        </p:nvSpPr>
        <p:spPr>
          <a:xfrm>
            <a:off x="457200" y="274638"/>
            <a:ext cx="8229600" cy="634082"/>
          </a:xfrm>
          <a:prstGeom prst="rect">
            <a:avLst/>
          </a:prstGeom>
        </p:spPr>
        <p:txBody>
          <a:bodyPr>
            <a:norm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dirty="0" smtClean="0">
                <a:solidFill>
                  <a:srgbClr val="FF0000"/>
                </a:solidFill>
              </a:rPr>
              <a:t>Revised</a:t>
            </a:r>
            <a:r>
              <a:rPr lang="en-GB" dirty="0" smtClean="0"/>
              <a:t> HAM for Reading</a:t>
            </a:r>
            <a:endParaRPr lang="en-GB" dirty="0"/>
          </a:p>
        </p:txBody>
      </p:sp>
    </p:spTree>
    <p:extLst>
      <p:ext uri="{BB962C8B-B14F-4D97-AF65-F5344CB8AC3E}">
        <p14:creationId xmlns:p14="http://schemas.microsoft.com/office/powerpoint/2010/main" val="216672034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70C0"/>
                </a:solidFill>
              </a:rPr>
              <a:t>Updates to summative tracking</a:t>
            </a:r>
            <a:endParaRPr lang="en-GB"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r>
              <a:rPr lang="en-GB" dirty="0" smtClean="0"/>
              <a:t>Summative “Rules” changed in simple tracker and SIMS</a:t>
            </a:r>
          </a:p>
          <a:p>
            <a:pPr lvl="1"/>
            <a:r>
              <a:rPr lang="en-GB" dirty="0" smtClean="0"/>
              <a:t>No below domains allowed in “close to” overall</a:t>
            </a:r>
          </a:p>
          <a:p>
            <a:pPr lvl="1"/>
            <a:r>
              <a:rPr lang="en-GB" dirty="0" smtClean="0"/>
              <a:t>Close to separated in reports but included in secure+ overall, except EOY and Milestone 3 in Y2/Y6</a:t>
            </a:r>
          </a:p>
          <a:p>
            <a:pPr lvl="1"/>
            <a:r>
              <a:rPr lang="en-GB" dirty="0" smtClean="0"/>
              <a:t>New combined report </a:t>
            </a:r>
            <a:r>
              <a:rPr lang="en-GB" smtClean="0"/>
              <a:t>in “simple tracker”</a:t>
            </a:r>
            <a:endParaRPr lang="en-GB" dirty="0" smtClean="0"/>
          </a:p>
          <a:p>
            <a:pPr lvl="1"/>
            <a:endParaRPr lang="en-GB" dirty="0" smtClean="0"/>
          </a:p>
          <a:p>
            <a:r>
              <a:rPr lang="en-GB" dirty="0" smtClean="0"/>
              <a:t>New </a:t>
            </a:r>
            <a:r>
              <a:rPr lang="en-GB" dirty="0"/>
              <a:t>E</a:t>
            </a:r>
            <a:r>
              <a:rPr lang="en-GB" dirty="0" smtClean="0"/>
              <a:t>nglish objectives incorporated in SIMS,  TT etc.</a:t>
            </a:r>
            <a:br>
              <a:rPr lang="en-GB" dirty="0" smtClean="0"/>
            </a:br>
            <a:endParaRPr lang="en-GB" dirty="0" smtClean="0"/>
          </a:p>
          <a:p>
            <a:r>
              <a:rPr lang="en-GB" dirty="0" smtClean="0"/>
              <a:t>New reports in SIMS</a:t>
            </a:r>
          </a:p>
          <a:p>
            <a:r>
              <a:rPr lang="en-GB" dirty="0" smtClean="0"/>
              <a:t>Feedback to TT</a:t>
            </a:r>
          </a:p>
          <a:p>
            <a:endParaRPr lang="en-GB" dirty="0"/>
          </a:p>
        </p:txBody>
      </p:sp>
    </p:spTree>
    <p:extLst>
      <p:ext uri="{BB962C8B-B14F-4D97-AF65-F5344CB8AC3E}">
        <p14:creationId xmlns:p14="http://schemas.microsoft.com/office/powerpoint/2010/main" val="380845760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634082"/>
          </a:xfrm>
        </p:spPr>
        <p:txBody>
          <a:bodyPr>
            <a:normAutofit fontScale="90000"/>
          </a:bodyPr>
          <a:lstStyle/>
          <a:p>
            <a:r>
              <a:rPr lang="en-GB" dirty="0" smtClean="0">
                <a:solidFill>
                  <a:srgbClr val="0070C0"/>
                </a:solidFill>
              </a:rPr>
              <a:t>Judging progress from data: </a:t>
            </a:r>
            <a:br>
              <a:rPr lang="en-GB" dirty="0" smtClean="0">
                <a:solidFill>
                  <a:srgbClr val="0070C0"/>
                </a:solidFill>
              </a:rPr>
            </a:br>
            <a:r>
              <a:rPr lang="en-GB" dirty="0" smtClean="0">
                <a:solidFill>
                  <a:srgbClr val="0070C0"/>
                </a:solidFill>
              </a:rPr>
              <a:t>increasing %On Track?</a:t>
            </a:r>
            <a:endParaRPr lang="en-GB" dirty="0">
              <a:solidFill>
                <a:srgbClr val="0070C0"/>
              </a:solidFill>
            </a:endParaRPr>
          </a:p>
        </p:txBody>
      </p:sp>
      <p:sp>
        <p:nvSpPr>
          <p:cNvPr id="4" name="Text Placeholder 3"/>
          <p:cNvSpPr>
            <a:spLocks noGrp="1"/>
          </p:cNvSpPr>
          <p:nvPr>
            <p:ph type="body" idx="1"/>
          </p:nvPr>
        </p:nvSpPr>
        <p:spPr>
          <a:xfrm>
            <a:off x="467544" y="980728"/>
            <a:ext cx="4040188" cy="639762"/>
          </a:xfrm>
        </p:spPr>
        <p:txBody>
          <a:bodyPr>
            <a:normAutofit fontScale="92500" lnSpcReduction="20000"/>
          </a:bodyPr>
          <a:lstStyle/>
          <a:p>
            <a:r>
              <a:rPr lang="en-GB" dirty="0" smtClean="0"/>
              <a:t>The attainment tracking questions?</a:t>
            </a:r>
          </a:p>
        </p:txBody>
      </p:sp>
      <p:sp>
        <p:nvSpPr>
          <p:cNvPr id="3" name="Content Placeholder 2"/>
          <p:cNvSpPr>
            <a:spLocks noGrp="1"/>
          </p:cNvSpPr>
          <p:nvPr>
            <p:ph sz="half" idx="2"/>
          </p:nvPr>
        </p:nvSpPr>
        <p:spPr>
          <a:xfrm>
            <a:off x="395536" y="1628800"/>
            <a:ext cx="4040188" cy="4464496"/>
          </a:xfrm>
        </p:spPr>
        <p:txBody>
          <a:bodyPr>
            <a:normAutofit fontScale="85000" lnSpcReduction="20000"/>
          </a:bodyPr>
          <a:lstStyle/>
          <a:p>
            <a:r>
              <a:rPr lang="en-GB" dirty="0" smtClean="0"/>
              <a:t>What proportion of pupils are </a:t>
            </a:r>
            <a:r>
              <a:rPr lang="en-GB" b="1" dirty="0" smtClean="0"/>
              <a:t>not</a:t>
            </a:r>
            <a:r>
              <a:rPr lang="en-GB" dirty="0" smtClean="0"/>
              <a:t> on track to attain Age Related Expectations (ARE)?</a:t>
            </a:r>
          </a:p>
          <a:p>
            <a:endParaRPr lang="en-GB" dirty="0"/>
          </a:p>
          <a:p>
            <a:r>
              <a:rPr lang="en-GB" dirty="0" smtClean="0"/>
              <a:t>What proportion of pupils are </a:t>
            </a:r>
            <a:r>
              <a:rPr lang="en-GB" b="1" dirty="0" smtClean="0"/>
              <a:t>close to </a:t>
            </a:r>
            <a:r>
              <a:rPr lang="en-GB" dirty="0" smtClean="0"/>
              <a:t>being on track to ARE?</a:t>
            </a:r>
          </a:p>
          <a:p>
            <a:endParaRPr lang="en-GB" dirty="0" smtClean="0"/>
          </a:p>
          <a:p>
            <a:r>
              <a:rPr lang="en-GB" dirty="0" smtClean="0"/>
              <a:t>What proportion of pupils are </a:t>
            </a:r>
            <a:r>
              <a:rPr lang="en-GB" b="1" dirty="0" smtClean="0"/>
              <a:t>securely</a:t>
            </a:r>
            <a:r>
              <a:rPr lang="en-GB" dirty="0" smtClean="0"/>
              <a:t>  “on track” to attain ARE</a:t>
            </a:r>
          </a:p>
          <a:p>
            <a:endParaRPr lang="en-GB" dirty="0" smtClean="0"/>
          </a:p>
          <a:p>
            <a:r>
              <a:rPr lang="en-GB" dirty="0" smtClean="0"/>
              <a:t>What proportion of pupils are on track to attain </a:t>
            </a:r>
            <a:r>
              <a:rPr lang="en-GB" b="1" dirty="0" smtClean="0"/>
              <a:t>beyond</a:t>
            </a:r>
            <a:r>
              <a:rPr lang="en-GB" dirty="0" smtClean="0"/>
              <a:t> ARE?</a:t>
            </a:r>
          </a:p>
          <a:p>
            <a:endParaRPr lang="en-GB" dirty="0"/>
          </a:p>
          <a:p>
            <a:endParaRPr lang="en-GB" dirty="0" smtClean="0"/>
          </a:p>
          <a:p>
            <a:pPr marL="457200" lvl="1" indent="0">
              <a:buNone/>
            </a:pPr>
            <a:endParaRPr lang="en-GB" dirty="0" smtClean="0"/>
          </a:p>
          <a:p>
            <a:pPr lvl="1"/>
            <a:endParaRPr lang="en-GB" dirty="0"/>
          </a:p>
        </p:txBody>
      </p:sp>
      <p:sp>
        <p:nvSpPr>
          <p:cNvPr id="5" name="Text Placeholder 4"/>
          <p:cNvSpPr>
            <a:spLocks noGrp="1"/>
          </p:cNvSpPr>
          <p:nvPr>
            <p:ph type="body" sz="quarter" idx="3"/>
          </p:nvPr>
        </p:nvSpPr>
        <p:spPr>
          <a:xfrm>
            <a:off x="4716016" y="836712"/>
            <a:ext cx="4041775" cy="639762"/>
          </a:xfrm>
        </p:spPr>
        <p:txBody>
          <a:bodyPr>
            <a:normAutofit/>
          </a:bodyPr>
          <a:lstStyle/>
          <a:p>
            <a:r>
              <a:rPr lang="en-GB" dirty="0" smtClean="0"/>
              <a:t>The leadership questions</a:t>
            </a:r>
          </a:p>
        </p:txBody>
      </p:sp>
      <p:sp>
        <p:nvSpPr>
          <p:cNvPr id="6" name="Content Placeholder 5"/>
          <p:cNvSpPr>
            <a:spLocks noGrp="1"/>
          </p:cNvSpPr>
          <p:nvPr>
            <p:ph sz="quarter" idx="4"/>
          </p:nvPr>
        </p:nvSpPr>
        <p:spPr>
          <a:xfrm>
            <a:off x="4644008" y="1484784"/>
            <a:ext cx="4041775" cy="4680520"/>
          </a:xfrm>
          <a:solidFill>
            <a:srgbClr val="FFFF00"/>
          </a:solidFill>
        </p:spPr>
        <p:txBody>
          <a:bodyPr>
            <a:normAutofit fontScale="92500"/>
          </a:bodyPr>
          <a:lstStyle/>
          <a:p>
            <a:r>
              <a:rPr lang="en-GB" dirty="0" smtClean="0"/>
              <a:t>How does the data reflect the reality of pupils’ curriculum attainment? What does it mean? (Points/words/colours?)</a:t>
            </a:r>
            <a:br>
              <a:rPr lang="en-GB" dirty="0" smtClean="0"/>
            </a:br>
            <a:endParaRPr lang="en-GB" dirty="0" smtClean="0"/>
          </a:p>
          <a:p>
            <a:r>
              <a:rPr lang="en-GB" dirty="0" smtClean="0"/>
              <a:t>How are you ensuring that this data is derived from :</a:t>
            </a:r>
          </a:p>
          <a:p>
            <a:pPr lvl="1"/>
            <a:r>
              <a:rPr lang="en-GB" dirty="0" smtClean="0"/>
              <a:t>Reliable evidence?</a:t>
            </a:r>
          </a:p>
          <a:p>
            <a:pPr lvl="1"/>
            <a:r>
              <a:rPr lang="en-GB" dirty="0" smtClean="0"/>
              <a:t>Consistent judgements?</a:t>
            </a:r>
          </a:p>
          <a:p>
            <a:pPr lvl="1"/>
            <a:r>
              <a:rPr lang="en-GB" dirty="0" smtClean="0"/>
              <a:t>Accurate interpretations of ARE and milestones?</a:t>
            </a:r>
          </a:p>
          <a:p>
            <a:pPr lvl="1"/>
            <a:r>
              <a:rPr lang="en-GB" dirty="0" smtClean="0"/>
              <a:t>Robust external moderation</a:t>
            </a:r>
          </a:p>
          <a:p>
            <a:pPr lvl="1"/>
            <a:endParaRPr lang="en-GB" dirty="0"/>
          </a:p>
        </p:txBody>
      </p:sp>
    </p:spTree>
    <p:extLst>
      <p:ext uri="{BB962C8B-B14F-4D97-AF65-F5344CB8AC3E}">
        <p14:creationId xmlns:p14="http://schemas.microsoft.com/office/powerpoint/2010/main" val="865245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bg/>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xEl>
                                              <p:pRg st="4" end="4"/>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build="p"/>
      <p:bldP spid="5" grpId="0" build="p"/>
      <p:bldP spid="6" grpId="0" build="p"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70C0"/>
                </a:solidFill>
              </a:rPr>
              <a:t>Professional Objectives? By the </a:t>
            </a:r>
            <a:br>
              <a:rPr lang="en-GB" dirty="0" smtClean="0">
                <a:solidFill>
                  <a:srgbClr val="0070C0"/>
                </a:solidFill>
              </a:rPr>
            </a:br>
            <a:r>
              <a:rPr lang="en-GB" dirty="0" smtClean="0">
                <a:solidFill>
                  <a:srgbClr val="0070C0"/>
                </a:solidFill>
              </a:rPr>
              <a:t>end of the year/key stage…</a:t>
            </a:r>
            <a:endParaRPr lang="en-GB" dirty="0">
              <a:solidFill>
                <a:srgbClr val="0070C0"/>
              </a:solidFill>
            </a:endParaRPr>
          </a:p>
        </p:txBody>
      </p:sp>
      <p:sp>
        <p:nvSpPr>
          <p:cNvPr id="3" name="Content Placeholder 2"/>
          <p:cNvSpPr>
            <a:spLocks noGrp="1"/>
          </p:cNvSpPr>
          <p:nvPr>
            <p:ph sz="half" idx="1"/>
          </p:nvPr>
        </p:nvSpPr>
        <p:spPr>
          <a:xfrm>
            <a:off x="467544" y="1412776"/>
            <a:ext cx="4038600" cy="4675296"/>
          </a:xfrm>
          <a:solidFill>
            <a:srgbClr val="FFFF00"/>
          </a:solidFill>
          <a:ln w="38100">
            <a:solidFill>
              <a:schemeClr val="tx1"/>
            </a:solidFill>
          </a:ln>
        </p:spPr>
        <p:txBody>
          <a:bodyPr>
            <a:normAutofit fontScale="47500" lnSpcReduction="20000"/>
          </a:bodyPr>
          <a:lstStyle/>
          <a:p>
            <a:pPr marL="0" indent="0" algn="ctr">
              <a:buNone/>
            </a:pPr>
            <a:r>
              <a:rPr lang="en-GB" sz="4400" b="1" dirty="0" smtClean="0"/>
              <a:t>Expected progress </a:t>
            </a:r>
          </a:p>
          <a:p>
            <a:pPr marL="0" indent="0" algn="ctr">
              <a:buNone/>
            </a:pPr>
            <a:r>
              <a:rPr lang="en-GB" sz="4400" b="1" dirty="0" smtClean="0"/>
              <a:t> “Keep up”</a:t>
            </a:r>
          </a:p>
          <a:p>
            <a:endParaRPr lang="en-GB" dirty="0"/>
          </a:p>
          <a:p>
            <a:endParaRPr lang="en-GB" sz="3600" dirty="0" smtClean="0"/>
          </a:p>
          <a:p>
            <a:r>
              <a:rPr lang="en-GB" sz="3600" dirty="0" smtClean="0"/>
              <a:t>(Almost all of) the pupils who are at ARE, remain at ARE</a:t>
            </a:r>
            <a:br>
              <a:rPr lang="en-GB" sz="3600" dirty="0" smtClean="0"/>
            </a:br>
            <a:endParaRPr lang="en-GB" sz="3600" dirty="0" smtClean="0"/>
          </a:p>
          <a:p>
            <a:r>
              <a:rPr lang="en-GB" sz="3600" dirty="0" smtClean="0"/>
              <a:t>(Almost all of) the pupils who are Beyond ARE, remain Beyond ARE</a:t>
            </a:r>
            <a:br>
              <a:rPr lang="en-GB" sz="3600" dirty="0" smtClean="0"/>
            </a:br>
            <a:endParaRPr lang="en-GB" sz="3600" dirty="0" smtClean="0"/>
          </a:p>
          <a:p>
            <a:r>
              <a:rPr lang="en-GB" sz="3600" dirty="0" smtClean="0"/>
              <a:t>Pupils with SEN remain at ARE in areas unaffected by their needs </a:t>
            </a:r>
            <a:r>
              <a:rPr lang="en-GB" sz="3600" b="1" dirty="0" smtClean="0"/>
              <a:t>and meet personalised objectives in their EHCP</a:t>
            </a:r>
          </a:p>
          <a:p>
            <a:endParaRPr lang="en-GB" dirty="0"/>
          </a:p>
          <a:p>
            <a:endParaRPr lang="en-GB" dirty="0" smtClean="0"/>
          </a:p>
          <a:p>
            <a:endParaRPr lang="en-GB" dirty="0"/>
          </a:p>
        </p:txBody>
      </p:sp>
      <p:sp>
        <p:nvSpPr>
          <p:cNvPr id="4" name="Content Placeholder 3"/>
          <p:cNvSpPr>
            <a:spLocks noGrp="1"/>
          </p:cNvSpPr>
          <p:nvPr>
            <p:ph sz="half" idx="2"/>
          </p:nvPr>
        </p:nvSpPr>
        <p:spPr>
          <a:xfrm>
            <a:off x="4644008" y="1412776"/>
            <a:ext cx="4038600" cy="2592287"/>
          </a:xfrm>
          <a:solidFill>
            <a:srgbClr val="FFFF00"/>
          </a:solidFill>
          <a:ln w="38100">
            <a:solidFill>
              <a:schemeClr val="tx1"/>
            </a:solidFill>
          </a:ln>
        </p:spPr>
        <p:txBody>
          <a:bodyPr>
            <a:normAutofit fontScale="47500" lnSpcReduction="20000"/>
          </a:bodyPr>
          <a:lstStyle/>
          <a:p>
            <a:pPr marL="0" indent="0" algn="ctr">
              <a:buNone/>
            </a:pPr>
            <a:r>
              <a:rPr lang="en-GB" sz="4400" b="1" dirty="0" smtClean="0"/>
              <a:t>More than expected progress </a:t>
            </a:r>
          </a:p>
          <a:p>
            <a:pPr marL="0" indent="0" algn="ctr">
              <a:buNone/>
            </a:pPr>
            <a:r>
              <a:rPr lang="en-GB" sz="4400" b="1" dirty="0" smtClean="0"/>
              <a:t>“Catch up”</a:t>
            </a:r>
          </a:p>
          <a:p>
            <a:pPr marL="0" indent="0" algn="ctr">
              <a:buNone/>
            </a:pPr>
            <a:endParaRPr lang="en-GB" sz="3400" b="1" dirty="0" smtClean="0"/>
          </a:p>
          <a:p>
            <a:r>
              <a:rPr lang="en-GB" sz="3800" dirty="0" smtClean="0"/>
              <a:t>(Almost all of) the pupils who are not at ARE, narrow the gap</a:t>
            </a:r>
            <a:br>
              <a:rPr lang="en-GB" sz="3800" dirty="0" smtClean="0"/>
            </a:br>
            <a:endParaRPr lang="en-GB" sz="3800" dirty="0" smtClean="0"/>
          </a:p>
          <a:p>
            <a:r>
              <a:rPr lang="en-GB" sz="3800" dirty="0" smtClean="0"/>
              <a:t>A “significant” proportion of pupils who are not at ARE, reach ARE</a:t>
            </a:r>
            <a:r>
              <a:rPr lang="en-GB" dirty="0" smtClean="0"/>
              <a:t/>
            </a:r>
            <a:br>
              <a:rPr lang="en-GB" dirty="0" smtClean="0"/>
            </a:br>
            <a:endParaRPr lang="en-GB" dirty="0" smtClean="0"/>
          </a:p>
        </p:txBody>
      </p:sp>
      <p:sp>
        <p:nvSpPr>
          <p:cNvPr id="5" name="TextBox 4"/>
          <p:cNvSpPr txBox="1"/>
          <p:nvPr/>
        </p:nvSpPr>
        <p:spPr>
          <a:xfrm>
            <a:off x="4644008" y="4149080"/>
            <a:ext cx="4032448" cy="1938992"/>
          </a:xfrm>
          <a:prstGeom prst="rect">
            <a:avLst/>
          </a:prstGeom>
          <a:solidFill>
            <a:srgbClr val="FFFF00"/>
          </a:solidFill>
          <a:ln w="38100">
            <a:solidFill>
              <a:schemeClr val="tx1"/>
            </a:solidFill>
          </a:ln>
        </p:spPr>
        <p:txBody>
          <a:bodyPr wrap="square" rtlCol="0">
            <a:spAutoFit/>
          </a:bodyPr>
          <a:lstStyle/>
          <a:p>
            <a:pPr algn="ctr"/>
            <a:r>
              <a:rPr lang="en-GB" sz="2400" b="1" dirty="0" smtClean="0"/>
              <a:t>Exceptional progress </a:t>
            </a:r>
          </a:p>
          <a:p>
            <a:pPr algn="ctr"/>
            <a:r>
              <a:rPr lang="en-GB" sz="2400" b="1" dirty="0" smtClean="0"/>
              <a:t>“stretch”</a:t>
            </a:r>
          </a:p>
          <a:p>
            <a:pPr algn="ctr"/>
            <a:endParaRPr lang="en-GB" b="1" dirty="0" smtClean="0"/>
          </a:p>
          <a:p>
            <a:pPr marL="285750" indent="-285750">
              <a:buFont typeface="Arial" panose="020B0604020202020204" pitchFamily="34" charset="0"/>
              <a:buChar char="•"/>
            </a:pPr>
            <a:r>
              <a:rPr lang="en-GB" dirty="0" smtClean="0"/>
              <a:t>A “significant” number of pupils who are securely at ARE, reach Beyond ARE</a:t>
            </a:r>
            <a:endParaRPr lang="en-GB" dirty="0"/>
          </a:p>
        </p:txBody>
      </p:sp>
    </p:spTree>
    <p:extLst>
      <p:ext uri="{BB962C8B-B14F-4D97-AF65-F5344CB8AC3E}">
        <p14:creationId xmlns:p14="http://schemas.microsoft.com/office/powerpoint/2010/main" val="429335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bg/>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solidFill>
                  <a:srgbClr val="0070C0"/>
                </a:solidFill>
              </a:rPr>
              <a:t>Accountability: </a:t>
            </a:r>
            <a:br>
              <a:rPr lang="en-GB" dirty="0" smtClean="0">
                <a:solidFill>
                  <a:srgbClr val="0070C0"/>
                </a:solidFill>
              </a:rPr>
            </a:br>
            <a:r>
              <a:rPr lang="en-GB" dirty="0" smtClean="0">
                <a:solidFill>
                  <a:srgbClr val="0070C0"/>
                </a:solidFill>
              </a:rPr>
              <a:t>challenging ambitions</a:t>
            </a:r>
            <a:endParaRPr lang="en-GB" dirty="0">
              <a:solidFill>
                <a:srgbClr val="0070C0"/>
              </a:solidFill>
            </a:endParaRPr>
          </a:p>
        </p:txBody>
      </p:sp>
      <p:sp>
        <p:nvSpPr>
          <p:cNvPr id="3" name="Content Placeholder 2"/>
          <p:cNvSpPr>
            <a:spLocks noGrp="1"/>
          </p:cNvSpPr>
          <p:nvPr>
            <p:ph idx="1"/>
          </p:nvPr>
        </p:nvSpPr>
        <p:spPr>
          <a:xfrm>
            <a:off x="457200" y="1672208"/>
            <a:ext cx="8229600" cy="4349080"/>
          </a:xfrm>
          <a:solidFill>
            <a:srgbClr val="FFFF00"/>
          </a:solidFill>
        </p:spPr>
        <p:txBody>
          <a:bodyPr/>
          <a:lstStyle/>
          <a:p>
            <a:r>
              <a:rPr lang="en-GB" dirty="0" smtClean="0"/>
              <a:t>What </a:t>
            </a:r>
            <a:r>
              <a:rPr lang="en-GB" dirty="0"/>
              <a:t>pupil </a:t>
            </a:r>
            <a:r>
              <a:rPr lang="en-GB" dirty="0" smtClean="0"/>
              <a:t>progress is being expected (ambition) of teachers and leaders in performance management?</a:t>
            </a:r>
          </a:p>
          <a:p>
            <a:pPr lvl="1"/>
            <a:r>
              <a:rPr lang="en-GB" dirty="0" smtClean="0"/>
              <a:t>Keep up Objectives?</a:t>
            </a:r>
          </a:p>
          <a:p>
            <a:pPr lvl="1"/>
            <a:r>
              <a:rPr lang="en-GB" dirty="0" smtClean="0"/>
              <a:t>Catch up Objectives?</a:t>
            </a:r>
          </a:p>
          <a:p>
            <a:pPr lvl="1"/>
            <a:r>
              <a:rPr lang="en-GB" dirty="0" smtClean="0"/>
              <a:t>Stretch Objectives?</a:t>
            </a:r>
            <a:br>
              <a:rPr lang="en-GB" dirty="0" smtClean="0"/>
            </a:br>
            <a:endParaRPr lang="en-GB" dirty="0" smtClean="0"/>
          </a:p>
          <a:p>
            <a:r>
              <a:rPr lang="en-GB" dirty="0" smtClean="0"/>
              <a:t>Context is everything….. discuss</a:t>
            </a:r>
            <a:endParaRPr lang="en-GB" dirty="0"/>
          </a:p>
        </p:txBody>
      </p:sp>
    </p:spTree>
    <p:extLst>
      <p:ext uri="{BB962C8B-B14F-4D97-AF65-F5344CB8AC3E}">
        <p14:creationId xmlns:p14="http://schemas.microsoft.com/office/powerpoint/2010/main" val="219761109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EYFS - HAM</a:t>
            </a:r>
            <a:endParaRPr lang="en-GB" b="1" dirty="0">
              <a:solidFill>
                <a:srgbClr val="0070C0"/>
              </a:solidFill>
            </a:endParaRPr>
          </a:p>
        </p:txBody>
      </p:sp>
      <p:sp>
        <p:nvSpPr>
          <p:cNvPr id="3" name="Content Placeholder 2"/>
          <p:cNvSpPr>
            <a:spLocks noGrp="1"/>
          </p:cNvSpPr>
          <p:nvPr>
            <p:ph idx="1"/>
          </p:nvPr>
        </p:nvSpPr>
        <p:spPr>
          <a:xfrm>
            <a:off x="467544" y="1484784"/>
            <a:ext cx="8229600" cy="4032449"/>
          </a:xfrm>
        </p:spPr>
        <p:txBody>
          <a:bodyPr/>
          <a:lstStyle/>
          <a:p>
            <a:pPr marL="0" indent="0" algn="ctr">
              <a:buNone/>
            </a:pPr>
            <a:r>
              <a:rPr lang="en-GB" i="1" dirty="0" smtClean="0"/>
              <a:t>‘The EYFS profile was due to become non-statutory from September 2016. The </a:t>
            </a:r>
            <a:r>
              <a:rPr lang="en-GB" i="1" dirty="0" err="1" smtClean="0"/>
              <a:t>DfE</a:t>
            </a:r>
            <a:r>
              <a:rPr lang="en-GB" i="1" dirty="0" smtClean="0"/>
              <a:t> has confirmed that the EYFS profile will remain statutory for the 2016 to 2017 and 2017 to 2018 academic years.’</a:t>
            </a:r>
          </a:p>
          <a:p>
            <a:pPr marL="0" indent="0" algn="ctr">
              <a:buNone/>
            </a:pPr>
            <a:endParaRPr lang="en-GB" i="1" dirty="0"/>
          </a:p>
          <a:p>
            <a:pPr marL="0" indent="0" algn="r">
              <a:buNone/>
            </a:pPr>
            <a:r>
              <a:rPr lang="en-GB" dirty="0" smtClean="0"/>
              <a:t>2017 Assessment and Reporting Arrangements</a:t>
            </a:r>
          </a:p>
          <a:p>
            <a:pPr marL="0" indent="0" algn="r">
              <a:buNone/>
            </a:pPr>
            <a:r>
              <a:rPr lang="en-GB" dirty="0" smtClean="0"/>
              <a:t>October 2016</a:t>
            </a:r>
            <a:endParaRPr lang="en-GB" dirty="0"/>
          </a:p>
        </p:txBody>
      </p:sp>
    </p:spTree>
    <p:extLst>
      <p:ext uri="{BB962C8B-B14F-4D97-AF65-F5344CB8AC3E}">
        <p14:creationId xmlns:p14="http://schemas.microsoft.com/office/powerpoint/2010/main" val="379162660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smtClean="0">
                <a:solidFill>
                  <a:srgbClr val="0070C0"/>
                </a:solidFill>
              </a:rPr>
              <a:t>EYFS - HAM</a:t>
            </a:r>
            <a:endParaRPr lang="en-GB" b="1" dirty="0">
              <a:solidFill>
                <a:srgbClr val="0070C0"/>
              </a:solidFill>
            </a:endParaRPr>
          </a:p>
        </p:txBody>
      </p:sp>
      <p:sp>
        <p:nvSpPr>
          <p:cNvPr id="5" name="Content Placeholder 4"/>
          <p:cNvSpPr>
            <a:spLocks noGrp="1"/>
          </p:cNvSpPr>
          <p:nvPr>
            <p:ph idx="1"/>
          </p:nvPr>
        </p:nvSpPr>
        <p:spPr>
          <a:xfrm>
            <a:off x="467544" y="1412776"/>
            <a:ext cx="8229600" cy="4032449"/>
          </a:xfrm>
        </p:spPr>
        <p:txBody>
          <a:bodyPr>
            <a:normAutofit fontScale="92500" lnSpcReduction="10000"/>
          </a:bodyPr>
          <a:lstStyle/>
          <a:p>
            <a:r>
              <a:rPr lang="en-GB" dirty="0" smtClean="0"/>
              <a:t>Developed in response to the removal of the GLD measure in the Summer Term 2016 which was then re-introduced!</a:t>
            </a:r>
          </a:p>
          <a:p>
            <a:r>
              <a:rPr lang="en-GB" dirty="0" smtClean="0"/>
              <a:t>Developed by Simon Francis with support from members of the HAM team and representative EYFS leaders and </a:t>
            </a:r>
            <a:r>
              <a:rPr lang="en-GB" dirty="0" err="1" smtClean="0"/>
              <a:t>Headteachers</a:t>
            </a:r>
            <a:r>
              <a:rPr lang="en-GB" dirty="0" smtClean="0"/>
              <a:t> from schools </a:t>
            </a:r>
          </a:p>
          <a:p>
            <a:r>
              <a:rPr lang="en-GB" dirty="0" smtClean="0"/>
              <a:t>Follows the principles of the HAM and covers all of the areas of learning linked to GLD</a:t>
            </a:r>
          </a:p>
          <a:p>
            <a:r>
              <a:rPr lang="en-GB" dirty="0" smtClean="0"/>
              <a:t>Front cover gives an overview – as per reading, writing and mathematics</a:t>
            </a:r>
          </a:p>
        </p:txBody>
      </p:sp>
    </p:spTree>
    <p:extLst>
      <p:ext uri="{BB962C8B-B14F-4D97-AF65-F5344CB8AC3E}">
        <p14:creationId xmlns:p14="http://schemas.microsoft.com/office/powerpoint/2010/main" val="348861121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039" t="18194" r="20976" b="8735"/>
          <a:stretch/>
        </p:blipFill>
        <p:spPr bwMode="auto">
          <a:xfrm>
            <a:off x="107504" y="908720"/>
            <a:ext cx="7191375" cy="5011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380312" y="1052736"/>
            <a:ext cx="1584176" cy="4247317"/>
          </a:xfrm>
          <a:prstGeom prst="rect">
            <a:avLst/>
          </a:prstGeom>
          <a:solidFill>
            <a:srgbClr val="FFFF00"/>
          </a:solidFill>
        </p:spPr>
        <p:txBody>
          <a:bodyPr wrap="square" rtlCol="0">
            <a:spAutoFit/>
          </a:bodyPr>
          <a:lstStyle/>
          <a:p>
            <a:r>
              <a:rPr lang="en-GB" dirty="0" smtClean="0"/>
              <a:t>Five Areas of learning</a:t>
            </a:r>
          </a:p>
          <a:p>
            <a:endParaRPr lang="en-GB" dirty="0"/>
          </a:p>
          <a:p>
            <a:r>
              <a:rPr lang="en-GB" dirty="0"/>
              <a:t>T</a:t>
            </a:r>
            <a:r>
              <a:rPr lang="en-GB" dirty="0" smtClean="0"/>
              <a:t>wo or three domains in each area</a:t>
            </a:r>
          </a:p>
          <a:p>
            <a:endParaRPr lang="en-GB" dirty="0"/>
          </a:p>
          <a:p>
            <a:r>
              <a:rPr lang="en-GB" dirty="0" smtClean="0"/>
              <a:t>Total fit tracking of domains in each area</a:t>
            </a:r>
          </a:p>
          <a:p>
            <a:endParaRPr lang="en-GB" dirty="0"/>
          </a:p>
          <a:p>
            <a:r>
              <a:rPr lang="en-GB" dirty="0" smtClean="0"/>
              <a:t>Total fit of all  areas in overall EYFS</a:t>
            </a:r>
            <a:endParaRPr lang="en-GB" dirty="0"/>
          </a:p>
        </p:txBody>
      </p:sp>
    </p:spTree>
    <p:extLst>
      <p:ext uri="{BB962C8B-B14F-4D97-AF65-F5344CB8AC3E}">
        <p14:creationId xmlns:p14="http://schemas.microsoft.com/office/powerpoint/2010/main" val="169899561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EYFS - HAM</a:t>
            </a:r>
            <a:endParaRPr lang="en-GB" dirty="0"/>
          </a:p>
        </p:txBody>
      </p:sp>
      <p:sp>
        <p:nvSpPr>
          <p:cNvPr id="3" name="Content Placeholder 2"/>
          <p:cNvSpPr>
            <a:spLocks noGrp="1"/>
          </p:cNvSpPr>
          <p:nvPr>
            <p:ph idx="1"/>
          </p:nvPr>
        </p:nvSpPr>
        <p:spPr>
          <a:xfrm>
            <a:off x="467544" y="1484784"/>
            <a:ext cx="8229600" cy="4032449"/>
          </a:xfrm>
        </p:spPr>
        <p:txBody>
          <a:bodyPr>
            <a:normAutofit fontScale="85000" lnSpcReduction="20000"/>
          </a:bodyPr>
          <a:lstStyle/>
          <a:p>
            <a:r>
              <a:rPr lang="en-GB" dirty="0" smtClean="0"/>
              <a:t>40-60 statements from Early Years Outcomes used extensively in phase 1</a:t>
            </a:r>
          </a:p>
          <a:p>
            <a:r>
              <a:rPr lang="en-GB" dirty="0" smtClean="0"/>
              <a:t>Early Learning Goals identified in bold text</a:t>
            </a:r>
          </a:p>
          <a:p>
            <a:r>
              <a:rPr lang="en-GB" dirty="0" smtClean="0"/>
              <a:t>Red text are additional statements added by the Early Years team</a:t>
            </a:r>
          </a:p>
          <a:p>
            <a:r>
              <a:rPr lang="en-GB" dirty="0" smtClean="0"/>
              <a:t>Phase 3 links with the Year 1 HAM in the same way as with other year groups</a:t>
            </a:r>
          </a:p>
          <a:p>
            <a:r>
              <a:rPr lang="en-GB" dirty="0" smtClean="0"/>
              <a:t>Based on the same ‘total fit model’ as HAM which is not the same as the current ‘windscreen’ of ‘expected’</a:t>
            </a:r>
          </a:p>
          <a:p>
            <a:r>
              <a:rPr lang="en-GB" dirty="0" smtClean="0"/>
              <a:t>Transition tool given that EYFS profile and GLD are staying?</a:t>
            </a:r>
          </a:p>
          <a:p>
            <a:endParaRPr lang="en-GB" dirty="0"/>
          </a:p>
        </p:txBody>
      </p:sp>
    </p:spTree>
    <p:extLst>
      <p:ext uri="{BB962C8B-B14F-4D97-AF65-F5344CB8AC3E}">
        <p14:creationId xmlns:p14="http://schemas.microsoft.com/office/powerpoint/2010/main" val="230575964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36712"/>
            <a:ext cx="6131024" cy="1143000"/>
          </a:xfrm>
        </p:spPr>
        <p:txBody>
          <a:bodyPr/>
          <a:lstStyle/>
          <a:p>
            <a:r>
              <a:rPr lang="en-US" b="1" dirty="0" smtClean="0">
                <a:solidFill>
                  <a:srgbClr val="0070C0"/>
                </a:solidFill>
              </a:rPr>
              <a:t>Who is not on track?  Why?</a:t>
            </a:r>
            <a:r>
              <a:rPr lang="en-US" b="1" dirty="0">
                <a:solidFill>
                  <a:srgbClr val="0070C0"/>
                </a:solidFill>
              </a:rPr>
              <a:t/>
            </a:r>
            <a:br>
              <a:rPr lang="en-US" b="1" dirty="0">
                <a:solidFill>
                  <a:srgbClr val="0070C0"/>
                </a:solidFill>
              </a:rPr>
            </a:br>
            <a:r>
              <a:rPr lang="en-US" b="1" dirty="0" smtClean="0">
                <a:solidFill>
                  <a:srgbClr val="0070C0"/>
                </a:solidFill>
              </a:rPr>
              <a:t/>
            </a:r>
            <a:br>
              <a:rPr lang="en-US" b="1" dirty="0" smtClean="0">
                <a:solidFill>
                  <a:srgbClr val="0070C0"/>
                </a:solidFill>
              </a:rPr>
            </a:br>
            <a:endParaRPr lang="en-GB" sz="2400" dirty="0"/>
          </a:p>
        </p:txBody>
      </p:sp>
      <p:sp>
        <p:nvSpPr>
          <p:cNvPr id="3" name="Content Placeholder 2"/>
          <p:cNvSpPr>
            <a:spLocks noGrp="1"/>
          </p:cNvSpPr>
          <p:nvPr>
            <p:ph idx="1"/>
          </p:nvPr>
        </p:nvSpPr>
        <p:spPr>
          <a:xfrm>
            <a:off x="395536" y="1700808"/>
            <a:ext cx="8229600" cy="4176464"/>
          </a:xfrm>
        </p:spPr>
        <p:txBody>
          <a:bodyPr>
            <a:normAutofit/>
          </a:bodyPr>
          <a:lstStyle/>
          <a:p>
            <a:pPr marL="0" indent="0">
              <a:buNone/>
            </a:pPr>
            <a:r>
              <a:rPr lang="en-GB" sz="2400" dirty="0"/>
              <a:t>C</a:t>
            </a:r>
            <a:r>
              <a:rPr lang="en-GB" sz="2400" dirty="0" smtClean="0"/>
              <a:t>hildren working below the age related expectations for that year group, there are two groups:</a:t>
            </a:r>
          </a:p>
          <a:p>
            <a:pPr marL="0" indent="0">
              <a:buNone/>
            </a:pPr>
            <a:endParaRPr lang="en-GB" sz="2400" dirty="0" smtClean="0"/>
          </a:p>
          <a:p>
            <a:pPr marL="0" indent="0">
              <a:buNone/>
            </a:pPr>
            <a:r>
              <a:rPr lang="en-GB" sz="2400" dirty="0" smtClean="0"/>
              <a:t>Group One – pupils who are below because they are catching up from lower starting points and should be expected to get there</a:t>
            </a:r>
          </a:p>
          <a:p>
            <a:pPr marL="0" indent="0">
              <a:buNone/>
            </a:pPr>
            <a:endParaRPr lang="en-GB" sz="2400" dirty="0"/>
          </a:p>
          <a:p>
            <a:pPr marL="0" indent="0">
              <a:buNone/>
            </a:pPr>
            <a:r>
              <a:rPr lang="en-GB" sz="2400" dirty="0" smtClean="0"/>
              <a:t>Group Two – pupils with inhibiting SEND</a:t>
            </a:r>
          </a:p>
        </p:txBody>
      </p:sp>
    </p:spTree>
    <p:extLst>
      <p:ext uri="{BB962C8B-B14F-4D97-AF65-F5344CB8AC3E}">
        <p14:creationId xmlns:p14="http://schemas.microsoft.com/office/powerpoint/2010/main" val="760866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East Team briefing on Assessment v2</Template>
  <TotalTime>21387</TotalTime>
  <Words>7406</Words>
  <Application>Microsoft Office PowerPoint</Application>
  <PresentationFormat>On-screen Show (4:3)</PresentationFormat>
  <Paragraphs>993</Paragraphs>
  <Slides>109</Slides>
  <Notes>62</Notes>
  <HiddenSlides>1</HiddenSlides>
  <MMClips>0</MMClips>
  <ScaleCrop>false</ScaleCrop>
  <HeadingPairs>
    <vt:vector size="4" baseType="variant">
      <vt:variant>
        <vt:lpstr>Theme</vt:lpstr>
      </vt:variant>
      <vt:variant>
        <vt:i4>2</vt:i4>
      </vt:variant>
      <vt:variant>
        <vt:lpstr>Slide Titles</vt:lpstr>
      </vt:variant>
      <vt:variant>
        <vt:i4>109</vt:i4>
      </vt:variant>
    </vt:vector>
  </HeadingPairs>
  <TitlesOfParts>
    <vt:vector size="111" baseType="lpstr">
      <vt:lpstr>HIAS PowerPoint template</vt:lpstr>
      <vt:lpstr>1_HIAS PowerPoint template</vt:lpstr>
      <vt:lpstr>Hampshire Assessment Model</vt:lpstr>
      <vt:lpstr>Programme</vt:lpstr>
      <vt:lpstr>Some idea to help us think (differently)</vt:lpstr>
      <vt:lpstr>Revisiting the principles of mastery teaching and learning: what have we learned? </vt:lpstr>
      <vt:lpstr>Uptake and influence?</vt:lpstr>
      <vt:lpstr>KS1 attainment</vt:lpstr>
      <vt:lpstr>KS2 attainment (provisional)</vt:lpstr>
      <vt:lpstr>Impact of assessment work?</vt:lpstr>
      <vt:lpstr>Mastery and the link to tests</vt:lpstr>
      <vt:lpstr>Ten Hampshire Assessment Model principles to challenge &amp; refine</vt:lpstr>
      <vt:lpstr>Guiding principles of  an assessment model</vt:lpstr>
      <vt:lpstr>Mastery learning</vt:lpstr>
      <vt:lpstr>Mastery Learning for “all” over a year…</vt:lpstr>
      <vt:lpstr>PowerPoint Presentation</vt:lpstr>
      <vt:lpstr>Implications for…?  What questions does this raise?</vt:lpstr>
      <vt:lpstr>Hampshire Assessment Model</vt:lpstr>
      <vt:lpstr>PowerPoint Presentation</vt:lpstr>
      <vt:lpstr>PowerPoint Presentation</vt:lpstr>
      <vt:lpstr>Mathematics NC Aims</vt:lpstr>
      <vt:lpstr>How can we support children in becoming fluent?</vt:lpstr>
      <vt:lpstr>Reasoning</vt:lpstr>
      <vt:lpstr>Problem solving</vt:lpstr>
      <vt:lpstr>Teaching for problem solving</vt:lpstr>
      <vt:lpstr> Teaching through problem solving …  </vt:lpstr>
      <vt:lpstr>End of phase 1</vt:lpstr>
      <vt:lpstr>Structure of the national curriculum</vt:lpstr>
      <vt:lpstr>NCETM Teaching for Mastery…</vt:lpstr>
      <vt:lpstr>PowerPoint Presentation</vt:lpstr>
      <vt:lpstr>PowerPoint Presentation</vt:lpstr>
      <vt:lpstr>PowerPoint Presentation</vt:lpstr>
      <vt:lpstr>Year 3 Mathematics: Fluency, reasoning, problem solving</vt:lpstr>
      <vt:lpstr>Over a sequence of lessons:</vt:lpstr>
      <vt:lpstr>Over a sequence of lessons:</vt:lpstr>
      <vt:lpstr>MATHS exemplification Year 1, 3, 4, 5</vt:lpstr>
      <vt:lpstr>Year 1 Phase 1</vt:lpstr>
      <vt:lpstr>PowerPoint Presentation</vt:lpstr>
      <vt:lpstr> </vt:lpstr>
      <vt:lpstr> </vt:lpstr>
      <vt:lpstr>PowerPoint Presentation</vt:lpstr>
      <vt:lpstr>By end of phase 2</vt:lpstr>
      <vt:lpstr>By end of phase 2</vt:lpstr>
      <vt:lpstr>End of KS1: SATs Arithmetic Paper 2016</vt:lpstr>
      <vt:lpstr>Year 3: Phase 1</vt:lpstr>
      <vt:lpstr>PowerPoint Presentation</vt:lpstr>
      <vt:lpstr>PowerPoint Presentation</vt:lpstr>
      <vt:lpstr>PowerPoint Presentation</vt:lpstr>
      <vt:lpstr>PowerPoint Presentation</vt:lpstr>
      <vt:lpstr>PowerPoint Presentation</vt:lpstr>
      <vt:lpstr>By end of phase 2</vt:lpstr>
      <vt:lpstr>By end of phase 2</vt:lpstr>
      <vt:lpstr>Year 4 phase 1</vt:lpstr>
      <vt:lpstr>PowerPoint Presentation</vt:lpstr>
      <vt:lpstr>PowerPoint Presentation</vt:lpstr>
      <vt:lpstr>PowerPoint Presentation</vt:lpstr>
      <vt:lpstr>PowerPoint Presentation</vt:lpstr>
      <vt:lpstr>PowerPoint Presentation</vt:lpstr>
      <vt:lpstr>Year 5 phase 1</vt:lpstr>
      <vt:lpstr>PowerPoint Presentation</vt:lpstr>
      <vt:lpstr>PowerPoint Presentation</vt:lpstr>
      <vt:lpstr>PowerPoint Presentation</vt:lpstr>
      <vt:lpstr>PowerPoint Presentation</vt:lpstr>
      <vt:lpstr>Y5 by the end of phase 2</vt:lpstr>
      <vt:lpstr>Y5 by end of phase 2</vt:lpstr>
      <vt:lpstr>KS2 Arithmetic paper 2016:  Q:1, 2,3,4,5,6,7,8,9,10,11,12,13,14,15</vt:lpstr>
      <vt:lpstr>Questions for further CPD</vt:lpstr>
      <vt:lpstr>Problem Solving Resources</vt:lpstr>
      <vt:lpstr>Break and refreshments</vt:lpstr>
      <vt:lpstr>Hampshire Assessment Model</vt:lpstr>
      <vt:lpstr>PowerPoint Presentation</vt:lpstr>
      <vt:lpstr>PowerPoint Presentation</vt:lpstr>
      <vt:lpstr>PowerPoint Presentation</vt:lpstr>
      <vt:lpstr>Challenges</vt:lpstr>
      <vt:lpstr>Writing exemplification Year 1, 3, 4, 5</vt:lpstr>
      <vt:lpstr>Evidence and Independence</vt:lpstr>
      <vt:lpstr>Handwriting and Spelling</vt:lpstr>
      <vt:lpstr>PowerPoint Presentation</vt:lpstr>
      <vt:lpstr>Contents</vt:lpstr>
      <vt:lpstr>How to use the HAM exemplification materials</vt:lpstr>
      <vt:lpstr>How the annotation is set out</vt:lpstr>
      <vt:lpstr>Pupil work and annotations</vt:lpstr>
      <vt:lpstr>Layers of proficiency</vt:lpstr>
      <vt:lpstr>Exemplification Summary</vt:lpstr>
      <vt:lpstr>PowerPoint Presentation</vt:lpstr>
      <vt:lpstr>Milestone 1 moderation</vt:lpstr>
      <vt:lpstr>Feedback is always welcome!</vt:lpstr>
      <vt:lpstr>Questions for further CPD</vt:lpstr>
      <vt:lpstr>Our next step is reading…</vt:lpstr>
      <vt:lpstr>HAM Developments 2016/17</vt:lpstr>
      <vt:lpstr>Revised HAM for Writing</vt:lpstr>
      <vt:lpstr>PowerPoint Presentation</vt:lpstr>
      <vt:lpstr>Updates to summative tracking</vt:lpstr>
      <vt:lpstr>Judging progress from data:  increasing %On Track?</vt:lpstr>
      <vt:lpstr>Professional Objectives? By the  end of the year/key stage…</vt:lpstr>
      <vt:lpstr>Accountability:  challenging ambitions</vt:lpstr>
      <vt:lpstr>EYFS - HAM</vt:lpstr>
      <vt:lpstr>EYFS - HAM</vt:lpstr>
      <vt:lpstr>PowerPoint Presentation</vt:lpstr>
      <vt:lpstr>EYFS - HAM</vt:lpstr>
      <vt:lpstr>Who is not on track?  Why?  </vt:lpstr>
      <vt:lpstr>SEND Tracker- Our working definition</vt:lpstr>
      <vt:lpstr>HAM – SEND tracker</vt:lpstr>
      <vt:lpstr>Addressing the needs of those not on track:</vt:lpstr>
      <vt:lpstr>HAM – SEND tracker</vt:lpstr>
      <vt:lpstr>HAM – SEND tracker</vt:lpstr>
      <vt:lpstr>HAM – SEND tracker</vt:lpstr>
      <vt:lpstr> </vt:lpstr>
      <vt:lpstr>Guidance</vt:lpstr>
      <vt:lpstr>PowerPoint Presentation</vt:lpstr>
      <vt:lpstr>Professional Learning</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HUser</dc:creator>
  <cp:lastModifiedBy>cseitasb</cp:lastModifiedBy>
  <cp:revision>216</cp:revision>
  <cp:lastPrinted>2015-06-23T15:50:22Z</cp:lastPrinted>
  <dcterms:created xsi:type="dcterms:W3CDTF">2015-05-13T08:54:22Z</dcterms:created>
  <dcterms:modified xsi:type="dcterms:W3CDTF">2016-11-09T15:58:55Z</dcterms:modified>
</cp:coreProperties>
</file>