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82" r:id="rId3"/>
    <p:sldMasterId id="2147483694" r:id="rId4"/>
  </p:sldMasterIdLst>
  <p:notesMasterIdLst>
    <p:notesMasterId r:id="rId97"/>
  </p:notesMasterIdLst>
  <p:handoutMasterIdLst>
    <p:handoutMasterId r:id="rId98"/>
  </p:handoutMasterIdLst>
  <p:sldIdLst>
    <p:sldId id="318" r:id="rId5"/>
    <p:sldId id="328" r:id="rId6"/>
    <p:sldId id="319" r:id="rId7"/>
    <p:sldId id="331" r:id="rId8"/>
    <p:sldId id="333" r:id="rId9"/>
    <p:sldId id="315" r:id="rId10"/>
    <p:sldId id="316" r:id="rId11"/>
    <p:sldId id="332" r:id="rId12"/>
    <p:sldId id="330" r:id="rId13"/>
    <p:sldId id="309" r:id="rId14"/>
    <p:sldId id="306" r:id="rId15"/>
    <p:sldId id="268" r:id="rId16"/>
    <p:sldId id="270" r:id="rId17"/>
    <p:sldId id="257" r:id="rId18"/>
    <p:sldId id="307" r:id="rId19"/>
    <p:sldId id="308" r:id="rId20"/>
    <p:sldId id="274" r:id="rId21"/>
    <p:sldId id="275" r:id="rId22"/>
    <p:sldId id="276" r:id="rId23"/>
    <p:sldId id="277" r:id="rId24"/>
    <p:sldId id="279" r:id="rId25"/>
    <p:sldId id="312" r:id="rId26"/>
    <p:sldId id="313" r:id="rId27"/>
    <p:sldId id="314" r:id="rId28"/>
    <p:sldId id="317" r:id="rId29"/>
    <p:sldId id="280" r:id="rId30"/>
    <p:sldId id="281" r:id="rId31"/>
    <p:sldId id="283" r:id="rId32"/>
    <p:sldId id="284" r:id="rId33"/>
    <p:sldId id="259" r:id="rId34"/>
    <p:sldId id="285" r:id="rId35"/>
    <p:sldId id="262" r:id="rId36"/>
    <p:sldId id="263" r:id="rId37"/>
    <p:sldId id="287" r:id="rId38"/>
    <p:sldId id="286" r:id="rId39"/>
    <p:sldId id="260" r:id="rId40"/>
    <p:sldId id="261" r:id="rId41"/>
    <p:sldId id="265" r:id="rId42"/>
    <p:sldId id="294" r:id="rId43"/>
    <p:sldId id="295" r:id="rId44"/>
    <p:sldId id="296" r:id="rId45"/>
    <p:sldId id="297" r:id="rId46"/>
    <p:sldId id="289" r:id="rId47"/>
    <p:sldId id="298" r:id="rId48"/>
    <p:sldId id="299" r:id="rId49"/>
    <p:sldId id="301" r:id="rId50"/>
    <p:sldId id="303" r:id="rId51"/>
    <p:sldId id="304" r:id="rId52"/>
    <p:sldId id="302" r:id="rId53"/>
    <p:sldId id="300" r:id="rId54"/>
    <p:sldId id="310" r:id="rId55"/>
    <p:sldId id="305" r:id="rId56"/>
    <p:sldId id="278" r:id="rId57"/>
    <p:sldId id="282" r:id="rId58"/>
    <p:sldId id="329" r:id="rId59"/>
    <p:sldId id="334" r:id="rId60"/>
    <p:sldId id="335" r:id="rId61"/>
    <p:sldId id="336" r:id="rId62"/>
    <p:sldId id="337" r:id="rId63"/>
    <p:sldId id="338" r:id="rId64"/>
    <p:sldId id="339" r:id="rId65"/>
    <p:sldId id="340" r:id="rId66"/>
    <p:sldId id="341" r:id="rId67"/>
    <p:sldId id="342" r:id="rId68"/>
    <p:sldId id="343" r:id="rId69"/>
    <p:sldId id="344" r:id="rId70"/>
    <p:sldId id="345" r:id="rId71"/>
    <p:sldId id="346" r:id="rId72"/>
    <p:sldId id="347" r:id="rId73"/>
    <p:sldId id="348" r:id="rId74"/>
    <p:sldId id="349" r:id="rId75"/>
    <p:sldId id="350" r:id="rId76"/>
    <p:sldId id="351" r:id="rId77"/>
    <p:sldId id="352" r:id="rId78"/>
    <p:sldId id="353" r:id="rId79"/>
    <p:sldId id="354" r:id="rId80"/>
    <p:sldId id="355" r:id="rId81"/>
    <p:sldId id="356" r:id="rId82"/>
    <p:sldId id="357" r:id="rId83"/>
    <p:sldId id="358" r:id="rId84"/>
    <p:sldId id="359" r:id="rId85"/>
    <p:sldId id="360" r:id="rId86"/>
    <p:sldId id="361" r:id="rId87"/>
    <p:sldId id="362" r:id="rId88"/>
    <p:sldId id="363" r:id="rId89"/>
    <p:sldId id="364" r:id="rId90"/>
    <p:sldId id="365" r:id="rId91"/>
    <p:sldId id="366" r:id="rId92"/>
    <p:sldId id="367" r:id="rId93"/>
    <p:sldId id="368" r:id="rId94"/>
    <p:sldId id="369" r:id="rId95"/>
    <p:sldId id="370" r:id="rId96"/>
  </p:sldIdLst>
  <p:sldSz cx="9144000" cy="6858000" type="screen4x3"/>
  <p:notesSz cx="6669088"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23477" autoAdjust="0"/>
    <p:restoredTop sz="99398" autoAdjust="0"/>
  </p:normalViewPr>
  <p:slideViewPr>
    <p:cSldViewPr>
      <p:cViewPr>
        <p:scale>
          <a:sx n="60" d="100"/>
          <a:sy n="60" d="100"/>
        </p:scale>
        <p:origin x="-1266" y="-294"/>
      </p:cViewPr>
      <p:guideLst>
        <p:guide orient="horz" pos="2160"/>
        <p:guide pos="2880"/>
      </p:guideLst>
    </p:cSldViewPr>
  </p:slideViewPr>
  <p:notesTextViewPr>
    <p:cViewPr>
      <p:scale>
        <a:sx n="1" d="1"/>
        <a:sy n="1" d="1"/>
      </p:scale>
      <p:origin x="0" y="0"/>
    </p:cViewPr>
  </p:notesTextViewPr>
  <p:sorterViewPr>
    <p:cViewPr>
      <p:scale>
        <a:sx n="100" d="100"/>
        <a:sy n="100" d="100"/>
      </p:scale>
      <p:origin x="0" y="8526"/>
    </p:cViewPr>
  </p:sorterViewPr>
  <p:notesViewPr>
    <p:cSldViewPr>
      <p:cViewPr varScale="1">
        <p:scale>
          <a:sx n="56" d="100"/>
          <a:sy n="56" d="100"/>
        </p:scale>
        <p:origin x="-2838" y="-84"/>
      </p:cViewPr>
      <p:guideLst>
        <p:guide orient="horz" pos="3072"/>
        <p:guide pos="210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64E28F-296F-4D42-A698-1435224BE82C}" type="doc">
      <dgm:prSet loTypeId="urn:microsoft.com/office/officeart/2005/8/layout/hierarchy2" loCatId="hierarchy" qsTypeId="urn:microsoft.com/office/officeart/2005/8/quickstyle/simple3" qsCatId="simple" csTypeId="urn:microsoft.com/office/officeart/2005/8/colors/colorful3" csCatId="colorful" phldr="1"/>
      <dgm:spPr/>
      <dgm:t>
        <a:bodyPr/>
        <a:lstStyle/>
        <a:p>
          <a:endParaRPr lang="en-GB"/>
        </a:p>
      </dgm:t>
    </dgm:pt>
    <dgm:pt modelId="{83096964-68A3-4F7C-A3CE-2964CC7CC796}">
      <dgm:prSet phldrT="[Text]" custT="1"/>
      <dgm:spPr/>
      <dgm:t>
        <a:bodyPr/>
        <a:lstStyle/>
        <a:p>
          <a:r>
            <a:rPr lang="en-GB" sz="1600" b="1" dirty="0" smtClean="0"/>
            <a:t>Identify weaknesses and gaps in current year</a:t>
          </a:r>
          <a:endParaRPr lang="en-GB" sz="1600" b="1" dirty="0"/>
        </a:p>
      </dgm:t>
    </dgm:pt>
    <dgm:pt modelId="{4350E622-1CA7-43B8-A6AA-BEA96CD74369}" type="parTrans" cxnId="{872EB912-6CE7-47AB-BEB7-06AEE55593EA}">
      <dgm:prSet/>
      <dgm:spPr/>
      <dgm:t>
        <a:bodyPr/>
        <a:lstStyle/>
        <a:p>
          <a:endParaRPr lang="en-GB"/>
        </a:p>
      </dgm:t>
    </dgm:pt>
    <dgm:pt modelId="{E7D8E196-FE2F-4829-8235-194B75C810BC}" type="sibTrans" cxnId="{872EB912-6CE7-47AB-BEB7-06AEE55593EA}">
      <dgm:prSet/>
      <dgm:spPr/>
      <dgm:t>
        <a:bodyPr/>
        <a:lstStyle/>
        <a:p>
          <a:endParaRPr lang="en-GB"/>
        </a:p>
      </dgm:t>
    </dgm:pt>
    <dgm:pt modelId="{9E8E51BD-96EE-489F-9714-DC118B72DC1E}">
      <dgm:prSet phldrT="[Text]" custT="1"/>
      <dgm:spPr/>
      <dgm:t>
        <a:bodyPr/>
        <a:lstStyle/>
        <a:p>
          <a:r>
            <a:rPr lang="en-GB" sz="1600" b="1" dirty="0" smtClean="0"/>
            <a:t>Current Year </a:t>
          </a:r>
          <a:endParaRPr lang="en-GB" sz="1600" b="1" dirty="0"/>
        </a:p>
      </dgm:t>
    </dgm:pt>
    <dgm:pt modelId="{14384A6E-1699-4351-9359-52F0AC3CDFED}" type="parTrans" cxnId="{7099F4CA-34FA-4861-B992-FEBD677478A4}">
      <dgm:prSet/>
      <dgm:spPr/>
      <dgm:t>
        <a:bodyPr/>
        <a:lstStyle/>
        <a:p>
          <a:endParaRPr lang="en-GB"/>
        </a:p>
      </dgm:t>
    </dgm:pt>
    <dgm:pt modelId="{035E97BC-0A9E-49F2-9D4E-589E0B2F7F57}" type="sibTrans" cxnId="{7099F4CA-34FA-4861-B992-FEBD677478A4}">
      <dgm:prSet/>
      <dgm:spPr/>
      <dgm:t>
        <a:bodyPr/>
        <a:lstStyle/>
        <a:p>
          <a:endParaRPr lang="en-GB"/>
        </a:p>
      </dgm:t>
    </dgm:pt>
    <dgm:pt modelId="{0A45FE71-B408-4331-9DB8-DDA1A2B8F556}">
      <dgm:prSet phldrT="[Text]" custT="1"/>
      <dgm:spPr/>
      <dgm:t>
        <a:bodyPr/>
        <a:lstStyle/>
        <a:p>
          <a:r>
            <a:rPr lang="en-GB" sz="1600" b="1" dirty="0" smtClean="0"/>
            <a:t>Plan for ‘quick fix’ lessons within a learning journey</a:t>
          </a:r>
          <a:endParaRPr lang="en-GB" sz="1600" b="1" dirty="0"/>
        </a:p>
      </dgm:t>
    </dgm:pt>
    <dgm:pt modelId="{251DECF2-4EA9-4041-B39E-A38446CA0022}" type="parTrans" cxnId="{888EAC5B-C554-4DA1-B895-13A9300E60E1}">
      <dgm:prSet/>
      <dgm:spPr/>
      <dgm:t>
        <a:bodyPr/>
        <a:lstStyle/>
        <a:p>
          <a:endParaRPr lang="en-GB"/>
        </a:p>
      </dgm:t>
    </dgm:pt>
    <dgm:pt modelId="{E5CF6CB7-0867-4AAD-8390-79918FE13562}" type="sibTrans" cxnId="{888EAC5B-C554-4DA1-B895-13A9300E60E1}">
      <dgm:prSet/>
      <dgm:spPr/>
      <dgm:t>
        <a:bodyPr/>
        <a:lstStyle/>
        <a:p>
          <a:endParaRPr lang="en-GB"/>
        </a:p>
      </dgm:t>
    </dgm:pt>
    <dgm:pt modelId="{0DA0F179-0B4F-42AF-847D-1E02AFF6CAD8}">
      <dgm:prSet phldrT="[Text]" custT="1"/>
      <dgm:spPr/>
      <dgm:t>
        <a:bodyPr/>
        <a:lstStyle/>
        <a:p>
          <a:r>
            <a:rPr lang="en-GB" sz="1600" b="1" dirty="0" smtClean="0"/>
            <a:t>Tailored teaching for small groups and individuals</a:t>
          </a:r>
          <a:endParaRPr lang="en-GB" sz="1600" b="1" dirty="0"/>
        </a:p>
      </dgm:t>
    </dgm:pt>
    <dgm:pt modelId="{8974A932-E87A-4A58-83F4-4A04E82785B7}" type="parTrans" cxnId="{B04F20E4-5C33-44C7-B17B-06D12D767A4A}">
      <dgm:prSet/>
      <dgm:spPr/>
      <dgm:t>
        <a:bodyPr/>
        <a:lstStyle/>
        <a:p>
          <a:endParaRPr lang="en-GB"/>
        </a:p>
      </dgm:t>
    </dgm:pt>
    <dgm:pt modelId="{3ABC770E-341A-4ACF-8CE5-97EE14FA2F47}" type="sibTrans" cxnId="{B04F20E4-5C33-44C7-B17B-06D12D767A4A}">
      <dgm:prSet/>
      <dgm:spPr/>
      <dgm:t>
        <a:bodyPr/>
        <a:lstStyle/>
        <a:p>
          <a:endParaRPr lang="en-GB"/>
        </a:p>
      </dgm:t>
    </dgm:pt>
    <dgm:pt modelId="{330DD182-F1A7-4030-AA69-9755B16463DD}">
      <dgm:prSet phldrT="[Text]" custT="1"/>
      <dgm:spPr/>
      <dgm:t>
        <a:bodyPr/>
        <a:lstStyle/>
        <a:p>
          <a:r>
            <a:rPr lang="en-GB" sz="1600" b="1" dirty="0" smtClean="0"/>
            <a:t>Next Year </a:t>
          </a:r>
        </a:p>
      </dgm:t>
    </dgm:pt>
    <dgm:pt modelId="{6E85125A-A728-4D08-8092-40CEE9815ED0}" type="parTrans" cxnId="{31C72E0D-E7A1-4C11-98B6-C00FF2053007}">
      <dgm:prSet/>
      <dgm:spPr/>
      <dgm:t>
        <a:bodyPr/>
        <a:lstStyle/>
        <a:p>
          <a:endParaRPr lang="en-GB"/>
        </a:p>
      </dgm:t>
    </dgm:pt>
    <dgm:pt modelId="{FA4D65C1-18FA-4441-998C-F5FBAC1E4D61}" type="sibTrans" cxnId="{31C72E0D-E7A1-4C11-98B6-C00FF2053007}">
      <dgm:prSet/>
      <dgm:spPr/>
      <dgm:t>
        <a:bodyPr/>
        <a:lstStyle/>
        <a:p>
          <a:endParaRPr lang="en-GB"/>
        </a:p>
      </dgm:t>
    </dgm:pt>
    <dgm:pt modelId="{9659E40B-0A96-4A4C-B3DB-EC4E79C6D068}">
      <dgm:prSet phldrT="[Text]" custT="1"/>
      <dgm:spPr/>
      <dgm:t>
        <a:bodyPr/>
        <a:lstStyle/>
        <a:p>
          <a:r>
            <a:rPr lang="en-GB" sz="1600" b="1" dirty="0" smtClean="0"/>
            <a:t>Co-construct planning to address areas for consolidation and teaching</a:t>
          </a:r>
          <a:endParaRPr lang="en-GB" sz="1600" b="1" dirty="0"/>
        </a:p>
      </dgm:t>
    </dgm:pt>
    <dgm:pt modelId="{F2388D5A-99FB-4B8D-8C1C-83E26E0A332D}" type="parTrans" cxnId="{A8ADC78E-44E6-4591-88E3-F6597F294816}">
      <dgm:prSet/>
      <dgm:spPr/>
      <dgm:t>
        <a:bodyPr/>
        <a:lstStyle/>
        <a:p>
          <a:endParaRPr lang="en-GB"/>
        </a:p>
      </dgm:t>
    </dgm:pt>
    <dgm:pt modelId="{531E3138-B647-4DF8-ABE4-52BCFAFF2D92}" type="sibTrans" cxnId="{A8ADC78E-44E6-4591-88E3-F6597F294816}">
      <dgm:prSet/>
      <dgm:spPr/>
      <dgm:t>
        <a:bodyPr/>
        <a:lstStyle/>
        <a:p>
          <a:endParaRPr lang="en-GB"/>
        </a:p>
      </dgm:t>
    </dgm:pt>
    <dgm:pt modelId="{0F2DBA57-DDCD-4471-94FF-980FAFC21052}" type="pres">
      <dgm:prSet presAssocID="{4264E28F-296F-4D42-A698-1435224BE82C}" presName="diagram" presStyleCnt="0">
        <dgm:presLayoutVars>
          <dgm:chPref val="1"/>
          <dgm:dir/>
          <dgm:animOne val="branch"/>
          <dgm:animLvl val="lvl"/>
          <dgm:resizeHandles val="exact"/>
        </dgm:presLayoutVars>
      </dgm:prSet>
      <dgm:spPr/>
      <dgm:t>
        <a:bodyPr/>
        <a:lstStyle/>
        <a:p>
          <a:endParaRPr lang="en-GB"/>
        </a:p>
      </dgm:t>
    </dgm:pt>
    <dgm:pt modelId="{18321B62-0F59-4571-BAEE-0DD05E866A4E}" type="pres">
      <dgm:prSet presAssocID="{83096964-68A3-4F7C-A3CE-2964CC7CC796}" presName="root1" presStyleCnt="0"/>
      <dgm:spPr/>
    </dgm:pt>
    <dgm:pt modelId="{977CA523-BFE8-42C5-827B-2BD0B1A9A4AE}" type="pres">
      <dgm:prSet presAssocID="{83096964-68A3-4F7C-A3CE-2964CC7CC796}" presName="LevelOneTextNode" presStyleLbl="node0" presStyleIdx="0" presStyleCnt="1">
        <dgm:presLayoutVars>
          <dgm:chPref val="3"/>
        </dgm:presLayoutVars>
      </dgm:prSet>
      <dgm:spPr/>
      <dgm:t>
        <a:bodyPr/>
        <a:lstStyle/>
        <a:p>
          <a:endParaRPr lang="en-GB"/>
        </a:p>
      </dgm:t>
    </dgm:pt>
    <dgm:pt modelId="{A4DC2F71-0C2C-41DB-B270-5C11DCD1C1D4}" type="pres">
      <dgm:prSet presAssocID="{83096964-68A3-4F7C-A3CE-2964CC7CC796}" presName="level2hierChild" presStyleCnt="0"/>
      <dgm:spPr/>
    </dgm:pt>
    <dgm:pt modelId="{E202D563-9AB6-498B-B36E-6EA6E2B27678}" type="pres">
      <dgm:prSet presAssocID="{14384A6E-1699-4351-9359-52F0AC3CDFED}" presName="conn2-1" presStyleLbl="parChTrans1D2" presStyleIdx="0" presStyleCnt="2"/>
      <dgm:spPr/>
      <dgm:t>
        <a:bodyPr/>
        <a:lstStyle/>
        <a:p>
          <a:endParaRPr lang="en-GB"/>
        </a:p>
      </dgm:t>
    </dgm:pt>
    <dgm:pt modelId="{F77A5D18-E439-4EC9-8692-035AD02FFB07}" type="pres">
      <dgm:prSet presAssocID="{14384A6E-1699-4351-9359-52F0AC3CDFED}" presName="connTx" presStyleLbl="parChTrans1D2" presStyleIdx="0" presStyleCnt="2"/>
      <dgm:spPr/>
      <dgm:t>
        <a:bodyPr/>
        <a:lstStyle/>
        <a:p>
          <a:endParaRPr lang="en-GB"/>
        </a:p>
      </dgm:t>
    </dgm:pt>
    <dgm:pt modelId="{C4D17F87-DD5A-4145-9CAF-4F6DF5B3347A}" type="pres">
      <dgm:prSet presAssocID="{9E8E51BD-96EE-489F-9714-DC118B72DC1E}" presName="root2" presStyleCnt="0"/>
      <dgm:spPr/>
    </dgm:pt>
    <dgm:pt modelId="{FAA2EB6B-5D80-4122-8A66-04C3FBE9D1A8}" type="pres">
      <dgm:prSet presAssocID="{9E8E51BD-96EE-489F-9714-DC118B72DC1E}" presName="LevelTwoTextNode" presStyleLbl="node2" presStyleIdx="0" presStyleCnt="2">
        <dgm:presLayoutVars>
          <dgm:chPref val="3"/>
        </dgm:presLayoutVars>
      </dgm:prSet>
      <dgm:spPr/>
      <dgm:t>
        <a:bodyPr/>
        <a:lstStyle/>
        <a:p>
          <a:endParaRPr lang="en-GB"/>
        </a:p>
      </dgm:t>
    </dgm:pt>
    <dgm:pt modelId="{10628782-E1D1-46A6-8EEC-51D0CA41BD54}" type="pres">
      <dgm:prSet presAssocID="{9E8E51BD-96EE-489F-9714-DC118B72DC1E}" presName="level3hierChild" presStyleCnt="0"/>
      <dgm:spPr/>
    </dgm:pt>
    <dgm:pt modelId="{D81F928D-AFA6-4560-B65A-1790C83197A2}" type="pres">
      <dgm:prSet presAssocID="{251DECF2-4EA9-4041-B39E-A38446CA0022}" presName="conn2-1" presStyleLbl="parChTrans1D3" presStyleIdx="0" presStyleCnt="3"/>
      <dgm:spPr/>
      <dgm:t>
        <a:bodyPr/>
        <a:lstStyle/>
        <a:p>
          <a:endParaRPr lang="en-GB"/>
        </a:p>
      </dgm:t>
    </dgm:pt>
    <dgm:pt modelId="{D1D9D4BD-A146-4100-91C3-1E3A0E19E699}" type="pres">
      <dgm:prSet presAssocID="{251DECF2-4EA9-4041-B39E-A38446CA0022}" presName="connTx" presStyleLbl="parChTrans1D3" presStyleIdx="0" presStyleCnt="3"/>
      <dgm:spPr/>
      <dgm:t>
        <a:bodyPr/>
        <a:lstStyle/>
        <a:p>
          <a:endParaRPr lang="en-GB"/>
        </a:p>
      </dgm:t>
    </dgm:pt>
    <dgm:pt modelId="{127D6AD6-44AD-4B88-941E-CFF39C5A8D95}" type="pres">
      <dgm:prSet presAssocID="{0A45FE71-B408-4331-9DB8-DDA1A2B8F556}" presName="root2" presStyleCnt="0"/>
      <dgm:spPr/>
    </dgm:pt>
    <dgm:pt modelId="{73AD37C5-C0AB-4E21-9593-C96345428CC0}" type="pres">
      <dgm:prSet presAssocID="{0A45FE71-B408-4331-9DB8-DDA1A2B8F556}" presName="LevelTwoTextNode" presStyleLbl="node3" presStyleIdx="0" presStyleCnt="3">
        <dgm:presLayoutVars>
          <dgm:chPref val="3"/>
        </dgm:presLayoutVars>
      </dgm:prSet>
      <dgm:spPr/>
      <dgm:t>
        <a:bodyPr/>
        <a:lstStyle/>
        <a:p>
          <a:endParaRPr lang="en-GB"/>
        </a:p>
      </dgm:t>
    </dgm:pt>
    <dgm:pt modelId="{9E005A01-9C16-4067-8920-0452EC8056D1}" type="pres">
      <dgm:prSet presAssocID="{0A45FE71-B408-4331-9DB8-DDA1A2B8F556}" presName="level3hierChild" presStyleCnt="0"/>
      <dgm:spPr/>
    </dgm:pt>
    <dgm:pt modelId="{E3195369-BBA2-4F8C-9917-E6D361E5C803}" type="pres">
      <dgm:prSet presAssocID="{8974A932-E87A-4A58-83F4-4A04E82785B7}" presName="conn2-1" presStyleLbl="parChTrans1D3" presStyleIdx="1" presStyleCnt="3"/>
      <dgm:spPr/>
      <dgm:t>
        <a:bodyPr/>
        <a:lstStyle/>
        <a:p>
          <a:endParaRPr lang="en-GB"/>
        </a:p>
      </dgm:t>
    </dgm:pt>
    <dgm:pt modelId="{C2DD2A40-2AF0-4B01-928E-8C9AD6585357}" type="pres">
      <dgm:prSet presAssocID="{8974A932-E87A-4A58-83F4-4A04E82785B7}" presName="connTx" presStyleLbl="parChTrans1D3" presStyleIdx="1" presStyleCnt="3"/>
      <dgm:spPr/>
      <dgm:t>
        <a:bodyPr/>
        <a:lstStyle/>
        <a:p>
          <a:endParaRPr lang="en-GB"/>
        </a:p>
      </dgm:t>
    </dgm:pt>
    <dgm:pt modelId="{B8A0FACC-26A8-40DC-AAA8-6A7D085838B7}" type="pres">
      <dgm:prSet presAssocID="{0DA0F179-0B4F-42AF-847D-1E02AFF6CAD8}" presName="root2" presStyleCnt="0"/>
      <dgm:spPr/>
    </dgm:pt>
    <dgm:pt modelId="{B2EC70E4-7E2F-4994-90E4-AF17EFA1A364}" type="pres">
      <dgm:prSet presAssocID="{0DA0F179-0B4F-42AF-847D-1E02AFF6CAD8}" presName="LevelTwoTextNode" presStyleLbl="node3" presStyleIdx="1" presStyleCnt="3">
        <dgm:presLayoutVars>
          <dgm:chPref val="3"/>
        </dgm:presLayoutVars>
      </dgm:prSet>
      <dgm:spPr/>
      <dgm:t>
        <a:bodyPr/>
        <a:lstStyle/>
        <a:p>
          <a:endParaRPr lang="en-GB"/>
        </a:p>
      </dgm:t>
    </dgm:pt>
    <dgm:pt modelId="{465C423C-81FA-4F56-AB9D-BFD441D746EC}" type="pres">
      <dgm:prSet presAssocID="{0DA0F179-0B4F-42AF-847D-1E02AFF6CAD8}" presName="level3hierChild" presStyleCnt="0"/>
      <dgm:spPr/>
    </dgm:pt>
    <dgm:pt modelId="{4D8EA0B7-1195-4D7F-B133-167A89851BB6}" type="pres">
      <dgm:prSet presAssocID="{6E85125A-A728-4D08-8092-40CEE9815ED0}" presName="conn2-1" presStyleLbl="parChTrans1D2" presStyleIdx="1" presStyleCnt="2"/>
      <dgm:spPr/>
      <dgm:t>
        <a:bodyPr/>
        <a:lstStyle/>
        <a:p>
          <a:endParaRPr lang="en-GB"/>
        </a:p>
      </dgm:t>
    </dgm:pt>
    <dgm:pt modelId="{D5D32362-3B2A-4D83-91C0-FDDFB3E93D85}" type="pres">
      <dgm:prSet presAssocID="{6E85125A-A728-4D08-8092-40CEE9815ED0}" presName="connTx" presStyleLbl="parChTrans1D2" presStyleIdx="1" presStyleCnt="2"/>
      <dgm:spPr/>
      <dgm:t>
        <a:bodyPr/>
        <a:lstStyle/>
        <a:p>
          <a:endParaRPr lang="en-GB"/>
        </a:p>
      </dgm:t>
    </dgm:pt>
    <dgm:pt modelId="{284E8594-216D-4055-A756-BBF04D3ED6E4}" type="pres">
      <dgm:prSet presAssocID="{330DD182-F1A7-4030-AA69-9755B16463DD}" presName="root2" presStyleCnt="0"/>
      <dgm:spPr/>
    </dgm:pt>
    <dgm:pt modelId="{D9D34B0F-442A-4275-B497-78032AF4D9A7}" type="pres">
      <dgm:prSet presAssocID="{330DD182-F1A7-4030-AA69-9755B16463DD}" presName="LevelTwoTextNode" presStyleLbl="node2" presStyleIdx="1" presStyleCnt="2">
        <dgm:presLayoutVars>
          <dgm:chPref val="3"/>
        </dgm:presLayoutVars>
      </dgm:prSet>
      <dgm:spPr/>
      <dgm:t>
        <a:bodyPr/>
        <a:lstStyle/>
        <a:p>
          <a:endParaRPr lang="en-GB"/>
        </a:p>
      </dgm:t>
    </dgm:pt>
    <dgm:pt modelId="{32597A71-CC77-4354-BC62-6FE03CD67575}" type="pres">
      <dgm:prSet presAssocID="{330DD182-F1A7-4030-AA69-9755B16463DD}" presName="level3hierChild" presStyleCnt="0"/>
      <dgm:spPr/>
    </dgm:pt>
    <dgm:pt modelId="{F6F49B38-E7A2-4C67-8E03-D31EA0D26536}" type="pres">
      <dgm:prSet presAssocID="{F2388D5A-99FB-4B8D-8C1C-83E26E0A332D}" presName="conn2-1" presStyleLbl="parChTrans1D3" presStyleIdx="2" presStyleCnt="3"/>
      <dgm:spPr/>
      <dgm:t>
        <a:bodyPr/>
        <a:lstStyle/>
        <a:p>
          <a:endParaRPr lang="en-GB"/>
        </a:p>
      </dgm:t>
    </dgm:pt>
    <dgm:pt modelId="{AEC49778-8907-4B50-A4A5-32E07BFD2B87}" type="pres">
      <dgm:prSet presAssocID="{F2388D5A-99FB-4B8D-8C1C-83E26E0A332D}" presName="connTx" presStyleLbl="parChTrans1D3" presStyleIdx="2" presStyleCnt="3"/>
      <dgm:spPr/>
      <dgm:t>
        <a:bodyPr/>
        <a:lstStyle/>
        <a:p>
          <a:endParaRPr lang="en-GB"/>
        </a:p>
      </dgm:t>
    </dgm:pt>
    <dgm:pt modelId="{5C39870B-D68F-4E9D-8DFD-B4A705762C5D}" type="pres">
      <dgm:prSet presAssocID="{9659E40B-0A96-4A4C-B3DB-EC4E79C6D068}" presName="root2" presStyleCnt="0"/>
      <dgm:spPr/>
    </dgm:pt>
    <dgm:pt modelId="{14157CBD-9679-4283-AD9C-1DC8FA370D59}" type="pres">
      <dgm:prSet presAssocID="{9659E40B-0A96-4A4C-B3DB-EC4E79C6D068}" presName="LevelTwoTextNode" presStyleLbl="node3" presStyleIdx="2" presStyleCnt="3">
        <dgm:presLayoutVars>
          <dgm:chPref val="3"/>
        </dgm:presLayoutVars>
      </dgm:prSet>
      <dgm:spPr/>
      <dgm:t>
        <a:bodyPr/>
        <a:lstStyle/>
        <a:p>
          <a:endParaRPr lang="en-GB"/>
        </a:p>
      </dgm:t>
    </dgm:pt>
    <dgm:pt modelId="{861A9783-933A-431B-8B43-F56806055218}" type="pres">
      <dgm:prSet presAssocID="{9659E40B-0A96-4A4C-B3DB-EC4E79C6D068}" presName="level3hierChild" presStyleCnt="0"/>
      <dgm:spPr/>
    </dgm:pt>
  </dgm:ptLst>
  <dgm:cxnLst>
    <dgm:cxn modelId="{A8ADC78E-44E6-4591-88E3-F6597F294816}" srcId="{330DD182-F1A7-4030-AA69-9755B16463DD}" destId="{9659E40B-0A96-4A4C-B3DB-EC4E79C6D068}" srcOrd="0" destOrd="0" parTransId="{F2388D5A-99FB-4B8D-8C1C-83E26E0A332D}" sibTransId="{531E3138-B647-4DF8-ABE4-52BCFAFF2D92}"/>
    <dgm:cxn modelId="{AED4FD84-935C-40DC-9D96-7D90EDA52751}" type="presOf" srcId="{F2388D5A-99FB-4B8D-8C1C-83E26E0A332D}" destId="{F6F49B38-E7A2-4C67-8E03-D31EA0D26536}" srcOrd="0" destOrd="0" presId="urn:microsoft.com/office/officeart/2005/8/layout/hierarchy2"/>
    <dgm:cxn modelId="{726EF053-B2CB-4E8B-A956-0A4F301E1A87}" type="presOf" srcId="{8974A932-E87A-4A58-83F4-4A04E82785B7}" destId="{E3195369-BBA2-4F8C-9917-E6D361E5C803}" srcOrd="0" destOrd="0" presId="urn:microsoft.com/office/officeart/2005/8/layout/hierarchy2"/>
    <dgm:cxn modelId="{8871A63F-1BD2-4FD8-9A28-C752C2E8AFF9}" type="presOf" srcId="{251DECF2-4EA9-4041-B39E-A38446CA0022}" destId="{D81F928D-AFA6-4560-B65A-1790C83197A2}" srcOrd="0" destOrd="0" presId="urn:microsoft.com/office/officeart/2005/8/layout/hierarchy2"/>
    <dgm:cxn modelId="{7929A7FF-EDC4-4845-BFAA-355CD39E5EC2}" type="presOf" srcId="{9659E40B-0A96-4A4C-B3DB-EC4E79C6D068}" destId="{14157CBD-9679-4283-AD9C-1DC8FA370D59}" srcOrd="0" destOrd="0" presId="urn:microsoft.com/office/officeart/2005/8/layout/hierarchy2"/>
    <dgm:cxn modelId="{1E7F655E-ED4C-47DC-9D4E-7FC5D10E038E}" type="presOf" srcId="{0DA0F179-0B4F-42AF-847D-1E02AFF6CAD8}" destId="{B2EC70E4-7E2F-4994-90E4-AF17EFA1A364}" srcOrd="0" destOrd="0" presId="urn:microsoft.com/office/officeart/2005/8/layout/hierarchy2"/>
    <dgm:cxn modelId="{8EE19E55-46EC-476E-B0FA-CD5DCB09ED87}" type="presOf" srcId="{F2388D5A-99FB-4B8D-8C1C-83E26E0A332D}" destId="{AEC49778-8907-4B50-A4A5-32E07BFD2B87}" srcOrd="1" destOrd="0" presId="urn:microsoft.com/office/officeart/2005/8/layout/hierarchy2"/>
    <dgm:cxn modelId="{416FDB03-0BA6-4269-9F8D-09DD10692B4C}" type="presOf" srcId="{330DD182-F1A7-4030-AA69-9755B16463DD}" destId="{D9D34B0F-442A-4275-B497-78032AF4D9A7}" srcOrd="0" destOrd="0" presId="urn:microsoft.com/office/officeart/2005/8/layout/hierarchy2"/>
    <dgm:cxn modelId="{31C72E0D-E7A1-4C11-98B6-C00FF2053007}" srcId="{83096964-68A3-4F7C-A3CE-2964CC7CC796}" destId="{330DD182-F1A7-4030-AA69-9755B16463DD}" srcOrd="1" destOrd="0" parTransId="{6E85125A-A728-4D08-8092-40CEE9815ED0}" sibTransId="{FA4D65C1-18FA-4441-998C-F5FBAC1E4D61}"/>
    <dgm:cxn modelId="{872EB912-6CE7-47AB-BEB7-06AEE55593EA}" srcId="{4264E28F-296F-4D42-A698-1435224BE82C}" destId="{83096964-68A3-4F7C-A3CE-2964CC7CC796}" srcOrd="0" destOrd="0" parTransId="{4350E622-1CA7-43B8-A6AA-BEA96CD74369}" sibTransId="{E7D8E196-FE2F-4829-8235-194B75C810BC}"/>
    <dgm:cxn modelId="{DE26BA89-3615-4E72-BA78-AACBF270FC64}" type="presOf" srcId="{14384A6E-1699-4351-9359-52F0AC3CDFED}" destId="{F77A5D18-E439-4EC9-8692-035AD02FFB07}" srcOrd="1" destOrd="0" presId="urn:microsoft.com/office/officeart/2005/8/layout/hierarchy2"/>
    <dgm:cxn modelId="{888EAC5B-C554-4DA1-B895-13A9300E60E1}" srcId="{9E8E51BD-96EE-489F-9714-DC118B72DC1E}" destId="{0A45FE71-B408-4331-9DB8-DDA1A2B8F556}" srcOrd="0" destOrd="0" parTransId="{251DECF2-4EA9-4041-B39E-A38446CA0022}" sibTransId="{E5CF6CB7-0867-4AAD-8390-79918FE13562}"/>
    <dgm:cxn modelId="{9CDBD277-E7BB-49FB-AC64-FCBC5E5B82C6}" type="presOf" srcId="{9E8E51BD-96EE-489F-9714-DC118B72DC1E}" destId="{FAA2EB6B-5D80-4122-8A66-04C3FBE9D1A8}" srcOrd="0" destOrd="0" presId="urn:microsoft.com/office/officeart/2005/8/layout/hierarchy2"/>
    <dgm:cxn modelId="{7099F4CA-34FA-4861-B992-FEBD677478A4}" srcId="{83096964-68A3-4F7C-A3CE-2964CC7CC796}" destId="{9E8E51BD-96EE-489F-9714-DC118B72DC1E}" srcOrd="0" destOrd="0" parTransId="{14384A6E-1699-4351-9359-52F0AC3CDFED}" sibTransId="{035E97BC-0A9E-49F2-9D4E-589E0B2F7F57}"/>
    <dgm:cxn modelId="{6D33317B-3084-4831-8EC7-9A234033A0D4}" type="presOf" srcId="{14384A6E-1699-4351-9359-52F0AC3CDFED}" destId="{E202D563-9AB6-498B-B36E-6EA6E2B27678}" srcOrd="0" destOrd="0" presId="urn:microsoft.com/office/officeart/2005/8/layout/hierarchy2"/>
    <dgm:cxn modelId="{6455F4B9-E4A3-421C-BEA6-FED127445589}" type="presOf" srcId="{8974A932-E87A-4A58-83F4-4A04E82785B7}" destId="{C2DD2A40-2AF0-4B01-928E-8C9AD6585357}" srcOrd="1" destOrd="0" presId="urn:microsoft.com/office/officeart/2005/8/layout/hierarchy2"/>
    <dgm:cxn modelId="{210FD85B-090E-4685-A8B7-FC633104958E}" type="presOf" srcId="{0A45FE71-B408-4331-9DB8-DDA1A2B8F556}" destId="{73AD37C5-C0AB-4E21-9593-C96345428CC0}" srcOrd="0" destOrd="0" presId="urn:microsoft.com/office/officeart/2005/8/layout/hierarchy2"/>
    <dgm:cxn modelId="{B04F20E4-5C33-44C7-B17B-06D12D767A4A}" srcId="{9E8E51BD-96EE-489F-9714-DC118B72DC1E}" destId="{0DA0F179-0B4F-42AF-847D-1E02AFF6CAD8}" srcOrd="1" destOrd="0" parTransId="{8974A932-E87A-4A58-83F4-4A04E82785B7}" sibTransId="{3ABC770E-341A-4ACF-8CE5-97EE14FA2F47}"/>
    <dgm:cxn modelId="{233A9872-1824-46E2-8818-3F346E300BB6}" type="presOf" srcId="{6E85125A-A728-4D08-8092-40CEE9815ED0}" destId="{4D8EA0B7-1195-4D7F-B133-167A89851BB6}" srcOrd="0" destOrd="0" presId="urn:microsoft.com/office/officeart/2005/8/layout/hierarchy2"/>
    <dgm:cxn modelId="{ACB5BB17-30FA-48A4-8202-B6788FDF41B1}" type="presOf" srcId="{6E85125A-A728-4D08-8092-40CEE9815ED0}" destId="{D5D32362-3B2A-4D83-91C0-FDDFB3E93D85}" srcOrd="1" destOrd="0" presId="urn:microsoft.com/office/officeart/2005/8/layout/hierarchy2"/>
    <dgm:cxn modelId="{DDA241D6-BEE7-4036-ADFA-C79509AAD81B}" type="presOf" srcId="{83096964-68A3-4F7C-A3CE-2964CC7CC796}" destId="{977CA523-BFE8-42C5-827B-2BD0B1A9A4AE}" srcOrd="0" destOrd="0" presId="urn:microsoft.com/office/officeart/2005/8/layout/hierarchy2"/>
    <dgm:cxn modelId="{FEED4E4D-FF4F-4CEF-BF2A-76991BF43039}" type="presOf" srcId="{4264E28F-296F-4D42-A698-1435224BE82C}" destId="{0F2DBA57-DDCD-4471-94FF-980FAFC21052}" srcOrd="0" destOrd="0" presId="urn:microsoft.com/office/officeart/2005/8/layout/hierarchy2"/>
    <dgm:cxn modelId="{2B5C9FBA-156D-471D-8E83-29EEB363C521}" type="presOf" srcId="{251DECF2-4EA9-4041-B39E-A38446CA0022}" destId="{D1D9D4BD-A146-4100-91C3-1E3A0E19E699}" srcOrd="1" destOrd="0" presId="urn:microsoft.com/office/officeart/2005/8/layout/hierarchy2"/>
    <dgm:cxn modelId="{F63D5A50-9BD6-426F-BAB8-7E4D78944D1F}" type="presParOf" srcId="{0F2DBA57-DDCD-4471-94FF-980FAFC21052}" destId="{18321B62-0F59-4571-BAEE-0DD05E866A4E}" srcOrd="0" destOrd="0" presId="urn:microsoft.com/office/officeart/2005/8/layout/hierarchy2"/>
    <dgm:cxn modelId="{C56069BC-5797-4FBD-B5F8-D4AF38071FF9}" type="presParOf" srcId="{18321B62-0F59-4571-BAEE-0DD05E866A4E}" destId="{977CA523-BFE8-42C5-827B-2BD0B1A9A4AE}" srcOrd="0" destOrd="0" presId="urn:microsoft.com/office/officeart/2005/8/layout/hierarchy2"/>
    <dgm:cxn modelId="{100212A2-5141-4091-B165-999BCC15EC61}" type="presParOf" srcId="{18321B62-0F59-4571-BAEE-0DD05E866A4E}" destId="{A4DC2F71-0C2C-41DB-B270-5C11DCD1C1D4}" srcOrd="1" destOrd="0" presId="urn:microsoft.com/office/officeart/2005/8/layout/hierarchy2"/>
    <dgm:cxn modelId="{2E858861-670F-484E-9DF9-BAFA4AB38115}" type="presParOf" srcId="{A4DC2F71-0C2C-41DB-B270-5C11DCD1C1D4}" destId="{E202D563-9AB6-498B-B36E-6EA6E2B27678}" srcOrd="0" destOrd="0" presId="urn:microsoft.com/office/officeart/2005/8/layout/hierarchy2"/>
    <dgm:cxn modelId="{76F76553-46DB-4883-9067-DD7553599C11}" type="presParOf" srcId="{E202D563-9AB6-498B-B36E-6EA6E2B27678}" destId="{F77A5D18-E439-4EC9-8692-035AD02FFB07}" srcOrd="0" destOrd="0" presId="urn:microsoft.com/office/officeart/2005/8/layout/hierarchy2"/>
    <dgm:cxn modelId="{024DDDC7-74E1-4404-8F3C-53D5E6C92A33}" type="presParOf" srcId="{A4DC2F71-0C2C-41DB-B270-5C11DCD1C1D4}" destId="{C4D17F87-DD5A-4145-9CAF-4F6DF5B3347A}" srcOrd="1" destOrd="0" presId="urn:microsoft.com/office/officeart/2005/8/layout/hierarchy2"/>
    <dgm:cxn modelId="{47F55D53-99A0-4520-B434-E267B4AFFB9A}" type="presParOf" srcId="{C4D17F87-DD5A-4145-9CAF-4F6DF5B3347A}" destId="{FAA2EB6B-5D80-4122-8A66-04C3FBE9D1A8}" srcOrd="0" destOrd="0" presId="urn:microsoft.com/office/officeart/2005/8/layout/hierarchy2"/>
    <dgm:cxn modelId="{9AC13A1A-976C-411D-885D-263656E983C0}" type="presParOf" srcId="{C4D17F87-DD5A-4145-9CAF-4F6DF5B3347A}" destId="{10628782-E1D1-46A6-8EEC-51D0CA41BD54}" srcOrd="1" destOrd="0" presId="urn:microsoft.com/office/officeart/2005/8/layout/hierarchy2"/>
    <dgm:cxn modelId="{FBCA0CD4-60B2-4D62-90A5-33E05896CC74}" type="presParOf" srcId="{10628782-E1D1-46A6-8EEC-51D0CA41BD54}" destId="{D81F928D-AFA6-4560-B65A-1790C83197A2}" srcOrd="0" destOrd="0" presId="urn:microsoft.com/office/officeart/2005/8/layout/hierarchy2"/>
    <dgm:cxn modelId="{D0771180-11AA-4819-AD3F-1857BB1A9536}" type="presParOf" srcId="{D81F928D-AFA6-4560-B65A-1790C83197A2}" destId="{D1D9D4BD-A146-4100-91C3-1E3A0E19E699}" srcOrd="0" destOrd="0" presId="urn:microsoft.com/office/officeart/2005/8/layout/hierarchy2"/>
    <dgm:cxn modelId="{0A4E6D0A-FCE9-4485-8D7A-4B2FEA20CE7D}" type="presParOf" srcId="{10628782-E1D1-46A6-8EEC-51D0CA41BD54}" destId="{127D6AD6-44AD-4B88-941E-CFF39C5A8D95}" srcOrd="1" destOrd="0" presId="urn:microsoft.com/office/officeart/2005/8/layout/hierarchy2"/>
    <dgm:cxn modelId="{FA63A25B-A077-485B-B993-CB40F4905663}" type="presParOf" srcId="{127D6AD6-44AD-4B88-941E-CFF39C5A8D95}" destId="{73AD37C5-C0AB-4E21-9593-C96345428CC0}" srcOrd="0" destOrd="0" presId="urn:microsoft.com/office/officeart/2005/8/layout/hierarchy2"/>
    <dgm:cxn modelId="{BC0F9D86-660C-4CB9-B02F-910FB1C7C672}" type="presParOf" srcId="{127D6AD6-44AD-4B88-941E-CFF39C5A8D95}" destId="{9E005A01-9C16-4067-8920-0452EC8056D1}" srcOrd="1" destOrd="0" presId="urn:microsoft.com/office/officeart/2005/8/layout/hierarchy2"/>
    <dgm:cxn modelId="{752E44EB-D840-4B15-BDCE-DE6392003ACE}" type="presParOf" srcId="{10628782-E1D1-46A6-8EEC-51D0CA41BD54}" destId="{E3195369-BBA2-4F8C-9917-E6D361E5C803}" srcOrd="2" destOrd="0" presId="urn:microsoft.com/office/officeart/2005/8/layout/hierarchy2"/>
    <dgm:cxn modelId="{8B215CA7-8BA4-4781-833F-8B2962095149}" type="presParOf" srcId="{E3195369-BBA2-4F8C-9917-E6D361E5C803}" destId="{C2DD2A40-2AF0-4B01-928E-8C9AD6585357}" srcOrd="0" destOrd="0" presId="urn:microsoft.com/office/officeart/2005/8/layout/hierarchy2"/>
    <dgm:cxn modelId="{CF195982-1795-4A25-969F-15337B8BDD22}" type="presParOf" srcId="{10628782-E1D1-46A6-8EEC-51D0CA41BD54}" destId="{B8A0FACC-26A8-40DC-AAA8-6A7D085838B7}" srcOrd="3" destOrd="0" presId="urn:microsoft.com/office/officeart/2005/8/layout/hierarchy2"/>
    <dgm:cxn modelId="{937B8936-4B59-4153-BAAC-E9486F7D5107}" type="presParOf" srcId="{B8A0FACC-26A8-40DC-AAA8-6A7D085838B7}" destId="{B2EC70E4-7E2F-4994-90E4-AF17EFA1A364}" srcOrd="0" destOrd="0" presId="urn:microsoft.com/office/officeart/2005/8/layout/hierarchy2"/>
    <dgm:cxn modelId="{A0C373EE-CCDA-4677-8D99-040967ADECA8}" type="presParOf" srcId="{B8A0FACC-26A8-40DC-AAA8-6A7D085838B7}" destId="{465C423C-81FA-4F56-AB9D-BFD441D746EC}" srcOrd="1" destOrd="0" presId="urn:microsoft.com/office/officeart/2005/8/layout/hierarchy2"/>
    <dgm:cxn modelId="{B1EE7862-0851-4A47-94C3-2E0E636E4AD8}" type="presParOf" srcId="{A4DC2F71-0C2C-41DB-B270-5C11DCD1C1D4}" destId="{4D8EA0B7-1195-4D7F-B133-167A89851BB6}" srcOrd="2" destOrd="0" presId="urn:microsoft.com/office/officeart/2005/8/layout/hierarchy2"/>
    <dgm:cxn modelId="{7ECC2AE9-EBFF-451F-ABAA-FB7BEEAEC8A0}" type="presParOf" srcId="{4D8EA0B7-1195-4D7F-B133-167A89851BB6}" destId="{D5D32362-3B2A-4D83-91C0-FDDFB3E93D85}" srcOrd="0" destOrd="0" presId="urn:microsoft.com/office/officeart/2005/8/layout/hierarchy2"/>
    <dgm:cxn modelId="{1D778FB9-2CD9-4909-A183-B9F0A04141F3}" type="presParOf" srcId="{A4DC2F71-0C2C-41DB-B270-5C11DCD1C1D4}" destId="{284E8594-216D-4055-A756-BBF04D3ED6E4}" srcOrd="3" destOrd="0" presId="urn:microsoft.com/office/officeart/2005/8/layout/hierarchy2"/>
    <dgm:cxn modelId="{AE9498BF-79D8-4B74-B70D-C398E636D2FC}" type="presParOf" srcId="{284E8594-216D-4055-A756-BBF04D3ED6E4}" destId="{D9D34B0F-442A-4275-B497-78032AF4D9A7}" srcOrd="0" destOrd="0" presId="urn:microsoft.com/office/officeart/2005/8/layout/hierarchy2"/>
    <dgm:cxn modelId="{51976830-4459-41E9-9589-87DF898759DC}" type="presParOf" srcId="{284E8594-216D-4055-A756-BBF04D3ED6E4}" destId="{32597A71-CC77-4354-BC62-6FE03CD67575}" srcOrd="1" destOrd="0" presId="urn:microsoft.com/office/officeart/2005/8/layout/hierarchy2"/>
    <dgm:cxn modelId="{7CE5705D-0CC7-4D74-8468-1FAD92DF2F01}" type="presParOf" srcId="{32597A71-CC77-4354-BC62-6FE03CD67575}" destId="{F6F49B38-E7A2-4C67-8E03-D31EA0D26536}" srcOrd="0" destOrd="0" presId="urn:microsoft.com/office/officeart/2005/8/layout/hierarchy2"/>
    <dgm:cxn modelId="{AC409747-9107-49A3-91A4-03F2852186A1}" type="presParOf" srcId="{F6F49B38-E7A2-4C67-8E03-D31EA0D26536}" destId="{AEC49778-8907-4B50-A4A5-32E07BFD2B87}" srcOrd="0" destOrd="0" presId="urn:microsoft.com/office/officeart/2005/8/layout/hierarchy2"/>
    <dgm:cxn modelId="{F1128B2D-1C4D-4AF2-8D2F-FF45656B08FD}" type="presParOf" srcId="{32597A71-CC77-4354-BC62-6FE03CD67575}" destId="{5C39870B-D68F-4E9D-8DFD-B4A705762C5D}" srcOrd="1" destOrd="0" presId="urn:microsoft.com/office/officeart/2005/8/layout/hierarchy2"/>
    <dgm:cxn modelId="{9F6AE8AE-BDF8-4E33-A2C9-C2219D297E7A}" type="presParOf" srcId="{5C39870B-D68F-4E9D-8DFD-B4A705762C5D}" destId="{14157CBD-9679-4283-AD9C-1DC8FA370D59}" srcOrd="0" destOrd="0" presId="urn:microsoft.com/office/officeart/2005/8/layout/hierarchy2"/>
    <dgm:cxn modelId="{3FB17561-66C9-4C6A-B43A-6A26FA04F764}" type="presParOf" srcId="{5C39870B-D68F-4E9D-8DFD-B4A705762C5D}" destId="{861A9783-933A-431B-8B43-F5680605521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BFDFE2-120C-4E82-8980-6065F7DACB3D}"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9682B0D5-4B75-462A-A497-4287B588F5CA}">
      <dgm:prSet phldrT="[Text]" custT="1"/>
      <dgm:spPr>
        <a:solidFill>
          <a:srgbClr val="FF0000"/>
        </a:solidFill>
      </dgm:spPr>
      <dgm:t>
        <a:bodyPr/>
        <a:lstStyle/>
        <a:p>
          <a:r>
            <a:rPr lang="en-GB" sz="2800" dirty="0" smtClean="0"/>
            <a:t>Purpose</a:t>
          </a:r>
          <a:endParaRPr lang="en-GB" sz="2800" dirty="0"/>
        </a:p>
      </dgm:t>
    </dgm:pt>
    <dgm:pt modelId="{25CE4B34-2F4E-4217-AF3C-715B03EA6A40}" type="parTrans" cxnId="{8CE24BAB-FE29-4C9D-AFA7-D98B1549E934}">
      <dgm:prSet/>
      <dgm:spPr/>
      <dgm:t>
        <a:bodyPr/>
        <a:lstStyle/>
        <a:p>
          <a:endParaRPr lang="en-GB"/>
        </a:p>
      </dgm:t>
    </dgm:pt>
    <dgm:pt modelId="{DE62D59F-E6B3-4EC5-A806-9B34BEB34FDC}" type="sibTrans" cxnId="{8CE24BAB-FE29-4C9D-AFA7-D98B1549E934}">
      <dgm:prSet/>
      <dgm:spPr/>
      <dgm:t>
        <a:bodyPr/>
        <a:lstStyle/>
        <a:p>
          <a:endParaRPr lang="en-GB"/>
        </a:p>
      </dgm:t>
    </dgm:pt>
    <dgm:pt modelId="{C5F693E4-D220-4EC8-A487-FA75D78A3E6A}">
      <dgm:prSet phldrT="[Text]" custT="1"/>
      <dgm:spPr>
        <a:solidFill>
          <a:srgbClr val="00B0F0"/>
        </a:solidFill>
      </dgm:spPr>
      <dgm:t>
        <a:bodyPr/>
        <a:lstStyle/>
        <a:p>
          <a:r>
            <a:rPr lang="en-GB" sz="2800" dirty="0" smtClean="0"/>
            <a:t>Author’s voice</a:t>
          </a:r>
          <a:endParaRPr lang="en-GB" sz="2800" dirty="0"/>
        </a:p>
      </dgm:t>
    </dgm:pt>
    <dgm:pt modelId="{C51CB03B-5080-4A6F-8F2E-953874201DBD}" type="parTrans" cxnId="{3A97E28C-AF4C-4B35-8079-52C84BDC32A6}">
      <dgm:prSet/>
      <dgm:spPr/>
      <dgm:t>
        <a:bodyPr/>
        <a:lstStyle/>
        <a:p>
          <a:endParaRPr lang="en-GB"/>
        </a:p>
      </dgm:t>
    </dgm:pt>
    <dgm:pt modelId="{6ED5225E-901F-4B1C-B381-9BDF0AEFDAC8}" type="sibTrans" cxnId="{3A97E28C-AF4C-4B35-8079-52C84BDC32A6}">
      <dgm:prSet/>
      <dgm:spPr/>
      <dgm:t>
        <a:bodyPr/>
        <a:lstStyle/>
        <a:p>
          <a:endParaRPr lang="en-GB"/>
        </a:p>
      </dgm:t>
    </dgm:pt>
    <dgm:pt modelId="{0514EFDB-EAE2-4E1A-B740-DB6154F3E4CC}">
      <dgm:prSet phldrT="[Text]" custT="1"/>
      <dgm:spPr>
        <a:solidFill>
          <a:srgbClr val="92D050"/>
        </a:solidFill>
      </dgm:spPr>
      <dgm:t>
        <a:bodyPr/>
        <a:lstStyle/>
        <a:p>
          <a:r>
            <a:rPr lang="en-GB" sz="2800" dirty="0" smtClean="0"/>
            <a:t>Audience</a:t>
          </a:r>
          <a:endParaRPr lang="en-GB" sz="2800" dirty="0"/>
        </a:p>
      </dgm:t>
    </dgm:pt>
    <dgm:pt modelId="{C0564E9F-DFF9-4A55-8AD5-446B656B1DCD}" type="parTrans" cxnId="{CF5DACBB-0B5C-45E1-B4F9-8986CCC0AFBC}">
      <dgm:prSet/>
      <dgm:spPr/>
      <dgm:t>
        <a:bodyPr/>
        <a:lstStyle/>
        <a:p>
          <a:endParaRPr lang="en-GB"/>
        </a:p>
      </dgm:t>
    </dgm:pt>
    <dgm:pt modelId="{997AF172-40F9-4AE7-9B1D-A90301A4E72C}" type="sibTrans" cxnId="{CF5DACBB-0B5C-45E1-B4F9-8986CCC0AFBC}">
      <dgm:prSet/>
      <dgm:spPr/>
      <dgm:t>
        <a:bodyPr/>
        <a:lstStyle/>
        <a:p>
          <a:endParaRPr lang="en-GB"/>
        </a:p>
      </dgm:t>
    </dgm:pt>
    <dgm:pt modelId="{0AA626E1-2D69-49EB-BADD-75C860A105BA}" type="pres">
      <dgm:prSet presAssocID="{82BFDFE2-120C-4E82-8980-6065F7DACB3D}" presName="cycle" presStyleCnt="0">
        <dgm:presLayoutVars>
          <dgm:dir/>
          <dgm:resizeHandles val="exact"/>
        </dgm:presLayoutVars>
      </dgm:prSet>
      <dgm:spPr/>
      <dgm:t>
        <a:bodyPr/>
        <a:lstStyle/>
        <a:p>
          <a:endParaRPr lang="en-GB"/>
        </a:p>
      </dgm:t>
    </dgm:pt>
    <dgm:pt modelId="{EF5C96A8-B47B-4FC1-A622-603E361FA203}" type="pres">
      <dgm:prSet presAssocID="{9682B0D5-4B75-462A-A497-4287B588F5CA}" presName="node" presStyleLbl="node1" presStyleIdx="0" presStyleCnt="3">
        <dgm:presLayoutVars>
          <dgm:bulletEnabled val="1"/>
        </dgm:presLayoutVars>
      </dgm:prSet>
      <dgm:spPr/>
      <dgm:t>
        <a:bodyPr/>
        <a:lstStyle/>
        <a:p>
          <a:endParaRPr lang="en-GB"/>
        </a:p>
      </dgm:t>
    </dgm:pt>
    <dgm:pt modelId="{6F09C20D-4A23-48F8-A6FA-0289392B4AB8}" type="pres">
      <dgm:prSet presAssocID="{9682B0D5-4B75-462A-A497-4287B588F5CA}" presName="spNode" presStyleCnt="0"/>
      <dgm:spPr/>
    </dgm:pt>
    <dgm:pt modelId="{7EEE0397-164D-489F-BF66-FE076F4BC342}" type="pres">
      <dgm:prSet presAssocID="{DE62D59F-E6B3-4EC5-A806-9B34BEB34FDC}" presName="sibTrans" presStyleLbl="sibTrans1D1" presStyleIdx="0" presStyleCnt="3"/>
      <dgm:spPr/>
      <dgm:t>
        <a:bodyPr/>
        <a:lstStyle/>
        <a:p>
          <a:endParaRPr lang="en-GB"/>
        </a:p>
      </dgm:t>
    </dgm:pt>
    <dgm:pt modelId="{68446F81-D985-4957-98D3-BF026AD103EF}" type="pres">
      <dgm:prSet presAssocID="{C5F693E4-D220-4EC8-A487-FA75D78A3E6A}" presName="node" presStyleLbl="node1" presStyleIdx="1" presStyleCnt="3">
        <dgm:presLayoutVars>
          <dgm:bulletEnabled val="1"/>
        </dgm:presLayoutVars>
      </dgm:prSet>
      <dgm:spPr/>
      <dgm:t>
        <a:bodyPr/>
        <a:lstStyle/>
        <a:p>
          <a:endParaRPr lang="en-GB"/>
        </a:p>
      </dgm:t>
    </dgm:pt>
    <dgm:pt modelId="{7136CD2D-1238-48E8-B4EF-05824236AE30}" type="pres">
      <dgm:prSet presAssocID="{C5F693E4-D220-4EC8-A487-FA75D78A3E6A}" presName="spNode" presStyleCnt="0"/>
      <dgm:spPr/>
    </dgm:pt>
    <dgm:pt modelId="{2C3002A7-E582-449B-9823-3BFC43A4E698}" type="pres">
      <dgm:prSet presAssocID="{6ED5225E-901F-4B1C-B381-9BDF0AEFDAC8}" presName="sibTrans" presStyleLbl="sibTrans1D1" presStyleIdx="1" presStyleCnt="3"/>
      <dgm:spPr/>
      <dgm:t>
        <a:bodyPr/>
        <a:lstStyle/>
        <a:p>
          <a:endParaRPr lang="en-GB"/>
        </a:p>
      </dgm:t>
    </dgm:pt>
    <dgm:pt modelId="{1D46AFD1-E2BE-4415-B8D7-F2ADE7CB5AC8}" type="pres">
      <dgm:prSet presAssocID="{0514EFDB-EAE2-4E1A-B740-DB6154F3E4CC}" presName="node" presStyleLbl="node1" presStyleIdx="2" presStyleCnt="3">
        <dgm:presLayoutVars>
          <dgm:bulletEnabled val="1"/>
        </dgm:presLayoutVars>
      </dgm:prSet>
      <dgm:spPr/>
      <dgm:t>
        <a:bodyPr/>
        <a:lstStyle/>
        <a:p>
          <a:endParaRPr lang="en-GB"/>
        </a:p>
      </dgm:t>
    </dgm:pt>
    <dgm:pt modelId="{15D3CE36-395E-4E4A-ADF7-815F87CF08FF}" type="pres">
      <dgm:prSet presAssocID="{0514EFDB-EAE2-4E1A-B740-DB6154F3E4CC}" presName="spNode" presStyleCnt="0"/>
      <dgm:spPr/>
    </dgm:pt>
    <dgm:pt modelId="{33315E21-F80A-458A-B3A2-E9276D238E4C}" type="pres">
      <dgm:prSet presAssocID="{997AF172-40F9-4AE7-9B1D-A90301A4E72C}" presName="sibTrans" presStyleLbl="sibTrans1D1" presStyleIdx="2" presStyleCnt="3"/>
      <dgm:spPr/>
      <dgm:t>
        <a:bodyPr/>
        <a:lstStyle/>
        <a:p>
          <a:endParaRPr lang="en-GB"/>
        </a:p>
      </dgm:t>
    </dgm:pt>
  </dgm:ptLst>
  <dgm:cxnLst>
    <dgm:cxn modelId="{3A97E28C-AF4C-4B35-8079-52C84BDC32A6}" srcId="{82BFDFE2-120C-4E82-8980-6065F7DACB3D}" destId="{C5F693E4-D220-4EC8-A487-FA75D78A3E6A}" srcOrd="1" destOrd="0" parTransId="{C51CB03B-5080-4A6F-8F2E-953874201DBD}" sibTransId="{6ED5225E-901F-4B1C-B381-9BDF0AEFDAC8}"/>
    <dgm:cxn modelId="{FAAE823E-0544-4FC8-9A88-F36627671AA0}" type="presOf" srcId="{C5F693E4-D220-4EC8-A487-FA75D78A3E6A}" destId="{68446F81-D985-4957-98D3-BF026AD103EF}" srcOrd="0" destOrd="0" presId="urn:microsoft.com/office/officeart/2005/8/layout/cycle6"/>
    <dgm:cxn modelId="{57E4A97E-E144-4D4F-AA41-C76FB4803006}" type="presOf" srcId="{0514EFDB-EAE2-4E1A-B740-DB6154F3E4CC}" destId="{1D46AFD1-E2BE-4415-B8D7-F2ADE7CB5AC8}" srcOrd="0" destOrd="0" presId="urn:microsoft.com/office/officeart/2005/8/layout/cycle6"/>
    <dgm:cxn modelId="{B84F99DF-682E-49B3-AA18-38D8B1DF11A0}" type="presOf" srcId="{82BFDFE2-120C-4E82-8980-6065F7DACB3D}" destId="{0AA626E1-2D69-49EB-BADD-75C860A105BA}" srcOrd="0" destOrd="0" presId="urn:microsoft.com/office/officeart/2005/8/layout/cycle6"/>
    <dgm:cxn modelId="{8CE24BAB-FE29-4C9D-AFA7-D98B1549E934}" srcId="{82BFDFE2-120C-4E82-8980-6065F7DACB3D}" destId="{9682B0D5-4B75-462A-A497-4287B588F5CA}" srcOrd="0" destOrd="0" parTransId="{25CE4B34-2F4E-4217-AF3C-715B03EA6A40}" sibTransId="{DE62D59F-E6B3-4EC5-A806-9B34BEB34FDC}"/>
    <dgm:cxn modelId="{CF5DACBB-0B5C-45E1-B4F9-8986CCC0AFBC}" srcId="{82BFDFE2-120C-4E82-8980-6065F7DACB3D}" destId="{0514EFDB-EAE2-4E1A-B740-DB6154F3E4CC}" srcOrd="2" destOrd="0" parTransId="{C0564E9F-DFF9-4A55-8AD5-446B656B1DCD}" sibTransId="{997AF172-40F9-4AE7-9B1D-A90301A4E72C}"/>
    <dgm:cxn modelId="{CF5856FD-ECD8-44E9-A259-8618341FAC8D}" type="presOf" srcId="{997AF172-40F9-4AE7-9B1D-A90301A4E72C}" destId="{33315E21-F80A-458A-B3A2-E9276D238E4C}" srcOrd="0" destOrd="0" presId="urn:microsoft.com/office/officeart/2005/8/layout/cycle6"/>
    <dgm:cxn modelId="{02135FC6-D684-4A28-9E1F-35C6EC80934C}" type="presOf" srcId="{DE62D59F-E6B3-4EC5-A806-9B34BEB34FDC}" destId="{7EEE0397-164D-489F-BF66-FE076F4BC342}" srcOrd="0" destOrd="0" presId="urn:microsoft.com/office/officeart/2005/8/layout/cycle6"/>
    <dgm:cxn modelId="{448EB69B-7FEF-4146-845A-36A5B8274750}" type="presOf" srcId="{6ED5225E-901F-4B1C-B381-9BDF0AEFDAC8}" destId="{2C3002A7-E582-449B-9823-3BFC43A4E698}" srcOrd="0" destOrd="0" presId="urn:microsoft.com/office/officeart/2005/8/layout/cycle6"/>
    <dgm:cxn modelId="{AC3FFC4F-740C-48E3-8ACB-A3939AC63B39}" type="presOf" srcId="{9682B0D5-4B75-462A-A497-4287B588F5CA}" destId="{EF5C96A8-B47B-4FC1-A622-603E361FA203}" srcOrd="0" destOrd="0" presId="urn:microsoft.com/office/officeart/2005/8/layout/cycle6"/>
    <dgm:cxn modelId="{70167DB0-19A8-4C21-B949-C3B3A385611F}" type="presParOf" srcId="{0AA626E1-2D69-49EB-BADD-75C860A105BA}" destId="{EF5C96A8-B47B-4FC1-A622-603E361FA203}" srcOrd="0" destOrd="0" presId="urn:microsoft.com/office/officeart/2005/8/layout/cycle6"/>
    <dgm:cxn modelId="{FBC33FFB-7E6F-4F8E-94C1-9F475F5ECF37}" type="presParOf" srcId="{0AA626E1-2D69-49EB-BADD-75C860A105BA}" destId="{6F09C20D-4A23-48F8-A6FA-0289392B4AB8}" srcOrd="1" destOrd="0" presId="urn:microsoft.com/office/officeart/2005/8/layout/cycle6"/>
    <dgm:cxn modelId="{1230A1CF-B3ED-441A-B26A-13C6A10CE5A0}" type="presParOf" srcId="{0AA626E1-2D69-49EB-BADD-75C860A105BA}" destId="{7EEE0397-164D-489F-BF66-FE076F4BC342}" srcOrd="2" destOrd="0" presId="urn:microsoft.com/office/officeart/2005/8/layout/cycle6"/>
    <dgm:cxn modelId="{86E00418-63BB-494F-B89D-A520EEB255F6}" type="presParOf" srcId="{0AA626E1-2D69-49EB-BADD-75C860A105BA}" destId="{68446F81-D985-4957-98D3-BF026AD103EF}" srcOrd="3" destOrd="0" presId="urn:microsoft.com/office/officeart/2005/8/layout/cycle6"/>
    <dgm:cxn modelId="{53793478-889F-4580-96C8-9518796ACE0F}" type="presParOf" srcId="{0AA626E1-2D69-49EB-BADD-75C860A105BA}" destId="{7136CD2D-1238-48E8-B4EF-05824236AE30}" srcOrd="4" destOrd="0" presId="urn:microsoft.com/office/officeart/2005/8/layout/cycle6"/>
    <dgm:cxn modelId="{A624C981-5A9B-483E-B20D-744A5FCA1E21}" type="presParOf" srcId="{0AA626E1-2D69-49EB-BADD-75C860A105BA}" destId="{2C3002A7-E582-449B-9823-3BFC43A4E698}" srcOrd="5" destOrd="0" presId="urn:microsoft.com/office/officeart/2005/8/layout/cycle6"/>
    <dgm:cxn modelId="{D410B247-F49F-4C5E-AF56-C49409F972BD}" type="presParOf" srcId="{0AA626E1-2D69-49EB-BADD-75C860A105BA}" destId="{1D46AFD1-E2BE-4415-B8D7-F2ADE7CB5AC8}" srcOrd="6" destOrd="0" presId="urn:microsoft.com/office/officeart/2005/8/layout/cycle6"/>
    <dgm:cxn modelId="{B32A34BD-9C00-47B6-BEF6-2164098C3379}" type="presParOf" srcId="{0AA626E1-2D69-49EB-BADD-75C860A105BA}" destId="{15D3CE36-395E-4E4A-ADF7-815F87CF08FF}" srcOrd="7" destOrd="0" presId="urn:microsoft.com/office/officeart/2005/8/layout/cycle6"/>
    <dgm:cxn modelId="{958B492A-CD11-4983-9171-8D5FDB455089}" type="presParOf" srcId="{0AA626E1-2D69-49EB-BADD-75C860A105BA}" destId="{33315E21-F80A-458A-B3A2-E9276D238E4C}"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7CA523-BFE8-42C5-827B-2BD0B1A9A4AE}">
      <dsp:nvSpPr>
        <dsp:cNvPr id="0" name=""/>
        <dsp:cNvSpPr/>
      </dsp:nvSpPr>
      <dsp:spPr>
        <a:xfrm>
          <a:off x="8904" y="3793353"/>
          <a:ext cx="2250300" cy="1125150"/>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1" kern="1200" dirty="0" smtClean="0"/>
            <a:t>Identify weaknesses and gaps in current year</a:t>
          </a:r>
          <a:endParaRPr lang="en-GB" sz="1600" b="1" kern="1200" dirty="0"/>
        </a:p>
      </dsp:txBody>
      <dsp:txXfrm>
        <a:off x="41859" y="3826308"/>
        <a:ext cx="2184390" cy="1059240"/>
      </dsp:txXfrm>
    </dsp:sp>
    <dsp:sp modelId="{E202D563-9AB6-498B-B36E-6EA6E2B27678}">
      <dsp:nvSpPr>
        <dsp:cNvPr id="0" name=""/>
        <dsp:cNvSpPr/>
      </dsp:nvSpPr>
      <dsp:spPr>
        <a:xfrm rot="18770822">
          <a:off x="2047454" y="3858151"/>
          <a:ext cx="1323621" cy="25112"/>
        </a:xfrm>
        <a:custGeom>
          <a:avLst/>
          <a:gdLst/>
          <a:ahLst/>
          <a:cxnLst/>
          <a:rect l="0" t="0" r="0" b="0"/>
          <a:pathLst>
            <a:path>
              <a:moveTo>
                <a:pt x="0" y="12556"/>
              </a:moveTo>
              <a:lnTo>
                <a:pt x="1323621" y="1255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2676175" y="3837617"/>
        <a:ext cx="66181" cy="66181"/>
      </dsp:txXfrm>
    </dsp:sp>
    <dsp:sp modelId="{FAA2EB6B-5D80-4122-8A66-04C3FBE9D1A8}">
      <dsp:nvSpPr>
        <dsp:cNvPr id="0" name=""/>
        <dsp:cNvSpPr/>
      </dsp:nvSpPr>
      <dsp:spPr>
        <a:xfrm>
          <a:off x="3159325" y="2822911"/>
          <a:ext cx="2250300" cy="1125150"/>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1" kern="1200" dirty="0" smtClean="0"/>
            <a:t>Current Year </a:t>
          </a:r>
          <a:endParaRPr lang="en-GB" sz="1600" b="1" kern="1200" dirty="0"/>
        </a:p>
      </dsp:txBody>
      <dsp:txXfrm>
        <a:off x="3192280" y="2855866"/>
        <a:ext cx="2184390" cy="1059240"/>
      </dsp:txXfrm>
    </dsp:sp>
    <dsp:sp modelId="{D81F928D-AFA6-4560-B65A-1790C83197A2}">
      <dsp:nvSpPr>
        <dsp:cNvPr id="0" name=""/>
        <dsp:cNvSpPr/>
      </dsp:nvSpPr>
      <dsp:spPr>
        <a:xfrm rot="19457599">
          <a:off x="5305435" y="3049449"/>
          <a:ext cx="1108501" cy="25112"/>
        </a:xfrm>
        <a:custGeom>
          <a:avLst/>
          <a:gdLst/>
          <a:ahLst/>
          <a:cxnLst/>
          <a:rect l="0" t="0" r="0" b="0"/>
          <a:pathLst>
            <a:path>
              <a:moveTo>
                <a:pt x="0" y="12556"/>
              </a:moveTo>
              <a:lnTo>
                <a:pt x="1108501" y="1255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831973" y="3034293"/>
        <a:ext cx="55425" cy="55425"/>
      </dsp:txXfrm>
    </dsp:sp>
    <dsp:sp modelId="{73AD37C5-C0AB-4E21-9593-C96345428CC0}">
      <dsp:nvSpPr>
        <dsp:cNvPr id="0" name=""/>
        <dsp:cNvSpPr/>
      </dsp:nvSpPr>
      <dsp:spPr>
        <a:xfrm>
          <a:off x="6309746" y="2175950"/>
          <a:ext cx="2250300" cy="1125150"/>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1" kern="1200" dirty="0" smtClean="0"/>
            <a:t>Plan for ‘quick fix’ lessons within a learning journey</a:t>
          </a:r>
          <a:endParaRPr lang="en-GB" sz="1600" b="1" kern="1200" dirty="0"/>
        </a:p>
      </dsp:txBody>
      <dsp:txXfrm>
        <a:off x="6342701" y="2208905"/>
        <a:ext cx="2184390" cy="1059240"/>
      </dsp:txXfrm>
    </dsp:sp>
    <dsp:sp modelId="{E3195369-BBA2-4F8C-9917-E6D361E5C803}">
      <dsp:nvSpPr>
        <dsp:cNvPr id="0" name=""/>
        <dsp:cNvSpPr/>
      </dsp:nvSpPr>
      <dsp:spPr>
        <a:xfrm rot="2142401">
          <a:off x="5305435" y="3696411"/>
          <a:ext cx="1108501" cy="25112"/>
        </a:xfrm>
        <a:custGeom>
          <a:avLst/>
          <a:gdLst/>
          <a:ahLst/>
          <a:cxnLst/>
          <a:rect l="0" t="0" r="0" b="0"/>
          <a:pathLst>
            <a:path>
              <a:moveTo>
                <a:pt x="0" y="12556"/>
              </a:moveTo>
              <a:lnTo>
                <a:pt x="1108501" y="1255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831973" y="3681254"/>
        <a:ext cx="55425" cy="55425"/>
      </dsp:txXfrm>
    </dsp:sp>
    <dsp:sp modelId="{B2EC70E4-7E2F-4994-90E4-AF17EFA1A364}">
      <dsp:nvSpPr>
        <dsp:cNvPr id="0" name=""/>
        <dsp:cNvSpPr/>
      </dsp:nvSpPr>
      <dsp:spPr>
        <a:xfrm>
          <a:off x="6309746" y="3469872"/>
          <a:ext cx="2250300" cy="1125150"/>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1" kern="1200" dirty="0" smtClean="0"/>
            <a:t>Tailored teaching for small groups and individuals</a:t>
          </a:r>
          <a:endParaRPr lang="en-GB" sz="1600" b="1" kern="1200" dirty="0"/>
        </a:p>
      </dsp:txBody>
      <dsp:txXfrm>
        <a:off x="6342701" y="3502827"/>
        <a:ext cx="2184390" cy="1059240"/>
      </dsp:txXfrm>
    </dsp:sp>
    <dsp:sp modelId="{4D8EA0B7-1195-4D7F-B133-167A89851BB6}">
      <dsp:nvSpPr>
        <dsp:cNvPr id="0" name=""/>
        <dsp:cNvSpPr/>
      </dsp:nvSpPr>
      <dsp:spPr>
        <a:xfrm rot="2829178">
          <a:off x="2047454" y="4828593"/>
          <a:ext cx="1323621" cy="25112"/>
        </a:xfrm>
        <a:custGeom>
          <a:avLst/>
          <a:gdLst/>
          <a:ahLst/>
          <a:cxnLst/>
          <a:rect l="0" t="0" r="0" b="0"/>
          <a:pathLst>
            <a:path>
              <a:moveTo>
                <a:pt x="0" y="12556"/>
              </a:moveTo>
              <a:lnTo>
                <a:pt x="1323621" y="1255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2676175" y="4808059"/>
        <a:ext cx="66181" cy="66181"/>
      </dsp:txXfrm>
    </dsp:sp>
    <dsp:sp modelId="{D9D34B0F-442A-4275-B497-78032AF4D9A7}">
      <dsp:nvSpPr>
        <dsp:cNvPr id="0" name=""/>
        <dsp:cNvSpPr/>
      </dsp:nvSpPr>
      <dsp:spPr>
        <a:xfrm>
          <a:off x="3159325" y="4763795"/>
          <a:ext cx="2250300" cy="1125150"/>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1" kern="1200" dirty="0" smtClean="0"/>
            <a:t>Next Year </a:t>
          </a:r>
        </a:p>
      </dsp:txBody>
      <dsp:txXfrm>
        <a:off x="3192280" y="4796750"/>
        <a:ext cx="2184390" cy="1059240"/>
      </dsp:txXfrm>
    </dsp:sp>
    <dsp:sp modelId="{F6F49B38-E7A2-4C67-8E03-D31EA0D26536}">
      <dsp:nvSpPr>
        <dsp:cNvPr id="0" name=""/>
        <dsp:cNvSpPr/>
      </dsp:nvSpPr>
      <dsp:spPr>
        <a:xfrm>
          <a:off x="5409626" y="5313814"/>
          <a:ext cx="900120" cy="25112"/>
        </a:xfrm>
        <a:custGeom>
          <a:avLst/>
          <a:gdLst/>
          <a:ahLst/>
          <a:cxnLst/>
          <a:rect l="0" t="0" r="0" b="0"/>
          <a:pathLst>
            <a:path>
              <a:moveTo>
                <a:pt x="0" y="12556"/>
              </a:moveTo>
              <a:lnTo>
                <a:pt x="900120" y="1255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837183" y="5303867"/>
        <a:ext cx="45006" cy="45006"/>
      </dsp:txXfrm>
    </dsp:sp>
    <dsp:sp modelId="{14157CBD-9679-4283-AD9C-1DC8FA370D59}">
      <dsp:nvSpPr>
        <dsp:cNvPr id="0" name=""/>
        <dsp:cNvSpPr/>
      </dsp:nvSpPr>
      <dsp:spPr>
        <a:xfrm>
          <a:off x="6309746" y="4763795"/>
          <a:ext cx="2250300" cy="1125150"/>
        </a:xfrm>
        <a:prstGeom prst="roundRect">
          <a:avLst>
            <a:gd name="adj" fmla="val 1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GB" sz="1600" b="1" kern="1200" dirty="0" smtClean="0"/>
            <a:t>Co-construct planning to address areas for consolidation and teaching</a:t>
          </a:r>
          <a:endParaRPr lang="en-GB" sz="1600" b="1" kern="1200" dirty="0"/>
        </a:p>
      </dsp:txBody>
      <dsp:txXfrm>
        <a:off x="6342701" y="4796750"/>
        <a:ext cx="2184390" cy="1059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C96A8-B47B-4FC1-A622-603E361FA203}">
      <dsp:nvSpPr>
        <dsp:cNvPr id="0" name=""/>
        <dsp:cNvSpPr/>
      </dsp:nvSpPr>
      <dsp:spPr>
        <a:xfrm>
          <a:off x="2544505" y="1864"/>
          <a:ext cx="2039781" cy="1325857"/>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smtClean="0"/>
            <a:t>Purpose</a:t>
          </a:r>
          <a:endParaRPr lang="en-GB" sz="2800" kern="1200" dirty="0"/>
        </a:p>
      </dsp:txBody>
      <dsp:txXfrm>
        <a:off x="2609228" y="66587"/>
        <a:ext cx="1910335" cy="1196411"/>
      </dsp:txXfrm>
    </dsp:sp>
    <dsp:sp modelId="{7EEE0397-164D-489F-BF66-FE076F4BC342}">
      <dsp:nvSpPr>
        <dsp:cNvPr id="0" name=""/>
        <dsp:cNvSpPr/>
      </dsp:nvSpPr>
      <dsp:spPr>
        <a:xfrm>
          <a:off x="1797819" y="664793"/>
          <a:ext cx="3533153" cy="3533153"/>
        </a:xfrm>
        <a:custGeom>
          <a:avLst/>
          <a:gdLst/>
          <a:ahLst/>
          <a:cxnLst/>
          <a:rect l="0" t="0" r="0" b="0"/>
          <a:pathLst>
            <a:path>
              <a:moveTo>
                <a:pt x="2801250" y="334709"/>
              </a:moveTo>
              <a:arcTo wR="1766576" hR="1766576" stAng="18351122" swAng="364345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8446F81-D985-4957-98D3-BF026AD103EF}">
      <dsp:nvSpPr>
        <dsp:cNvPr id="0" name=""/>
        <dsp:cNvSpPr/>
      </dsp:nvSpPr>
      <dsp:spPr>
        <a:xfrm>
          <a:off x="4074405" y="2651729"/>
          <a:ext cx="2039781" cy="1325857"/>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smtClean="0"/>
            <a:t>Author’s voice</a:t>
          </a:r>
          <a:endParaRPr lang="en-GB" sz="2800" kern="1200" dirty="0"/>
        </a:p>
      </dsp:txBody>
      <dsp:txXfrm>
        <a:off x="4139128" y="2716452"/>
        <a:ext cx="1910335" cy="1196411"/>
      </dsp:txXfrm>
    </dsp:sp>
    <dsp:sp modelId="{2C3002A7-E582-449B-9823-3BFC43A4E698}">
      <dsp:nvSpPr>
        <dsp:cNvPr id="0" name=""/>
        <dsp:cNvSpPr/>
      </dsp:nvSpPr>
      <dsp:spPr>
        <a:xfrm>
          <a:off x="1797819" y="664793"/>
          <a:ext cx="3533153" cy="3533153"/>
        </a:xfrm>
        <a:custGeom>
          <a:avLst/>
          <a:gdLst/>
          <a:ahLst/>
          <a:cxnLst/>
          <a:rect l="0" t="0" r="0" b="0"/>
          <a:pathLst>
            <a:path>
              <a:moveTo>
                <a:pt x="2605984" y="3320986"/>
              </a:moveTo>
              <a:arcTo wR="1766576" hR="1766576" stAng="3697812" swAng="340437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D46AFD1-E2BE-4415-B8D7-F2ADE7CB5AC8}">
      <dsp:nvSpPr>
        <dsp:cNvPr id="0" name=""/>
        <dsp:cNvSpPr/>
      </dsp:nvSpPr>
      <dsp:spPr>
        <a:xfrm>
          <a:off x="1014604" y="2651729"/>
          <a:ext cx="2039781" cy="1325857"/>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smtClean="0"/>
            <a:t>Audience</a:t>
          </a:r>
          <a:endParaRPr lang="en-GB" sz="2800" kern="1200" dirty="0"/>
        </a:p>
      </dsp:txBody>
      <dsp:txXfrm>
        <a:off x="1079327" y="2716452"/>
        <a:ext cx="1910335" cy="1196411"/>
      </dsp:txXfrm>
    </dsp:sp>
    <dsp:sp modelId="{33315E21-F80A-458A-B3A2-E9276D238E4C}">
      <dsp:nvSpPr>
        <dsp:cNvPr id="0" name=""/>
        <dsp:cNvSpPr/>
      </dsp:nvSpPr>
      <dsp:spPr>
        <a:xfrm>
          <a:off x="1797819" y="664793"/>
          <a:ext cx="3533153" cy="3533153"/>
        </a:xfrm>
        <a:custGeom>
          <a:avLst/>
          <a:gdLst/>
          <a:ahLst/>
          <a:cxnLst/>
          <a:rect l="0" t="0" r="0" b="0"/>
          <a:pathLst>
            <a:path>
              <a:moveTo>
                <a:pt x="11623" y="1968895"/>
              </a:moveTo>
              <a:arcTo wR="1766576" hR="1766576" stAng="10405423" swAng="364345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768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7607" y="0"/>
            <a:ext cx="2889938" cy="487680"/>
          </a:xfrm>
          <a:prstGeom prst="rect">
            <a:avLst/>
          </a:prstGeom>
        </p:spPr>
        <p:txBody>
          <a:bodyPr vert="horz" lIns="91440" tIns="45720" rIns="91440" bIns="45720" rtlCol="0"/>
          <a:lstStyle>
            <a:lvl1pPr algn="r">
              <a:defRPr sz="1200"/>
            </a:lvl1pPr>
          </a:lstStyle>
          <a:p>
            <a:fld id="{A469B5A5-ED7C-4A2C-BFF2-0A5A52BFEFE1}" type="datetimeFigureOut">
              <a:rPr lang="en-GB" smtClean="0"/>
              <a:t>16/06/2016</a:t>
            </a:fld>
            <a:endParaRPr lang="en-GB"/>
          </a:p>
        </p:txBody>
      </p:sp>
      <p:sp>
        <p:nvSpPr>
          <p:cNvPr id="4" name="Footer Placeholder 3"/>
          <p:cNvSpPr>
            <a:spLocks noGrp="1"/>
          </p:cNvSpPr>
          <p:nvPr>
            <p:ph type="ftr" sz="quarter" idx="2"/>
          </p:nvPr>
        </p:nvSpPr>
        <p:spPr>
          <a:xfrm>
            <a:off x="0" y="9264227"/>
            <a:ext cx="2889938" cy="48768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7607" y="9264227"/>
            <a:ext cx="2889938" cy="487680"/>
          </a:xfrm>
          <a:prstGeom prst="rect">
            <a:avLst/>
          </a:prstGeom>
        </p:spPr>
        <p:txBody>
          <a:bodyPr vert="horz" lIns="91440" tIns="45720" rIns="91440" bIns="45720" rtlCol="0" anchor="b"/>
          <a:lstStyle>
            <a:lvl1pPr algn="r">
              <a:defRPr sz="1200"/>
            </a:lvl1pPr>
          </a:lstStyle>
          <a:p>
            <a:fld id="{28738B8C-1E3A-4548-8595-4DB926A8FB56}" type="slidenum">
              <a:rPr lang="en-GB" smtClean="0"/>
              <a:t>‹#›</a:t>
            </a:fld>
            <a:endParaRPr lang="en-GB"/>
          </a:p>
        </p:txBody>
      </p:sp>
    </p:spTree>
    <p:extLst>
      <p:ext uri="{BB962C8B-B14F-4D97-AF65-F5344CB8AC3E}">
        <p14:creationId xmlns:p14="http://schemas.microsoft.com/office/powerpoint/2010/main" val="4026728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768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87680"/>
          </a:xfrm>
          <a:prstGeom prst="rect">
            <a:avLst/>
          </a:prstGeom>
        </p:spPr>
        <p:txBody>
          <a:bodyPr vert="horz" lIns="91440" tIns="45720" rIns="91440" bIns="45720" rtlCol="0"/>
          <a:lstStyle>
            <a:lvl1pPr algn="r">
              <a:defRPr sz="1200"/>
            </a:lvl1pPr>
          </a:lstStyle>
          <a:p>
            <a:fld id="{1989273A-CD41-443D-81CA-0C388905E84F}" type="datetimeFigureOut">
              <a:rPr lang="en-GB" smtClean="0"/>
              <a:t>16/06/2016</a:t>
            </a:fld>
            <a:endParaRPr lang="en-GB"/>
          </a:p>
        </p:txBody>
      </p:sp>
      <p:sp>
        <p:nvSpPr>
          <p:cNvPr id="4" name="Slide Image Placeholder 3"/>
          <p:cNvSpPr>
            <a:spLocks noGrp="1" noRot="1" noChangeAspect="1"/>
          </p:cNvSpPr>
          <p:nvPr>
            <p:ph type="sldImg" idx="2"/>
          </p:nvPr>
        </p:nvSpPr>
        <p:spPr>
          <a:xfrm>
            <a:off x="896938" y="731838"/>
            <a:ext cx="4875212" cy="36576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632960"/>
            <a:ext cx="5335270" cy="438912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264227"/>
            <a:ext cx="2889938" cy="48768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264227"/>
            <a:ext cx="2889938" cy="487680"/>
          </a:xfrm>
          <a:prstGeom prst="rect">
            <a:avLst/>
          </a:prstGeom>
        </p:spPr>
        <p:txBody>
          <a:bodyPr vert="horz" lIns="91440" tIns="45720" rIns="91440" bIns="45720" rtlCol="0" anchor="b"/>
          <a:lstStyle>
            <a:lvl1pPr algn="r">
              <a:defRPr sz="1200"/>
            </a:lvl1pPr>
          </a:lstStyle>
          <a:p>
            <a:fld id="{74C2BDE2-51CC-43C5-8E71-B5A06D6A9104}" type="slidenum">
              <a:rPr lang="en-GB" smtClean="0"/>
              <a:t>‹#›</a:t>
            </a:fld>
            <a:endParaRPr lang="en-GB"/>
          </a:p>
        </p:txBody>
      </p:sp>
    </p:spTree>
    <p:extLst>
      <p:ext uri="{BB962C8B-B14F-4D97-AF65-F5344CB8AC3E}">
        <p14:creationId xmlns:p14="http://schemas.microsoft.com/office/powerpoint/2010/main" val="1546749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Each school to take the appropriate colour-coded piece of paper on</a:t>
            </a:r>
            <a:r>
              <a:rPr lang="en-GB" baseline="0" dirty="0" smtClean="0"/>
              <a:t> entry so that it is evident what aspects are being covered within each group</a:t>
            </a:r>
          </a:p>
          <a:p>
            <a:r>
              <a:rPr lang="en-GB" baseline="0" dirty="0" smtClean="0"/>
              <a:t>If you have PPT or notes please email to PPI so that it can be shared with the rest of the group on the Moodle.</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755772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Can all</a:t>
            </a:r>
            <a:r>
              <a:rPr lang="en-GB" baseline="0" dirty="0" smtClean="0"/>
              <a:t> pupils engage with this ‘key’ task confidently and fluently? Can they use resources and diagrams/ models to explain their reasoning?</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28</a:t>
            </a:fld>
            <a:endParaRPr lang="en-GB"/>
          </a:p>
        </p:txBody>
      </p:sp>
    </p:spTree>
    <p:extLst>
      <p:ext uri="{BB962C8B-B14F-4D97-AF65-F5344CB8AC3E}">
        <p14:creationId xmlns:p14="http://schemas.microsoft.com/office/powerpoint/2010/main" val="3395145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Really key mental</a:t>
            </a:r>
            <a:r>
              <a:rPr lang="en-GB" baseline="0" dirty="0" smtClean="0"/>
              <a:t> image developed through repeated and ongoing concrete work….the basis for ‘getting’ inverse, </a:t>
            </a:r>
            <a:r>
              <a:rPr lang="en-GB" baseline="0" dirty="0" err="1" smtClean="0"/>
              <a:t>commutativity</a:t>
            </a:r>
            <a:r>
              <a:rPr lang="en-GB" baseline="0" dirty="0" smtClean="0"/>
              <a:t> and related facts…</a:t>
            </a:r>
          </a:p>
          <a:p>
            <a:r>
              <a:rPr lang="en-GB" baseline="0" dirty="0" smtClean="0"/>
              <a:t>Deep understanding of all numbers to 20- how they can be partitioned and whether the resultant partitions are ‘equal’ or ‘unequal’ another key concept as this will lead into multiplicative reasoning and fractions…</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30</a:t>
            </a:fld>
            <a:endParaRPr lang="en-GB"/>
          </a:p>
        </p:txBody>
      </p:sp>
    </p:spTree>
    <p:extLst>
      <p:ext uri="{BB962C8B-B14F-4D97-AF65-F5344CB8AC3E}">
        <p14:creationId xmlns:p14="http://schemas.microsoft.com/office/powerpoint/2010/main" val="2379953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31</a:t>
            </a:fld>
            <a:endParaRPr lang="en-GB"/>
          </a:p>
        </p:txBody>
      </p:sp>
    </p:spTree>
    <p:extLst>
      <p:ext uri="{BB962C8B-B14F-4D97-AF65-F5344CB8AC3E}">
        <p14:creationId xmlns:p14="http://schemas.microsoft.com/office/powerpoint/2010/main" val="2500037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Range of recording to show</a:t>
            </a:r>
            <a:r>
              <a:rPr lang="en-GB" baseline="0" dirty="0" smtClean="0"/>
              <a:t> partition of 10 as 8 and 2</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32</a:t>
            </a:fld>
            <a:endParaRPr lang="en-GB"/>
          </a:p>
        </p:txBody>
      </p:sp>
    </p:spTree>
    <p:extLst>
      <p:ext uri="{BB962C8B-B14F-4D97-AF65-F5344CB8AC3E}">
        <p14:creationId xmlns:p14="http://schemas.microsoft.com/office/powerpoint/2010/main" val="3149930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Facts</a:t>
            </a:r>
            <a:r>
              <a:rPr lang="en-GB" baseline="0" dirty="0" smtClean="0"/>
              <a:t> and related facts</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33</a:t>
            </a:fld>
            <a:endParaRPr lang="en-GB"/>
          </a:p>
        </p:txBody>
      </p:sp>
    </p:spTree>
    <p:extLst>
      <p:ext uri="{BB962C8B-B14F-4D97-AF65-F5344CB8AC3E}">
        <p14:creationId xmlns:p14="http://schemas.microsoft.com/office/powerpoint/2010/main" val="618777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Children need the concrete experiences</a:t>
            </a:r>
            <a:r>
              <a:rPr lang="en-GB" baseline="0" dirty="0" smtClean="0"/>
              <a:t> using the models as frames to help them with mental imagery and reasoning to be able to think </a:t>
            </a:r>
            <a:r>
              <a:rPr lang="en-GB" baseline="0" dirty="0" err="1" smtClean="0"/>
              <a:t>thorugh</a:t>
            </a:r>
            <a:r>
              <a:rPr lang="en-GB" baseline="0" dirty="0" smtClean="0"/>
              <a:t> ‘missing box’ logic. Getting pupils to explain how they are working it out very important- could be a lucky guess! </a:t>
            </a:r>
          </a:p>
          <a:p>
            <a:r>
              <a:rPr lang="en-GB" baseline="0" dirty="0" smtClean="0"/>
              <a:t>Could ask pupils to record the same fact in different ways </a:t>
            </a:r>
            <a:r>
              <a:rPr lang="en-GB" baseline="0" dirty="0" err="1" smtClean="0"/>
              <a:t>eg</a:t>
            </a:r>
            <a:r>
              <a:rPr lang="en-GB" baseline="0" dirty="0" smtClean="0"/>
              <a:t> bar model (using squared paper)</a:t>
            </a:r>
          </a:p>
          <a:p>
            <a:endParaRPr lang="en-GB" baseline="0" dirty="0" smtClean="0"/>
          </a:p>
          <a:p>
            <a:r>
              <a:rPr lang="en-GB" baseline="0" dirty="0" smtClean="0"/>
              <a:t>Pupils need to have moved on from numbers as adjectives </a:t>
            </a:r>
            <a:r>
              <a:rPr lang="en-GB" baseline="0" dirty="0" err="1" smtClean="0"/>
              <a:t>eg</a:t>
            </a:r>
            <a:r>
              <a:rPr lang="en-GB" baseline="0" dirty="0" smtClean="0"/>
              <a:t> 4 jam tarts to number as a noun.</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35</a:t>
            </a:fld>
            <a:endParaRPr lang="en-GB"/>
          </a:p>
        </p:txBody>
      </p:sp>
    </p:spTree>
    <p:extLst>
      <p:ext uri="{BB962C8B-B14F-4D97-AF65-F5344CB8AC3E}">
        <p14:creationId xmlns:p14="http://schemas.microsoft.com/office/powerpoint/2010/main" val="2113717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Variation here, same task…different presentation/ model as well</a:t>
            </a:r>
          </a:p>
          <a:p>
            <a:r>
              <a:rPr lang="en-GB" dirty="0" smtClean="0"/>
              <a:t>Which ones have more than one answer? How do you know? </a:t>
            </a:r>
          </a:p>
          <a:p>
            <a:r>
              <a:rPr lang="en-GB" dirty="0" smtClean="0"/>
              <a:t>Although</a:t>
            </a:r>
            <a:r>
              <a:rPr lang="en-GB" baseline="0" dirty="0" smtClean="0"/>
              <a:t> this is a ‘paper and pencil’ task it doesn’t mean the pupils should do it without concrete resources…consider the impact this has on the pupils who need to ‘catch up’ seeing their peers manipulate resources in response to the formal notation…</a:t>
            </a:r>
          </a:p>
          <a:p>
            <a:r>
              <a:rPr lang="en-GB" baseline="0" dirty="0" smtClean="0"/>
              <a:t>Need to check too that pupils who give the ‘right answer’ can also show what this looks like concretely!</a:t>
            </a:r>
            <a:endParaRPr lang="en-GB" dirty="0"/>
          </a:p>
        </p:txBody>
      </p:sp>
      <p:sp>
        <p:nvSpPr>
          <p:cNvPr id="4" name="Slide Number Placeholder 3"/>
          <p:cNvSpPr>
            <a:spLocks noGrp="1"/>
          </p:cNvSpPr>
          <p:nvPr>
            <p:ph type="sldNum" sz="quarter" idx="10"/>
          </p:nvPr>
        </p:nvSpPr>
        <p:spPr/>
        <p:txBody>
          <a:bodyPr/>
          <a:lstStyle/>
          <a:p>
            <a:fld id="{8147D8B9-9564-4B5D-AE63-1C51DBD2D609}" type="slidenum">
              <a:rPr lang="en-GB" smtClean="0"/>
              <a:pPr/>
              <a:t>36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Can discuss which ones have more than one answer…</a:t>
            </a:r>
            <a:endParaRPr lang="en-GB" dirty="0"/>
          </a:p>
        </p:txBody>
      </p:sp>
      <p:sp>
        <p:nvSpPr>
          <p:cNvPr id="4" name="Slide Number Placeholder 3"/>
          <p:cNvSpPr>
            <a:spLocks noGrp="1"/>
          </p:cNvSpPr>
          <p:nvPr>
            <p:ph type="sldNum" sz="quarter" idx="10"/>
          </p:nvPr>
        </p:nvSpPr>
        <p:spPr/>
        <p:txBody>
          <a:bodyPr/>
          <a:lstStyle/>
          <a:p>
            <a:fld id="{8147D8B9-9564-4B5D-AE63-1C51DBD2D609}" type="slidenum">
              <a:rPr lang="en-GB" smtClean="0"/>
              <a:pPr/>
              <a:t>37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Adding three numbers… so much more useful than adding two all the time….</a:t>
            </a:r>
          </a:p>
          <a:p>
            <a:r>
              <a:rPr lang="en-GB" dirty="0" smtClean="0"/>
              <a:t>Which two would you choose and why is a key</a:t>
            </a:r>
            <a:r>
              <a:rPr lang="en-GB" baseline="0" dirty="0" smtClean="0"/>
              <a:t> discussion pupils should have….helps with associative law, looking for and using known number bonds….</a:t>
            </a:r>
          </a:p>
          <a:p>
            <a:endParaRPr lang="en-GB" baseline="0" dirty="0" smtClean="0"/>
          </a:p>
          <a:p>
            <a:r>
              <a:rPr lang="en-GB" baseline="0" dirty="0" smtClean="0"/>
              <a:t>Again recording the same calculation on number lines and in bar models (squared paper) helps pupils to see links with ad/sub and multiplication/ division/ fractions through part/whole thinking (equal/ no equal parts).</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38</a:t>
            </a:fld>
            <a:endParaRPr lang="en-GB"/>
          </a:p>
        </p:txBody>
      </p:sp>
    </p:spTree>
    <p:extLst>
      <p:ext uri="{BB962C8B-B14F-4D97-AF65-F5344CB8AC3E}">
        <p14:creationId xmlns:p14="http://schemas.microsoft.com/office/powerpoint/2010/main" val="2838479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 session 3….what has been put into</a:t>
            </a:r>
            <a:r>
              <a:rPr lang="en-GB" baseline="0" dirty="0" smtClean="0"/>
              <a:t> place?</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39</a:t>
            </a:fld>
            <a:endParaRPr lang="en-GB"/>
          </a:p>
        </p:txBody>
      </p:sp>
    </p:spTree>
    <p:extLst>
      <p:ext uri="{BB962C8B-B14F-4D97-AF65-F5344CB8AC3E}">
        <p14:creationId xmlns:p14="http://schemas.microsoft.com/office/powerpoint/2010/main" val="856045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6</a:t>
            </a:fld>
            <a:endParaRPr lang="en-GB"/>
          </a:p>
        </p:txBody>
      </p:sp>
    </p:spTree>
    <p:extLst>
      <p:ext uri="{BB962C8B-B14F-4D97-AF65-F5344CB8AC3E}">
        <p14:creationId xmlns:p14="http://schemas.microsoft.com/office/powerpoint/2010/main" val="1551945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 session 3….</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40</a:t>
            </a:fld>
            <a:endParaRPr lang="en-GB"/>
          </a:p>
        </p:txBody>
      </p:sp>
    </p:spTree>
    <p:extLst>
      <p:ext uri="{BB962C8B-B14F-4D97-AF65-F5344CB8AC3E}">
        <p14:creationId xmlns:p14="http://schemas.microsoft.com/office/powerpoint/2010/main" val="2893553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 session 3</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41</a:t>
            </a:fld>
            <a:endParaRPr lang="en-GB"/>
          </a:p>
        </p:txBody>
      </p:sp>
    </p:spTree>
    <p:extLst>
      <p:ext uri="{BB962C8B-B14F-4D97-AF65-F5344CB8AC3E}">
        <p14:creationId xmlns:p14="http://schemas.microsoft.com/office/powerpoint/2010/main" val="26941915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 session 3</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42</a:t>
            </a:fld>
            <a:endParaRPr lang="en-GB"/>
          </a:p>
        </p:txBody>
      </p:sp>
    </p:spTree>
    <p:extLst>
      <p:ext uri="{BB962C8B-B14F-4D97-AF65-F5344CB8AC3E}">
        <p14:creationId xmlns:p14="http://schemas.microsoft.com/office/powerpoint/2010/main" val="3303069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NC at year 4 appears to put great emphasis on formal methods but this is not the only key concept</a:t>
            </a:r>
            <a:r>
              <a:rPr lang="en-GB" baseline="0" dirty="0" smtClean="0"/>
              <a:t> in calculation needed for future progress…</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43</a:t>
            </a:fld>
            <a:endParaRPr lang="en-GB"/>
          </a:p>
        </p:txBody>
      </p:sp>
    </p:spTree>
    <p:extLst>
      <p:ext uri="{BB962C8B-B14F-4D97-AF65-F5344CB8AC3E}">
        <p14:creationId xmlns:p14="http://schemas.microsoft.com/office/powerpoint/2010/main" val="378252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Video clip of top left.</a:t>
            </a:r>
          </a:p>
          <a:p>
            <a:r>
              <a:rPr lang="en-GB" dirty="0" smtClean="0"/>
              <a:t>Range of different types of calculations, focus on mental or written ( can extend this to showing as number line and or bar model), comparing strategies and use of &lt;&gt; and =</a:t>
            </a:r>
            <a:r>
              <a:rPr lang="en-GB" baseline="0" dirty="0" smtClean="0"/>
              <a:t> signs</a:t>
            </a:r>
          </a:p>
          <a:p>
            <a:r>
              <a:rPr lang="en-GB" baseline="0" dirty="0" smtClean="0"/>
              <a:t>Important pupils leave y4 with confidence to decide which strategy to use depending on the numbers- they also need to be able to record the steps they have taken to reach a solution- not just write the answer.</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44</a:t>
            </a:fld>
            <a:endParaRPr lang="en-GB"/>
          </a:p>
        </p:txBody>
      </p:sp>
    </p:spTree>
    <p:extLst>
      <p:ext uri="{BB962C8B-B14F-4D97-AF65-F5344CB8AC3E}">
        <p14:creationId xmlns:p14="http://schemas.microsoft.com/office/powerpoint/2010/main" val="1684788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45</a:t>
            </a:fld>
            <a:endParaRPr lang="en-GB"/>
          </a:p>
        </p:txBody>
      </p:sp>
    </p:spTree>
    <p:extLst>
      <p:ext uri="{BB962C8B-B14F-4D97-AF65-F5344CB8AC3E}">
        <p14:creationId xmlns:p14="http://schemas.microsoft.com/office/powerpoint/2010/main" val="17967839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Closed array (all the squares drawn in)</a:t>
            </a:r>
            <a:endParaRPr lang="en-GB" dirty="0"/>
          </a:p>
        </p:txBody>
      </p:sp>
      <p:sp>
        <p:nvSpPr>
          <p:cNvPr id="4" name="Slide Number Placeholder 3"/>
          <p:cNvSpPr>
            <a:spLocks noGrp="1"/>
          </p:cNvSpPr>
          <p:nvPr>
            <p:ph type="sldNum" sz="quarter" idx="10"/>
          </p:nvPr>
        </p:nvSpPr>
        <p:spPr/>
        <p:txBody>
          <a:bodyPr/>
          <a:lstStyle/>
          <a:p>
            <a:fld id="{770EFB47-0214-4968-BFCB-2A7D50C0850D}" type="slidenum">
              <a:rPr lang="en-GB" smtClean="0"/>
              <a:t>47</a:t>
            </a:fld>
            <a:endParaRPr lang="en-GB"/>
          </a:p>
        </p:txBody>
      </p:sp>
    </p:spTree>
    <p:extLst>
      <p:ext uri="{BB962C8B-B14F-4D97-AF65-F5344CB8AC3E}">
        <p14:creationId xmlns:p14="http://schemas.microsoft.com/office/powerpoint/2010/main" val="39227542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48</a:t>
            </a:fld>
            <a:endParaRPr lang="en-GB"/>
          </a:p>
        </p:txBody>
      </p:sp>
    </p:spTree>
    <p:extLst>
      <p:ext uri="{BB962C8B-B14F-4D97-AF65-F5344CB8AC3E}">
        <p14:creationId xmlns:p14="http://schemas.microsoft.com/office/powerpoint/2010/main" val="42651390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50</a:t>
            </a:fld>
            <a:endParaRPr lang="en-GB"/>
          </a:p>
        </p:txBody>
      </p:sp>
    </p:spTree>
    <p:extLst>
      <p:ext uri="{BB962C8B-B14F-4D97-AF65-F5344CB8AC3E}">
        <p14:creationId xmlns:p14="http://schemas.microsoft.com/office/powerpoint/2010/main" val="35783892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pupils are not on a separate learning journey to</a:t>
            </a:r>
            <a:r>
              <a:rPr lang="en-GB" baseline="0" dirty="0" smtClean="0"/>
              <a:t> their peers. They need support and teacher belief that they can address individual  misconceptions that are holding them back. Making sure that maths is presented as concretely as possible to all pupils  in the first instance is critically important…problem solving helps this</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51</a:t>
            </a:fld>
            <a:endParaRPr lang="en-GB"/>
          </a:p>
        </p:txBody>
      </p:sp>
    </p:spTree>
    <p:extLst>
      <p:ext uri="{BB962C8B-B14F-4D97-AF65-F5344CB8AC3E}">
        <p14:creationId xmlns:p14="http://schemas.microsoft.com/office/powerpoint/2010/main" val="486209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7</a:t>
            </a:fld>
            <a:endParaRPr lang="en-GB"/>
          </a:p>
        </p:txBody>
      </p:sp>
    </p:spTree>
    <p:extLst>
      <p:ext uri="{BB962C8B-B14F-4D97-AF65-F5344CB8AC3E}">
        <p14:creationId xmlns:p14="http://schemas.microsoft.com/office/powerpoint/2010/main" val="6042773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GB" dirty="0" smtClean="0"/>
              <a:t>Reminder</a:t>
            </a:r>
            <a:r>
              <a:rPr lang="en-GB" baseline="0" dirty="0" smtClean="0"/>
              <a:t> of planning model again.</a:t>
            </a:r>
          </a:p>
          <a:p>
            <a:r>
              <a:rPr lang="en-GB" dirty="0" smtClean="0"/>
              <a:t>Pace of moving on with a</a:t>
            </a:r>
            <a:r>
              <a:rPr lang="en-GB" baseline="0" dirty="0" smtClean="0"/>
              <a:t> new but related task is linked to the time needed by ‘catch up’ pupils to make sufficient progress….so in books there would be several lessons on a type of task showing pupils gaining confidence and independence. Always plenty of ‘additional problems for challenging pupils who ‘get’ this bit of expected learning.</a:t>
            </a:r>
          </a:p>
          <a:p>
            <a:r>
              <a:rPr lang="en-GB" baseline="0" dirty="0" smtClean="0"/>
              <a:t>Remembering to ensure QFT starts with low threshold starting points </a:t>
            </a:r>
            <a:r>
              <a:rPr lang="en-GB" baseline="0" dirty="0" err="1" smtClean="0"/>
              <a:t>ie</a:t>
            </a:r>
            <a:r>
              <a:rPr lang="en-GB" baseline="0" dirty="0" smtClean="0"/>
              <a:t> concrete, informal recording, a problem context that can be discussed </a:t>
            </a:r>
            <a:r>
              <a:rPr lang="en-GB" baseline="0" dirty="0" err="1" smtClean="0"/>
              <a:t>etc</a:t>
            </a:r>
            <a:r>
              <a:rPr lang="en-GB" baseline="0" dirty="0" smtClean="0"/>
              <a:t> etc.</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52</a:t>
            </a:fld>
            <a:endParaRPr lang="en-GB"/>
          </a:p>
        </p:txBody>
      </p:sp>
    </p:spTree>
    <p:extLst>
      <p:ext uri="{BB962C8B-B14F-4D97-AF65-F5344CB8AC3E}">
        <p14:creationId xmlns:p14="http://schemas.microsoft.com/office/powerpoint/2010/main" val="18133153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Key issue with</a:t>
            </a:r>
            <a:r>
              <a:rPr lang="en-GB" baseline="0" dirty="0" smtClean="0"/>
              <a:t> transition between any year is pitch and expectation is too low resulting in pupils spending too long in low level tasks building back up </a:t>
            </a:r>
            <a:r>
              <a:rPr lang="en-GB" baseline="0" smtClean="0"/>
              <a:t>to where </a:t>
            </a:r>
            <a:r>
              <a:rPr lang="en-GB" baseline="0" dirty="0" smtClean="0"/>
              <a:t>they might have been in the previous summer term. CTs planning with next year group teacher thinking about – ‘if I planned the next unit (</a:t>
            </a:r>
            <a:r>
              <a:rPr lang="en-GB" baseline="0" dirty="0" err="1" smtClean="0"/>
              <a:t>ie</a:t>
            </a:r>
            <a:r>
              <a:rPr lang="en-GB" baseline="0" dirty="0" smtClean="0"/>
              <a:t> autumn term one) what would I expect pupils to be able to do and what would be the challenge?’ </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53</a:t>
            </a:fld>
            <a:endParaRPr lang="en-GB"/>
          </a:p>
        </p:txBody>
      </p:sp>
    </p:spTree>
    <p:extLst>
      <p:ext uri="{BB962C8B-B14F-4D97-AF65-F5344CB8AC3E}">
        <p14:creationId xmlns:p14="http://schemas.microsoft.com/office/powerpoint/2010/main" val="12750708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Current</a:t>
            </a:r>
            <a:r>
              <a:rPr lang="en-GB" baseline="0" dirty="0" smtClean="0"/>
              <a:t> documents are overloaded 3 pages long…</a:t>
            </a:r>
          </a:p>
          <a:p>
            <a:r>
              <a:rPr lang="en-GB" baseline="0" dirty="0" smtClean="0"/>
              <a:t>Hampshire elements repeated NC at times …</a:t>
            </a:r>
          </a:p>
          <a:p>
            <a:r>
              <a:rPr lang="en-GB" baseline="0" dirty="0" smtClean="0"/>
              <a:t>Phase 1 ‘over loaded’</a:t>
            </a:r>
            <a:endParaRPr lang="en-GB" dirty="0"/>
          </a:p>
        </p:txBody>
      </p:sp>
      <p:sp>
        <p:nvSpPr>
          <p:cNvPr id="4" name="Slide Number Placeholder 3"/>
          <p:cNvSpPr>
            <a:spLocks noGrp="1"/>
          </p:cNvSpPr>
          <p:nvPr>
            <p:ph type="sldNum" sz="quarter" idx="10"/>
          </p:nvPr>
        </p:nvSpPr>
        <p:spPr/>
        <p:txBody>
          <a:bodyPr/>
          <a:lstStyle/>
          <a:p>
            <a:fld id="{31A03919-98FE-455A-BCFD-2B8D3470B0B7}" type="slidenum">
              <a:rPr lang="en-GB" smtClean="0"/>
              <a:t>58</a:t>
            </a:fld>
            <a:endParaRPr lang="en-GB"/>
          </a:p>
        </p:txBody>
      </p:sp>
    </p:spTree>
    <p:extLst>
      <p:ext uri="{BB962C8B-B14F-4D97-AF65-F5344CB8AC3E}">
        <p14:creationId xmlns:p14="http://schemas.microsoft.com/office/powerpoint/2010/main" val="5845598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Having worked with the document and listened to feedback from schools this year – we recognised the need for revisions.</a:t>
            </a:r>
          </a:p>
          <a:p>
            <a:r>
              <a:rPr lang="en-GB" dirty="0" smtClean="0"/>
              <a:t>Bullet 1 – still contains all NC statements and KPIs – additions</a:t>
            </a:r>
            <a:r>
              <a:rPr lang="en-GB" baseline="0" dirty="0" smtClean="0"/>
              <a:t> reflect Yr2 / Yr6 end of KS expectations : each </a:t>
            </a:r>
            <a:r>
              <a:rPr lang="en-GB" baseline="0" dirty="0" err="1" smtClean="0"/>
              <a:t>Yr</a:t>
            </a:r>
            <a:r>
              <a:rPr lang="en-GB" baseline="0" dirty="0" smtClean="0"/>
              <a:t> group now fits on 1 side of A4, </a:t>
            </a:r>
            <a:r>
              <a:rPr lang="en-GB" baseline="0" dirty="0" smtClean="0">
                <a:solidFill>
                  <a:srgbClr val="FF0000"/>
                </a:solidFill>
              </a:rPr>
              <a:t>yellow removed as this suggested curriculum</a:t>
            </a:r>
          </a:p>
          <a:p>
            <a:r>
              <a:rPr lang="en-GB" baseline="0" dirty="0" smtClean="0"/>
              <a:t>Bullet 2 – cross checked for progression Year 1  - Phase 1  to Year 6 – Phase 3: some statements have been moved to different phases / domains following feedback from schools</a:t>
            </a:r>
          </a:p>
          <a:p>
            <a:r>
              <a:rPr lang="en-GB" baseline="0" dirty="0" smtClean="0"/>
              <a:t>Bullet 3 – now encompassed in the main document</a:t>
            </a:r>
          </a:p>
          <a:p>
            <a:r>
              <a:rPr lang="en-GB" baseline="0" dirty="0" smtClean="0"/>
              <a:t>Bullet 4 – in line with higher order reading skills materials</a:t>
            </a:r>
          </a:p>
          <a:p>
            <a:endParaRPr lang="en-GB" dirty="0"/>
          </a:p>
        </p:txBody>
      </p:sp>
      <p:sp>
        <p:nvSpPr>
          <p:cNvPr id="4" name="Slide Number Placeholder 3"/>
          <p:cNvSpPr>
            <a:spLocks noGrp="1"/>
          </p:cNvSpPr>
          <p:nvPr>
            <p:ph type="sldNum" sz="quarter" idx="10"/>
          </p:nvPr>
        </p:nvSpPr>
        <p:spPr/>
        <p:txBody>
          <a:bodyPr/>
          <a:lstStyle/>
          <a:p>
            <a:fld id="{31A03919-98FE-455A-BCFD-2B8D3470B0B7}" type="slidenum">
              <a:rPr lang="en-GB" smtClean="0"/>
              <a:t>59</a:t>
            </a:fld>
            <a:endParaRPr lang="en-GB"/>
          </a:p>
        </p:txBody>
      </p:sp>
    </p:spTree>
    <p:extLst>
      <p:ext uri="{BB962C8B-B14F-4D97-AF65-F5344CB8AC3E}">
        <p14:creationId xmlns:p14="http://schemas.microsoft.com/office/powerpoint/2010/main" val="15996662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Handout</a:t>
            </a:r>
            <a:r>
              <a:rPr lang="en-GB" dirty="0" smtClean="0"/>
              <a:t> </a:t>
            </a:r>
            <a:r>
              <a:rPr lang="en-GB" dirty="0" err="1" smtClean="0"/>
              <a:t>Yr</a:t>
            </a:r>
            <a:r>
              <a:rPr lang="en-GB" dirty="0" smtClean="0"/>
              <a:t> 3 writing page –</a:t>
            </a:r>
            <a:r>
              <a:rPr lang="en-GB" baseline="0" dirty="0" smtClean="0"/>
              <a:t> 1 per school.</a:t>
            </a:r>
            <a:endParaRPr lang="en-GB" dirty="0"/>
          </a:p>
        </p:txBody>
      </p:sp>
      <p:sp>
        <p:nvSpPr>
          <p:cNvPr id="4" name="Slide Number Placeholder 3"/>
          <p:cNvSpPr>
            <a:spLocks noGrp="1"/>
          </p:cNvSpPr>
          <p:nvPr>
            <p:ph type="sldNum" sz="quarter" idx="10"/>
          </p:nvPr>
        </p:nvSpPr>
        <p:spPr/>
        <p:txBody>
          <a:bodyPr/>
          <a:lstStyle/>
          <a:p>
            <a:fld id="{31A03919-98FE-455A-BCFD-2B8D3470B0B7}" type="slidenum">
              <a:rPr lang="en-GB" smtClean="0"/>
              <a:t>60</a:t>
            </a:fld>
            <a:endParaRPr lang="en-GB"/>
          </a:p>
        </p:txBody>
      </p:sp>
    </p:spTree>
    <p:extLst>
      <p:ext uri="{BB962C8B-B14F-4D97-AF65-F5344CB8AC3E}">
        <p14:creationId xmlns:p14="http://schemas.microsoft.com/office/powerpoint/2010/main" val="22765597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F935950-DAD5-42D2-9A2D-E0B67BEB1D7B}" type="slidenum">
              <a:rPr lang="en-GB" smtClean="0"/>
              <a:t>63</a:t>
            </a:fld>
            <a:endParaRPr lang="en-GB"/>
          </a:p>
        </p:txBody>
      </p:sp>
    </p:spTree>
    <p:extLst>
      <p:ext uri="{BB962C8B-B14F-4D97-AF65-F5344CB8AC3E}">
        <p14:creationId xmlns:p14="http://schemas.microsoft.com/office/powerpoint/2010/main" val="17608572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Brick Wall: Filling those gaps in learning in different contexts, adding layers to the learning to embed deep mastery</a:t>
            </a:r>
          </a:p>
          <a:p>
            <a:endParaRPr lang="en-GB" baseline="0" dirty="0" smtClean="0"/>
          </a:p>
          <a:p>
            <a:r>
              <a:rPr lang="en-GB" dirty="0" smtClean="0"/>
              <a:t>HAM –KPIs optional – EOY </a:t>
            </a:r>
          </a:p>
          <a:p>
            <a:r>
              <a:rPr lang="en-GB" dirty="0" smtClean="0"/>
              <a:t>Identify targeted teaching for those pupils that need it</a:t>
            </a:r>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64</a:t>
            </a:fld>
            <a:endParaRPr lang="en-GB"/>
          </a:p>
        </p:txBody>
      </p:sp>
    </p:spTree>
    <p:extLst>
      <p:ext uri="{BB962C8B-B14F-4D97-AF65-F5344CB8AC3E}">
        <p14:creationId xmlns:p14="http://schemas.microsoft.com/office/powerpoint/2010/main" val="5622678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Engaging literacy driver is essential</a:t>
            </a:r>
          </a:p>
          <a:p>
            <a:r>
              <a:rPr lang="en-GB" dirty="0" smtClean="0"/>
              <a:t>Accessible to all – film, image or picture book</a:t>
            </a:r>
          </a:p>
          <a:p>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66</a:t>
            </a:fld>
            <a:endParaRPr lang="en-GB"/>
          </a:p>
        </p:txBody>
      </p:sp>
    </p:spTree>
    <p:extLst>
      <p:ext uri="{BB962C8B-B14F-4D97-AF65-F5344CB8AC3E}">
        <p14:creationId xmlns:p14="http://schemas.microsoft.com/office/powerpoint/2010/main" val="6594795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Applicable to all year groups</a:t>
            </a:r>
          </a:p>
          <a:p>
            <a:r>
              <a:rPr lang="en-GB" dirty="0" smtClean="0"/>
              <a:t>Use domain</a:t>
            </a:r>
            <a:r>
              <a:rPr lang="en-GB" baseline="0" dirty="0" smtClean="0"/>
              <a:t> key question stems created by English team to support</a:t>
            </a:r>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t>68</a:t>
            </a:fld>
            <a:endParaRPr lang="en-GB"/>
          </a:p>
        </p:txBody>
      </p:sp>
    </p:spTree>
    <p:extLst>
      <p:ext uri="{BB962C8B-B14F-4D97-AF65-F5344CB8AC3E}">
        <p14:creationId xmlns:p14="http://schemas.microsoft.com/office/powerpoint/2010/main" val="10530386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96938" y="731838"/>
            <a:ext cx="4875212" cy="36576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solidFill>
                  <a:prstClr val="black"/>
                </a:solidFill>
              </a:rPr>
              <a:pPr/>
              <a:t>75</a:t>
            </a:fld>
            <a:endParaRPr lang="en-GB">
              <a:solidFill>
                <a:prstClr val="black"/>
              </a:solidFill>
            </a:endParaRPr>
          </a:p>
        </p:txBody>
      </p:sp>
    </p:spTree>
    <p:extLst>
      <p:ext uri="{BB962C8B-B14F-4D97-AF65-F5344CB8AC3E}">
        <p14:creationId xmlns:p14="http://schemas.microsoft.com/office/powerpoint/2010/main" val="3363603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First set if worked</a:t>
            </a:r>
            <a:r>
              <a:rPr lang="en-GB" baseline="0" dirty="0" smtClean="0"/>
              <a:t> through as a list from top to bottom would provide ‘practise’ at subtraction. By scanning across the set of calculations, finding some sort of ‘order’ links between calculations can be noticed providing ‘intelligent practice’ and opportunities for discussing facts/ related facts and the key reasoning approach in mathematics, ‘if I know this, what else do I know?’</a:t>
            </a:r>
          </a:p>
          <a:p>
            <a:r>
              <a:rPr lang="en-GB" baseline="0" dirty="0" smtClean="0"/>
              <a:t>What recording strategies would help pupils share and discuss what is happening with the sets of calculations? (Number lines probably?)</a:t>
            </a:r>
          </a:p>
          <a:p>
            <a:r>
              <a:rPr lang="en-GB" baseline="0" dirty="0" smtClean="0"/>
              <a:t>Can they come up with some calculations that would ‘belong’ to the set? What about addition examples?</a:t>
            </a:r>
          </a:p>
          <a:p>
            <a:r>
              <a:rPr lang="en-GB" baseline="0" dirty="0" smtClean="0"/>
              <a:t>Pupils producing written explanations helpful in clarifying their thinking and use of appropriate vocab </a:t>
            </a:r>
            <a:r>
              <a:rPr lang="en-GB" baseline="0" dirty="0" err="1" smtClean="0"/>
              <a:t>etc</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12</a:t>
            </a:fld>
            <a:endParaRPr lang="en-GB"/>
          </a:p>
        </p:txBody>
      </p:sp>
    </p:spTree>
    <p:extLst>
      <p:ext uri="{BB962C8B-B14F-4D97-AF65-F5344CB8AC3E}">
        <p14:creationId xmlns:p14="http://schemas.microsoft.com/office/powerpoint/2010/main" val="39304510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370C76-544D-4FBB-B257-4998033AF719}" type="slidenum">
              <a:rPr lang="en-GB" smtClean="0"/>
              <a:t>82</a:t>
            </a:fld>
            <a:endParaRPr lang="en-GB"/>
          </a:p>
        </p:txBody>
      </p:sp>
    </p:spTree>
    <p:extLst>
      <p:ext uri="{BB962C8B-B14F-4D97-AF65-F5344CB8AC3E}">
        <p14:creationId xmlns:p14="http://schemas.microsoft.com/office/powerpoint/2010/main" val="6252140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83</a:t>
            </a:fld>
            <a:endParaRPr lang="en-GB"/>
          </a:p>
        </p:txBody>
      </p:sp>
    </p:spTree>
    <p:extLst>
      <p:ext uri="{BB962C8B-B14F-4D97-AF65-F5344CB8AC3E}">
        <p14:creationId xmlns:p14="http://schemas.microsoft.com/office/powerpoint/2010/main" val="21608985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conversation around the potential progress trajectory of prior attainment groups nationally – given the progress of Level 1s there should be a sig proportion of the schools cohorts who will be moving from below to expected – as is the drive of the curriculum and also prior attainment 2As are likely to move faster to attain GD/ or be beyond throughout the school – achieving a higher scale score </a:t>
            </a:r>
          </a:p>
          <a:p>
            <a:endParaRPr lang="en-GB" dirty="0"/>
          </a:p>
          <a:p>
            <a:endParaRPr lang="en-GB" dirty="0"/>
          </a:p>
          <a:p>
            <a:r>
              <a:rPr lang="en-GB" dirty="0" smtClean="0"/>
              <a:t>Writing Value added is likely to be a very blunt instrument as it has been over the last few years – with nominal scores awarded for KS2 outcomes.</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89</a:t>
            </a:fld>
            <a:endParaRPr lang="en-GB"/>
          </a:p>
        </p:txBody>
      </p:sp>
    </p:spTree>
    <p:extLst>
      <p:ext uri="{BB962C8B-B14F-4D97-AF65-F5344CB8AC3E}">
        <p14:creationId xmlns:p14="http://schemas.microsoft.com/office/powerpoint/2010/main" val="2040089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Providing whole calculations including answer takes</a:t>
            </a:r>
            <a:r>
              <a:rPr lang="en-GB" baseline="0" dirty="0" smtClean="0"/>
              <a:t> the focus away from getting answers ‘first’!</a:t>
            </a:r>
          </a:p>
          <a:p>
            <a:r>
              <a:rPr lang="en-GB" baseline="0" dirty="0" smtClean="0"/>
              <a:t>Helps with a focus on reasoning, noticing and using commutative law, thinking about facts and related facts</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13</a:t>
            </a:fld>
            <a:endParaRPr lang="en-GB"/>
          </a:p>
        </p:txBody>
      </p:sp>
    </p:spTree>
    <p:extLst>
      <p:ext uri="{BB962C8B-B14F-4D97-AF65-F5344CB8AC3E}">
        <p14:creationId xmlns:p14="http://schemas.microsoft.com/office/powerpoint/2010/main" val="18534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Adding it Up,</a:t>
            </a:r>
            <a:r>
              <a:rPr lang="en-GB" baseline="0" dirty="0" smtClean="0"/>
              <a:t> </a:t>
            </a:r>
            <a:r>
              <a:rPr lang="en-GB" dirty="0" smtClean="0"/>
              <a:t> Helping Children Learn Mathematics: National Research Council 2001</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15</a:t>
            </a:fld>
            <a:endParaRPr lang="en-GB"/>
          </a:p>
        </p:txBody>
      </p:sp>
    </p:spTree>
    <p:extLst>
      <p:ext uri="{BB962C8B-B14F-4D97-AF65-F5344CB8AC3E}">
        <p14:creationId xmlns:p14="http://schemas.microsoft.com/office/powerpoint/2010/main" val="796638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3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18</a:t>
            </a:fld>
            <a:endParaRPr lang="en-GB"/>
          </a:p>
        </p:txBody>
      </p:sp>
    </p:spTree>
    <p:extLst>
      <p:ext uri="{BB962C8B-B14F-4D97-AF65-F5344CB8AC3E}">
        <p14:creationId xmlns:p14="http://schemas.microsoft.com/office/powerpoint/2010/main" val="4052231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3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19</a:t>
            </a:fld>
            <a:endParaRPr lang="en-GB"/>
          </a:p>
        </p:txBody>
      </p:sp>
    </p:spTree>
    <p:extLst>
      <p:ext uri="{BB962C8B-B14F-4D97-AF65-F5344CB8AC3E}">
        <p14:creationId xmlns:p14="http://schemas.microsoft.com/office/powerpoint/2010/main" val="4052231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3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20</a:t>
            </a:fld>
            <a:endParaRPr lang="en-GB"/>
          </a:p>
        </p:txBody>
      </p:sp>
    </p:spTree>
    <p:extLst>
      <p:ext uri="{BB962C8B-B14F-4D97-AF65-F5344CB8AC3E}">
        <p14:creationId xmlns:p14="http://schemas.microsoft.com/office/powerpoint/2010/main" val="4052231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27445713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663560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558776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56806"/>
            <a:ext cx="7772400" cy="1362075"/>
          </a:xfrm>
        </p:spPr>
        <p:txBody>
          <a:bodyPr anchor="t"/>
          <a:lstStyle>
            <a:lvl1pPr algn="l">
              <a:defRPr sz="4000" b="1" cap="all"/>
            </a:lvl1pPr>
          </a:lstStyle>
          <a:p>
            <a:r>
              <a:rPr lang="en-GB" dirty="0" smtClean="0"/>
              <a:t>Click to edit Master title style</a:t>
            </a:r>
            <a:endParaRPr lang="en-US" dirty="0"/>
          </a:p>
        </p:txBody>
      </p:sp>
      <p:sp>
        <p:nvSpPr>
          <p:cNvPr id="3" name="Text Placeholder 2"/>
          <p:cNvSpPr>
            <a:spLocks noGrp="1"/>
          </p:cNvSpPr>
          <p:nvPr>
            <p:ph type="body" idx="1"/>
          </p:nvPr>
        </p:nvSpPr>
        <p:spPr>
          <a:xfrm>
            <a:off x="722313" y="2156619"/>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smtClean="0"/>
              <a:t>Click to edit Master text styles</a:t>
            </a:r>
          </a:p>
        </p:txBody>
      </p:sp>
    </p:spTree>
    <p:extLst>
      <p:ext uri="{BB962C8B-B14F-4D97-AF65-F5344CB8AC3E}">
        <p14:creationId xmlns:p14="http://schemas.microsoft.com/office/powerpoint/2010/main" val="1972552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015642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2069466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883756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747561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27347001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294053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2818801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01914063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5341032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6131979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1416312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56806"/>
            <a:ext cx="7772400" cy="1362075"/>
          </a:xfrm>
        </p:spPr>
        <p:txBody>
          <a:bodyPr anchor="t"/>
          <a:lstStyle>
            <a:lvl1pPr algn="l">
              <a:defRPr sz="4000" b="1" cap="all"/>
            </a:lvl1pPr>
          </a:lstStyle>
          <a:p>
            <a:r>
              <a:rPr lang="en-GB" dirty="0" smtClean="0"/>
              <a:t>Click to edit Master title style</a:t>
            </a:r>
            <a:endParaRPr lang="en-US" dirty="0"/>
          </a:p>
        </p:txBody>
      </p:sp>
      <p:sp>
        <p:nvSpPr>
          <p:cNvPr id="3" name="Text Placeholder 2"/>
          <p:cNvSpPr>
            <a:spLocks noGrp="1"/>
          </p:cNvSpPr>
          <p:nvPr>
            <p:ph type="body" idx="1"/>
          </p:nvPr>
        </p:nvSpPr>
        <p:spPr>
          <a:xfrm>
            <a:off x="722313" y="2156619"/>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smtClean="0"/>
              <a:t>Click to edit Master text styles</a:t>
            </a:r>
          </a:p>
        </p:txBody>
      </p:sp>
    </p:spTree>
    <p:extLst>
      <p:ext uri="{BB962C8B-B14F-4D97-AF65-F5344CB8AC3E}">
        <p14:creationId xmlns:p14="http://schemas.microsoft.com/office/powerpoint/2010/main" val="22532730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679191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485408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5905628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4885642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22901664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61060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6"/>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9"/>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168325985"/>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9679860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457200"/>
            <a:fld id="{10CBF0EE-9F1B-5240-AA5C-DE40D666A16C}" type="datetimeFigureOut">
              <a:rPr lang="en-US" smtClean="0">
                <a:solidFill>
                  <a:prstClr val="black"/>
                </a:solidFill>
              </a:rPr>
              <a:pPr defTabSz="457200"/>
              <a:t>6/16/2016</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457200"/>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457200"/>
            <a:fld id="{15E0BACA-E735-7F47-AA55-49F3A2BC8B42}"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4528906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120250845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457200" y="1916831"/>
            <a:ext cx="8229600" cy="40324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400836881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892195742"/>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069703600"/>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700808"/>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348880"/>
            <a:ext cx="4040188" cy="3600400"/>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709118"/>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348880"/>
            <a:ext cx="4041775" cy="3600400"/>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12429557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32390035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19726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916831"/>
            <a:ext cx="5111750" cy="403244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916832"/>
            <a:ext cx="3008313" cy="4030555"/>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96810921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915744642"/>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7070194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6"/>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6"/>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28032357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6060527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62314816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6"/>
            <a:ext cx="5111751"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1" y="1484785"/>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1"/>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120461014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1"/>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1"/>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22440283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5.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5.pn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6.tiff"/><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3.jpe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image" Target="../media/image1.jpeg"/><Relationship Id="rId5" Type="http://schemas.openxmlformats.org/officeDocument/2006/relationships/slideLayout" Target="../slideLayouts/slideLayout36.xml"/><Relationship Id="rId10" Type="http://schemas.openxmlformats.org/officeDocument/2006/relationships/theme" Target="../theme/theme4.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2"/>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40" y="4653136"/>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6912480" y="260649"/>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95059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7" name="Picture 6" descr="Logo_explode_cube.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314489" y="4907238"/>
            <a:ext cx="1539590" cy="1642230"/>
          </a:xfrm>
          <a:prstGeom prst="rect">
            <a:avLst/>
          </a:prstGeom>
        </p:spPr>
      </p:pic>
    </p:spTree>
    <p:extLst>
      <p:ext uri="{BB962C8B-B14F-4D97-AF65-F5344CB8AC3E}">
        <p14:creationId xmlns:p14="http://schemas.microsoft.com/office/powerpoint/2010/main" val="162356733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457200" rtl="0" eaLnBrk="1" latinLnBrk="0" hangingPunct="1">
        <a:spcBef>
          <a:spcPct val="0"/>
        </a:spcBef>
        <a:buNone/>
        <a:defRPr sz="4400" kern="1200">
          <a:solidFill>
            <a:schemeClr val="tx1"/>
          </a:solidFill>
          <a:latin typeface="Helvetica"/>
          <a:ea typeface="+mj-ea"/>
          <a:cs typeface="Helvetica"/>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7" name="Picture 6" descr="Logo_explode_cube.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314489" y="4907238"/>
            <a:ext cx="1539590" cy="1642230"/>
          </a:xfrm>
          <a:prstGeom prst="rect">
            <a:avLst/>
          </a:prstGeom>
        </p:spPr>
      </p:pic>
    </p:spTree>
    <p:extLst>
      <p:ext uri="{BB962C8B-B14F-4D97-AF65-F5344CB8AC3E}">
        <p14:creationId xmlns:p14="http://schemas.microsoft.com/office/powerpoint/2010/main" val="820165822"/>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457200" rtl="0" eaLnBrk="1" latinLnBrk="0" hangingPunct="1">
        <a:spcBef>
          <a:spcPct val="0"/>
        </a:spcBef>
        <a:buNone/>
        <a:defRPr sz="4400" kern="1200">
          <a:solidFill>
            <a:schemeClr val="tx1"/>
          </a:solidFill>
          <a:latin typeface="Helvetica"/>
          <a:ea typeface="+mj-ea"/>
          <a:cs typeface="Helvetica"/>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916831"/>
            <a:ext cx="8229600" cy="403244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396000" y="6062400"/>
            <a:ext cx="1911600" cy="507600"/>
          </a:xfrm>
          <a:prstGeom prst="rect">
            <a:avLst/>
          </a:prstGeom>
        </p:spPr>
      </p:pic>
    </p:spTree>
    <p:extLst>
      <p:ext uri="{BB962C8B-B14F-4D97-AF65-F5344CB8AC3E}">
        <p14:creationId xmlns:p14="http://schemas.microsoft.com/office/powerpoint/2010/main" val="11733671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Lst>
  <p:timing>
    <p:tnLst>
      <p:par>
        <p:cTn id="1" dur="indefinite" restart="never" nodeType="tmRoot"/>
      </p:par>
    </p:tnLst>
  </p:timing>
  <p:txStyles>
    <p:title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www.ncetm.org.uk/resources/46689" TargetMode="External"/><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36.jpe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43.jpeg"/><Relationship Id="rId4" Type="http://schemas.openxmlformats.org/officeDocument/2006/relationships/image" Target="../media/image42.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53.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s://www.google.co.uk/url?sa=i&amp;rct=j&amp;q=&amp;esrc=s&amp;source=images&amp;cd=&amp;ved=0ahUKEwiehPOhrYzNAhVLAsAKHfI0Bj8QjRwIBw&amp;url=https://www.amazon.co.uk/Meerkat-Mail-Emily-Gravett/dp/1405090758&amp;psig=AFQjCNGYYV5mKIHN7FpYmHKFRZHPZOpT5g&amp;ust=1465060353926077" TargetMode="Externa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ved=0ahUKEwiehPOhrYzNAhVLAsAKHfI0Bj8QjRwIBw&amp;url=https://www.amazon.co.uk/Meerkat-Mail-Emily-Gravett/dp/1405090758&amp;psig=AFQjCNGYYV5mKIHN7FpYmHKFRZHPZOpT5g&amp;ust=1465060353926077" TargetMode="External"/><Relationship Id="rId2" Type="http://schemas.openxmlformats.org/officeDocument/2006/relationships/image" Target="../media/image65.png"/><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hyperlink" Target="https://www.google.co.uk/url?sa=i&amp;rct=j&amp;q=&amp;esrc=s&amp;source=images&amp;cd=&amp;ved=0ahUKEwiehPOhrYzNAhVLAsAKHfI0Bj8QjRwIBw&amp;url=https://www.amazon.co.uk/Meerkat-Mail-Emily-Gravett/dp/1405090758&amp;psig=AFQjCNGYYV5mKIHN7FpYmHKFRZHPZOpT5g&amp;ust=1465060353926077"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s://www.google.co.uk/url?sa=i&amp;rct=j&amp;q=&amp;esrc=s&amp;source=images&amp;cd=&amp;ved=0ahUKEwiehPOhrYzNAhVLAsAKHfI0Bj8QjRwIBw&amp;url=https://www.amazon.co.uk/Meerkat-Mail-Emily-Gravett/dp/1405090758&amp;psig=AFQjCNGYYV5mKIHN7FpYmHKFRZHPZOpT5g&amp;ust=1465060353926077" TargetMode="Externa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Overview of the session</a:t>
            </a:r>
            <a:endParaRPr lang="en-GB"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9.00		Effective practice – moment to share</a:t>
            </a:r>
          </a:p>
          <a:p>
            <a:pPr marL="0" indent="0">
              <a:buNone/>
            </a:pPr>
            <a:r>
              <a:rPr lang="en-GB" dirty="0" smtClean="0"/>
              <a:t>9.10		The use of the NAHT KPI</a:t>
            </a:r>
          </a:p>
          <a:p>
            <a:pPr marL="0" indent="0">
              <a:buNone/>
            </a:pPr>
            <a:r>
              <a:rPr lang="en-GB" dirty="0" smtClean="0"/>
              <a:t>9.25		Mathematics: The mastery journey</a:t>
            </a:r>
          </a:p>
          <a:p>
            <a:pPr marL="0" indent="0">
              <a:buNone/>
            </a:pPr>
            <a:r>
              <a:rPr lang="en-GB" dirty="0"/>
              <a:t>	</a:t>
            </a:r>
            <a:r>
              <a:rPr lang="en-GB" dirty="0" smtClean="0"/>
              <a:t>	</a:t>
            </a:r>
            <a:r>
              <a:rPr lang="en-GB" b="1" dirty="0" smtClean="0"/>
              <a:t>Review pupils’ books to evaluate the 		journey</a:t>
            </a:r>
          </a:p>
          <a:p>
            <a:pPr marL="0" indent="0">
              <a:buNone/>
            </a:pPr>
            <a:r>
              <a:rPr lang="en-GB" dirty="0" smtClean="0"/>
              <a:t>10.30		Break</a:t>
            </a:r>
          </a:p>
          <a:p>
            <a:pPr marL="0" indent="0">
              <a:buNone/>
            </a:pPr>
            <a:r>
              <a:rPr lang="en-GB" dirty="0" smtClean="0"/>
              <a:t>10.45		The mastery journey: English </a:t>
            </a:r>
          </a:p>
          <a:p>
            <a:pPr marL="0" indent="0">
              <a:buNone/>
            </a:pPr>
            <a:r>
              <a:rPr lang="en-GB" dirty="0" smtClean="0"/>
              <a:t>11.30		Action points</a:t>
            </a:r>
          </a:p>
          <a:p>
            <a:pPr marL="0" indent="0">
              <a:buNone/>
            </a:pPr>
            <a:r>
              <a:rPr lang="en-GB" dirty="0" smtClean="0"/>
              <a:t>		Learning journey collections – 				exemplifying the school journey</a:t>
            </a:r>
          </a:p>
          <a:p>
            <a:pPr marL="0" indent="0">
              <a:buNone/>
            </a:pPr>
            <a:r>
              <a:rPr lang="en-GB" dirty="0"/>
              <a:t>	</a:t>
            </a:r>
            <a:r>
              <a:rPr lang="en-GB" dirty="0" smtClean="0"/>
              <a:t>	Maintaining a view of prior attainment	 </a:t>
            </a:r>
            <a:endParaRPr lang="en-GB" dirty="0"/>
          </a:p>
        </p:txBody>
      </p:sp>
    </p:spTree>
    <p:extLst>
      <p:ext uri="{BB962C8B-B14F-4D97-AF65-F5344CB8AC3E}">
        <p14:creationId xmlns:p14="http://schemas.microsoft.com/office/powerpoint/2010/main" val="21059432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solidFill>
                  <a:srgbClr val="0070C0"/>
                </a:solidFill>
              </a:rPr>
              <a:t>Hampshire Assessment Model </a:t>
            </a:r>
            <a:br>
              <a:rPr lang="en-GB" b="1" dirty="0" smtClean="0">
                <a:solidFill>
                  <a:srgbClr val="0070C0"/>
                </a:solidFill>
              </a:rPr>
            </a:br>
            <a:r>
              <a:rPr lang="en-GB" b="1" dirty="0" smtClean="0">
                <a:solidFill>
                  <a:srgbClr val="0070C0"/>
                </a:solidFill>
              </a:rPr>
              <a:t>network meetings</a:t>
            </a:r>
            <a:endParaRPr lang="en-GB" b="1" dirty="0">
              <a:solidFill>
                <a:srgbClr val="0070C0"/>
              </a:solidFill>
            </a:endParaRPr>
          </a:p>
        </p:txBody>
      </p:sp>
      <p:sp>
        <p:nvSpPr>
          <p:cNvPr id="3" name="Subtitle 2"/>
          <p:cNvSpPr>
            <a:spLocks noGrp="1"/>
          </p:cNvSpPr>
          <p:nvPr>
            <p:ph type="subTitle" idx="1"/>
          </p:nvPr>
        </p:nvSpPr>
        <p:spPr/>
        <p:txBody>
          <a:bodyPr/>
          <a:lstStyle/>
          <a:p>
            <a:r>
              <a:rPr lang="en-GB" dirty="0" smtClean="0"/>
              <a:t>Mathematics: Session 4</a:t>
            </a:r>
            <a:endParaRPr lang="en-GB" dirty="0"/>
          </a:p>
        </p:txBody>
      </p:sp>
    </p:spTree>
    <p:extLst>
      <p:ext uri="{BB962C8B-B14F-4D97-AF65-F5344CB8AC3E}">
        <p14:creationId xmlns:p14="http://schemas.microsoft.com/office/powerpoint/2010/main" val="37406784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7544" y="1772816"/>
            <a:ext cx="8229600" cy="4349750"/>
          </a:xfrm>
        </p:spPr>
        <p:txBody>
          <a:bodyPr/>
          <a:lstStyle/>
          <a:p>
            <a:pPr marL="0" indent="0">
              <a:buNone/>
            </a:pPr>
            <a:r>
              <a:rPr lang="en-GB" dirty="0" smtClean="0"/>
              <a:t>Have a look at these lower key stage 2 tasks:</a:t>
            </a:r>
          </a:p>
          <a:p>
            <a:pPr marL="0" indent="0">
              <a:buNone/>
            </a:pPr>
            <a:endParaRPr lang="en-GB" dirty="0" smtClean="0"/>
          </a:p>
          <a:p>
            <a:r>
              <a:rPr lang="en-GB" dirty="0" smtClean="0"/>
              <a:t>How do they help pupils on their journey to experts by the end of the year?</a:t>
            </a:r>
          </a:p>
          <a:p>
            <a:endParaRPr lang="en-GB" dirty="0"/>
          </a:p>
          <a:p>
            <a:r>
              <a:rPr lang="en-GB" dirty="0" smtClean="0"/>
              <a:t>What do these  strategies look like in other year groups?</a:t>
            </a:r>
            <a:endParaRPr lang="en-GB" dirty="0"/>
          </a:p>
        </p:txBody>
      </p:sp>
    </p:spTree>
    <p:extLst>
      <p:ext uri="{BB962C8B-B14F-4D97-AF65-F5344CB8AC3E}">
        <p14:creationId xmlns:p14="http://schemas.microsoft.com/office/powerpoint/2010/main" val="28328600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01625"/>
            <a:ext cx="6768752" cy="1143000"/>
          </a:xfrm>
        </p:spPr>
        <p:txBody>
          <a:bodyPr>
            <a:noAutofit/>
          </a:bodyPr>
          <a:lstStyle/>
          <a:p>
            <a:r>
              <a:rPr lang="en-GB" sz="3600" b="1" dirty="0" smtClean="0">
                <a:solidFill>
                  <a:srgbClr val="0070C0"/>
                </a:solidFill>
              </a:rPr>
              <a:t/>
            </a:r>
            <a:br>
              <a:rPr lang="en-GB" sz="3600" b="1" dirty="0" smtClean="0">
                <a:solidFill>
                  <a:srgbClr val="0070C0"/>
                </a:solidFill>
              </a:rPr>
            </a:br>
            <a:endParaRPr lang="en-GB" sz="3600" b="1" dirty="0">
              <a:solidFill>
                <a:srgbClr val="0070C0"/>
              </a:solidFill>
            </a:endParaRPr>
          </a:p>
        </p:txBody>
      </p:sp>
      <p:pic>
        <p:nvPicPr>
          <p:cNvPr id="1026" name="Picture 2"/>
          <p:cNvPicPr>
            <a:picLocks noGrp="1" noChangeAspect="1" noChangeArrowheads="1"/>
          </p:cNvPicPr>
          <p:nvPr>
            <p:ph idx="1"/>
          </p:nvPr>
        </p:nvPicPr>
        <p:blipFill>
          <a:blip r:embed="rId3" cstate="print"/>
          <a:srcRect r="60075"/>
          <a:stretch>
            <a:fillRect/>
          </a:stretch>
        </p:blipFill>
        <p:spPr bwMode="auto">
          <a:xfrm>
            <a:off x="899592" y="1516957"/>
            <a:ext cx="2906648" cy="3856259"/>
          </a:xfrm>
          <a:prstGeom prst="rect">
            <a:avLst/>
          </a:prstGeom>
          <a:noFill/>
          <a:ln w="9525">
            <a:noFill/>
            <a:miter lim="800000"/>
            <a:headEnd/>
            <a:tailEnd/>
          </a:ln>
        </p:spPr>
      </p:pic>
      <p:sp>
        <p:nvSpPr>
          <p:cNvPr id="6" name="TextBox 5"/>
          <p:cNvSpPr txBox="1"/>
          <p:nvPr/>
        </p:nvSpPr>
        <p:spPr>
          <a:xfrm>
            <a:off x="179512" y="476672"/>
            <a:ext cx="6696744" cy="1040285"/>
          </a:xfrm>
          <a:prstGeom prst="rect">
            <a:avLst/>
          </a:prstGeom>
          <a:noFill/>
        </p:spPr>
        <p:txBody>
          <a:bodyPr wrap="square" rtlCol="0">
            <a:spAutoFit/>
          </a:bodyPr>
          <a:lstStyle/>
          <a:p>
            <a:pPr fontAlgn="base">
              <a:spcBef>
                <a:spcPct val="20000"/>
              </a:spcBef>
              <a:spcAft>
                <a:spcPct val="0"/>
              </a:spcAft>
              <a:buClr>
                <a:srgbClr val="00628C"/>
              </a:buClr>
              <a:buFont typeface="Arial" pitchFamily="34" charset="0"/>
              <a:buNone/>
            </a:pPr>
            <a:r>
              <a:rPr lang="en-GB" sz="2800" b="1" dirty="0">
                <a:solidFill>
                  <a:srgbClr val="0070C0"/>
                </a:solidFill>
              </a:rPr>
              <a:t>Compare the two sets of calculations</a:t>
            </a:r>
          </a:p>
          <a:p>
            <a:pPr fontAlgn="base">
              <a:spcBef>
                <a:spcPct val="20000"/>
              </a:spcBef>
              <a:spcAft>
                <a:spcPct val="0"/>
              </a:spcAft>
              <a:buClr>
                <a:srgbClr val="00628C"/>
              </a:buClr>
              <a:buFont typeface="Arial" pitchFamily="34" charset="0"/>
              <a:buNone/>
            </a:pPr>
            <a:r>
              <a:rPr lang="en-GB" sz="2800" b="1" dirty="0">
                <a:solidFill>
                  <a:srgbClr val="0070C0"/>
                </a:solidFill>
              </a:rPr>
              <a:t>What’s the same, what’s different</a:t>
            </a:r>
            <a:r>
              <a:rPr lang="en-GB" sz="2800" b="1" dirty="0" smtClean="0">
                <a:solidFill>
                  <a:srgbClr val="0070C0"/>
                </a:solidFill>
              </a:rPr>
              <a:t>?</a:t>
            </a:r>
            <a:endParaRPr lang="en-GB" sz="2800" b="1" dirty="0">
              <a:solidFill>
                <a:srgbClr val="0070C0"/>
              </a:solidFill>
            </a:endParaRPr>
          </a:p>
        </p:txBody>
      </p:sp>
      <p:pic>
        <p:nvPicPr>
          <p:cNvPr id="7" name="Picture 2"/>
          <p:cNvPicPr>
            <a:picLocks noChangeAspect="1" noChangeArrowheads="1"/>
          </p:cNvPicPr>
          <p:nvPr/>
        </p:nvPicPr>
        <p:blipFill>
          <a:blip r:embed="rId3" cstate="print"/>
          <a:srcRect l="49636"/>
          <a:stretch>
            <a:fillRect/>
          </a:stretch>
        </p:blipFill>
        <p:spPr bwMode="auto">
          <a:xfrm>
            <a:off x="3923928" y="1490509"/>
            <a:ext cx="3598216" cy="3784253"/>
          </a:xfrm>
          <a:prstGeom prst="rect">
            <a:avLst/>
          </a:prstGeom>
          <a:noFill/>
          <a:ln w="9525">
            <a:noFill/>
            <a:miter lim="800000"/>
            <a:headEnd/>
            <a:tailEnd/>
          </a:ln>
        </p:spPr>
      </p:pic>
    </p:spTree>
    <p:extLst>
      <p:ext uri="{BB962C8B-B14F-4D97-AF65-F5344CB8AC3E}">
        <p14:creationId xmlns:p14="http://schemas.microsoft.com/office/powerpoint/2010/main" val="344379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0070C0"/>
                </a:solidFill>
              </a:rPr>
              <a:t>True or false?</a:t>
            </a:r>
            <a:endParaRPr lang="en-US" sz="3600" b="1" dirty="0">
              <a:solidFill>
                <a:srgbClr val="0070C0"/>
              </a:solidFill>
            </a:endParaRPr>
          </a:p>
        </p:txBody>
      </p:sp>
      <p:sp>
        <p:nvSpPr>
          <p:cNvPr id="3" name="Content Placeholder 2"/>
          <p:cNvSpPr>
            <a:spLocks noGrp="1"/>
          </p:cNvSpPr>
          <p:nvPr>
            <p:ph idx="1"/>
          </p:nvPr>
        </p:nvSpPr>
        <p:spPr/>
        <p:txBody>
          <a:bodyPr/>
          <a:lstStyle/>
          <a:p>
            <a:r>
              <a:rPr lang="en-US" dirty="0" smtClean="0"/>
              <a:t>37 + 56 = 56 + 37</a:t>
            </a:r>
          </a:p>
          <a:p>
            <a:endParaRPr lang="en-US" dirty="0"/>
          </a:p>
          <a:p>
            <a:r>
              <a:rPr lang="en-US" dirty="0" smtClean="0"/>
              <a:t>37 + 56 = 38 + 59</a:t>
            </a:r>
          </a:p>
          <a:p>
            <a:endParaRPr lang="en-US" dirty="0"/>
          </a:p>
          <a:p>
            <a:r>
              <a:rPr lang="en-US" dirty="0" smtClean="0"/>
              <a:t>37 + 56 = 38 + 55</a:t>
            </a:r>
            <a:endParaRPr lang="en-US" dirty="0"/>
          </a:p>
        </p:txBody>
      </p:sp>
    </p:spTree>
    <p:extLst>
      <p:ext uri="{BB962C8B-B14F-4D97-AF65-F5344CB8AC3E}">
        <p14:creationId xmlns:p14="http://schemas.microsoft.com/office/powerpoint/2010/main" val="164650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Mastery of Mathematics</a:t>
            </a:r>
            <a:endParaRPr lang="en-GB" b="1" dirty="0">
              <a:solidFill>
                <a:srgbClr val="0070C0"/>
              </a:solidFill>
            </a:endParaRPr>
          </a:p>
        </p:txBody>
      </p:sp>
      <p:sp>
        <p:nvSpPr>
          <p:cNvPr id="3" name="Content Placeholder 2"/>
          <p:cNvSpPr>
            <a:spLocks noGrp="1"/>
          </p:cNvSpPr>
          <p:nvPr>
            <p:ph idx="1"/>
          </p:nvPr>
        </p:nvSpPr>
        <p:spPr/>
        <p:txBody>
          <a:bodyPr>
            <a:normAutofit/>
          </a:bodyPr>
          <a:lstStyle/>
          <a:p>
            <a:pPr marL="0" indent="0">
              <a:buNone/>
            </a:pPr>
            <a:r>
              <a:rPr lang="en-GB" dirty="0" smtClean="0"/>
              <a:t>‘A mathematical concept or skill has been </a:t>
            </a:r>
            <a:r>
              <a:rPr lang="en-GB" i="1" dirty="0" smtClean="0"/>
              <a:t>mastered </a:t>
            </a:r>
            <a:r>
              <a:rPr lang="en-GB" dirty="0" smtClean="0"/>
              <a:t>when, through </a:t>
            </a:r>
            <a:r>
              <a:rPr lang="en-GB" dirty="0" smtClean="0">
                <a:solidFill>
                  <a:srgbClr val="0070C0"/>
                </a:solidFill>
              </a:rPr>
              <a:t>exploration</a:t>
            </a:r>
            <a:r>
              <a:rPr lang="en-GB" dirty="0" smtClean="0"/>
              <a:t>, </a:t>
            </a:r>
            <a:r>
              <a:rPr lang="en-GB" dirty="0" smtClean="0">
                <a:solidFill>
                  <a:srgbClr val="0070C0"/>
                </a:solidFill>
              </a:rPr>
              <a:t>clarification</a:t>
            </a:r>
            <a:r>
              <a:rPr lang="en-GB" dirty="0" smtClean="0"/>
              <a:t>, </a:t>
            </a:r>
            <a:r>
              <a:rPr lang="en-GB" dirty="0" smtClean="0">
                <a:solidFill>
                  <a:srgbClr val="0070C0"/>
                </a:solidFill>
              </a:rPr>
              <a:t>practice</a:t>
            </a:r>
            <a:r>
              <a:rPr lang="en-GB" dirty="0" smtClean="0"/>
              <a:t> and </a:t>
            </a:r>
            <a:r>
              <a:rPr lang="en-GB" dirty="0" smtClean="0">
                <a:solidFill>
                  <a:srgbClr val="0070C0"/>
                </a:solidFill>
              </a:rPr>
              <a:t>application over time</a:t>
            </a:r>
            <a:r>
              <a:rPr lang="en-GB" dirty="0" smtClean="0"/>
              <a:t>, a person can </a:t>
            </a:r>
            <a:r>
              <a:rPr lang="en-GB" dirty="0" smtClean="0">
                <a:solidFill>
                  <a:srgbClr val="0070C0"/>
                </a:solidFill>
              </a:rPr>
              <a:t>represent it in multiple ways</a:t>
            </a:r>
            <a:r>
              <a:rPr lang="en-GB" dirty="0" smtClean="0"/>
              <a:t>, has the </a:t>
            </a:r>
            <a:r>
              <a:rPr lang="en-GB" dirty="0" smtClean="0">
                <a:solidFill>
                  <a:srgbClr val="0070C0"/>
                </a:solidFill>
              </a:rPr>
              <a:t>mathematical language</a:t>
            </a:r>
            <a:r>
              <a:rPr lang="en-GB" dirty="0" smtClean="0"/>
              <a:t> to be able to communicate related ideas, and can </a:t>
            </a:r>
            <a:r>
              <a:rPr lang="en-GB" dirty="0" smtClean="0">
                <a:solidFill>
                  <a:srgbClr val="0070C0"/>
                </a:solidFill>
              </a:rPr>
              <a:t>think mathematically with the concept </a:t>
            </a:r>
            <a:r>
              <a:rPr lang="en-GB" dirty="0" smtClean="0"/>
              <a:t>so that they can </a:t>
            </a:r>
            <a:r>
              <a:rPr lang="en-GB" dirty="0" smtClean="0">
                <a:solidFill>
                  <a:srgbClr val="0070C0"/>
                </a:solidFill>
              </a:rPr>
              <a:t>independently apply</a:t>
            </a:r>
            <a:r>
              <a:rPr lang="en-GB" dirty="0" smtClean="0"/>
              <a:t> it to a </a:t>
            </a:r>
            <a:r>
              <a:rPr lang="en-GB" dirty="0" smtClean="0">
                <a:solidFill>
                  <a:srgbClr val="0070C0"/>
                </a:solidFill>
              </a:rPr>
              <a:t>totally new problem in an unfamiliar situation’</a:t>
            </a:r>
          </a:p>
          <a:p>
            <a:pPr marL="0" indent="0">
              <a:buNone/>
            </a:pPr>
            <a:endParaRPr lang="en-GB" dirty="0"/>
          </a:p>
          <a:p>
            <a:pPr marL="0" indent="0">
              <a:buNone/>
            </a:pPr>
            <a:r>
              <a:rPr lang="en-GB" sz="1700" dirty="0" smtClean="0"/>
              <a:t>Drury, H (2014) Mastering mathematics, Teaching to transform achievement OUP</a:t>
            </a:r>
            <a:endParaRPr lang="en-GB" sz="1700" dirty="0"/>
          </a:p>
        </p:txBody>
      </p:sp>
    </p:spTree>
    <p:extLst>
      <p:ext uri="{BB962C8B-B14F-4D97-AF65-F5344CB8AC3E}">
        <p14:creationId xmlns:p14="http://schemas.microsoft.com/office/powerpoint/2010/main" val="110509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shot 2016-03-09 07.58.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417712"/>
            <a:ext cx="4644626" cy="6080560"/>
          </a:xfrm>
          <a:prstGeom prst="rect">
            <a:avLst/>
          </a:prstGeom>
        </p:spPr>
      </p:pic>
      <p:sp>
        <p:nvSpPr>
          <p:cNvPr id="2" name="TextBox 1"/>
          <p:cNvSpPr txBox="1"/>
          <p:nvPr/>
        </p:nvSpPr>
        <p:spPr>
          <a:xfrm>
            <a:off x="251520" y="212538"/>
            <a:ext cx="7049687" cy="369332"/>
          </a:xfrm>
          <a:prstGeom prst="rect">
            <a:avLst/>
          </a:prstGeom>
          <a:noFill/>
        </p:spPr>
        <p:txBody>
          <a:bodyPr wrap="none" rtlCol="0">
            <a:spAutoFit/>
          </a:bodyPr>
          <a:lstStyle/>
          <a:p>
            <a:r>
              <a:rPr lang="en-GB" b="1" dirty="0" smtClean="0">
                <a:solidFill>
                  <a:srgbClr val="0070C0"/>
                </a:solidFill>
              </a:rPr>
              <a:t>From Mike Askew Conference: Hampshire HT and MM Conferences 2016</a:t>
            </a:r>
            <a:endParaRPr lang="en-GB" b="1" dirty="0">
              <a:solidFill>
                <a:srgbClr val="0070C0"/>
              </a:solidFill>
            </a:endParaRPr>
          </a:p>
        </p:txBody>
      </p:sp>
      <p:pic>
        <p:nvPicPr>
          <p:cNvPr id="5" name="Picture 4" descr="Screenshot 2016-03-09 07.57.05.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552" y="3045652"/>
            <a:ext cx="2243617" cy="3266098"/>
          </a:xfrm>
          <a:prstGeom prst="rect">
            <a:avLst/>
          </a:prstGeom>
        </p:spPr>
      </p:pic>
    </p:spTree>
    <p:extLst>
      <p:ext uri="{BB962C8B-B14F-4D97-AF65-F5344CB8AC3E}">
        <p14:creationId xmlns:p14="http://schemas.microsoft.com/office/powerpoint/2010/main" val="15173494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Five proficiencies</a:t>
            </a:r>
            <a:endParaRPr lang="en-US" dirty="0">
              <a:solidFill>
                <a:srgbClr val="0070C0"/>
              </a:solidFill>
            </a:endParaRPr>
          </a:p>
        </p:txBody>
      </p:sp>
      <p:sp>
        <p:nvSpPr>
          <p:cNvPr id="3" name="Content Placeholder 2"/>
          <p:cNvSpPr>
            <a:spLocks noGrp="1"/>
          </p:cNvSpPr>
          <p:nvPr>
            <p:ph idx="1"/>
          </p:nvPr>
        </p:nvSpPr>
        <p:spPr/>
        <p:txBody>
          <a:bodyPr>
            <a:normAutofit fontScale="77500" lnSpcReduction="20000"/>
          </a:bodyPr>
          <a:lstStyle/>
          <a:p>
            <a:r>
              <a:rPr lang="en-US" dirty="0" smtClean="0">
                <a:solidFill>
                  <a:srgbClr val="0070C0"/>
                </a:solidFill>
              </a:rPr>
              <a:t>conceptual understanding </a:t>
            </a:r>
            <a:r>
              <a:rPr lang="en-US" dirty="0" smtClean="0"/>
              <a:t>— comprehension </a:t>
            </a:r>
            <a:r>
              <a:rPr lang="en-US" dirty="0"/>
              <a:t>of mathematical concepts, operations, and relations </a:t>
            </a:r>
          </a:p>
          <a:p>
            <a:r>
              <a:rPr lang="en-US" dirty="0" smtClean="0">
                <a:solidFill>
                  <a:srgbClr val="0070C0"/>
                </a:solidFill>
              </a:rPr>
              <a:t>procedural fluency </a:t>
            </a:r>
            <a:r>
              <a:rPr lang="en-US" dirty="0" smtClean="0"/>
              <a:t>— skill </a:t>
            </a:r>
            <a:r>
              <a:rPr lang="en-US" dirty="0"/>
              <a:t>in carrying out </a:t>
            </a:r>
            <a:r>
              <a:rPr lang="en-US" dirty="0" smtClean="0"/>
              <a:t>procedures flexibly</a:t>
            </a:r>
            <a:r>
              <a:rPr lang="en-US" dirty="0"/>
              <a:t>, accurately, efficiently, and </a:t>
            </a:r>
            <a:r>
              <a:rPr lang="en-US" dirty="0" smtClean="0"/>
              <a:t>appropriately</a:t>
            </a:r>
            <a:endParaRPr lang="en-US" dirty="0"/>
          </a:p>
          <a:p>
            <a:r>
              <a:rPr lang="en-US" dirty="0" smtClean="0">
                <a:solidFill>
                  <a:srgbClr val="0070C0"/>
                </a:solidFill>
              </a:rPr>
              <a:t>strategic competence</a:t>
            </a:r>
            <a:r>
              <a:rPr lang="en-US" dirty="0" smtClean="0"/>
              <a:t> — ability </a:t>
            </a:r>
            <a:r>
              <a:rPr lang="en-US" dirty="0"/>
              <a:t>to formulate, </a:t>
            </a:r>
            <a:r>
              <a:rPr lang="en-US" dirty="0" err="1"/>
              <a:t>repre</a:t>
            </a:r>
            <a:r>
              <a:rPr lang="en-US" dirty="0"/>
              <a:t>- sent, and solve mathematical problems </a:t>
            </a:r>
          </a:p>
          <a:p>
            <a:r>
              <a:rPr lang="en-US" dirty="0" smtClean="0">
                <a:solidFill>
                  <a:srgbClr val="0070C0"/>
                </a:solidFill>
              </a:rPr>
              <a:t>adaptive reasoning </a:t>
            </a:r>
            <a:r>
              <a:rPr lang="en-US" dirty="0" smtClean="0"/>
              <a:t>— capacity </a:t>
            </a:r>
            <a:r>
              <a:rPr lang="en-US" dirty="0"/>
              <a:t>for logical thought, reflection, explanation, and justification </a:t>
            </a:r>
          </a:p>
          <a:p>
            <a:r>
              <a:rPr lang="en-US" dirty="0" smtClean="0">
                <a:solidFill>
                  <a:srgbClr val="0070C0"/>
                </a:solidFill>
              </a:rPr>
              <a:t>productive disposition </a:t>
            </a:r>
            <a:r>
              <a:rPr lang="en-US" dirty="0" smtClean="0"/>
              <a:t>— habitual </a:t>
            </a:r>
            <a:r>
              <a:rPr lang="en-US" dirty="0"/>
              <a:t>inclination to see mathematics as sensible, useful, and worthwhile, coupled with a belief in diligence and one’s own efficacy</a:t>
            </a:r>
          </a:p>
        </p:txBody>
      </p:sp>
      <p:sp>
        <p:nvSpPr>
          <p:cNvPr id="4" name="TextBox 3"/>
          <p:cNvSpPr txBox="1"/>
          <p:nvPr/>
        </p:nvSpPr>
        <p:spPr>
          <a:xfrm>
            <a:off x="251520" y="5869192"/>
            <a:ext cx="7102585" cy="646331"/>
          </a:xfrm>
          <a:prstGeom prst="rect">
            <a:avLst/>
          </a:prstGeom>
          <a:noFill/>
        </p:spPr>
        <p:txBody>
          <a:bodyPr wrap="none" rtlCol="0">
            <a:spAutoFit/>
          </a:bodyPr>
          <a:lstStyle/>
          <a:p>
            <a:r>
              <a:rPr lang="en-GB" b="1" dirty="0">
                <a:solidFill>
                  <a:srgbClr val="0070C0"/>
                </a:solidFill>
              </a:rPr>
              <a:t>From Mike Askew Conference: Hampshire HT and MM Conferences 2016</a:t>
            </a:r>
          </a:p>
          <a:p>
            <a:endParaRPr lang="en-GB" dirty="0"/>
          </a:p>
        </p:txBody>
      </p:sp>
    </p:spTree>
    <p:extLst>
      <p:ext uri="{BB962C8B-B14F-4D97-AF65-F5344CB8AC3E}">
        <p14:creationId xmlns:p14="http://schemas.microsoft.com/office/powerpoint/2010/main" val="40497104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800" b="1" dirty="0" smtClean="0">
                <a:solidFill>
                  <a:srgbClr val="0070C0"/>
                </a:solidFill>
              </a:rPr>
              <a:t>Working towards expert  ARE</a:t>
            </a:r>
            <a:endParaRPr lang="en-GB" sz="2800" b="1" dirty="0">
              <a:solidFill>
                <a:srgbClr val="0070C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133" t="21497" r="22092" b="14149"/>
          <a:stretch/>
        </p:blipFill>
        <p:spPr bwMode="auto">
          <a:xfrm>
            <a:off x="323528" y="1340768"/>
            <a:ext cx="8352928" cy="5144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79353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502803" y="-696228"/>
            <a:ext cx="6432800" cy="8346553"/>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531560" y="548680"/>
            <a:ext cx="7776864" cy="3970318"/>
          </a:xfrm>
          <a:prstGeom prst="rect">
            <a:avLst/>
          </a:prstGeom>
          <a:noFill/>
        </p:spPr>
        <p:txBody>
          <a:bodyPr wrap="square" rtlCol="0">
            <a:spAutoFit/>
          </a:bodyPr>
          <a:lstStyle/>
          <a:p>
            <a:r>
              <a:rPr lang="en-GB" sz="2800" b="1" dirty="0" smtClean="0">
                <a:solidFill>
                  <a:schemeClr val="tx2"/>
                </a:solidFill>
              </a:rPr>
              <a:t>APPRENTICE mathematician (November)</a:t>
            </a:r>
          </a:p>
          <a:p>
            <a:endParaRPr lang="en-GB" sz="2800" b="1" dirty="0" smtClean="0">
              <a:solidFill>
                <a:schemeClr val="tx2"/>
              </a:solidFill>
            </a:endParaRPr>
          </a:p>
          <a:p>
            <a:pPr marL="285750" lvl="0" indent="-285750">
              <a:buFont typeface="Arial" panose="020B0604020202020204" pitchFamily="34" charset="0"/>
              <a:buChar char="•"/>
            </a:pPr>
            <a:r>
              <a:rPr lang="en-GB" sz="1400" dirty="0"/>
              <a:t>Relies heavily on the teachers’ modelling to solve calculations and problems tending to repeat exactly what the teacher/ adult has said to describe process used</a:t>
            </a:r>
          </a:p>
          <a:p>
            <a:pPr marL="285750" lvl="0" indent="-285750">
              <a:buFont typeface="Arial" panose="020B0604020202020204" pitchFamily="34" charset="0"/>
              <a:buChar char="•"/>
            </a:pPr>
            <a:r>
              <a:rPr lang="en-GB" sz="1400" dirty="0"/>
              <a:t>Uses success criteria as a checklist</a:t>
            </a:r>
          </a:p>
          <a:p>
            <a:pPr marL="285750" lvl="0" indent="-285750">
              <a:buFont typeface="Arial" panose="020B0604020202020204" pitchFamily="34" charset="0"/>
              <a:buChar char="•"/>
            </a:pPr>
            <a:r>
              <a:rPr lang="en-GB" sz="1400" dirty="0"/>
              <a:t>Relies upon adult guidance and reminders when ‘stuck’  particularly when remembering meanings of </a:t>
            </a:r>
            <a:r>
              <a:rPr lang="en-GB" sz="1400" dirty="0" smtClean="0"/>
              <a:t>new technical </a:t>
            </a:r>
            <a:r>
              <a:rPr lang="en-GB" sz="1400" dirty="0"/>
              <a:t>vocabulary or language</a:t>
            </a:r>
          </a:p>
          <a:p>
            <a:pPr marL="285750" lvl="0" indent="-285750">
              <a:buFont typeface="Arial" panose="020B0604020202020204" pitchFamily="34" charset="0"/>
              <a:buChar char="•"/>
            </a:pPr>
            <a:r>
              <a:rPr lang="en-GB" sz="1400" dirty="0"/>
              <a:t>Makes choices based heavily on previous year group’s successes</a:t>
            </a:r>
          </a:p>
          <a:p>
            <a:pPr marL="285750" lvl="0" indent="-285750">
              <a:buFont typeface="Arial" panose="020B0604020202020204" pitchFamily="34" charset="0"/>
              <a:buChar char="•"/>
            </a:pPr>
            <a:r>
              <a:rPr lang="en-GB" sz="1400" dirty="0"/>
              <a:t>Works ‘mentally’ or with pencil and paper recording as directed by the teacher</a:t>
            </a:r>
          </a:p>
          <a:p>
            <a:pPr marL="285750" lvl="0" indent="-285750">
              <a:buFont typeface="Arial" panose="020B0604020202020204" pitchFamily="34" charset="0"/>
              <a:buChar char="•"/>
            </a:pPr>
            <a:r>
              <a:rPr lang="en-GB" sz="1400" dirty="0"/>
              <a:t>Uses concrete resources and models and images as shown by the teacher or adult. May still be building understanding of the connections between concrete modelling and informal/ formal recording</a:t>
            </a:r>
          </a:p>
          <a:p>
            <a:pPr marL="285750" lvl="0" indent="-285750">
              <a:buFont typeface="Arial" panose="020B0604020202020204" pitchFamily="34" charset="0"/>
              <a:buChar char="•"/>
            </a:pPr>
            <a:r>
              <a:rPr lang="en-GB" sz="1400" dirty="0"/>
              <a:t>Some solutions are based on counting in 1s rather than making using appropriate use of number bonds (10, 100, 1000, 1) or other known facts</a:t>
            </a:r>
          </a:p>
          <a:p>
            <a:endParaRPr lang="en-GB" sz="2800" b="1" dirty="0" smtClean="0">
              <a:solidFill>
                <a:schemeClr val="tx2"/>
              </a:solidFill>
            </a:endParaRPr>
          </a:p>
        </p:txBody>
      </p:sp>
      <p:sp>
        <p:nvSpPr>
          <p:cNvPr id="8" name="TextBox 7"/>
          <p:cNvSpPr txBox="1"/>
          <p:nvPr/>
        </p:nvSpPr>
        <p:spPr>
          <a:xfrm>
            <a:off x="827584" y="1502787"/>
            <a:ext cx="184731"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499124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475656" y="-747464"/>
            <a:ext cx="6336704" cy="8496944"/>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531560" y="548680"/>
            <a:ext cx="8000880" cy="4278094"/>
          </a:xfrm>
          <a:prstGeom prst="rect">
            <a:avLst/>
          </a:prstGeom>
          <a:noFill/>
        </p:spPr>
        <p:txBody>
          <a:bodyPr wrap="square" rtlCol="0">
            <a:spAutoFit/>
          </a:bodyPr>
          <a:lstStyle/>
          <a:p>
            <a:r>
              <a:rPr lang="en-GB" sz="2400" i="1" dirty="0" smtClean="0">
                <a:solidFill>
                  <a:schemeClr val="tx2"/>
                </a:solidFill>
              </a:rPr>
              <a:t>Apprentice</a:t>
            </a:r>
            <a:r>
              <a:rPr lang="en-GB" sz="2400" b="1" dirty="0" smtClean="0">
                <a:solidFill>
                  <a:schemeClr val="tx2"/>
                </a:solidFill>
              </a:rPr>
              <a:t> + COMPETENT  mathematician (February)</a:t>
            </a:r>
          </a:p>
          <a:p>
            <a:pPr marL="285750" lvl="0" indent="-285750">
              <a:buFont typeface="Arial" panose="020B0604020202020204" pitchFamily="34" charset="0"/>
              <a:buChar char="•"/>
            </a:pPr>
            <a:r>
              <a:rPr lang="en-GB" sz="1400" dirty="0"/>
              <a:t>Can anticipate and independently suggest an appropriate mathematical model which has been used in previous work so far in the year when solving a problem or a calculation. </a:t>
            </a:r>
          </a:p>
          <a:p>
            <a:pPr marL="285750" lvl="0" indent="-285750">
              <a:buFont typeface="Arial" panose="020B0604020202020204" pitchFamily="34" charset="0"/>
              <a:buChar char="•"/>
            </a:pPr>
            <a:r>
              <a:rPr lang="en-GB" sz="1400" dirty="0"/>
              <a:t>Can make some suggestions for success criteria to clarify their thinking</a:t>
            </a:r>
          </a:p>
          <a:p>
            <a:pPr marL="285750" lvl="0" indent="-285750">
              <a:buFont typeface="Arial" panose="020B0604020202020204" pitchFamily="34" charset="0"/>
              <a:buChar char="•"/>
            </a:pPr>
            <a:r>
              <a:rPr lang="en-GB" sz="1400" dirty="0"/>
              <a:t>Beginning to independently explain their reasoning with peers and adults using some new vocabulary accurately</a:t>
            </a:r>
          </a:p>
          <a:p>
            <a:pPr marL="285750" lvl="0" indent="-285750">
              <a:buFont typeface="Arial" panose="020B0604020202020204" pitchFamily="34" charset="0"/>
              <a:buChar char="•"/>
            </a:pPr>
            <a:r>
              <a:rPr lang="en-GB" sz="1400" dirty="0"/>
              <a:t>Developing resilience to ‘being stuck’ by using more than one approach independently before asking for adult help</a:t>
            </a:r>
          </a:p>
          <a:p>
            <a:pPr marL="285750" lvl="0" indent="-285750">
              <a:buFont typeface="Arial" panose="020B0604020202020204" pitchFamily="34" charset="0"/>
              <a:buChar char="•"/>
            </a:pPr>
            <a:r>
              <a:rPr lang="en-GB" sz="1400" dirty="0"/>
              <a:t>Can accurately identify and record the number sentence involved when working mentally using a missing box to show the unidentified part.</a:t>
            </a:r>
          </a:p>
          <a:p>
            <a:pPr marL="285750" lvl="0" indent="-285750">
              <a:buFont typeface="Arial" panose="020B0604020202020204" pitchFamily="34" charset="0"/>
              <a:buChar char="•"/>
            </a:pPr>
            <a:r>
              <a:rPr lang="en-GB" sz="1400" dirty="0"/>
              <a:t>Able to draw on more than one different </a:t>
            </a:r>
            <a:r>
              <a:rPr lang="en-GB" sz="1400" dirty="0" smtClean="0"/>
              <a:t>representation </a:t>
            </a:r>
            <a:r>
              <a:rPr lang="en-GB" sz="1400" dirty="0"/>
              <a:t>of the same concept, skill or solution to a routine problem including using concrete </a:t>
            </a:r>
            <a:r>
              <a:rPr lang="en-GB" sz="1400" dirty="0" smtClean="0"/>
              <a:t>resources, </a:t>
            </a:r>
            <a:r>
              <a:rPr lang="en-GB" sz="1400" dirty="0"/>
              <a:t>models and images and informal recording based on these models</a:t>
            </a:r>
          </a:p>
          <a:p>
            <a:pPr marL="285750" lvl="0" indent="-285750">
              <a:buFont typeface="Arial" panose="020B0604020202020204" pitchFamily="34" charset="0"/>
              <a:buChar char="•"/>
            </a:pPr>
            <a:r>
              <a:rPr lang="en-GB" sz="1400" dirty="0"/>
              <a:t>Beginning to notice, talk about, demonstrate  and use inverse relationships in </a:t>
            </a:r>
            <a:r>
              <a:rPr lang="en-GB" sz="1400" dirty="0" smtClean="0"/>
              <a:t>calculation, for example responding confidently to ‘ if you know this, what else do you know?’</a:t>
            </a:r>
            <a:endParaRPr lang="en-GB" sz="1400" dirty="0"/>
          </a:p>
          <a:p>
            <a:pPr marL="285750" lvl="0" indent="-285750">
              <a:buFont typeface="Arial" panose="020B0604020202020204" pitchFamily="34" charset="0"/>
              <a:buChar char="•"/>
            </a:pPr>
            <a:r>
              <a:rPr lang="en-GB" sz="1400" dirty="0"/>
              <a:t>Some use of known facts and related facts made to check reasonableness of answer and or to identify a calculation that could be solved easily mentally</a:t>
            </a:r>
          </a:p>
          <a:p>
            <a:pPr marL="342900" indent="-342900">
              <a:buFont typeface="Arial" panose="020B0604020202020204" pitchFamily="34" charset="0"/>
              <a:buChar char="•"/>
            </a:pPr>
            <a:endParaRPr lang="en-GB" sz="2400" b="1" dirty="0" smtClean="0">
              <a:solidFill>
                <a:schemeClr val="tx2"/>
              </a:solidFill>
            </a:endParaRPr>
          </a:p>
        </p:txBody>
      </p:sp>
    </p:spTree>
    <p:extLst>
      <p:ext uri="{BB962C8B-B14F-4D97-AF65-F5344CB8AC3E}">
        <p14:creationId xmlns:p14="http://schemas.microsoft.com/office/powerpoint/2010/main" val="23700065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Developing practice</a:t>
            </a:r>
            <a:endParaRPr lang="en-GB" b="1" dirty="0">
              <a:solidFill>
                <a:srgbClr val="0070C0"/>
              </a:solidFill>
            </a:endParaRPr>
          </a:p>
        </p:txBody>
      </p:sp>
      <p:sp>
        <p:nvSpPr>
          <p:cNvPr id="3" name="Content Placeholder 2"/>
          <p:cNvSpPr>
            <a:spLocks noGrp="1"/>
          </p:cNvSpPr>
          <p:nvPr>
            <p:ph idx="1"/>
          </p:nvPr>
        </p:nvSpPr>
        <p:spPr>
          <a:xfrm>
            <a:off x="467544" y="1340768"/>
            <a:ext cx="8229600" cy="4032449"/>
          </a:xfrm>
        </p:spPr>
        <p:txBody>
          <a:bodyPr>
            <a:normAutofit fontScale="92500" lnSpcReduction="10000"/>
          </a:bodyPr>
          <a:lstStyle/>
          <a:p>
            <a:r>
              <a:rPr lang="en-GB" dirty="0" smtClean="0"/>
              <a:t>Earlier in the year you shared one of the following:</a:t>
            </a:r>
          </a:p>
          <a:p>
            <a:pPr lvl="1"/>
            <a:r>
              <a:rPr lang="en-GB" b="1" dirty="0" smtClean="0">
                <a:solidFill>
                  <a:srgbClr val="FFC000"/>
                </a:solidFill>
              </a:rPr>
              <a:t>Enrichment and extension for higher attaining pupils</a:t>
            </a:r>
          </a:p>
          <a:p>
            <a:pPr lvl="1"/>
            <a:r>
              <a:rPr lang="en-GB" b="1" dirty="0" smtClean="0">
                <a:solidFill>
                  <a:srgbClr val="0070C0"/>
                </a:solidFill>
              </a:rPr>
              <a:t>Classroom approaches to mastery teaching and learning</a:t>
            </a:r>
          </a:p>
          <a:p>
            <a:pPr lvl="1"/>
            <a:r>
              <a:rPr lang="en-GB" b="1" dirty="0" smtClean="0">
                <a:solidFill>
                  <a:srgbClr val="FF0000"/>
                </a:solidFill>
              </a:rPr>
              <a:t>Using formative day to day assessment</a:t>
            </a:r>
          </a:p>
          <a:p>
            <a:pPr lvl="1"/>
            <a:r>
              <a:rPr lang="en-GB" b="1" dirty="0" smtClean="0">
                <a:solidFill>
                  <a:srgbClr val="00B050"/>
                </a:solidFill>
              </a:rPr>
              <a:t>Using summative periodic assessment</a:t>
            </a:r>
          </a:p>
          <a:p>
            <a:pPr lvl="1"/>
            <a:r>
              <a:rPr lang="en-GB" b="1" dirty="0" smtClean="0">
                <a:solidFill>
                  <a:srgbClr val="7030A0"/>
                </a:solidFill>
              </a:rPr>
              <a:t>Working with parents/pupils/governors </a:t>
            </a:r>
            <a:r>
              <a:rPr lang="en-GB" b="1" dirty="0" err="1" smtClean="0">
                <a:solidFill>
                  <a:srgbClr val="7030A0"/>
                </a:solidFill>
              </a:rPr>
              <a:t>etc</a:t>
            </a:r>
            <a:r>
              <a:rPr lang="en-GB" b="1" dirty="0" smtClean="0">
                <a:solidFill>
                  <a:srgbClr val="7030A0"/>
                </a:solidFill>
              </a:rPr>
              <a:t> to present information</a:t>
            </a:r>
          </a:p>
          <a:p>
            <a:pPr lvl="1"/>
            <a:endParaRPr lang="en-GB" b="1" dirty="0">
              <a:solidFill>
                <a:srgbClr val="FFFF00"/>
              </a:solidFill>
            </a:endParaRPr>
          </a:p>
          <a:p>
            <a:pPr marL="457200" lvl="1" indent="0">
              <a:buNone/>
            </a:pPr>
            <a:r>
              <a:rPr lang="en-GB" b="1" dirty="0" smtClean="0"/>
              <a:t>What have been the further developments and what has been the impact?</a:t>
            </a:r>
            <a:endParaRPr lang="en-GB" b="1" dirty="0"/>
          </a:p>
        </p:txBody>
      </p:sp>
    </p:spTree>
    <p:extLst>
      <p:ext uri="{BB962C8B-B14F-4D97-AF65-F5344CB8AC3E}">
        <p14:creationId xmlns:p14="http://schemas.microsoft.com/office/powerpoint/2010/main" val="249624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475656" y="-747464"/>
            <a:ext cx="6336704" cy="8496944"/>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503320" y="356235"/>
            <a:ext cx="8101127" cy="4739759"/>
          </a:xfrm>
          <a:prstGeom prst="rect">
            <a:avLst/>
          </a:prstGeom>
          <a:noFill/>
        </p:spPr>
        <p:txBody>
          <a:bodyPr wrap="square" rtlCol="0">
            <a:spAutoFit/>
          </a:bodyPr>
          <a:lstStyle/>
          <a:p>
            <a:r>
              <a:rPr lang="en-GB" sz="2400" b="1" dirty="0" smtClean="0">
                <a:solidFill>
                  <a:schemeClr val="tx2"/>
                </a:solidFill>
              </a:rPr>
              <a:t>EXPERT</a:t>
            </a:r>
            <a:r>
              <a:rPr lang="en-GB" sz="2400" i="1" dirty="0" smtClean="0">
                <a:solidFill>
                  <a:schemeClr val="tx2"/>
                </a:solidFill>
              </a:rPr>
              <a:t> </a:t>
            </a:r>
            <a:r>
              <a:rPr lang="en-GB" sz="2400" b="1" dirty="0" smtClean="0">
                <a:solidFill>
                  <a:schemeClr val="tx2"/>
                </a:solidFill>
              </a:rPr>
              <a:t>mathematician (end of year) </a:t>
            </a:r>
            <a:r>
              <a:rPr lang="en-GB" sz="1400" b="1" i="1" dirty="0" smtClean="0">
                <a:solidFill>
                  <a:schemeClr val="tx2"/>
                </a:solidFill>
              </a:rPr>
              <a:t>make links to </a:t>
            </a:r>
            <a:r>
              <a:rPr lang="en-GB" sz="1400" b="1" i="1" dirty="0" err="1" smtClean="0">
                <a:solidFill>
                  <a:schemeClr val="tx2"/>
                </a:solidFill>
              </a:rPr>
              <a:t>DfE</a:t>
            </a:r>
            <a:r>
              <a:rPr lang="en-GB" sz="1400" b="1" i="1" dirty="0" smtClean="0">
                <a:solidFill>
                  <a:schemeClr val="tx2"/>
                </a:solidFill>
              </a:rPr>
              <a:t> interim performance descriptors for end of key stage in Y2 and Y6 ‘working at expected’ +</a:t>
            </a:r>
            <a:endParaRPr lang="en-GB" sz="2400" b="1" dirty="0" smtClean="0">
              <a:solidFill>
                <a:schemeClr val="tx2"/>
              </a:solidFill>
            </a:endParaRPr>
          </a:p>
          <a:p>
            <a:pPr marL="285750" lvl="0" indent="-285750">
              <a:buFont typeface="Arial" panose="020B0604020202020204" pitchFamily="34" charset="0"/>
              <a:buChar char="•"/>
            </a:pPr>
            <a:r>
              <a:rPr lang="en-GB" sz="1600" dirty="0" smtClean="0"/>
              <a:t>Pupils </a:t>
            </a:r>
            <a:r>
              <a:rPr lang="en-GB" sz="1600" dirty="0"/>
              <a:t>can suggest and draw on a range of appropriate models  to represent  a mathematical concept,  or solution including a missing box number sentence</a:t>
            </a:r>
          </a:p>
          <a:p>
            <a:pPr marL="285750" lvl="0" indent="-285750">
              <a:buFont typeface="Arial" panose="020B0604020202020204" pitchFamily="34" charset="0"/>
              <a:buChar char="•"/>
            </a:pPr>
            <a:r>
              <a:rPr lang="en-GB" sz="1600" dirty="0"/>
              <a:t>Able to talk about their reasoning </a:t>
            </a:r>
            <a:r>
              <a:rPr lang="en-GB" sz="1600" dirty="0" smtClean="0"/>
              <a:t>using accurate vocabulary when </a:t>
            </a:r>
            <a:r>
              <a:rPr lang="en-GB" sz="1600" dirty="0"/>
              <a:t>engaged in ‘intelligent practice’ tasks</a:t>
            </a:r>
          </a:p>
          <a:p>
            <a:pPr marL="285750" lvl="0" indent="-285750">
              <a:buFont typeface="Arial" panose="020B0604020202020204" pitchFamily="34" charset="0"/>
              <a:buChar char="•"/>
            </a:pPr>
            <a:r>
              <a:rPr lang="en-GB" sz="1600" dirty="0"/>
              <a:t>Can discuss what is mathematically the same and different about a range of problems because the context is not distracting from the mathematics required.</a:t>
            </a:r>
          </a:p>
          <a:p>
            <a:pPr marL="285750" lvl="0" indent="-285750">
              <a:buFont typeface="Arial" panose="020B0604020202020204" pitchFamily="34" charset="0"/>
              <a:buChar char="•"/>
            </a:pPr>
            <a:r>
              <a:rPr lang="en-GB" sz="1600" dirty="0"/>
              <a:t>Pupils respond flexibly and with resilience to non- routine problems</a:t>
            </a:r>
          </a:p>
          <a:p>
            <a:pPr marL="285750" lvl="0" indent="-285750">
              <a:buFont typeface="Arial" panose="020B0604020202020204" pitchFamily="34" charset="0"/>
              <a:buChar char="•"/>
            </a:pPr>
            <a:r>
              <a:rPr lang="en-GB" sz="1600" dirty="0" smtClean="0"/>
              <a:t>Make </a:t>
            </a:r>
            <a:r>
              <a:rPr lang="en-GB" sz="1600" dirty="0"/>
              <a:t>decisions confidently about which calculations could be worked out mentally and which calculations need pencil and paper recording.</a:t>
            </a:r>
          </a:p>
          <a:p>
            <a:pPr marL="285750" lvl="0" indent="-285750">
              <a:buFont typeface="Arial" panose="020B0604020202020204" pitchFamily="34" charset="0"/>
              <a:buChar char="•"/>
            </a:pPr>
            <a:r>
              <a:rPr lang="en-GB" sz="1600" dirty="0"/>
              <a:t>Pupils able to discuss and illustrate connections between domains of mathematics</a:t>
            </a:r>
          </a:p>
          <a:p>
            <a:pPr marL="285750" lvl="0" indent="-285750">
              <a:buFont typeface="Arial" panose="020B0604020202020204" pitchFamily="34" charset="0"/>
              <a:buChar char="•"/>
            </a:pPr>
            <a:r>
              <a:rPr lang="en-GB" sz="1600" dirty="0"/>
              <a:t>Pupils can independently use informal and formal notation to share their solutions with peers</a:t>
            </a:r>
          </a:p>
          <a:p>
            <a:pPr marL="285750" lvl="0" indent="-285750">
              <a:buFont typeface="Arial" panose="020B0604020202020204" pitchFamily="34" charset="0"/>
              <a:buChar char="•"/>
            </a:pPr>
            <a:r>
              <a:rPr lang="en-GB" sz="1600" dirty="0"/>
              <a:t>Pupils </a:t>
            </a:r>
            <a:r>
              <a:rPr lang="en-GB" sz="1600" dirty="0" smtClean="0"/>
              <a:t>independently use  </a:t>
            </a:r>
            <a:r>
              <a:rPr lang="en-GB" sz="1600" dirty="0"/>
              <a:t>known facts </a:t>
            </a:r>
            <a:r>
              <a:rPr lang="en-GB" sz="1600" dirty="0" smtClean="0"/>
              <a:t>involving all four operations to both simplify calculations and check reasonableness of answers including in the context of measures </a:t>
            </a:r>
            <a:endParaRPr lang="en-GB" sz="1600" dirty="0"/>
          </a:p>
          <a:p>
            <a:endParaRPr lang="en-GB" sz="2400" b="1" dirty="0" smtClean="0">
              <a:solidFill>
                <a:schemeClr val="tx2"/>
              </a:solidFill>
            </a:endParaRPr>
          </a:p>
        </p:txBody>
      </p:sp>
    </p:spTree>
    <p:extLst>
      <p:ext uri="{BB962C8B-B14F-4D97-AF65-F5344CB8AC3E}">
        <p14:creationId xmlns:p14="http://schemas.microsoft.com/office/powerpoint/2010/main" val="12066720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Hampshire Assessment Model</a:t>
            </a:r>
            <a:endParaRPr lang="en-GB" b="1" dirty="0">
              <a:solidFill>
                <a:srgbClr val="0070C0"/>
              </a:solidFill>
            </a:endParaRPr>
          </a:p>
        </p:txBody>
      </p:sp>
      <p:sp>
        <p:nvSpPr>
          <p:cNvPr id="3" name="Content Placeholder 2"/>
          <p:cNvSpPr>
            <a:spLocks noGrp="1"/>
          </p:cNvSpPr>
          <p:nvPr>
            <p:ph idx="1"/>
          </p:nvPr>
        </p:nvSpPr>
        <p:spPr>
          <a:xfrm>
            <a:off x="467544" y="1412776"/>
            <a:ext cx="8229600" cy="4824536"/>
          </a:xfrm>
        </p:spPr>
        <p:txBody>
          <a:bodyPr>
            <a:normAutofit fontScale="92500" lnSpcReduction="20000"/>
          </a:bodyPr>
          <a:lstStyle/>
          <a:p>
            <a:pPr marL="0" indent="0">
              <a:buNone/>
            </a:pPr>
            <a:r>
              <a:rPr lang="en-GB" sz="2000" dirty="0" smtClean="0"/>
              <a:t>Once phase 3 assessment completed there is a ‘gap’ until the end of term. This gap is intended for:</a:t>
            </a:r>
          </a:p>
          <a:p>
            <a:r>
              <a:rPr lang="en-GB" sz="2000" dirty="0" smtClean="0"/>
              <a:t>Revisiting the whole curriculum focusing particularly on the domains that pupils need more time on to develop </a:t>
            </a:r>
            <a:r>
              <a:rPr lang="en-GB" sz="2000" i="1" dirty="0" smtClean="0">
                <a:solidFill>
                  <a:srgbClr val="0070C0"/>
                </a:solidFill>
              </a:rPr>
              <a:t>fluency in fundamental </a:t>
            </a:r>
            <a:r>
              <a:rPr lang="en-GB" sz="2000" i="1" dirty="0" smtClean="0"/>
              <a:t>ideas (</a:t>
            </a:r>
            <a:r>
              <a:rPr lang="en-GB" sz="2000" i="1" dirty="0" smtClean="0">
                <a:solidFill>
                  <a:srgbClr val="FF0000"/>
                </a:solidFill>
              </a:rPr>
              <a:t>interventions?</a:t>
            </a:r>
            <a:r>
              <a:rPr lang="en-GB" sz="2000" i="1" dirty="0" smtClean="0"/>
              <a:t>)</a:t>
            </a:r>
          </a:p>
          <a:p>
            <a:r>
              <a:rPr lang="en-GB" sz="2000" dirty="0" smtClean="0"/>
              <a:t>Ensuring that the last, end of year assessment can be based on pupils independently solving a range of </a:t>
            </a:r>
            <a:r>
              <a:rPr lang="en-GB" sz="2000" i="1" dirty="0" smtClean="0">
                <a:solidFill>
                  <a:srgbClr val="0070C0"/>
                </a:solidFill>
              </a:rPr>
              <a:t>routine and non-routine problems </a:t>
            </a:r>
            <a:r>
              <a:rPr lang="en-GB" sz="2000" dirty="0" smtClean="0"/>
              <a:t>within their year group’s curriculum expectations</a:t>
            </a:r>
          </a:p>
          <a:p>
            <a:r>
              <a:rPr lang="en-GB" sz="2000" dirty="0" smtClean="0"/>
              <a:t>Supporting pupils to understand and use the links between domains when </a:t>
            </a:r>
            <a:r>
              <a:rPr lang="en-GB" sz="2000" i="1" dirty="0" smtClean="0">
                <a:solidFill>
                  <a:srgbClr val="0070C0"/>
                </a:solidFill>
              </a:rPr>
              <a:t>reasoning</a:t>
            </a:r>
            <a:r>
              <a:rPr lang="en-GB" sz="2000" dirty="0" smtClean="0"/>
              <a:t> and solving problems</a:t>
            </a:r>
          </a:p>
          <a:p>
            <a:r>
              <a:rPr lang="en-GB" sz="2000" dirty="0" smtClean="0"/>
              <a:t>Supporting pupils to be able to work mentally appropriately and confidently using known and related facts</a:t>
            </a:r>
          </a:p>
          <a:p>
            <a:endParaRPr lang="en-GB" sz="2000" dirty="0"/>
          </a:p>
          <a:p>
            <a:pPr marL="0" indent="0">
              <a:buNone/>
            </a:pPr>
            <a:r>
              <a:rPr lang="en-GB" sz="2000" dirty="0" smtClean="0">
                <a:solidFill>
                  <a:srgbClr val="0070C0"/>
                </a:solidFill>
              </a:rPr>
              <a:t>As a final summary of attainment, the NAHT Key Performance </a:t>
            </a:r>
            <a:r>
              <a:rPr lang="en-GB" sz="2000" dirty="0">
                <a:solidFill>
                  <a:srgbClr val="0070C0"/>
                </a:solidFill>
              </a:rPr>
              <a:t>I</a:t>
            </a:r>
            <a:r>
              <a:rPr lang="en-GB" sz="2000" dirty="0" smtClean="0">
                <a:solidFill>
                  <a:srgbClr val="0070C0"/>
                </a:solidFill>
              </a:rPr>
              <a:t>ndicators can be used. This KPI summary data can then be compared with last year’s data.</a:t>
            </a:r>
          </a:p>
          <a:p>
            <a:pPr marL="0" indent="0">
              <a:buNone/>
            </a:pPr>
            <a:r>
              <a:rPr lang="en-GB" sz="2000" dirty="0" smtClean="0">
                <a:solidFill>
                  <a:srgbClr val="0070C0"/>
                </a:solidFill>
              </a:rPr>
              <a:t>KPI documents and a tracking grid can be found on HTLC leadership </a:t>
            </a:r>
            <a:r>
              <a:rPr lang="en-GB" sz="2000" dirty="0" err="1" smtClean="0">
                <a:solidFill>
                  <a:srgbClr val="0070C0"/>
                </a:solidFill>
              </a:rPr>
              <a:t>moodel</a:t>
            </a:r>
            <a:endParaRPr lang="en-GB" sz="2000" dirty="0" smtClean="0">
              <a:solidFill>
                <a:srgbClr val="0070C0"/>
              </a:solidFill>
            </a:endParaRPr>
          </a:p>
          <a:p>
            <a:endParaRPr lang="en-GB" dirty="0"/>
          </a:p>
        </p:txBody>
      </p:sp>
    </p:spTree>
    <p:extLst>
      <p:ext uri="{BB962C8B-B14F-4D97-AF65-F5344CB8AC3E}">
        <p14:creationId xmlns:p14="http://schemas.microsoft.com/office/powerpoint/2010/main" val="38605006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800" b="1" dirty="0" smtClean="0">
                <a:solidFill>
                  <a:srgbClr val="0070C0"/>
                </a:solidFill>
              </a:rPr>
              <a:t>Working towards expert  ARE</a:t>
            </a:r>
            <a:endParaRPr lang="en-GB" sz="2800" b="1" dirty="0">
              <a:solidFill>
                <a:srgbClr val="0070C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133" t="21497" r="22092" b="14149"/>
          <a:stretch/>
        </p:blipFill>
        <p:spPr bwMode="auto">
          <a:xfrm>
            <a:off x="323528" y="1340768"/>
            <a:ext cx="8352928" cy="5144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49197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a:p>
        </p:txBody>
      </p:sp>
      <p:pic>
        <p:nvPicPr>
          <p:cNvPr id="1026" name="Picture 2" descr="F:\DCIM\100EKZX5\100_099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05556" y="1600200"/>
            <a:ext cx="7732888" cy="434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5341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0" name="Picture 2" descr="F:\DCIM\100EKZX5\100_099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05556" y="1600200"/>
            <a:ext cx="7732888" cy="434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3446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descr="C:\Users\Hantsnet\Documents\School Support\#School support 2016-17\Riders Federation 2016-17\100_1003 Y4 child 1.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5116" t="7007" r="23985" b="6453"/>
          <a:stretch/>
        </p:blipFill>
        <p:spPr bwMode="auto">
          <a:xfrm>
            <a:off x="1259632" y="1196752"/>
            <a:ext cx="6120680" cy="4892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2907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b="1" dirty="0" smtClean="0">
                <a:solidFill>
                  <a:srgbClr val="0070C0"/>
                </a:solidFill>
              </a:rPr>
              <a:t>NCETM Teaching for Mastery</a:t>
            </a:r>
            <a:endParaRPr lang="en-GB" b="1" dirty="0">
              <a:solidFill>
                <a:srgbClr val="0070C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268932"/>
            <a:ext cx="1417765" cy="2036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390" y="3555535"/>
            <a:ext cx="1326927" cy="1887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087" y="1400235"/>
            <a:ext cx="1310949" cy="1905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64823" y="3528884"/>
            <a:ext cx="1371475" cy="1941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11668" y="1304158"/>
            <a:ext cx="1381188" cy="2036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31355" y="3520309"/>
            <a:ext cx="1341813" cy="1950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850562" y="6268670"/>
            <a:ext cx="4544899" cy="646331"/>
          </a:xfrm>
          <a:prstGeom prst="rect">
            <a:avLst/>
          </a:prstGeom>
          <a:noFill/>
        </p:spPr>
        <p:txBody>
          <a:bodyPr wrap="none" rtlCol="0">
            <a:spAutoFit/>
          </a:bodyPr>
          <a:lstStyle/>
          <a:p>
            <a:r>
              <a:rPr lang="en-GB" dirty="0">
                <a:hlinkClick r:id="rId8"/>
              </a:rPr>
              <a:t>https://</a:t>
            </a:r>
            <a:r>
              <a:rPr lang="en-GB" dirty="0" smtClean="0">
                <a:hlinkClick r:id="rId8"/>
              </a:rPr>
              <a:t>www.ncetm.org.uk/resources/46689</a:t>
            </a:r>
            <a:endParaRPr lang="en-GB" dirty="0" smtClean="0"/>
          </a:p>
          <a:p>
            <a:endParaRPr lang="en-GB" dirty="0"/>
          </a:p>
        </p:txBody>
      </p:sp>
      <p:sp>
        <p:nvSpPr>
          <p:cNvPr id="2" name="TextBox 1"/>
          <p:cNvSpPr txBox="1"/>
          <p:nvPr/>
        </p:nvSpPr>
        <p:spPr>
          <a:xfrm>
            <a:off x="5206906" y="2047919"/>
            <a:ext cx="3829591" cy="2031325"/>
          </a:xfrm>
          <a:prstGeom prst="rect">
            <a:avLst/>
          </a:prstGeom>
          <a:noFill/>
        </p:spPr>
        <p:txBody>
          <a:bodyPr wrap="square" rtlCol="0">
            <a:spAutoFit/>
          </a:bodyPr>
          <a:lstStyle/>
          <a:p>
            <a:r>
              <a:rPr lang="en-GB" dirty="0" smtClean="0"/>
              <a:t>Can be used to support:</a:t>
            </a:r>
          </a:p>
          <a:p>
            <a:pPr marL="285750" indent="-285750">
              <a:buFont typeface="Arial" panose="020B0604020202020204" pitchFamily="34" charset="0"/>
              <a:buChar char="•"/>
            </a:pPr>
            <a:r>
              <a:rPr lang="en-GB" dirty="0" smtClean="0"/>
              <a:t>‘cold’ / ‘hot’ tasks</a:t>
            </a:r>
            <a:endParaRPr lang="en-GB" dirty="0"/>
          </a:p>
          <a:p>
            <a:pPr marL="285750" indent="-285750">
              <a:buFont typeface="Arial" panose="020B0604020202020204" pitchFamily="34" charset="0"/>
              <a:buChar char="•"/>
            </a:pPr>
            <a:r>
              <a:rPr lang="en-GB" dirty="0" smtClean="0"/>
              <a:t>Diagnostic conferencing (video clips)</a:t>
            </a:r>
          </a:p>
          <a:p>
            <a:pPr marL="285750" indent="-285750">
              <a:buFont typeface="Arial" panose="020B0604020202020204" pitchFamily="34" charset="0"/>
              <a:buChar char="•"/>
            </a:pPr>
            <a:r>
              <a:rPr lang="en-GB" dirty="0" smtClean="0"/>
              <a:t>Interventions/ catch up</a:t>
            </a:r>
          </a:p>
          <a:p>
            <a:pPr marL="285750" indent="-285750">
              <a:buFont typeface="Arial" panose="020B0604020202020204" pitchFamily="34" charset="0"/>
              <a:buChar char="•"/>
            </a:pPr>
            <a:r>
              <a:rPr lang="en-GB" dirty="0" smtClean="0"/>
              <a:t>Pre -teaching</a:t>
            </a:r>
            <a:endParaRPr lang="en-GB" dirty="0"/>
          </a:p>
          <a:p>
            <a:pPr marL="285750" indent="-285750">
              <a:buFont typeface="Arial" panose="020B0604020202020204" pitchFamily="34" charset="0"/>
              <a:buChar char="•"/>
            </a:pPr>
            <a:r>
              <a:rPr lang="en-GB" dirty="0" smtClean="0"/>
              <a:t>end of year expectations</a:t>
            </a:r>
            <a:endParaRPr lang="en-GB" dirty="0"/>
          </a:p>
        </p:txBody>
      </p:sp>
    </p:spTree>
    <p:extLst>
      <p:ext uri="{BB962C8B-B14F-4D97-AF65-F5344CB8AC3E}">
        <p14:creationId xmlns:p14="http://schemas.microsoft.com/office/powerpoint/2010/main" val="30617739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marL="0" indent="0">
              <a:buNone/>
            </a:pPr>
            <a:endParaRPr lang="en-GB" dirty="0" smtClean="0">
              <a:solidFill>
                <a:schemeClr val="tx2">
                  <a:lumMod val="60000"/>
                  <a:lumOff val="40000"/>
                </a:schemeClr>
              </a:solidFill>
            </a:endParaRPr>
          </a:p>
          <a:p>
            <a:pPr marL="0" indent="0">
              <a:buNone/>
            </a:pPr>
            <a:r>
              <a:rPr lang="en-GB" b="1" dirty="0" smtClean="0">
                <a:solidFill>
                  <a:schemeClr val="tx2">
                    <a:lumMod val="60000"/>
                    <a:lumOff val="40000"/>
                  </a:schemeClr>
                </a:solidFill>
              </a:rPr>
              <a:t>NCETM Mastery Tasks this year can be part of assessing end of year expectations in each year group…</a:t>
            </a:r>
          </a:p>
          <a:p>
            <a:pPr marL="0" indent="0">
              <a:buNone/>
            </a:pPr>
            <a:endParaRPr lang="en-GB" b="1" dirty="0" smtClean="0">
              <a:solidFill>
                <a:schemeClr val="tx2">
                  <a:lumMod val="60000"/>
                  <a:lumOff val="40000"/>
                </a:schemeClr>
              </a:solidFill>
            </a:endParaRPr>
          </a:p>
          <a:p>
            <a:pPr marL="0" indent="0">
              <a:buNone/>
            </a:pPr>
            <a:r>
              <a:rPr lang="en-GB" b="1" dirty="0" smtClean="0">
                <a:solidFill>
                  <a:schemeClr val="tx2">
                    <a:lumMod val="60000"/>
                    <a:lumOff val="40000"/>
                  </a:schemeClr>
                </a:solidFill>
              </a:rPr>
              <a:t>…</a:t>
            </a:r>
            <a:r>
              <a:rPr lang="en-GB" b="1" dirty="0">
                <a:solidFill>
                  <a:schemeClr val="tx2">
                    <a:lumMod val="60000"/>
                    <a:lumOff val="40000"/>
                  </a:schemeClr>
                </a:solidFill>
              </a:rPr>
              <a:t>in September </a:t>
            </a:r>
            <a:r>
              <a:rPr lang="en-GB" b="1" dirty="0" smtClean="0">
                <a:solidFill>
                  <a:schemeClr val="tx2">
                    <a:lumMod val="60000"/>
                    <a:lumOff val="40000"/>
                  </a:schemeClr>
                </a:solidFill>
              </a:rPr>
              <a:t>2015 we looked at using previous year’s examples diagnostically to inform first units of work.</a:t>
            </a:r>
            <a:endParaRPr lang="en-GB" b="1" dirty="0">
              <a:solidFill>
                <a:schemeClr val="tx2">
                  <a:lumMod val="60000"/>
                  <a:lumOff val="40000"/>
                </a:schemeClr>
              </a:solidFill>
            </a:endParaRPr>
          </a:p>
        </p:txBody>
      </p:sp>
    </p:spTree>
    <p:extLst>
      <p:ext uri="{BB962C8B-B14F-4D97-AF65-F5344CB8AC3E}">
        <p14:creationId xmlns:p14="http://schemas.microsoft.com/office/powerpoint/2010/main" val="10898629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pPr algn="l"/>
            <a:r>
              <a:rPr lang="en-GB" sz="2400" b="1" dirty="0" smtClean="0">
                <a:solidFill>
                  <a:srgbClr val="0070C0"/>
                </a:solidFill>
              </a:rPr>
              <a:t/>
            </a:r>
            <a:br>
              <a:rPr lang="en-GB" sz="2400" b="1" dirty="0" smtClean="0">
                <a:solidFill>
                  <a:srgbClr val="0070C0"/>
                </a:solidFill>
              </a:rPr>
            </a:br>
            <a:r>
              <a:rPr lang="en-GB" sz="4000" b="1" dirty="0" smtClean="0">
                <a:solidFill>
                  <a:srgbClr val="0070C0"/>
                </a:solidFill>
              </a:rPr>
              <a:t> Year 1: </a:t>
            </a:r>
            <a:r>
              <a:rPr lang="en-GB" sz="2400" b="1" dirty="0" smtClean="0">
                <a:solidFill>
                  <a:srgbClr val="0070C0"/>
                </a:solidFill>
              </a:rPr>
              <a:t>Number and place value</a:t>
            </a:r>
            <a:endParaRPr lang="en-GB" sz="4000" b="1" dirty="0">
              <a:solidFill>
                <a:srgbClr val="0070C0"/>
              </a:solidFill>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15187"/>
            <a:ext cx="983779" cy="141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idx="1"/>
          </p:nvPr>
        </p:nvSpPr>
        <p:spPr/>
        <p:txBody>
          <a:bodyPr/>
          <a:lstStyle/>
          <a:p>
            <a:endParaRPr lang="en-GB"/>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700808"/>
            <a:ext cx="7051666" cy="3744416"/>
          </a:xfrm>
          <a:prstGeom prst="rect">
            <a:avLst/>
          </a:prstGeom>
          <a:solidFill>
            <a:srgbClr val="FFFF66"/>
          </a:solidFill>
          <a:ln>
            <a:noFill/>
          </a:ln>
        </p:spPr>
      </p:pic>
    </p:spTree>
    <p:extLst>
      <p:ext uri="{BB962C8B-B14F-4D97-AF65-F5344CB8AC3E}">
        <p14:creationId xmlns:p14="http://schemas.microsoft.com/office/powerpoint/2010/main" val="37231112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pPr algn="l"/>
            <a:r>
              <a:rPr lang="en-GB" sz="3600" b="1" dirty="0" smtClean="0">
                <a:solidFill>
                  <a:srgbClr val="0070C0"/>
                </a:solidFill>
              </a:rPr>
              <a:t>Year 1: </a:t>
            </a:r>
            <a:r>
              <a:rPr lang="en-GB" sz="2400" b="1" dirty="0" smtClean="0">
                <a:solidFill>
                  <a:srgbClr val="0070C0"/>
                </a:solidFill>
              </a:rPr>
              <a:t>Number and place value</a:t>
            </a:r>
            <a:endParaRPr lang="en-GB" sz="2400" b="1" dirty="0">
              <a:solidFill>
                <a:srgbClr val="0070C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97767"/>
            <a:ext cx="983779" cy="141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idx="1"/>
          </p:nvPr>
        </p:nvSpPr>
        <p:spPr/>
        <p:txBody>
          <a:bodyPr/>
          <a:lstStyle/>
          <a:p>
            <a:endParaRPr lang="en-GB"/>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406" y="1628800"/>
            <a:ext cx="8325076"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71520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Moment to share</a:t>
            </a:r>
            <a:endParaRPr lang="en-GB" b="1" dirty="0">
              <a:solidFill>
                <a:srgbClr val="0070C0"/>
              </a:solidFill>
            </a:endParaRPr>
          </a:p>
        </p:txBody>
      </p:sp>
      <p:sp>
        <p:nvSpPr>
          <p:cNvPr id="3" name="Content Placeholder 2"/>
          <p:cNvSpPr>
            <a:spLocks noGrp="1"/>
          </p:cNvSpPr>
          <p:nvPr>
            <p:ph idx="1"/>
          </p:nvPr>
        </p:nvSpPr>
        <p:spPr/>
        <p:txBody>
          <a:bodyPr/>
          <a:lstStyle/>
          <a:p>
            <a:r>
              <a:rPr lang="en-GB" dirty="0" smtClean="0"/>
              <a:t>Share your effective practice – what element of the Hampshire Assessment Model has had the greatest impact on teaching and learning? </a:t>
            </a:r>
          </a:p>
          <a:p>
            <a:endParaRPr lang="en-GB" dirty="0"/>
          </a:p>
          <a:p>
            <a:r>
              <a:rPr lang="en-GB" dirty="0" smtClean="0"/>
              <a:t>What continues to be a challenge? (Remember this was never going to be a one year journey)</a:t>
            </a:r>
          </a:p>
        </p:txBody>
      </p:sp>
    </p:spTree>
    <p:extLst>
      <p:ext uri="{BB962C8B-B14F-4D97-AF65-F5344CB8AC3E}">
        <p14:creationId xmlns:p14="http://schemas.microsoft.com/office/powerpoint/2010/main" val="8089034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611560" y="2492896"/>
            <a:ext cx="2448272" cy="2498752"/>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3419872" y="1188318"/>
            <a:ext cx="4680520" cy="4649828"/>
          </a:xfrm>
          <a:prstGeom prst="rect">
            <a:avLst/>
          </a:prstGeom>
          <a:noFill/>
          <a:ln w="9525">
            <a:noFill/>
            <a:miter lim="800000"/>
            <a:headEnd/>
            <a:tailEnd/>
          </a:ln>
        </p:spPr>
      </p:pic>
      <p:sp>
        <p:nvSpPr>
          <p:cNvPr id="8" name="TextBox 7"/>
          <p:cNvSpPr txBox="1"/>
          <p:nvPr/>
        </p:nvSpPr>
        <p:spPr>
          <a:xfrm>
            <a:off x="2915816" y="6165304"/>
            <a:ext cx="4536504" cy="369332"/>
          </a:xfrm>
          <a:prstGeom prst="rect">
            <a:avLst/>
          </a:prstGeom>
          <a:noFill/>
        </p:spPr>
        <p:txBody>
          <a:bodyPr wrap="square" rtlCol="0">
            <a:spAutoFit/>
          </a:bodyPr>
          <a:lstStyle/>
          <a:p>
            <a:r>
              <a:rPr lang="en-GB" dirty="0" smtClean="0"/>
              <a:t>Shanghai Textbook Grade 1 Semester 1 </a:t>
            </a:r>
            <a:endParaRPr lang="en-GB" dirty="0"/>
          </a:p>
        </p:txBody>
      </p:sp>
      <p:sp>
        <p:nvSpPr>
          <p:cNvPr id="9" name="TextBox 8"/>
          <p:cNvSpPr txBox="1"/>
          <p:nvPr/>
        </p:nvSpPr>
        <p:spPr>
          <a:xfrm>
            <a:off x="251520" y="332656"/>
            <a:ext cx="6192688" cy="830997"/>
          </a:xfrm>
          <a:prstGeom prst="rect">
            <a:avLst/>
          </a:prstGeom>
          <a:noFill/>
        </p:spPr>
        <p:txBody>
          <a:bodyPr wrap="square" rtlCol="0">
            <a:spAutoFit/>
          </a:bodyPr>
          <a:lstStyle/>
          <a:p>
            <a:r>
              <a:rPr lang="en-GB" sz="2400" b="1" dirty="0" smtClean="0">
                <a:solidFill>
                  <a:srgbClr val="0070C0"/>
                </a:solidFill>
              </a:rPr>
              <a:t>Representing the Part - Part Whole Model</a:t>
            </a:r>
          </a:p>
          <a:p>
            <a:r>
              <a:rPr lang="en-GB" sz="2400" b="1" dirty="0" smtClean="0">
                <a:solidFill>
                  <a:srgbClr val="0070C0"/>
                </a:solidFill>
              </a:rPr>
              <a:t>Attention to Structure </a:t>
            </a:r>
            <a:r>
              <a:rPr lang="en-GB" sz="2400" dirty="0" smtClean="0"/>
              <a:t> </a:t>
            </a:r>
            <a:endParaRPr lang="en-GB" sz="2400" dirty="0"/>
          </a:p>
        </p:txBody>
      </p:sp>
    </p:spTree>
    <p:extLst>
      <p:ext uri="{BB962C8B-B14F-4D97-AF65-F5344CB8AC3E}">
        <p14:creationId xmlns:p14="http://schemas.microsoft.com/office/powerpoint/2010/main" val="40444317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02" y="272007"/>
            <a:ext cx="6131024" cy="1143000"/>
          </a:xfrm>
          <a:solidFill>
            <a:srgbClr val="FFFF66"/>
          </a:solidFill>
        </p:spPr>
        <p:txBody>
          <a:bodyPr/>
          <a:lstStyle/>
          <a:p>
            <a:pPr algn="l"/>
            <a:r>
              <a:rPr lang="en-GB" b="1" dirty="0" smtClean="0">
                <a:solidFill>
                  <a:srgbClr val="0070C0"/>
                </a:solidFill>
              </a:rPr>
              <a:t>Year 1</a:t>
            </a:r>
            <a:r>
              <a:rPr lang="en-GB" sz="2400" b="1" dirty="0" smtClean="0">
                <a:solidFill>
                  <a:srgbClr val="0070C0"/>
                </a:solidFill>
              </a:rPr>
              <a:t>: Addition and subtraction</a:t>
            </a:r>
            <a:r>
              <a:rPr lang="en-GB" sz="1800" b="1" dirty="0" smtClean="0">
                <a:solidFill>
                  <a:srgbClr val="0070C0"/>
                </a:solidFill>
              </a:rPr>
              <a:t/>
            </a:r>
            <a:br>
              <a:rPr lang="en-GB" sz="1800" b="1" dirty="0" smtClean="0">
                <a:solidFill>
                  <a:srgbClr val="0070C0"/>
                </a:solidFill>
              </a:rPr>
            </a:br>
            <a:r>
              <a:rPr lang="en-GB" sz="1800" b="1" dirty="0" smtClean="0">
                <a:solidFill>
                  <a:srgbClr val="0070C0"/>
                </a:solidFill>
              </a:rPr>
              <a:t> </a:t>
            </a:r>
            <a:endParaRPr lang="en-GB" sz="1800" b="1" dirty="0">
              <a:solidFill>
                <a:srgbClr val="0070C0"/>
              </a:solidFill>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4281" y="157603"/>
            <a:ext cx="885412" cy="1271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Content Placeholder 4"/>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11560" y="1556792"/>
            <a:ext cx="7423596" cy="4487215"/>
          </a:xfrm>
          <a:prstGeom prst="rect">
            <a:avLst/>
          </a:prstGeom>
          <a:noFill/>
          <a:ln>
            <a:noFill/>
          </a:ln>
        </p:spPr>
      </p:pic>
    </p:spTree>
    <p:extLst>
      <p:ext uri="{BB962C8B-B14F-4D97-AF65-F5344CB8AC3E}">
        <p14:creationId xmlns:p14="http://schemas.microsoft.com/office/powerpoint/2010/main" val="28778372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01625"/>
            <a:ext cx="8435280" cy="1143000"/>
          </a:xfrm>
        </p:spPr>
        <p:txBody>
          <a:bodyPr/>
          <a:lstStyle/>
          <a:p>
            <a:r>
              <a:rPr lang="en-GB" b="1" dirty="0" smtClean="0">
                <a:solidFill>
                  <a:srgbClr val="0070C0"/>
                </a:solidFill>
              </a:rPr>
              <a:t>8 flowers and 2 flowers </a:t>
            </a:r>
            <a:endParaRPr lang="en-GB" b="1" dirty="0">
              <a:solidFill>
                <a:srgbClr val="0070C0"/>
              </a:solidFill>
            </a:endParaRPr>
          </a:p>
        </p:txBody>
      </p:sp>
      <p:pic>
        <p:nvPicPr>
          <p:cNvPr id="4" name="Picture 2"/>
          <p:cNvPicPr>
            <a:picLocks noGrp="1" noChangeAspect="1" noChangeArrowheads="1"/>
          </p:cNvPicPr>
          <p:nvPr>
            <p:ph idx="1"/>
          </p:nvPr>
        </p:nvPicPr>
        <p:blipFill>
          <a:blip r:embed="rId3" cstate="print"/>
          <a:srcRect/>
          <a:stretch>
            <a:fillRect/>
          </a:stretch>
        </p:blipFill>
        <p:spPr bwMode="auto">
          <a:xfrm>
            <a:off x="338234" y="1484784"/>
            <a:ext cx="8663780" cy="4824536"/>
          </a:xfrm>
          <a:prstGeom prst="rect">
            <a:avLst/>
          </a:prstGeom>
          <a:noFill/>
          <a:ln w="9525">
            <a:noFill/>
            <a:miter lim="800000"/>
            <a:headEnd/>
            <a:tailEnd/>
          </a:ln>
        </p:spPr>
      </p:pic>
    </p:spTree>
    <p:extLst>
      <p:ext uri="{BB962C8B-B14F-4D97-AF65-F5344CB8AC3E}">
        <p14:creationId xmlns:p14="http://schemas.microsoft.com/office/powerpoint/2010/main" val="859687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5 apples and 2 apples </a:t>
            </a:r>
            <a:endParaRPr lang="en-GB" b="1" dirty="0">
              <a:solidFill>
                <a:srgbClr val="0070C0"/>
              </a:solidFill>
            </a:endParaRPr>
          </a:p>
        </p:txBody>
      </p:sp>
      <p:pic>
        <p:nvPicPr>
          <p:cNvPr id="3074" name="Picture 2"/>
          <p:cNvPicPr>
            <a:picLocks noChangeAspect="1" noChangeArrowheads="1"/>
          </p:cNvPicPr>
          <p:nvPr/>
        </p:nvPicPr>
        <p:blipFill>
          <a:blip r:embed="rId3" cstate="print"/>
          <a:srcRect/>
          <a:stretch>
            <a:fillRect/>
          </a:stretch>
        </p:blipFill>
        <p:spPr bwMode="auto">
          <a:xfrm>
            <a:off x="1014016" y="1412776"/>
            <a:ext cx="6510311" cy="5225844"/>
          </a:xfrm>
          <a:prstGeom prst="rect">
            <a:avLst/>
          </a:prstGeom>
          <a:noFill/>
          <a:ln w="9525">
            <a:noFill/>
            <a:miter lim="800000"/>
            <a:headEnd/>
            <a:tailEnd/>
          </a:ln>
        </p:spPr>
      </p:pic>
    </p:spTree>
    <p:extLst>
      <p:ext uri="{BB962C8B-B14F-4D97-AF65-F5344CB8AC3E}">
        <p14:creationId xmlns:p14="http://schemas.microsoft.com/office/powerpoint/2010/main" val="15625285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397" y="232817"/>
            <a:ext cx="6131024" cy="1143000"/>
          </a:xfrm>
          <a:solidFill>
            <a:srgbClr val="FFFF66"/>
          </a:solidFill>
        </p:spPr>
        <p:txBody>
          <a:bodyPr/>
          <a:lstStyle/>
          <a:p>
            <a:pPr algn="l"/>
            <a:r>
              <a:rPr lang="en-GB" sz="2800" b="1" dirty="0">
                <a:solidFill>
                  <a:srgbClr val="0070C0"/>
                </a:solidFill>
              </a:rPr>
              <a:t>Y</a:t>
            </a:r>
            <a:r>
              <a:rPr lang="en-GB" sz="2800" b="1" dirty="0" smtClean="0">
                <a:solidFill>
                  <a:srgbClr val="0070C0"/>
                </a:solidFill>
              </a:rPr>
              <a:t>ear 1</a:t>
            </a:r>
            <a:r>
              <a:rPr lang="en-GB" sz="2400" b="1" dirty="0" smtClean="0">
                <a:solidFill>
                  <a:srgbClr val="0070C0"/>
                </a:solidFill>
              </a:rPr>
              <a:t>: Addition and subtraction</a:t>
            </a:r>
            <a:endParaRPr lang="en-GB" sz="24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97767"/>
            <a:ext cx="983779" cy="141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lstStyle/>
          <a:p>
            <a:endParaRPr lang="en-GB" dirty="0"/>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498562" y="1628800"/>
            <a:ext cx="4971876" cy="3431257"/>
          </a:xfrm>
          <a:prstGeom prst="rect">
            <a:avLst/>
          </a:prstGeom>
          <a:noFill/>
          <a:ln>
            <a:noFill/>
          </a:ln>
        </p:spPr>
      </p:pic>
      <p:sp>
        <p:nvSpPr>
          <p:cNvPr id="5" name="TextBox 4"/>
          <p:cNvSpPr txBox="1"/>
          <p:nvPr/>
        </p:nvSpPr>
        <p:spPr>
          <a:xfrm>
            <a:off x="4834510" y="2950743"/>
            <a:ext cx="4083169" cy="369332"/>
          </a:xfrm>
          <a:prstGeom prst="rect">
            <a:avLst/>
          </a:prstGeom>
          <a:noFill/>
        </p:spPr>
        <p:txBody>
          <a:bodyPr wrap="none" rtlCol="0">
            <a:spAutoFit/>
          </a:bodyPr>
          <a:lstStyle/>
          <a:p>
            <a:r>
              <a:rPr lang="en-GB" dirty="0" smtClean="0"/>
              <a:t>Builds imagery linked to bar models… </a:t>
            </a:r>
            <a:endParaRPr lang="en-GB" dirty="0"/>
          </a:p>
        </p:txBody>
      </p:sp>
    </p:spTree>
    <p:extLst>
      <p:ext uri="{BB962C8B-B14F-4D97-AF65-F5344CB8AC3E}">
        <p14:creationId xmlns:p14="http://schemas.microsoft.com/office/powerpoint/2010/main" val="34211546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367867"/>
            <a:ext cx="6131024" cy="1143000"/>
          </a:xfrm>
          <a:solidFill>
            <a:srgbClr val="FFFF66"/>
          </a:solidFill>
        </p:spPr>
        <p:txBody>
          <a:bodyPr/>
          <a:lstStyle/>
          <a:p>
            <a:pPr algn="l"/>
            <a:r>
              <a:rPr lang="en-GB" sz="2400" b="1" dirty="0">
                <a:solidFill>
                  <a:srgbClr val="0070C0"/>
                </a:solidFill>
              </a:rPr>
              <a:t/>
            </a:r>
            <a:br>
              <a:rPr lang="en-GB" sz="2400" b="1" dirty="0">
                <a:solidFill>
                  <a:srgbClr val="0070C0"/>
                </a:solidFill>
              </a:rPr>
            </a:br>
            <a:r>
              <a:rPr lang="en-GB" sz="2400" b="1" dirty="0">
                <a:solidFill>
                  <a:srgbClr val="0070C0"/>
                </a:solidFill>
              </a:rPr>
              <a:t>Y</a:t>
            </a:r>
            <a:r>
              <a:rPr lang="en-GB" sz="2400" b="1" dirty="0" smtClean="0">
                <a:solidFill>
                  <a:srgbClr val="0070C0"/>
                </a:solidFill>
              </a:rPr>
              <a:t>ear 1: Addition and subtraction </a:t>
            </a:r>
            <a:endParaRPr lang="en-GB" sz="2400" dirty="0"/>
          </a:p>
        </p:txBody>
      </p:sp>
      <p:pic>
        <p:nvPicPr>
          <p:cNvPr id="4" name="Content Placeholder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2059731"/>
            <a:ext cx="8229600" cy="3430687"/>
          </a:xfrm>
          <a:prstGeom prst="rect">
            <a:avLst/>
          </a:prstGeom>
          <a:noFill/>
          <a:ln>
            <a:noFill/>
          </a:ln>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4168" y="97767"/>
            <a:ext cx="983779" cy="141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31761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5757" y="1548008"/>
            <a:ext cx="1224136" cy="1368152"/>
            <a:chOff x="-15" y="0"/>
            <a:chExt cx="1184" cy="1277"/>
          </a:xfrm>
        </p:grpSpPr>
        <p:sp>
          <p:nvSpPr>
            <p:cNvPr id="2051" name="Text Box 3"/>
            <p:cNvSpPr txBox="1">
              <a:spLocks noChangeArrowheads="1"/>
            </p:cNvSpPr>
            <p:nvPr/>
          </p:nvSpPr>
          <p:spPr bwMode="auto">
            <a:xfrm>
              <a:off x="208" y="0"/>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10</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grpSp>
          <p:nvGrpSpPr>
            <p:cNvPr id="3" name="Group 4"/>
            <p:cNvGrpSpPr>
              <a:grpSpLocks/>
            </p:cNvGrpSpPr>
            <p:nvPr/>
          </p:nvGrpSpPr>
          <p:grpSpPr bwMode="auto">
            <a:xfrm>
              <a:off x="240" y="525"/>
              <a:ext cx="585" cy="237"/>
              <a:chOff x="0" y="0"/>
              <a:chExt cx="585" cy="312"/>
            </a:xfrm>
          </p:grpSpPr>
          <p:sp>
            <p:nvSpPr>
              <p:cNvPr id="2053" name="Line 5"/>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54" name="Line 6"/>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055" name="Text Box 7"/>
            <p:cNvSpPr txBox="1">
              <a:spLocks noChangeArrowheads="1"/>
            </p:cNvSpPr>
            <p:nvPr/>
          </p:nvSpPr>
          <p:spPr bwMode="auto">
            <a:xfrm>
              <a:off x="-15" y="653"/>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5</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56" name="Rectangle 8"/>
            <p:cNvSpPr>
              <a:spLocks noChangeArrowheads="1"/>
            </p:cNvSpPr>
            <p:nvPr/>
          </p:nvSpPr>
          <p:spPr bwMode="auto">
            <a:xfrm>
              <a:off x="704" y="747"/>
              <a:ext cx="465" cy="4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4" name="Group 9"/>
          <p:cNvGrpSpPr>
            <a:grpSpLocks/>
          </p:cNvGrpSpPr>
          <p:nvPr/>
        </p:nvGrpSpPr>
        <p:grpSpPr bwMode="auto">
          <a:xfrm>
            <a:off x="2248032" y="1512082"/>
            <a:ext cx="1224136" cy="1440003"/>
            <a:chOff x="0" y="101"/>
            <a:chExt cx="1169" cy="1182"/>
          </a:xfrm>
        </p:grpSpPr>
        <p:sp>
          <p:nvSpPr>
            <p:cNvPr id="2058" name="Text Box 10"/>
            <p:cNvSpPr txBox="1">
              <a:spLocks noChangeArrowheads="1"/>
            </p:cNvSpPr>
            <p:nvPr/>
          </p:nvSpPr>
          <p:spPr bwMode="auto">
            <a:xfrm>
              <a:off x="208" y="101"/>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10</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grpSp>
          <p:nvGrpSpPr>
            <p:cNvPr id="5" name="Group 11"/>
            <p:cNvGrpSpPr>
              <a:grpSpLocks/>
            </p:cNvGrpSpPr>
            <p:nvPr/>
          </p:nvGrpSpPr>
          <p:grpSpPr bwMode="auto">
            <a:xfrm>
              <a:off x="240" y="525"/>
              <a:ext cx="585" cy="237"/>
              <a:chOff x="0" y="0"/>
              <a:chExt cx="585" cy="312"/>
            </a:xfrm>
          </p:grpSpPr>
          <p:sp>
            <p:nvSpPr>
              <p:cNvPr id="2060" name="Line 12"/>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61" name="Line 13"/>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062" name="Text Box 14"/>
            <p:cNvSpPr txBox="1">
              <a:spLocks noChangeArrowheads="1"/>
            </p:cNvSpPr>
            <p:nvPr/>
          </p:nvSpPr>
          <p:spPr bwMode="auto">
            <a:xfrm>
              <a:off x="0" y="659"/>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1</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63" name="Rectangle 15"/>
            <p:cNvSpPr>
              <a:spLocks noChangeArrowheads="1"/>
            </p:cNvSpPr>
            <p:nvPr/>
          </p:nvSpPr>
          <p:spPr bwMode="auto">
            <a:xfrm>
              <a:off x="773" y="746"/>
              <a:ext cx="396" cy="33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6" name="组合 30"/>
          <p:cNvGrpSpPr/>
          <p:nvPr/>
        </p:nvGrpSpPr>
        <p:grpSpPr>
          <a:xfrm>
            <a:off x="3991147" y="1460465"/>
            <a:ext cx="1512168" cy="1512168"/>
            <a:chOff x="4572000" y="908720"/>
            <a:chExt cx="1209734" cy="1296144"/>
          </a:xfrm>
        </p:grpSpPr>
        <p:sp>
          <p:nvSpPr>
            <p:cNvPr id="2064" name="Text Box 16"/>
            <p:cNvSpPr txBox="1">
              <a:spLocks noChangeArrowheads="1"/>
            </p:cNvSpPr>
            <p:nvPr/>
          </p:nvSpPr>
          <p:spPr bwMode="auto">
            <a:xfrm>
              <a:off x="5271204" y="1575147"/>
              <a:ext cx="510530" cy="4857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8</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65" name="Text Box 17"/>
            <p:cNvSpPr txBox="1">
              <a:spLocks noChangeArrowheads="1"/>
            </p:cNvSpPr>
            <p:nvPr/>
          </p:nvSpPr>
          <p:spPr bwMode="auto">
            <a:xfrm>
              <a:off x="4572000" y="1568326"/>
              <a:ext cx="432048" cy="636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2</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66" name="Rectangle 18"/>
            <p:cNvSpPr>
              <a:spLocks noChangeArrowheads="1"/>
            </p:cNvSpPr>
            <p:nvPr/>
          </p:nvSpPr>
          <p:spPr bwMode="auto">
            <a:xfrm>
              <a:off x="4889223" y="908720"/>
              <a:ext cx="402857" cy="47613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cxnSp>
          <p:nvCxnSpPr>
            <p:cNvPr id="20" name="直接连接符 19"/>
            <p:cNvCxnSpPr/>
            <p:nvPr/>
          </p:nvCxnSpPr>
          <p:spPr>
            <a:xfrm flipH="1">
              <a:off x="4788024" y="1412776"/>
              <a:ext cx="201429" cy="3159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5220072" y="1412776"/>
              <a:ext cx="144016" cy="2880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5940701" y="1448933"/>
            <a:ext cx="1146473" cy="1355681"/>
            <a:chOff x="6628784" y="1850500"/>
            <a:chExt cx="1146473" cy="1355681"/>
          </a:xfrm>
        </p:grpSpPr>
        <p:sp>
          <p:nvSpPr>
            <p:cNvPr id="2067" name="Text Box 19"/>
            <p:cNvSpPr txBox="1">
              <a:spLocks noChangeArrowheads="1"/>
            </p:cNvSpPr>
            <p:nvPr/>
          </p:nvSpPr>
          <p:spPr bwMode="auto">
            <a:xfrm>
              <a:off x="6839153" y="1850500"/>
              <a:ext cx="792088" cy="6480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10</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grpSp>
          <p:nvGrpSpPr>
            <p:cNvPr id="8" name="Group 20"/>
            <p:cNvGrpSpPr>
              <a:grpSpLocks/>
            </p:cNvGrpSpPr>
            <p:nvPr/>
          </p:nvGrpSpPr>
          <p:grpSpPr bwMode="auto">
            <a:xfrm>
              <a:off x="6814795" y="2355807"/>
              <a:ext cx="721169" cy="345934"/>
              <a:chOff x="0" y="0"/>
              <a:chExt cx="585" cy="312"/>
            </a:xfrm>
          </p:grpSpPr>
          <p:sp>
            <p:nvSpPr>
              <p:cNvPr id="2069" name="Line 21"/>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70" name="Line 22"/>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071" name="Rectangle 23"/>
            <p:cNvSpPr>
              <a:spLocks noChangeArrowheads="1"/>
            </p:cNvSpPr>
            <p:nvPr/>
          </p:nvSpPr>
          <p:spPr bwMode="auto">
            <a:xfrm>
              <a:off x="7298827" y="2609956"/>
              <a:ext cx="476430" cy="59301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72" name="Rectangle 24"/>
            <p:cNvSpPr>
              <a:spLocks noChangeArrowheads="1"/>
            </p:cNvSpPr>
            <p:nvPr/>
          </p:nvSpPr>
          <p:spPr bwMode="auto">
            <a:xfrm>
              <a:off x="6628784" y="2609956"/>
              <a:ext cx="476430" cy="5962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9" name="Group 25"/>
          <p:cNvGrpSpPr>
            <a:grpSpLocks/>
          </p:cNvGrpSpPr>
          <p:nvPr/>
        </p:nvGrpSpPr>
        <p:grpSpPr bwMode="auto">
          <a:xfrm>
            <a:off x="963580" y="3485137"/>
            <a:ext cx="1512168" cy="1440160"/>
            <a:chOff x="0" y="0"/>
            <a:chExt cx="1600" cy="1320"/>
          </a:xfrm>
        </p:grpSpPr>
        <p:sp>
          <p:nvSpPr>
            <p:cNvPr id="2074" name="Line 26"/>
            <p:cNvSpPr>
              <a:spLocks noChangeShapeType="1"/>
            </p:cNvSpPr>
            <p:nvPr/>
          </p:nvSpPr>
          <p:spPr bwMode="auto">
            <a:xfrm rot="5400000" flipH="1">
              <a:off x="562" y="237"/>
              <a:ext cx="180" cy="237"/>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75" name="Line 27"/>
            <p:cNvSpPr>
              <a:spLocks noChangeShapeType="1"/>
            </p:cNvSpPr>
            <p:nvPr/>
          </p:nvSpPr>
          <p:spPr bwMode="auto">
            <a:xfrm rot="5400000">
              <a:off x="562" y="642"/>
              <a:ext cx="180" cy="237"/>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76" name="Text Box 28"/>
            <p:cNvSpPr txBox="1">
              <a:spLocks noChangeArrowheads="1"/>
            </p:cNvSpPr>
            <p:nvPr/>
          </p:nvSpPr>
          <p:spPr bwMode="auto">
            <a:xfrm>
              <a:off x="776" y="198"/>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9</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77" name="Text Box 29"/>
            <p:cNvSpPr txBox="1">
              <a:spLocks noChangeArrowheads="1"/>
            </p:cNvSpPr>
            <p:nvPr/>
          </p:nvSpPr>
          <p:spPr bwMode="auto">
            <a:xfrm>
              <a:off x="100" y="696"/>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2</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78" name="Rectangle 30"/>
            <p:cNvSpPr>
              <a:spLocks noChangeArrowheads="1"/>
            </p:cNvSpPr>
            <p:nvPr/>
          </p:nvSpPr>
          <p:spPr bwMode="auto">
            <a:xfrm>
              <a:off x="0" y="0"/>
              <a:ext cx="465" cy="4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10" name="Group 31"/>
          <p:cNvGrpSpPr>
            <a:grpSpLocks/>
          </p:cNvGrpSpPr>
          <p:nvPr/>
        </p:nvGrpSpPr>
        <p:grpSpPr bwMode="auto">
          <a:xfrm>
            <a:off x="2994844" y="3120791"/>
            <a:ext cx="1480539" cy="1504413"/>
            <a:chOff x="0" y="0"/>
            <a:chExt cx="1604" cy="1317"/>
          </a:xfrm>
        </p:grpSpPr>
        <p:sp>
          <p:nvSpPr>
            <p:cNvPr id="2080" name="Rectangle 32"/>
            <p:cNvSpPr>
              <a:spLocks noChangeArrowheads="1"/>
            </p:cNvSpPr>
            <p:nvPr/>
          </p:nvSpPr>
          <p:spPr bwMode="auto">
            <a:xfrm>
              <a:off x="0" y="447"/>
              <a:ext cx="465" cy="4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81" name="Text Box 33"/>
            <p:cNvSpPr txBox="1">
              <a:spLocks noChangeArrowheads="1"/>
            </p:cNvSpPr>
            <p:nvPr/>
          </p:nvSpPr>
          <p:spPr bwMode="auto">
            <a:xfrm>
              <a:off x="736" y="0"/>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3</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82" name="Text Box 34"/>
            <p:cNvSpPr txBox="1">
              <a:spLocks noChangeArrowheads="1"/>
            </p:cNvSpPr>
            <p:nvPr/>
          </p:nvSpPr>
          <p:spPr bwMode="auto">
            <a:xfrm>
              <a:off x="780" y="693"/>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5</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grpSp>
          <p:nvGrpSpPr>
            <p:cNvPr id="11" name="Group 35"/>
            <p:cNvGrpSpPr>
              <a:grpSpLocks/>
            </p:cNvGrpSpPr>
            <p:nvPr/>
          </p:nvGrpSpPr>
          <p:grpSpPr bwMode="auto">
            <a:xfrm rot="16200000">
              <a:off x="405" y="539"/>
              <a:ext cx="585" cy="237"/>
              <a:chOff x="0" y="0"/>
              <a:chExt cx="585" cy="312"/>
            </a:xfrm>
          </p:grpSpPr>
          <p:sp>
            <p:nvSpPr>
              <p:cNvPr id="2084" name="Line 36"/>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85" name="Line 37"/>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12" name="Group 38"/>
          <p:cNvGrpSpPr>
            <a:grpSpLocks/>
          </p:cNvGrpSpPr>
          <p:nvPr/>
        </p:nvGrpSpPr>
        <p:grpSpPr bwMode="auto">
          <a:xfrm>
            <a:off x="2751773" y="4584895"/>
            <a:ext cx="1512168" cy="1224136"/>
            <a:chOff x="0" y="0"/>
            <a:chExt cx="1528" cy="1215"/>
          </a:xfrm>
        </p:grpSpPr>
        <p:grpSp>
          <p:nvGrpSpPr>
            <p:cNvPr id="13" name="Group 39"/>
            <p:cNvGrpSpPr>
              <a:grpSpLocks/>
            </p:cNvGrpSpPr>
            <p:nvPr/>
          </p:nvGrpSpPr>
          <p:grpSpPr bwMode="auto">
            <a:xfrm rot="5400000">
              <a:off x="287" y="569"/>
              <a:ext cx="585" cy="237"/>
              <a:chOff x="0" y="0"/>
              <a:chExt cx="585" cy="312"/>
            </a:xfrm>
          </p:grpSpPr>
          <p:sp>
            <p:nvSpPr>
              <p:cNvPr id="2088" name="Line 40"/>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89" name="Line 41"/>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090" name="Text Box 42"/>
            <p:cNvSpPr txBox="1">
              <a:spLocks noChangeArrowheads="1"/>
            </p:cNvSpPr>
            <p:nvPr/>
          </p:nvSpPr>
          <p:spPr bwMode="auto">
            <a:xfrm>
              <a:off x="704" y="330"/>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8</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91" name="Text Box 43"/>
            <p:cNvSpPr txBox="1">
              <a:spLocks noChangeArrowheads="1"/>
            </p:cNvSpPr>
            <p:nvPr/>
          </p:nvSpPr>
          <p:spPr bwMode="auto">
            <a:xfrm>
              <a:off x="0" y="0"/>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4</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92" name="Rectangle 44"/>
            <p:cNvSpPr>
              <a:spLocks noChangeArrowheads="1"/>
            </p:cNvSpPr>
            <p:nvPr/>
          </p:nvSpPr>
          <p:spPr bwMode="auto">
            <a:xfrm>
              <a:off x="32" y="747"/>
              <a:ext cx="465" cy="4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14" name="Group 45"/>
          <p:cNvGrpSpPr>
            <a:grpSpLocks/>
          </p:cNvGrpSpPr>
          <p:nvPr/>
        </p:nvGrpSpPr>
        <p:grpSpPr bwMode="auto">
          <a:xfrm>
            <a:off x="5058296" y="3697486"/>
            <a:ext cx="2964880" cy="2156800"/>
            <a:chOff x="0" y="54"/>
            <a:chExt cx="3098" cy="1944"/>
          </a:xfrm>
        </p:grpSpPr>
        <p:sp>
          <p:nvSpPr>
            <p:cNvPr id="2094" name="Rectangle 46"/>
            <p:cNvSpPr>
              <a:spLocks noChangeArrowheads="1"/>
            </p:cNvSpPr>
            <p:nvPr/>
          </p:nvSpPr>
          <p:spPr bwMode="auto">
            <a:xfrm>
              <a:off x="0" y="804"/>
              <a:ext cx="465" cy="3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grpSp>
          <p:nvGrpSpPr>
            <p:cNvPr id="15" name="Group 47"/>
            <p:cNvGrpSpPr>
              <a:grpSpLocks/>
            </p:cNvGrpSpPr>
            <p:nvPr/>
          </p:nvGrpSpPr>
          <p:grpSpPr bwMode="auto">
            <a:xfrm>
              <a:off x="294" y="525"/>
              <a:ext cx="585" cy="237"/>
              <a:chOff x="0" y="0"/>
              <a:chExt cx="585" cy="312"/>
            </a:xfrm>
          </p:grpSpPr>
          <p:sp>
            <p:nvSpPr>
              <p:cNvPr id="2096" name="Line 48"/>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sp>
            <p:nvSpPr>
              <p:cNvPr id="2097" name="Line 49"/>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grpSp>
        <p:sp>
          <p:nvSpPr>
            <p:cNvPr id="2098" name="Text Box 50"/>
            <p:cNvSpPr txBox="1">
              <a:spLocks noChangeArrowheads="1"/>
            </p:cNvSpPr>
            <p:nvPr/>
          </p:nvSpPr>
          <p:spPr bwMode="auto">
            <a:xfrm>
              <a:off x="428" y="118"/>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rgbClr val="FF0000"/>
                  </a:solidFill>
                  <a:effectLst/>
                  <a:latin typeface="Calibri" pitchFamily="34" charset="0"/>
                  <a:ea typeface="宋体" pitchFamily="2" charset="-122"/>
                  <a:cs typeface="宋体" pitchFamily="2" charset="-122"/>
                </a:rPr>
                <a:t>3</a:t>
              </a:r>
              <a:endParaRPr kumimoji="0" lang="zh-CN" altLang="zh-CN" sz="3200" b="0" i="0" u="none" strike="noStrike" cap="none" normalizeH="0" baseline="0" dirty="0" smtClean="0">
                <a:ln>
                  <a:noFill/>
                </a:ln>
                <a:solidFill>
                  <a:srgbClr val="FF0000"/>
                </a:solidFill>
                <a:effectLst/>
                <a:latin typeface="Arial" pitchFamily="34" charset="0"/>
                <a:ea typeface="宋体" pitchFamily="2" charset="-122"/>
                <a:cs typeface="宋体" pitchFamily="2" charset="-122"/>
              </a:endParaRPr>
            </a:p>
          </p:txBody>
        </p:sp>
        <p:sp>
          <p:nvSpPr>
            <p:cNvPr id="2099" name="Text Box 51"/>
            <p:cNvSpPr txBox="1">
              <a:spLocks noChangeArrowheads="1"/>
            </p:cNvSpPr>
            <p:nvPr/>
          </p:nvSpPr>
          <p:spPr bwMode="auto">
            <a:xfrm>
              <a:off x="794" y="742"/>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rgbClr val="FF0000"/>
                  </a:solidFill>
                  <a:effectLst/>
                  <a:latin typeface="Calibri" pitchFamily="34" charset="0"/>
                  <a:ea typeface="宋体" pitchFamily="2" charset="-122"/>
                  <a:cs typeface="宋体" pitchFamily="2" charset="-122"/>
                </a:rPr>
                <a:t>3</a:t>
              </a:r>
              <a:endParaRPr kumimoji="0" lang="zh-CN" altLang="zh-CN" sz="3200" b="0" i="0" u="none" strike="noStrike" cap="none" normalizeH="0" baseline="0" dirty="0" smtClean="0">
                <a:ln>
                  <a:noFill/>
                </a:ln>
                <a:solidFill>
                  <a:srgbClr val="FF0000"/>
                </a:solidFill>
                <a:effectLst/>
                <a:latin typeface="Arial" pitchFamily="34" charset="0"/>
                <a:ea typeface="宋体" pitchFamily="2" charset="-122"/>
                <a:cs typeface="宋体" pitchFamily="2" charset="-122"/>
              </a:endParaRPr>
            </a:p>
          </p:txBody>
        </p:sp>
        <p:grpSp>
          <p:nvGrpSpPr>
            <p:cNvPr id="16" name="Group 52"/>
            <p:cNvGrpSpPr>
              <a:grpSpLocks/>
            </p:cNvGrpSpPr>
            <p:nvPr/>
          </p:nvGrpSpPr>
          <p:grpSpPr bwMode="auto">
            <a:xfrm rot="10800000">
              <a:off x="1026" y="1200"/>
              <a:ext cx="585" cy="237"/>
              <a:chOff x="0" y="0"/>
              <a:chExt cx="585" cy="312"/>
            </a:xfrm>
          </p:grpSpPr>
          <p:sp>
            <p:nvSpPr>
              <p:cNvPr id="2101" name="Line 53"/>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sp>
            <p:nvSpPr>
              <p:cNvPr id="2102" name="Line 54"/>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grpSp>
        <p:sp>
          <p:nvSpPr>
            <p:cNvPr id="2103" name="Text Box 55"/>
            <p:cNvSpPr txBox="1">
              <a:spLocks noChangeArrowheads="1"/>
            </p:cNvSpPr>
            <p:nvPr/>
          </p:nvSpPr>
          <p:spPr bwMode="auto">
            <a:xfrm>
              <a:off x="953" y="1374"/>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rgbClr val="FF0000"/>
                  </a:solidFill>
                  <a:effectLst/>
                  <a:latin typeface="Calibri" pitchFamily="34" charset="0"/>
                  <a:ea typeface="宋体" pitchFamily="2" charset="-122"/>
                  <a:cs typeface="宋体" pitchFamily="2" charset="-122"/>
                </a:rPr>
                <a:t>10</a:t>
              </a:r>
              <a:endParaRPr kumimoji="0" lang="zh-CN" altLang="zh-CN" sz="3200" b="0" i="0" u="none" strike="noStrike" cap="none" normalizeH="0" baseline="0" dirty="0" smtClean="0">
                <a:ln>
                  <a:noFill/>
                </a:ln>
                <a:solidFill>
                  <a:srgbClr val="FF0000"/>
                </a:solidFill>
                <a:effectLst/>
                <a:latin typeface="Arial" pitchFamily="34" charset="0"/>
                <a:ea typeface="宋体" pitchFamily="2" charset="-122"/>
                <a:cs typeface="宋体" pitchFamily="2" charset="-122"/>
              </a:endParaRPr>
            </a:p>
          </p:txBody>
        </p:sp>
        <p:grpSp>
          <p:nvGrpSpPr>
            <p:cNvPr id="17" name="Group 56"/>
            <p:cNvGrpSpPr>
              <a:grpSpLocks/>
            </p:cNvGrpSpPr>
            <p:nvPr/>
          </p:nvGrpSpPr>
          <p:grpSpPr bwMode="auto">
            <a:xfrm>
              <a:off x="1810" y="555"/>
              <a:ext cx="585" cy="237"/>
              <a:chOff x="0" y="0"/>
              <a:chExt cx="585" cy="312"/>
            </a:xfrm>
          </p:grpSpPr>
          <p:sp>
            <p:nvSpPr>
              <p:cNvPr id="2105" name="Line 57"/>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sp>
            <p:nvSpPr>
              <p:cNvPr id="2106" name="Line 58"/>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grpSp>
        <p:sp>
          <p:nvSpPr>
            <p:cNvPr id="2107" name="Rectangle 59"/>
            <p:cNvSpPr>
              <a:spLocks noChangeArrowheads="1"/>
            </p:cNvSpPr>
            <p:nvPr/>
          </p:nvSpPr>
          <p:spPr bwMode="auto">
            <a:xfrm>
              <a:off x="1530" y="789"/>
              <a:ext cx="465" cy="4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sp>
          <p:nvSpPr>
            <p:cNvPr id="2108" name="Rectangle 60"/>
            <p:cNvSpPr>
              <a:spLocks noChangeArrowheads="1"/>
            </p:cNvSpPr>
            <p:nvPr/>
          </p:nvSpPr>
          <p:spPr bwMode="auto">
            <a:xfrm>
              <a:off x="1890" y="54"/>
              <a:ext cx="465" cy="4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sp>
          <p:nvSpPr>
            <p:cNvPr id="2109" name="Text Box 61"/>
            <p:cNvSpPr txBox="1">
              <a:spLocks noChangeArrowheads="1"/>
            </p:cNvSpPr>
            <p:nvPr/>
          </p:nvSpPr>
          <p:spPr bwMode="auto">
            <a:xfrm>
              <a:off x="2274" y="645"/>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rgbClr val="FF0000"/>
                  </a:solidFill>
                  <a:effectLst/>
                  <a:latin typeface="Calibri" pitchFamily="34" charset="0"/>
                  <a:ea typeface="宋体" pitchFamily="2" charset="-122"/>
                  <a:cs typeface="宋体" pitchFamily="2" charset="-122"/>
                </a:rPr>
                <a:t>2</a:t>
              </a:r>
              <a:endParaRPr kumimoji="0" lang="zh-CN" altLang="zh-CN" sz="3200" b="0" i="0" u="none" strike="noStrike" cap="none" normalizeH="0" baseline="0" dirty="0" smtClean="0">
                <a:ln>
                  <a:noFill/>
                </a:ln>
                <a:solidFill>
                  <a:srgbClr val="FF0000"/>
                </a:solidFill>
                <a:effectLst/>
                <a:latin typeface="Arial" pitchFamily="34" charset="0"/>
                <a:ea typeface="宋体" pitchFamily="2" charset="-122"/>
                <a:cs typeface="宋体" pitchFamily="2" charset="-122"/>
              </a:endParaRPr>
            </a:p>
          </p:txBody>
        </p:sp>
      </p:grpSp>
      <p:sp>
        <p:nvSpPr>
          <p:cNvPr id="19" name="SMARTInkShape-2"/>
          <p:cNvSpPr/>
          <p:nvPr/>
        </p:nvSpPr>
        <p:spPr>
          <a:xfrm>
            <a:off x="767953" y="5652492"/>
            <a:ext cx="1" cy="8563"/>
          </a:xfrm>
          <a:custGeom>
            <a:avLst/>
            <a:gdLst/>
            <a:ahLst/>
            <a:cxnLst/>
            <a:rect l="0" t="0" r="0" b="0"/>
            <a:pathLst>
              <a:path w="1" h="8563">
                <a:moveTo>
                  <a:pt x="0" y="0"/>
                </a:moveTo>
                <a:lnTo>
                  <a:pt x="0" y="8562"/>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itle 20"/>
          <p:cNvSpPr>
            <a:spLocks noGrp="1"/>
          </p:cNvSpPr>
          <p:nvPr>
            <p:ph type="title"/>
          </p:nvPr>
        </p:nvSpPr>
        <p:spPr/>
        <p:txBody>
          <a:bodyPr/>
          <a:lstStyle/>
          <a:p>
            <a:r>
              <a:rPr lang="en-GB" sz="2800" b="1" dirty="0" smtClean="0">
                <a:solidFill>
                  <a:srgbClr val="0070C0"/>
                </a:solidFill>
              </a:rPr>
              <a:t>Partitioning and number bonds</a:t>
            </a:r>
            <a:endParaRPr lang="en-GB" sz="2800" b="1" dirty="0">
              <a:solidFill>
                <a:srgbClr val="0070C0"/>
              </a:solidFill>
            </a:endParaRPr>
          </a:p>
        </p:txBody>
      </p:sp>
    </p:spTree>
    <p:extLst>
      <p:ext uri="{BB962C8B-B14F-4D97-AF65-F5344CB8AC3E}">
        <p14:creationId xmlns:p14="http://schemas.microsoft.com/office/powerpoint/2010/main" val="326167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0"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par>
                                <p:cTn id="33" presetID="53"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755576" y="764704"/>
            <a:ext cx="1224136" cy="1368152"/>
            <a:chOff x="-15" y="0"/>
            <a:chExt cx="1184" cy="1277"/>
          </a:xfrm>
        </p:grpSpPr>
        <p:sp>
          <p:nvSpPr>
            <p:cNvPr id="2051" name="Text Box 3"/>
            <p:cNvSpPr txBox="1">
              <a:spLocks noChangeArrowheads="1"/>
            </p:cNvSpPr>
            <p:nvPr/>
          </p:nvSpPr>
          <p:spPr bwMode="auto">
            <a:xfrm>
              <a:off x="208" y="0"/>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10</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grpSp>
          <p:nvGrpSpPr>
            <p:cNvPr id="3" name="Group 4"/>
            <p:cNvGrpSpPr>
              <a:grpSpLocks/>
            </p:cNvGrpSpPr>
            <p:nvPr/>
          </p:nvGrpSpPr>
          <p:grpSpPr bwMode="auto">
            <a:xfrm>
              <a:off x="240" y="525"/>
              <a:ext cx="585" cy="237"/>
              <a:chOff x="0" y="0"/>
              <a:chExt cx="585" cy="312"/>
            </a:xfrm>
          </p:grpSpPr>
          <p:sp>
            <p:nvSpPr>
              <p:cNvPr id="2053" name="Line 5"/>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54" name="Line 6"/>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055" name="Text Box 7"/>
            <p:cNvSpPr txBox="1">
              <a:spLocks noChangeArrowheads="1"/>
            </p:cNvSpPr>
            <p:nvPr/>
          </p:nvSpPr>
          <p:spPr bwMode="auto">
            <a:xfrm>
              <a:off x="-15" y="653"/>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5</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56" name="Rectangle 8"/>
            <p:cNvSpPr>
              <a:spLocks noChangeArrowheads="1"/>
            </p:cNvSpPr>
            <p:nvPr/>
          </p:nvSpPr>
          <p:spPr bwMode="auto">
            <a:xfrm>
              <a:off x="704" y="747"/>
              <a:ext cx="465" cy="4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GB" altLang="zh-CN" sz="2800" b="1" dirty="0" smtClean="0">
                  <a:solidFill>
                    <a:srgbClr val="FF0000"/>
                  </a:solidFill>
                </a:rPr>
                <a:t>5</a:t>
              </a:r>
              <a:endParaRPr lang="zh-CN" altLang="en-US" sz="2800" b="1" dirty="0">
                <a:solidFill>
                  <a:srgbClr val="FF0000"/>
                </a:solidFill>
              </a:endParaRPr>
            </a:p>
          </p:txBody>
        </p:sp>
      </p:grpSp>
      <p:grpSp>
        <p:nvGrpSpPr>
          <p:cNvPr id="4" name="Group 9"/>
          <p:cNvGrpSpPr>
            <a:grpSpLocks/>
          </p:cNvGrpSpPr>
          <p:nvPr/>
        </p:nvGrpSpPr>
        <p:grpSpPr bwMode="auto">
          <a:xfrm>
            <a:off x="2915816" y="764704"/>
            <a:ext cx="1224136" cy="1440003"/>
            <a:chOff x="0" y="101"/>
            <a:chExt cx="1169" cy="1182"/>
          </a:xfrm>
        </p:grpSpPr>
        <p:sp>
          <p:nvSpPr>
            <p:cNvPr id="2058" name="Text Box 10"/>
            <p:cNvSpPr txBox="1">
              <a:spLocks noChangeArrowheads="1"/>
            </p:cNvSpPr>
            <p:nvPr/>
          </p:nvSpPr>
          <p:spPr bwMode="auto">
            <a:xfrm>
              <a:off x="208" y="101"/>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10</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grpSp>
          <p:nvGrpSpPr>
            <p:cNvPr id="5" name="Group 11"/>
            <p:cNvGrpSpPr>
              <a:grpSpLocks/>
            </p:cNvGrpSpPr>
            <p:nvPr/>
          </p:nvGrpSpPr>
          <p:grpSpPr bwMode="auto">
            <a:xfrm>
              <a:off x="240" y="525"/>
              <a:ext cx="585" cy="237"/>
              <a:chOff x="0" y="0"/>
              <a:chExt cx="585" cy="312"/>
            </a:xfrm>
          </p:grpSpPr>
          <p:sp>
            <p:nvSpPr>
              <p:cNvPr id="2060" name="Line 12"/>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61" name="Line 13"/>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062" name="Text Box 14"/>
            <p:cNvSpPr txBox="1">
              <a:spLocks noChangeArrowheads="1"/>
            </p:cNvSpPr>
            <p:nvPr/>
          </p:nvSpPr>
          <p:spPr bwMode="auto">
            <a:xfrm>
              <a:off x="0" y="659"/>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1</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63" name="Rectangle 15"/>
            <p:cNvSpPr>
              <a:spLocks noChangeArrowheads="1"/>
            </p:cNvSpPr>
            <p:nvPr/>
          </p:nvSpPr>
          <p:spPr bwMode="auto">
            <a:xfrm>
              <a:off x="773" y="746"/>
              <a:ext cx="396" cy="33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GB" altLang="zh-CN" sz="2800" b="1" dirty="0" smtClean="0">
                  <a:solidFill>
                    <a:srgbClr val="FF0000"/>
                  </a:solidFill>
                </a:rPr>
                <a:t>9</a:t>
              </a:r>
              <a:endParaRPr lang="zh-CN" altLang="en-US" sz="2800" b="1" dirty="0">
                <a:solidFill>
                  <a:srgbClr val="FF0000"/>
                </a:solidFill>
              </a:endParaRPr>
            </a:p>
          </p:txBody>
        </p:sp>
      </p:grpSp>
      <p:grpSp>
        <p:nvGrpSpPr>
          <p:cNvPr id="6" name="组合 30"/>
          <p:cNvGrpSpPr/>
          <p:nvPr/>
        </p:nvGrpSpPr>
        <p:grpSpPr>
          <a:xfrm>
            <a:off x="4932040" y="764704"/>
            <a:ext cx="1512168" cy="1512168"/>
            <a:chOff x="4572000" y="908720"/>
            <a:chExt cx="1209734" cy="1296144"/>
          </a:xfrm>
        </p:grpSpPr>
        <p:sp>
          <p:nvSpPr>
            <p:cNvPr id="2064" name="Text Box 16"/>
            <p:cNvSpPr txBox="1">
              <a:spLocks noChangeArrowheads="1"/>
            </p:cNvSpPr>
            <p:nvPr/>
          </p:nvSpPr>
          <p:spPr bwMode="auto">
            <a:xfrm>
              <a:off x="5271204" y="1575147"/>
              <a:ext cx="510530" cy="4857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8</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65" name="Text Box 17"/>
            <p:cNvSpPr txBox="1">
              <a:spLocks noChangeArrowheads="1"/>
            </p:cNvSpPr>
            <p:nvPr/>
          </p:nvSpPr>
          <p:spPr bwMode="auto">
            <a:xfrm>
              <a:off x="4572000" y="1568326"/>
              <a:ext cx="432048" cy="636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2</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66" name="Rectangle 18"/>
            <p:cNvSpPr>
              <a:spLocks noChangeArrowheads="1"/>
            </p:cNvSpPr>
            <p:nvPr/>
          </p:nvSpPr>
          <p:spPr bwMode="auto">
            <a:xfrm>
              <a:off x="4802426" y="908720"/>
              <a:ext cx="576063" cy="47613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GB" altLang="zh-CN" sz="2800" b="1" dirty="0" smtClean="0">
                  <a:solidFill>
                    <a:srgbClr val="FF0000"/>
                  </a:solidFill>
                </a:rPr>
                <a:t>10</a:t>
              </a:r>
              <a:endParaRPr lang="zh-CN" altLang="en-US" sz="2800" b="1" dirty="0">
                <a:solidFill>
                  <a:srgbClr val="FF0000"/>
                </a:solidFill>
              </a:endParaRPr>
            </a:p>
          </p:txBody>
        </p:sp>
        <p:cxnSp>
          <p:nvCxnSpPr>
            <p:cNvPr id="20" name="直接连接符 19"/>
            <p:cNvCxnSpPr/>
            <p:nvPr/>
          </p:nvCxnSpPr>
          <p:spPr>
            <a:xfrm flipH="1">
              <a:off x="4788024" y="1412776"/>
              <a:ext cx="201429" cy="3159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5220072" y="1412776"/>
              <a:ext cx="144016" cy="2880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组合 31"/>
          <p:cNvGrpSpPr/>
          <p:nvPr/>
        </p:nvGrpSpPr>
        <p:grpSpPr>
          <a:xfrm>
            <a:off x="7308304" y="980728"/>
            <a:ext cx="1146473" cy="1368151"/>
            <a:chOff x="6665887" y="900664"/>
            <a:chExt cx="852786" cy="1162912"/>
          </a:xfrm>
        </p:grpSpPr>
        <p:sp>
          <p:nvSpPr>
            <p:cNvPr id="2067" name="Text Box 19"/>
            <p:cNvSpPr txBox="1">
              <a:spLocks noChangeArrowheads="1"/>
            </p:cNvSpPr>
            <p:nvPr/>
          </p:nvSpPr>
          <p:spPr bwMode="auto">
            <a:xfrm>
              <a:off x="6822367" y="900664"/>
              <a:ext cx="589182" cy="55085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10</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grpSp>
          <p:nvGrpSpPr>
            <p:cNvPr id="8" name="Group 20"/>
            <p:cNvGrpSpPr>
              <a:grpSpLocks/>
            </p:cNvGrpSpPr>
            <p:nvPr/>
          </p:nvGrpSpPr>
          <p:grpSpPr bwMode="auto">
            <a:xfrm>
              <a:off x="6804248" y="1340768"/>
              <a:ext cx="536430" cy="294040"/>
              <a:chOff x="0" y="0"/>
              <a:chExt cx="585" cy="312"/>
            </a:xfrm>
          </p:grpSpPr>
          <p:sp>
            <p:nvSpPr>
              <p:cNvPr id="2069" name="Line 21"/>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70" name="Line 22"/>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071" name="Rectangle 23"/>
            <p:cNvSpPr>
              <a:spLocks noChangeArrowheads="1"/>
            </p:cNvSpPr>
            <p:nvPr/>
          </p:nvSpPr>
          <p:spPr bwMode="auto">
            <a:xfrm>
              <a:off x="7164288" y="1556792"/>
              <a:ext cx="354385" cy="5040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72" name="Rectangle 24"/>
            <p:cNvSpPr>
              <a:spLocks noChangeArrowheads="1"/>
            </p:cNvSpPr>
            <p:nvPr/>
          </p:nvSpPr>
          <p:spPr bwMode="auto">
            <a:xfrm>
              <a:off x="6665887" y="1556792"/>
              <a:ext cx="354385" cy="50678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9" name="Group 25"/>
          <p:cNvGrpSpPr>
            <a:grpSpLocks/>
          </p:cNvGrpSpPr>
          <p:nvPr/>
        </p:nvGrpSpPr>
        <p:grpSpPr bwMode="auto">
          <a:xfrm>
            <a:off x="827584" y="2564904"/>
            <a:ext cx="1512168" cy="1440160"/>
            <a:chOff x="0" y="0"/>
            <a:chExt cx="1600" cy="1320"/>
          </a:xfrm>
        </p:grpSpPr>
        <p:sp>
          <p:nvSpPr>
            <p:cNvPr id="2074" name="Line 26"/>
            <p:cNvSpPr>
              <a:spLocks noChangeShapeType="1"/>
            </p:cNvSpPr>
            <p:nvPr/>
          </p:nvSpPr>
          <p:spPr bwMode="auto">
            <a:xfrm rot="5400000" flipH="1">
              <a:off x="562" y="237"/>
              <a:ext cx="180" cy="237"/>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75" name="Line 27"/>
            <p:cNvSpPr>
              <a:spLocks noChangeShapeType="1"/>
            </p:cNvSpPr>
            <p:nvPr/>
          </p:nvSpPr>
          <p:spPr bwMode="auto">
            <a:xfrm rot="5400000">
              <a:off x="562" y="642"/>
              <a:ext cx="180" cy="237"/>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76" name="Text Box 28"/>
            <p:cNvSpPr txBox="1">
              <a:spLocks noChangeArrowheads="1"/>
            </p:cNvSpPr>
            <p:nvPr/>
          </p:nvSpPr>
          <p:spPr bwMode="auto">
            <a:xfrm>
              <a:off x="776" y="198"/>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9</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77" name="Text Box 29"/>
            <p:cNvSpPr txBox="1">
              <a:spLocks noChangeArrowheads="1"/>
            </p:cNvSpPr>
            <p:nvPr/>
          </p:nvSpPr>
          <p:spPr bwMode="auto">
            <a:xfrm>
              <a:off x="100" y="696"/>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2</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78" name="Rectangle 30"/>
            <p:cNvSpPr>
              <a:spLocks noChangeArrowheads="1"/>
            </p:cNvSpPr>
            <p:nvPr/>
          </p:nvSpPr>
          <p:spPr bwMode="auto">
            <a:xfrm>
              <a:off x="0" y="0"/>
              <a:ext cx="465" cy="4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GB" altLang="zh-CN" sz="2800" b="1" dirty="0" smtClean="0">
                  <a:solidFill>
                    <a:srgbClr val="FF0000"/>
                  </a:solidFill>
                </a:rPr>
                <a:t>7</a:t>
              </a:r>
              <a:endParaRPr lang="zh-CN" altLang="en-US" sz="2800" b="1" dirty="0">
                <a:solidFill>
                  <a:srgbClr val="FF0000"/>
                </a:solidFill>
              </a:endParaRPr>
            </a:p>
          </p:txBody>
        </p:sp>
      </p:grpSp>
      <p:grpSp>
        <p:nvGrpSpPr>
          <p:cNvPr id="10" name="Group 31"/>
          <p:cNvGrpSpPr>
            <a:grpSpLocks/>
          </p:cNvGrpSpPr>
          <p:nvPr/>
        </p:nvGrpSpPr>
        <p:grpSpPr bwMode="auto">
          <a:xfrm>
            <a:off x="2771800" y="2492896"/>
            <a:ext cx="1480539" cy="1504413"/>
            <a:chOff x="0" y="0"/>
            <a:chExt cx="1604" cy="1317"/>
          </a:xfrm>
        </p:grpSpPr>
        <p:sp>
          <p:nvSpPr>
            <p:cNvPr id="2080" name="Rectangle 32"/>
            <p:cNvSpPr>
              <a:spLocks noChangeArrowheads="1"/>
            </p:cNvSpPr>
            <p:nvPr/>
          </p:nvSpPr>
          <p:spPr bwMode="auto">
            <a:xfrm>
              <a:off x="0" y="447"/>
              <a:ext cx="465" cy="4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GB" altLang="zh-CN" sz="2800" b="1" dirty="0" smtClean="0">
                  <a:solidFill>
                    <a:srgbClr val="7030A0"/>
                  </a:solidFill>
                </a:rPr>
                <a:t>8</a:t>
              </a:r>
              <a:endParaRPr lang="zh-CN" altLang="en-US" sz="2800" b="1" dirty="0">
                <a:solidFill>
                  <a:srgbClr val="7030A0"/>
                </a:solidFill>
              </a:endParaRPr>
            </a:p>
          </p:txBody>
        </p:sp>
        <p:sp>
          <p:nvSpPr>
            <p:cNvPr id="2081" name="Text Box 33"/>
            <p:cNvSpPr txBox="1">
              <a:spLocks noChangeArrowheads="1"/>
            </p:cNvSpPr>
            <p:nvPr/>
          </p:nvSpPr>
          <p:spPr bwMode="auto">
            <a:xfrm>
              <a:off x="736" y="0"/>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3</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82" name="Text Box 34"/>
            <p:cNvSpPr txBox="1">
              <a:spLocks noChangeArrowheads="1"/>
            </p:cNvSpPr>
            <p:nvPr/>
          </p:nvSpPr>
          <p:spPr bwMode="auto">
            <a:xfrm>
              <a:off x="780" y="693"/>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5</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grpSp>
          <p:nvGrpSpPr>
            <p:cNvPr id="11" name="Group 35"/>
            <p:cNvGrpSpPr>
              <a:grpSpLocks/>
            </p:cNvGrpSpPr>
            <p:nvPr/>
          </p:nvGrpSpPr>
          <p:grpSpPr bwMode="auto">
            <a:xfrm rot="16200000">
              <a:off x="405" y="539"/>
              <a:ext cx="585" cy="237"/>
              <a:chOff x="0" y="0"/>
              <a:chExt cx="585" cy="312"/>
            </a:xfrm>
          </p:grpSpPr>
          <p:sp>
            <p:nvSpPr>
              <p:cNvPr id="2084" name="Line 36"/>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85" name="Line 37"/>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12" name="Group 38"/>
          <p:cNvGrpSpPr>
            <a:grpSpLocks/>
          </p:cNvGrpSpPr>
          <p:nvPr/>
        </p:nvGrpSpPr>
        <p:grpSpPr bwMode="auto">
          <a:xfrm>
            <a:off x="1187624" y="4365104"/>
            <a:ext cx="1512168" cy="1224136"/>
            <a:chOff x="0" y="0"/>
            <a:chExt cx="1528" cy="1215"/>
          </a:xfrm>
        </p:grpSpPr>
        <p:grpSp>
          <p:nvGrpSpPr>
            <p:cNvPr id="13" name="Group 39"/>
            <p:cNvGrpSpPr>
              <a:grpSpLocks/>
            </p:cNvGrpSpPr>
            <p:nvPr/>
          </p:nvGrpSpPr>
          <p:grpSpPr bwMode="auto">
            <a:xfrm rot="5400000">
              <a:off x="287" y="569"/>
              <a:ext cx="585" cy="237"/>
              <a:chOff x="0" y="0"/>
              <a:chExt cx="585" cy="312"/>
            </a:xfrm>
          </p:grpSpPr>
          <p:sp>
            <p:nvSpPr>
              <p:cNvPr id="2088" name="Line 40"/>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89" name="Line 41"/>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090" name="Text Box 42"/>
            <p:cNvSpPr txBox="1">
              <a:spLocks noChangeArrowheads="1"/>
            </p:cNvSpPr>
            <p:nvPr/>
          </p:nvSpPr>
          <p:spPr bwMode="auto">
            <a:xfrm>
              <a:off x="704" y="330"/>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8</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91" name="Text Box 43"/>
            <p:cNvSpPr txBox="1">
              <a:spLocks noChangeArrowheads="1"/>
            </p:cNvSpPr>
            <p:nvPr/>
          </p:nvSpPr>
          <p:spPr bwMode="auto">
            <a:xfrm>
              <a:off x="0" y="0"/>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Calibri" pitchFamily="34" charset="0"/>
                  <a:ea typeface="宋体" pitchFamily="2" charset="-122"/>
                  <a:cs typeface="宋体" pitchFamily="2" charset="-122"/>
                </a:rPr>
                <a:t>4</a:t>
              </a:r>
              <a:endParaRPr kumimoji="0" lang="zh-CN" altLang="zh-CN" sz="32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2092" name="Rectangle 44"/>
            <p:cNvSpPr>
              <a:spLocks noChangeArrowheads="1"/>
            </p:cNvSpPr>
            <p:nvPr/>
          </p:nvSpPr>
          <p:spPr bwMode="auto">
            <a:xfrm>
              <a:off x="32" y="747"/>
              <a:ext cx="465" cy="4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GB" altLang="zh-CN" sz="2800" b="1" dirty="0" smtClean="0">
                  <a:solidFill>
                    <a:srgbClr val="FF0000"/>
                  </a:solidFill>
                </a:rPr>
                <a:t>4</a:t>
              </a:r>
              <a:endParaRPr lang="zh-CN" altLang="en-US" sz="2800" b="1" dirty="0">
                <a:solidFill>
                  <a:srgbClr val="FF0000"/>
                </a:solidFill>
              </a:endParaRPr>
            </a:p>
          </p:txBody>
        </p:sp>
      </p:grpSp>
      <p:grpSp>
        <p:nvGrpSpPr>
          <p:cNvPr id="14" name="Group 45"/>
          <p:cNvGrpSpPr>
            <a:grpSpLocks/>
          </p:cNvGrpSpPr>
          <p:nvPr/>
        </p:nvGrpSpPr>
        <p:grpSpPr bwMode="auto">
          <a:xfrm>
            <a:off x="4788024" y="2849037"/>
            <a:ext cx="3384376" cy="2451941"/>
            <a:chOff x="0" y="54"/>
            <a:chExt cx="3098" cy="1944"/>
          </a:xfrm>
        </p:grpSpPr>
        <p:sp>
          <p:nvSpPr>
            <p:cNvPr id="2094" name="Rectangle 46"/>
            <p:cNvSpPr>
              <a:spLocks noChangeArrowheads="1"/>
            </p:cNvSpPr>
            <p:nvPr/>
          </p:nvSpPr>
          <p:spPr bwMode="auto">
            <a:xfrm>
              <a:off x="0" y="804"/>
              <a:ext cx="465" cy="3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GB" altLang="zh-CN" sz="2800" b="1" dirty="0" smtClean="0">
                  <a:solidFill>
                    <a:srgbClr val="7030A0"/>
                  </a:solidFill>
                </a:rPr>
                <a:t>0</a:t>
              </a:r>
              <a:endParaRPr lang="zh-CN" altLang="en-US" sz="2800" b="1" dirty="0">
                <a:solidFill>
                  <a:srgbClr val="7030A0"/>
                </a:solidFill>
              </a:endParaRPr>
            </a:p>
          </p:txBody>
        </p:sp>
        <p:grpSp>
          <p:nvGrpSpPr>
            <p:cNvPr id="15" name="Group 47"/>
            <p:cNvGrpSpPr>
              <a:grpSpLocks/>
            </p:cNvGrpSpPr>
            <p:nvPr/>
          </p:nvGrpSpPr>
          <p:grpSpPr bwMode="auto">
            <a:xfrm>
              <a:off x="294" y="525"/>
              <a:ext cx="585" cy="237"/>
              <a:chOff x="0" y="0"/>
              <a:chExt cx="585" cy="312"/>
            </a:xfrm>
          </p:grpSpPr>
          <p:sp>
            <p:nvSpPr>
              <p:cNvPr id="2096" name="Line 48"/>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sp>
            <p:nvSpPr>
              <p:cNvPr id="2097" name="Line 49"/>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grpSp>
        <p:sp>
          <p:nvSpPr>
            <p:cNvPr id="2098" name="Text Box 50"/>
            <p:cNvSpPr txBox="1">
              <a:spLocks noChangeArrowheads="1"/>
            </p:cNvSpPr>
            <p:nvPr/>
          </p:nvSpPr>
          <p:spPr bwMode="auto">
            <a:xfrm>
              <a:off x="428" y="118"/>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rgbClr val="FF0000"/>
                  </a:solidFill>
                  <a:effectLst/>
                  <a:latin typeface="Calibri" pitchFamily="34" charset="0"/>
                  <a:ea typeface="宋体" pitchFamily="2" charset="-122"/>
                  <a:cs typeface="宋体" pitchFamily="2" charset="-122"/>
                </a:rPr>
                <a:t>3</a:t>
              </a:r>
              <a:endParaRPr kumimoji="0" lang="zh-CN" altLang="zh-CN" sz="3200" b="0" i="0" u="none" strike="noStrike" cap="none" normalizeH="0" baseline="0" dirty="0" smtClean="0">
                <a:ln>
                  <a:noFill/>
                </a:ln>
                <a:solidFill>
                  <a:srgbClr val="FF0000"/>
                </a:solidFill>
                <a:effectLst/>
                <a:latin typeface="Arial" pitchFamily="34" charset="0"/>
                <a:ea typeface="宋体" pitchFamily="2" charset="-122"/>
                <a:cs typeface="宋体" pitchFamily="2" charset="-122"/>
              </a:endParaRPr>
            </a:p>
          </p:txBody>
        </p:sp>
        <p:sp>
          <p:nvSpPr>
            <p:cNvPr id="2099" name="Text Box 51"/>
            <p:cNvSpPr txBox="1">
              <a:spLocks noChangeArrowheads="1"/>
            </p:cNvSpPr>
            <p:nvPr/>
          </p:nvSpPr>
          <p:spPr bwMode="auto">
            <a:xfrm>
              <a:off x="794" y="742"/>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rgbClr val="FF0000"/>
                  </a:solidFill>
                  <a:effectLst/>
                  <a:latin typeface="Calibri" pitchFamily="34" charset="0"/>
                  <a:ea typeface="宋体" pitchFamily="2" charset="-122"/>
                  <a:cs typeface="宋体" pitchFamily="2" charset="-122"/>
                </a:rPr>
                <a:t>3</a:t>
              </a:r>
              <a:endParaRPr kumimoji="0" lang="zh-CN" altLang="zh-CN" sz="3200" b="0" i="0" u="none" strike="noStrike" cap="none" normalizeH="0" baseline="0" dirty="0" smtClean="0">
                <a:ln>
                  <a:noFill/>
                </a:ln>
                <a:solidFill>
                  <a:srgbClr val="FF0000"/>
                </a:solidFill>
                <a:effectLst/>
                <a:latin typeface="Arial" pitchFamily="34" charset="0"/>
                <a:ea typeface="宋体" pitchFamily="2" charset="-122"/>
                <a:cs typeface="宋体" pitchFamily="2" charset="-122"/>
              </a:endParaRPr>
            </a:p>
          </p:txBody>
        </p:sp>
        <p:grpSp>
          <p:nvGrpSpPr>
            <p:cNvPr id="16" name="Group 52"/>
            <p:cNvGrpSpPr>
              <a:grpSpLocks/>
            </p:cNvGrpSpPr>
            <p:nvPr/>
          </p:nvGrpSpPr>
          <p:grpSpPr bwMode="auto">
            <a:xfrm rot="10800000">
              <a:off x="1026" y="1200"/>
              <a:ext cx="585" cy="237"/>
              <a:chOff x="0" y="0"/>
              <a:chExt cx="585" cy="312"/>
            </a:xfrm>
          </p:grpSpPr>
          <p:sp>
            <p:nvSpPr>
              <p:cNvPr id="2101" name="Line 53"/>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sp>
            <p:nvSpPr>
              <p:cNvPr id="2102" name="Line 54"/>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grpSp>
        <p:sp>
          <p:nvSpPr>
            <p:cNvPr id="2103" name="Text Box 55"/>
            <p:cNvSpPr txBox="1">
              <a:spLocks noChangeArrowheads="1"/>
            </p:cNvSpPr>
            <p:nvPr/>
          </p:nvSpPr>
          <p:spPr bwMode="auto">
            <a:xfrm>
              <a:off x="953" y="1374"/>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rgbClr val="FF0000"/>
                  </a:solidFill>
                  <a:effectLst/>
                  <a:latin typeface="Calibri" pitchFamily="34" charset="0"/>
                  <a:ea typeface="宋体" pitchFamily="2" charset="-122"/>
                  <a:cs typeface="宋体" pitchFamily="2" charset="-122"/>
                </a:rPr>
                <a:t>10</a:t>
              </a:r>
              <a:endParaRPr kumimoji="0" lang="zh-CN" altLang="zh-CN" sz="3200" b="0" i="0" u="none" strike="noStrike" cap="none" normalizeH="0" baseline="0" dirty="0" smtClean="0">
                <a:ln>
                  <a:noFill/>
                </a:ln>
                <a:solidFill>
                  <a:srgbClr val="FF0000"/>
                </a:solidFill>
                <a:effectLst/>
                <a:latin typeface="Arial" pitchFamily="34" charset="0"/>
                <a:ea typeface="宋体" pitchFamily="2" charset="-122"/>
                <a:cs typeface="宋体" pitchFamily="2" charset="-122"/>
              </a:endParaRPr>
            </a:p>
          </p:txBody>
        </p:sp>
        <p:grpSp>
          <p:nvGrpSpPr>
            <p:cNvPr id="17" name="Group 56"/>
            <p:cNvGrpSpPr>
              <a:grpSpLocks/>
            </p:cNvGrpSpPr>
            <p:nvPr/>
          </p:nvGrpSpPr>
          <p:grpSpPr bwMode="auto">
            <a:xfrm>
              <a:off x="1810" y="555"/>
              <a:ext cx="585" cy="237"/>
              <a:chOff x="0" y="0"/>
              <a:chExt cx="585" cy="312"/>
            </a:xfrm>
          </p:grpSpPr>
          <p:sp>
            <p:nvSpPr>
              <p:cNvPr id="2105" name="Line 57"/>
              <p:cNvSpPr>
                <a:spLocks noChangeShapeType="1"/>
              </p:cNvSpPr>
              <p:nvPr/>
            </p:nvSpPr>
            <p:spPr bwMode="auto">
              <a:xfrm flipH="1">
                <a:off x="0"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sp>
            <p:nvSpPr>
              <p:cNvPr id="2106" name="Line 58"/>
              <p:cNvSpPr>
                <a:spLocks noChangeShapeType="1"/>
              </p:cNvSpPr>
              <p:nvPr/>
            </p:nvSpPr>
            <p:spPr bwMode="auto">
              <a:xfrm>
                <a:off x="405" y="0"/>
                <a:ext cx="180" cy="31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FF0000"/>
                  </a:solidFill>
                </a:endParaRPr>
              </a:p>
            </p:txBody>
          </p:sp>
        </p:grpSp>
        <p:sp>
          <p:nvSpPr>
            <p:cNvPr id="2107" name="Rectangle 59"/>
            <p:cNvSpPr>
              <a:spLocks noChangeArrowheads="1"/>
            </p:cNvSpPr>
            <p:nvPr/>
          </p:nvSpPr>
          <p:spPr bwMode="auto">
            <a:xfrm>
              <a:off x="1516" y="799"/>
              <a:ext cx="465" cy="4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GB" altLang="zh-CN" sz="2800" b="1" dirty="0" smtClean="0">
                  <a:solidFill>
                    <a:srgbClr val="7030A0"/>
                  </a:solidFill>
                </a:rPr>
                <a:t>7</a:t>
              </a:r>
              <a:endParaRPr lang="zh-CN" altLang="en-US" sz="2800" b="1" dirty="0">
                <a:solidFill>
                  <a:srgbClr val="7030A0"/>
                </a:solidFill>
              </a:endParaRPr>
            </a:p>
          </p:txBody>
        </p:sp>
        <p:sp>
          <p:nvSpPr>
            <p:cNvPr id="2108" name="Rectangle 60"/>
            <p:cNvSpPr>
              <a:spLocks noChangeArrowheads="1"/>
            </p:cNvSpPr>
            <p:nvPr/>
          </p:nvSpPr>
          <p:spPr bwMode="auto">
            <a:xfrm>
              <a:off x="1890" y="54"/>
              <a:ext cx="465" cy="4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GB" altLang="zh-CN" sz="2800" dirty="0" smtClean="0">
                  <a:solidFill>
                    <a:srgbClr val="7030A0"/>
                  </a:solidFill>
                </a:rPr>
                <a:t>9</a:t>
              </a:r>
              <a:endParaRPr lang="zh-CN" altLang="en-US" sz="2800" dirty="0">
                <a:solidFill>
                  <a:srgbClr val="7030A0"/>
                </a:solidFill>
              </a:endParaRPr>
            </a:p>
          </p:txBody>
        </p:sp>
        <p:sp>
          <p:nvSpPr>
            <p:cNvPr id="2109" name="Text Box 61"/>
            <p:cNvSpPr txBox="1">
              <a:spLocks noChangeArrowheads="1"/>
            </p:cNvSpPr>
            <p:nvPr/>
          </p:nvSpPr>
          <p:spPr bwMode="auto">
            <a:xfrm>
              <a:off x="2274" y="645"/>
              <a:ext cx="824" cy="6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rgbClr val="FF0000"/>
                  </a:solidFill>
                  <a:effectLst/>
                  <a:latin typeface="Calibri" pitchFamily="34" charset="0"/>
                  <a:ea typeface="宋体" pitchFamily="2" charset="-122"/>
                  <a:cs typeface="宋体" pitchFamily="2" charset="-122"/>
                </a:rPr>
                <a:t>2</a:t>
              </a:r>
              <a:endParaRPr kumimoji="0" lang="zh-CN" altLang="zh-CN" sz="3200" b="0" i="0" u="none" strike="noStrike" cap="none" normalizeH="0" baseline="0" dirty="0" smtClean="0">
                <a:ln>
                  <a:noFill/>
                </a:ln>
                <a:solidFill>
                  <a:srgbClr val="FF0000"/>
                </a:solidFill>
                <a:effectLst/>
                <a:latin typeface="Arial" pitchFamily="34" charset="0"/>
                <a:ea typeface="宋体" pitchFamily="2" charset="-122"/>
                <a:cs typeface="宋体" pitchFamily="2" charset="-122"/>
              </a:endParaRPr>
            </a:p>
          </p:txBody>
        </p:sp>
      </p:grpSp>
      <p:sp>
        <p:nvSpPr>
          <p:cNvPr id="19" name="SMARTInkShape-2"/>
          <p:cNvSpPr/>
          <p:nvPr/>
        </p:nvSpPr>
        <p:spPr>
          <a:xfrm>
            <a:off x="767953" y="5652492"/>
            <a:ext cx="1" cy="8563"/>
          </a:xfrm>
          <a:custGeom>
            <a:avLst/>
            <a:gdLst/>
            <a:ahLst/>
            <a:cxnLst/>
            <a:rect l="0" t="0" r="0" b="0"/>
            <a:pathLst>
              <a:path w="1" h="8563">
                <a:moveTo>
                  <a:pt x="0" y="0"/>
                </a:moveTo>
                <a:lnTo>
                  <a:pt x="0" y="8562"/>
                </a:lnTo>
              </a:path>
            </a:pathLst>
          </a:custGeom>
          <a:ln w="19050">
            <a:solidFill>
              <a:srgbClr val="0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7391539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Adding 3 numbers…</a:t>
            </a:r>
            <a:endParaRPr lang="en-GB" b="1" dirty="0">
              <a:solidFill>
                <a:srgbClr val="0070C0"/>
              </a:solidFill>
            </a:endParaRPr>
          </a:p>
        </p:txBody>
      </p:sp>
      <p:pic>
        <p:nvPicPr>
          <p:cNvPr id="8194" name="Picture 2" descr="C:\Users\Deborah.morgan\AppData\Local\Microsoft\Windows\Temporary Internet Files\Content.Outlook\XFTW6GH3\IMG_3140.JPG"/>
          <p:cNvPicPr>
            <a:picLocks noChangeAspect="1" noChangeArrowheads="1"/>
          </p:cNvPicPr>
          <p:nvPr/>
        </p:nvPicPr>
        <p:blipFill rotWithShape="1">
          <a:blip r:embed="rId3" cstate="print"/>
          <a:srcRect t="17443" b="20940"/>
          <a:stretch/>
        </p:blipFill>
        <p:spPr bwMode="auto">
          <a:xfrm>
            <a:off x="395536" y="1988840"/>
            <a:ext cx="7236296" cy="3344091"/>
          </a:xfrm>
          <a:prstGeom prst="rect">
            <a:avLst/>
          </a:prstGeom>
          <a:noFill/>
        </p:spPr>
      </p:pic>
    </p:spTree>
    <p:extLst>
      <p:ext uri="{BB962C8B-B14F-4D97-AF65-F5344CB8AC3E}">
        <p14:creationId xmlns:p14="http://schemas.microsoft.com/office/powerpoint/2010/main" val="3554639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562074"/>
          </a:xfrm>
        </p:spPr>
        <p:txBody>
          <a:bodyPr/>
          <a:lstStyle/>
          <a:p>
            <a:r>
              <a:rPr lang="en-GB" sz="2800" b="1" dirty="0" smtClean="0">
                <a:solidFill>
                  <a:srgbClr val="0070C0"/>
                </a:solidFill>
              </a:rPr>
              <a:t>Working towards expert in year 4</a:t>
            </a:r>
            <a:endParaRPr lang="en-GB" sz="2800" b="1" dirty="0">
              <a:solidFill>
                <a:srgbClr val="0070C0"/>
              </a:solidFill>
            </a:endParaRPr>
          </a:p>
        </p:txBody>
      </p:sp>
      <p:sp>
        <p:nvSpPr>
          <p:cNvPr id="7" name="TextBox 6"/>
          <p:cNvSpPr txBox="1"/>
          <p:nvPr/>
        </p:nvSpPr>
        <p:spPr>
          <a:xfrm>
            <a:off x="467544" y="1265516"/>
            <a:ext cx="7497646" cy="861774"/>
          </a:xfrm>
          <a:prstGeom prst="rect">
            <a:avLst/>
          </a:prstGeom>
          <a:noFill/>
          <a:ln w="38100">
            <a:solidFill>
              <a:srgbClr val="92D050"/>
            </a:solidFill>
          </a:ln>
        </p:spPr>
        <p:txBody>
          <a:bodyPr wrap="square" rtlCol="0">
            <a:spAutoFit/>
          </a:bodyPr>
          <a:lstStyle/>
          <a:p>
            <a:r>
              <a:rPr lang="en-GB" dirty="0" smtClean="0"/>
              <a:t> 	</a:t>
            </a:r>
            <a:endParaRPr lang="en-GB" sz="1600" dirty="0" smtClean="0"/>
          </a:p>
          <a:p>
            <a:r>
              <a:rPr lang="en-GB" sz="1600" dirty="0" smtClean="0"/>
              <a:t>Jo pours 3ml of cough mixture from a bottle containing 1/10 of a litre. How much cough mixture is left? Does she have enough for two more 30ml doses?</a:t>
            </a:r>
            <a:endParaRPr lang="en-GB" sz="16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0035" y="1052736"/>
            <a:ext cx="740259" cy="522148"/>
          </a:xfrm>
          <a:prstGeom prst="rect">
            <a:avLst/>
          </a:prstGeom>
        </p:spPr>
      </p:pic>
      <p:sp>
        <p:nvSpPr>
          <p:cNvPr id="9" name="TextBox 8"/>
          <p:cNvSpPr txBox="1"/>
          <p:nvPr/>
        </p:nvSpPr>
        <p:spPr>
          <a:xfrm>
            <a:off x="467543" y="2492896"/>
            <a:ext cx="7516547" cy="830997"/>
          </a:xfrm>
          <a:prstGeom prst="rect">
            <a:avLst/>
          </a:prstGeom>
          <a:noFill/>
          <a:ln w="28575">
            <a:solidFill>
              <a:srgbClr val="92D050"/>
            </a:solidFill>
          </a:ln>
        </p:spPr>
        <p:txBody>
          <a:bodyPr wrap="square" rtlCol="0">
            <a:spAutoFit/>
          </a:bodyPr>
          <a:lstStyle/>
          <a:p>
            <a:r>
              <a:rPr lang="en-GB" sz="1600" dirty="0" smtClean="0"/>
              <a:t>Chloe shares a bag of grapes between 6 friends. Each friend gets 23 grapes and there are 2 grapes left. </a:t>
            </a:r>
          </a:p>
          <a:p>
            <a:r>
              <a:rPr lang="en-GB" sz="1600" dirty="0" smtClean="0"/>
              <a:t>How many grapes were in the bag?</a:t>
            </a:r>
            <a:endParaRPr lang="en-GB" sz="1600"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2817817"/>
            <a:ext cx="972108" cy="648072"/>
          </a:xfrm>
          <a:prstGeom prst="rect">
            <a:avLst/>
          </a:prstGeom>
        </p:spPr>
      </p:pic>
      <p:sp>
        <p:nvSpPr>
          <p:cNvPr id="12" name="TextBox 11"/>
          <p:cNvSpPr txBox="1"/>
          <p:nvPr/>
        </p:nvSpPr>
        <p:spPr>
          <a:xfrm>
            <a:off x="467544" y="3861048"/>
            <a:ext cx="7516547" cy="584775"/>
          </a:xfrm>
          <a:prstGeom prst="rect">
            <a:avLst/>
          </a:prstGeom>
          <a:noFill/>
          <a:ln w="28575">
            <a:solidFill>
              <a:srgbClr val="92D050"/>
            </a:solidFill>
          </a:ln>
        </p:spPr>
        <p:txBody>
          <a:bodyPr wrap="square" rtlCol="0">
            <a:spAutoFit/>
          </a:bodyPr>
          <a:lstStyle/>
          <a:p>
            <a:r>
              <a:rPr lang="en-GB" sz="1600" dirty="0" smtClean="0"/>
              <a:t>Which of these amounts of money can you make using only 3 coins each time?</a:t>
            </a:r>
          </a:p>
          <a:p>
            <a:r>
              <a:rPr lang="en-GB" sz="1600" dirty="0" smtClean="0"/>
              <a:t>£1.12     83p      £1.05      46p       £2.71        16p</a:t>
            </a:r>
            <a:endParaRPr lang="en-GB" sz="1600" dirty="0"/>
          </a:p>
        </p:txBody>
      </p:sp>
      <p:sp>
        <p:nvSpPr>
          <p:cNvPr id="13" name="TextBox 12"/>
          <p:cNvSpPr txBox="1"/>
          <p:nvPr/>
        </p:nvSpPr>
        <p:spPr>
          <a:xfrm>
            <a:off x="467544" y="5050050"/>
            <a:ext cx="7560840" cy="584775"/>
          </a:xfrm>
          <a:prstGeom prst="rect">
            <a:avLst/>
          </a:prstGeom>
          <a:noFill/>
          <a:ln w="28575">
            <a:solidFill>
              <a:srgbClr val="92D050"/>
            </a:solidFill>
          </a:ln>
        </p:spPr>
        <p:txBody>
          <a:bodyPr wrap="square" rtlCol="0">
            <a:spAutoFit/>
          </a:bodyPr>
          <a:lstStyle/>
          <a:p>
            <a:r>
              <a:rPr lang="en-GB" sz="1600" dirty="0" smtClean="0"/>
              <a:t>Ruth says that the calculation 50÷8 gives a remainder of 2. Is she correct?</a:t>
            </a:r>
          </a:p>
          <a:p>
            <a:r>
              <a:rPr lang="en-GB" sz="1600" dirty="0" smtClean="0"/>
              <a:t>Can you give five other examples of division calculations with a remainder of 2?</a:t>
            </a:r>
            <a:endParaRPr lang="en-GB" sz="1600" dirty="0"/>
          </a:p>
        </p:txBody>
      </p:sp>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7551" y="4169435"/>
            <a:ext cx="939087" cy="704315"/>
          </a:xfrm>
          <a:prstGeom prst="rect">
            <a:avLst/>
          </a:prstGeom>
        </p:spPr>
      </p:pic>
    </p:spTree>
    <p:extLst>
      <p:ext uri="{BB962C8B-B14F-4D97-AF65-F5344CB8AC3E}">
        <p14:creationId xmlns:p14="http://schemas.microsoft.com/office/powerpoint/2010/main" val="27682754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End of year assessment</a:t>
            </a:r>
          </a:p>
        </p:txBody>
      </p:sp>
      <p:sp>
        <p:nvSpPr>
          <p:cNvPr id="3" name="Content Placeholder 2"/>
          <p:cNvSpPr>
            <a:spLocks noGrp="1"/>
          </p:cNvSpPr>
          <p:nvPr>
            <p:ph idx="1"/>
          </p:nvPr>
        </p:nvSpPr>
        <p:spPr/>
        <p:txBody>
          <a:bodyPr>
            <a:normAutofit fontScale="92500" lnSpcReduction="20000"/>
          </a:bodyPr>
          <a:lstStyle/>
          <a:p>
            <a:r>
              <a:rPr lang="en-GB" dirty="0" smtClean="0"/>
              <a:t>Children have achieved ‘expert’ against all objectives</a:t>
            </a:r>
          </a:p>
          <a:p>
            <a:pPr lvl="1"/>
            <a:r>
              <a:rPr lang="en-GB" dirty="0" smtClean="0"/>
              <a:t>secure in all domains and may be beyond in some so </a:t>
            </a:r>
            <a:r>
              <a:rPr lang="en-GB" dirty="0" smtClean="0">
                <a:solidFill>
                  <a:srgbClr val="0070C0"/>
                </a:solidFill>
              </a:rPr>
              <a:t>met or exceeded ARE</a:t>
            </a:r>
          </a:p>
          <a:p>
            <a:r>
              <a:rPr lang="en-GB" dirty="0" smtClean="0"/>
              <a:t>Children have achieved ‘expert’ in most objectives, particularly phase 1 and 2, but are competent in phase 3 </a:t>
            </a:r>
          </a:p>
          <a:p>
            <a:pPr lvl="1"/>
            <a:r>
              <a:rPr lang="en-GB" dirty="0" smtClean="0"/>
              <a:t>professional judgement but likely to be secure in all domains so </a:t>
            </a:r>
            <a:r>
              <a:rPr lang="en-GB" dirty="0" smtClean="0">
                <a:solidFill>
                  <a:srgbClr val="0070C0"/>
                </a:solidFill>
              </a:rPr>
              <a:t>met ARE</a:t>
            </a:r>
          </a:p>
          <a:p>
            <a:r>
              <a:rPr lang="en-GB" dirty="0" smtClean="0"/>
              <a:t>Children have a mixture of expert, competent and apprentice in a variety of objectives</a:t>
            </a:r>
          </a:p>
          <a:p>
            <a:pPr lvl="1"/>
            <a:r>
              <a:rPr lang="en-GB" dirty="0" smtClean="0"/>
              <a:t>professional judgment but likely to be below so </a:t>
            </a:r>
            <a:r>
              <a:rPr lang="en-GB" dirty="0" smtClean="0">
                <a:solidFill>
                  <a:srgbClr val="0070C0"/>
                </a:solidFill>
              </a:rPr>
              <a:t>not met ARE</a:t>
            </a:r>
          </a:p>
          <a:p>
            <a:endParaRPr lang="en-GB" dirty="0" smtClean="0"/>
          </a:p>
          <a:p>
            <a:endParaRPr lang="en-GB" dirty="0"/>
          </a:p>
        </p:txBody>
      </p:sp>
    </p:spTree>
    <p:extLst>
      <p:ext uri="{BB962C8B-B14F-4D97-AF65-F5344CB8AC3E}">
        <p14:creationId xmlns:p14="http://schemas.microsoft.com/office/powerpoint/2010/main" val="191221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DCIM\100EKZX5\100_0983.JPG"/>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71133" t="20449" b="39294"/>
          <a:stretch/>
        </p:blipFill>
        <p:spPr bwMode="auto">
          <a:xfrm>
            <a:off x="467544" y="3935305"/>
            <a:ext cx="2543135" cy="19950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F:\DCIM\100EKZX5\100_098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2239" t="20449" r="31067" b="48097"/>
          <a:stretch/>
        </p:blipFill>
        <p:spPr bwMode="auto">
          <a:xfrm>
            <a:off x="3151025" y="4149079"/>
            <a:ext cx="2426568" cy="16083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F:\DCIM\100EKZX5\100_0983.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106" t="20449" r="59423" b="37266"/>
          <a:stretch/>
        </p:blipFill>
        <p:spPr bwMode="auto">
          <a:xfrm>
            <a:off x="5796136" y="2966811"/>
            <a:ext cx="3240361" cy="211321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F:\DCIM\100EKZX5\100_0983.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106" t="61414" r="43186" b="12114"/>
          <a:stretch/>
        </p:blipFill>
        <p:spPr bwMode="auto">
          <a:xfrm>
            <a:off x="1285893" y="2689259"/>
            <a:ext cx="4291699" cy="121241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43337" y="1412776"/>
            <a:ext cx="7632848" cy="923330"/>
          </a:xfrm>
          <a:prstGeom prst="rect">
            <a:avLst/>
          </a:prstGeom>
          <a:noFill/>
          <a:ln w="28575">
            <a:solidFill>
              <a:srgbClr val="00B050"/>
            </a:solidFill>
          </a:ln>
        </p:spPr>
        <p:txBody>
          <a:bodyPr wrap="square" rtlCol="0">
            <a:spAutoFit/>
          </a:bodyPr>
          <a:lstStyle/>
          <a:p>
            <a:r>
              <a:rPr lang="en-GB" dirty="0"/>
              <a:t>Chloe shares a bag of grapes between 6 friends. Each friend gets 23 grapes and there are 2 grapes left. </a:t>
            </a:r>
          </a:p>
          <a:p>
            <a:r>
              <a:rPr lang="en-GB" dirty="0"/>
              <a:t>How many grapes were in the bag?</a:t>
            </a:r>
          </a:p>
        </p:txBody>
      </p:sp>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30262" y="2041187"/>
            <a:ext cx="972108" cy="648072"/>
          </a:xfrm>
          <a:prstGeom prst="rect">
            <a:avLst/>
          </a:prstGeom>
        </p:spPr>
      </p:pic>
    </p:spTree>
    <p:extLst>
      <p:ext uri="{BB962C8B-B14F-4D97-AF65-F5344CB8AC3E}">
        <p14:creationId xmlns:p14="http://schemas.microsoft.com/office/powerpoint/2010/main" val="8696909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DCIM\100EKZX5\100_0984.JPG"/>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76796" t="15038" b="50827"/>
          <a:stretch/>
        </p:blipFill>
        <p:spPr bwMode="auto">
          <a:xfrm>
            <a:off x="6516216" y="2996952"/>
            <a:ext cx="2232248" cy="18752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DCIM\100EKZX5\100_098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1590" t="15038" r="24575" b="23145"/>
          <a:stretch/>
        </p:blipFill>
        <p:spPr bwMode="auto">
          <a:xfrm>
            <a:off x="3347864" y="2996607"/>
            <a:ext cx="3024336" cy="31080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DCIM\100EKZX5\100_0984.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5039" r="65532" b="29944"/>
          <a:stretch/>
        </p:blipFill>
        <p:spPr bwMode="auto">
          <a:xfrm>
            <a:off x="179512" y="3068960"/>
            <a:ext cx="2967359" cy="266429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11561" y="1340768"/>
            <a:ext cx="7488832" cy="1200329"/>
          </a:xfrm>
          <a:prstGeom prst="rect">
            <a:avLst/>
          </a:prstGeom>
          <a:noFill/>
          <a:ln w="28575">
            <a:solidFill>
              <a:srgbClr val="00B050"/>
            </a:solidFill>
          </a:ln>
        </p:spPr>
        <p:txBody>
          <a:bodyPr wrap="square" rtlCol="0">
            <a:spAutoFit/>
          </a:bodyPr>
          <a:lstStyle/>
          <a:p>
            <a:r>
              <a:rPr lang="en-GB" dirty="0" smtClean="0"/>
              <a:t>Jo </a:t>
            </a:r>
            <a:r>
              <a:rPr lang="en-GB" dirty="0"/>
              <a:t>pours 3ml of cough mixture from a bottle containing 1/10 of a litre. How much cough mixture is left? Does she have enough for two more 30ml doses?</a:t>
            </a:r>
          </a:p>
          <a:p>
            <a:endParaRPr lang="en-GB" dirty="0"/>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60645" y="1892149"/>
            <a:ext cx="1111897" cy="784286"/>
          </a:xfrm>
          <a:prstGeom prst="rect">
            <a:avLst/>
          </a:prstGeom>
        </p:spPr>
      </p:pic>
    </p:spTree>
    <p:extLst>
      <p:ext uri="{BB962C8B-B14F-4D97-AF65-F5344CB8AC3E}">
        <p14:creationId xmlns:p14="http://schemas.microsoft.com/office/powerpoint/2010/main" val="20831810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2674" y="2966356"/>
            <a:ext cx="8712967" cy="923330"/>
          </a:xfrm>
          <a:prstGeom prst="rect">
            <a:avLst/>
          </a:prstGeom>
          <a:noFill/>
          <a:ln w="38100">
            <a:solidFill>
              <a:srgbClr val="00B050"/>
            </a:solidFill>
          </a:ln>
        </p:spPr>
        <p:txBody>
          <a:bodyPr wrap="square" rtlCol="0">
            <a:spAutoFit/>
          </a:bodyPr>
          <a:lstStyle/>
          <a:p>
            <a:r>
              <a:rPr lang="en-GB" dirty="0"/>
              <a:t>Jo pours 3ml of cough mixture from a bottle containing 1/10 of a litre. How much cough mixture is left? Does she have enough for two more 30ml doses?</a:t>
            </a:r>
          </a:p>
          <a:p>
            <a:endParaRPr lang="en-GB" dirty="0"/>
          </a:p>
        </p:txBody>
      </p:sp>
      <p:sp>
        <p:nvSpPr>
          <p:cNvPr id="4" name="Oval 3"/>
          <p:cNvSpPr/>
          <p:nvPr/>
        </p:nvSpPr>
        <p:spPr>
          <a:xfrm>
            <a:off x="5848052" y="2855886"/>
            <a:ext cx="554360" cy="587484"/>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6261562" y="3221751"/>
            <a:ext cx="462724" cy="518326"/>
          </a:xfrm>
          <a:prstGeom prst="ellipse">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B050"/>
              </a:solidFill>
            </a:endParaRPr>
          </a:p>
        </p:txBody>
      </p:sp>
      <p:sp>
        <p:nvSpPr>
          <p:cNvPr id="8" name="Oval 7"/>
          <p:cNvSpPr/>
          <p:nvPr/>
        </p:nvSpPr>
        <p:spPr>
          <a:xfrm>
            <a:off x="1198476" y="2900430"/>
            <a:ext cx="340511" cy="54294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724286" y="2900430"/>
            <a:ext cx="482352" cy="476642"/>
          </a:xfrm>
          <a:prstGeom prst="ellipse">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lumMod val="75000"/>
                </a:schemeClr>
              </a:solidFill>
            </a:endParaRPr>
          </a:p>
        </p:txBody>
      </p:sp>
      <p:sp>
        <p:nvSpPr>
          <p:cNvPr id="10" name="TextBox 9"/>
          <p:cNvSpPr txBox="1"/>
          <p:nvPr/>
        </p:nvSpPr>
        <p:spPr>
          <a:xfrm>
            <a:off x="683568" y="548680"/>
            <a:ext cx="3621504" cy="369332"/>
          </a:xfrm>
          <a:prstGeom prst="rect">
            <a:avLst/>
          </a:prstGeom>
          <a:noFill/>
        </p:spPr>
        <p:txBody>
          <a:bodyPr wrap="none" rtlCol="0">
            <a:spAutoFit/>
          </a:bodyPr>
          <a:lstStyle/>
          <a:p>
            <a:r>
              <a:rPr lang="en-GB" b="1" dirty="0" smtClean="0">
                <a:solidFill>
                  <a:srgbClr val="0070C0"/>
                </a:solidFill>
              </a:rPr>
              <a:t>Intelligent practice possibilities</a:t>
            </a:r>
            <a:endParaRPr lang="en-GB" b="1" dirty="0">
              <a:solidFill>
                <a:srgbClr val="0070C0"/>
              </a:solidFill>
            </a:endParaRPr>
          </a:p>
        </p:txBody>
      </p:sp>
      <p:sp>
        <p:nvSpPr>
          <p:cNvPr id="11" name="TextBox 10"/>
          <p:cNvSpPr txBox="1"/>
          <p:nvPr/>
        </p:nvSpPr>
        <p:spPr>
          <a:xfrm>
            <a:off x="172673" y="1031933"/>
            <a:ext cx="8712968" cy="1815882"/>
          </a:xfrm>
          <a:prstGeom prst="rect">
            <a:avLst/>
          </a:prstGeom>
          <a:noFill/>
        </p:spPr>
        <p:txBody>
          <a:bodyPr wrap="square" rtlCol="0">
            <a:spAutoFit/>
          </a:bodyPr>
          <a:lstStyle/>
          <a:p>
            <a:r>
              <a:rPr lang="en-GB" sz="1400" dirty="0" smtClean="0">
                <a:solidFill>
                  <a:srgbClr val="FF0000"/>
                </a:solidFill>
              </a:rPr>
              <a:t>Change amount of cough mixture </a:t>
            </a:r>
            <a:r>
              <a:rPr lang="en-GB" sz="1400" dirty="0" smtClean="0"/>
              <a:t>(check pupils know how much this is practically)</a:t>
            </a:r>
          </a:p>
          <a:p>
            <a:r>
              <a:rPr lang="en-GB" sz="1400" dirty="0" smtClean="0">
                <a:solidFill>
                  <a:srgbClr val="00B050"/>
                </a:solidFill>
              </a:rPr>
              <a:t>- And or change total amount in bottle </a:t>
            </a:r>
            <a:r>
              <a:rPr lang="en-GB" sz="1400" dirty="0" smtClean="0"/>
              <a:t>(check pupils know how much this is, read scale)</a:t>
            </a:r>
          </a:p>
          <a:p>
            <a:r>
              <a:rPr lang="en-GB" sz="1400" dirty="0" smtClean="0">
                <a:solidFill>
                  <a:srgbClr val="0070C0"/>
                </a:solidFill>
              </a:rPr>
              <a:t>- And or change fraction of bottle</a:t>
            </a:r>
          </a:p>
          <a:p>
            <a:r>
              <a:rPr lang="en-GB" sz="1400" dirty="0" smtClean="0"/>
              <a:t>- And or change number of doses needed</a:t>
            </a:r>
          </a:p>
          <a:p>
            <a:r>
              <a:rPr lang="en-GB" sz="1400" dirty="0" smtClean="0">
                <a:solidFill>
                  <a:schemeClr val="accent2">
                    <a:lumMod val="75000"/>
                  </a:schemeClr>
                </a:solidFill>
              </a:rPr>
              <a:t>- And or change amount in each dose</a:t>
            </a:r>
          </a:p>
          <a:p>
            <a:r>
              <a:rPr lang="en-GB" sz="1400" b="1" dirty="0">
                <a:solidFill>
                  <a:schemeClr val="accent6">
                    <a:lumMod val="75000"/>
                  </a:schemeClr>
                </a:solidFill>
              </a:rPr>
              <a:t>Generate similar problems (look for changes that you can quickly know the answer to because you have worked out one solution already)</a:t>
            </a:r>
          </a:p>
          <a:p>
            <a:endParaRPr lang="en-GB" sz="1400" dirty="0"/>
          </a:p>
        </p:txBody>
      </p:sp>
      <p:sp>
        <p:nvSpPr>
          <p:cNvPr id="12" name="TextBox 11"/>
          <p:cNvSpPr txBox="1"/>
          <p:nvPr/>
        </p:nvSpPr>
        <p:spPr>
          <a:xfrm>
            <a:off x="179513" y="4298442"/>
            <a:ext cx="2925737" cy="307777"/>
          </a:xfrm>
          <a:prstGeom prst="rect">
            <a:avLst/>
          </a:prstGeom>
          <a:noFill/>
        </p:spPr>
        <p:txBody>
          <a:bodyPr wrap="none" rtlCol="0">
            <a:spAutoFit/>
          </a:bodyPr>
          <a:lstStyle/>
          <a:p>
            <a:r>
              <a:rPr lang="en-GB" sz="1400" b="1" dirty="0" smtClean="0">
                <a:solidFill>
                  <a:schemeClr val="accent6">
                    <a:lumMod val="75000"/>
                  </a:schemeClr>
                </a:solidFill>
              </a:rPr>
              <a:t>Write own problem like this one.</a:t>
            </a:r>
            <a:endParaRPr lang="en-GB" sz="1400" b="1" dirty="0">
              <a:solidFill>
                <a:schemeClr val="accent6">
                  <a:lumMod val="75000"/>
                </a:schemeClr>
              </a:solidFill>
            </a:endParaRPr>
          </a:p>
        </p:txBody>
      </p:sp>
      <p:sp>
        <p:nvSpPr>
          <p:cNvPr id="13" name="TextBox 12"/>
          <p:cNvSpPr txBox="1"/>
          <p:nvPr/>
        </p:nvSpPr>
        <p:spPr>
          <a:xfrm>
            <a:off x="484540" y="4725144"/>
            <a:ext cx="2004075" cy="1446550"/>
          </a:xfrm>
          <a:prstGeom prst="rect">
            <a:avLst/>
          </a:prstGeom>
          <a:noFill/>
        </p:spPr>
        <p:txBody>
          <a:bodyPr wrap="none" rtlCol="0">
            <a:spAutoFit/>
          </a:bodyPr>
          <a:lstStyle/>
          <a:p>
            <a:r>
              <a:rPr lang="en-GB" sz="1400" dirty="0" smtClean="0"/>
              <a:t>Practise:</a:t>
            </a:r>
          </a:p>
          <a:p>
            <a:r>
              <a:rPr lang="en-GB" sz="1400" dirty="0" smtClean="0"/>
              <a:t>1/10 of 100ml / 1000ml</a:t>
            </a:r>
          </a:p>
          <a:p>
            <a:r>
              <a:rPr lang="en-GB" sz="1400" dirty="0" smtClean="0"/>
              <a:t>3/10 of 100ml/ 250ml</a:t>
            </a:r>
          </a:p>
          <a:p>
            <a:r>
              <a:rPr lang="en-GB" sz="1400" dirty="0" smtClean="0"/>
              <a:t>1/5 of 100ml/ 1000ml</a:t>
            </a:r>
          </a:p>
          <a:p>
            <a:r>
              <a:rPr lang="en-GB" sz="1400" dirty="0" smtClean="0"/>
              <a:t>4/5 of 100ml/ 1000ml</a:t>
            </a:r>
          </a:p>
          <a:p>
            <a:endParaRPr lang="en-GB" dirty="0"/>
          </a:p>
        </p:txBody>
      </p:sp>
      <p:sp>
        <p:nvSpPr>
          <p:cNvPr id="14" name="TextBox 13"/>
          <p:cNvSpPr txBox="1"/>
          <p:nvPr/>
        </p:nvSpPr>
        <p:spPr>
          <a:xfrm>
            <a:off x="2720854" y="5981461"/>
            <a:ext cx="4881333" cy="646331"/>
          </a:xfrm>
          <a:prstGeom prst="rect">
            <a:avLst/>
          </a:prstGeom>
          <a:noFill/>
        </p:spPr>
        <p:txBody>
          <a:bodyPr wrap="square" rtlCol="0">
            <a:spAutoFit/>
          </a:bodyPr>
          <a:lstStyle/>
          <a:p>
            <a:r>
              <a:rPr lang="en-GB" dirty="0" smtClean="0"/>
              <a:t>Use bar models/ number lines, sequence of  number sentences to record solutions</a:t>
            </a:r>
            <a:endParaRPr lang="en-GB" dirty="0"/>
          </a:p>
        </p:txBody>
      </p:sp>
      <p:sp>
        <p:nvSpPr>
          <p:cNvPr id="15" name="TextBox 14"/>
          <p:cNvSpPr txBox="1"/>
          <p:nvPr/>
        </p:nvSpPr>
        <p:spPr>
          <a:xfrm>
            <a:off x="5364088" y="4293095"/>
            <a:ext cx="3096344" cy="1477328"/>
          </a:xfrm>
          <a:prstGeom prst="rect">
            <a:avLst/>
          </a:prstGeom>
          <a:noFill/>
        </p:spPr>
        <p:txBody>
          <a:bodyPr wrap="square" rtlCol="0">
            <a:spAutoFit/>
          </a:bodyPr>
          <a:lstStyle/>
          <a:p>
            <a:r>
              <a:rPr lang="en-GB" dirty="0" smtClean="0"/>
              <a:t>Linked practical work, measuring and reading amounts </a:t>
            </a:r>
            <a:r>
              <a:rPr lang="en-GB" dirty="0" err="1" smtClean="0"/>
              <a:t>eg</a:t>
            </a:r>
            <a:r>
              <a:rPr lang="en-GB" dirty="0" smtClean="0"/>
              <a:t> of litres expressed as  x </a:t>
            </a:r>
            <a:r>
              <a:rPr lang="en-GB" dirty="0" err="1" smtClean="0"/>
              <a:t>mls</a:t>
            </a:r>
            <a:r>
              <a:rPr lang="en-GB" dirty="0" smtClean="0"/>
              <a:t> and or fractions of whole litres</a:t>
            </a:r>
            <a:endParaRPr lang="en-GB" dirty="0"/>
          </a:p>
        </p:txBody>
      </p:sp>
      <p:sp>
        <p:nvSpPr>
          <p:cNvPr id="3" name="TextBox 2"/>
          <p:cNvSpPr txBox="1"/>
          <p:nvPr/>
        </p:nvSpPr>
        <p:spPr>
          <a:xfrm>
            <a:off x="484540" y="171088"/>
            <a:ext cx="6442789" cy="369332"/>
          </a:xfrm>
          <a:prstGeom prst="rect">
            <a:avLst/>
          </a:prstGeom>
          <a:noFill/>
        </p:spPr>
        <p:txBody>
          <a:bodyPr wrap="none" rtlCol="0">
            <a:spAutoFit/>
          </a:bodyPr>
          <a:lstStyle/>
          <a:p>
            <a:r>
              <a:rPr lang="en-GB" dirty="0" smtClean="0">
                <a:solidFill>
                  <a:schemeClr val="accent4">
                    <a:lumMod val="60000"/>
                    <a:lumOff val="40000"/>
                  </a:schemeClr>
                </a:solidFill>
              </a:rPr>
              <a:t>Support- independence/ fluency in a focused aspect of maths</a:t>
            </a:r>
            <a:endParaRPr lang="en-GB" dirty="0">
              <a:solidFill>
                <a:schemeClr val="accent4">
                  <a:lumMod val="60000"/>
                  <a:lumOff val="40000"/>
                </a:schemeClr>
              </a:solidFill>
            </a:endParaRPr>
          </a:p>
        </p:txBody>
      </p:sp>
      <p:sp>
        <p:nvSpPr>
          <p:cNvPr id="5" name="TextBox 4"/>
          <p:cNvSpPr txBox="1"/>
          <p:nvPr/>
        </p:nvSpPr>
        <p:spPr>
          <a:xfrm>
            <a:off x="2555776" y="5262591"/>
            <a:ext cx="2454518" cy="369332"/>
          </a:xfrm>
          <a:prstGeom prst="rect">
            <a:avLst/>
          </a:prstGeom>
          <a:noFill/>
        </p:spPr>
        <p:txBody>
          <a:bodyPr wrap="none" rtlCol="0">
            <a:spAutoFit/>
          </a:bodyPr>
          <a:lstStyle/>
          <a:p>
            <a:r>
              <a:rPr lang="en-GB" dirty="0" smtClean="0">
                <a:solidFill>
                  <a:srgbClr val="FF0000"/>
                </a:solidFill>
              </a:rPr>
              <a:t>Missing box examples</a:t>
            </a:r>
            <a:endParaRPr lang="en-GB" dirty="0">
              <a:solidFill>
                <a:srgbClr val="FF0000"/>
              </a:solidFill>
            </a:endParaRPr>
          </a:p>
        </p:txBody>
      </p:sp>
    </p:spTree>
    <p:extLst>
      <p:ext uri="{BB962C8B-B14F-4D97-AF65-F5344CB8AC3E}">
        <p14:creationId xmlns:p14="http://schemas.microsoft.com/office/powerpoint/2010/main" val="20317227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GB" sz="2800" b="1" dirty="0" smtClean="0">
                <a:solidFill>
                  <a:srgbClr val="0070C0"/>
                </a:solidFill>
              </a:rPr>
              <a:t>Year 4: addition and subtraction</a:t>
            </a:r>
            <a:br>
              <a:rPr lang="en-GB" sz="2800" b="1" dirty="0" smtClean="0">
                <a:solidFill>
                  <a:srgbClr val="0070C0"/>
                </a:solidFill>
              </a:rPr>
            </a:br>
            <a:r>
              <a:rPr lang="en-GB" sz="2800" b="1" dirty="0" smtClean="0">
                <a:solidFill>
                  <a:srgbClr val="0070C0"/>
                </a:solidFill>
              </a:rPr>
              <a:t>NCETM Mastery Tasks </a:t>
            </a:r>
            <a:endParaRPr lang="en-GB" sz="2800" b="1" dirty="0">
              <a:solidFill>
                <a:srgbClr val="0070C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1871663"/>
            <a:ext cx="4246208" cy="234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1907659"/>
            <a:ext cx="4427984" cy="2743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79513" y="4807958"/>
            <a:ext cx="6750495" cy="923330"/>
          </a:xfrm>
          <a:prstGeom prst="rect">
            <a:avLst/>
          </a:prstGeom>
          <a:noFill/>
        </p:spPr>
        <p:txBody>
          <a:bodyPr wrap="square" rtlCol="0">
            <a:spAutoFit/>
          </a:bodyPr>
          <a:lstStyle/>
          <a:p>
            <a:r>
              <a:rPr lang="en-GB" dirty="0" smtClean="0">
                <a:solidFill>
                  <a:srgbClr val="0070C0"/>
                </a:solidFill>
              </a:rPr>
              <a:t>Strategic gap can be used to ensure pupils ‘get’ fundamental ideas…</a:t>
            </a:r>
            <a:r>
              <a:rPr lang="en-GB" dirty="0" err="1" smtClean="0">
                <a:solidFill>
                  <a:srgbClr val="0070C0"/>
                </a:solidFill>
              </a:rPr>
              <a:t>commutativity</a:t>
            </a:r>
            <a:r>
              <a:rPr lang="en-GB" dirty="0" smtClean="0">
                <a:solidFill>
                  <a:srgbClr val="0070C0"/>
                </a:solidFill>
              </a:rPr>
              <a:t>/ inverse </a:t>
            </a:r>
            <a:r>
              <a:rPr lang="en-GB" dirty="0" err="1" smtClean="0">
                <a:solidFill>
                  <a:srgbClr val="0070C0"/>
                </a:solidFill>
              </a:rPr>
              <a:t>etc</a:t>
            </a:r>
            <a:endParaRPr lang="en-GB" dirty="0" smtClean="0">
              <a:solidFill>
                <a:srgbClr val="0070C0"/>
              </a:solidFill>
            </a:endParaRPr>
          </a:p>
          <a:p>
            <a:r>
              <a:rPr lang="en-GB" dirty="0" smtClean="0">
                <a:solidFill>
                  <a:srgbClr val="0070C0"/>
                </a:solidFill>
              </a:rPr>
              <a:t>Bar model scale has moved on to be representative/ model</a:t>
            </a:r>
            <a:endParaRPr lang="en-GB" dirty="0">
              <a:solidFill>
                <a:srgbClr val="0070C0"/>
              </a:solidFill>
            </a:endParaRPr>
          </a:p>
        </p:txBody>
      </p:sp>
    </p:spTree>
    <p:extLst>
      <p:ext uri="{BB962C8B-B14F-4D97-AF65-F5344CB8AC3E}">
        <p14:creationId xmlns:p14="http://schemas.microsoft.com/office/powerpoint/2010/main" val="24374146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23528" y="260648"/>
            <a:ext cx="6131024" cy="1143000"/>
          </a:xfrm>
          <a:solidFill>
            <a:srgbClr val="FFFF00"/>
          </a:solidFill>
        </p:spPr>
        <p:txBody>
          <a:bodyPr/>
          <a:lstStyle/>
          <a:p>
            <a:r>
              <a:rPr lang="en-GB" sz="2800" b="1" dirty="0" smtClean="0">
                <a:solidFill>
                  <a:srgbClr val="0070C0"/>
                </a:solidFill>
              </a:rPr>
              <a:t>Year 4: Addition and subtraction</a:t>
            </a:r>
            <a:br>
              <a:rPr lang="en-GB" sz="2800" b="1" dirty="0" smtClean="0">
                <a:solidFill>
                  <a:srgbClr val="0070C0"/>
                </a:solidFill>
              </a:rPr>
            </a:br>
            <a:r>
              <a:rPr lang="en-GB" sz="2800" b="1" dirty="0" smtClean="0">
                <a:solidFill>
                  <a:srgbClr val="0070C0"/>
                </a:solidFill>
              </a:rPr>
              <a:t>NCETM Mastery Tasks</a:t>
            </a:r>
            <a:endParaRPr lang="en-GB" sz="2800" b="1" dirty="0">
              <a:solidFill>
                <a:srgbClr val="0070C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268760"/>
            <a:ext cx="933450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37375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r>
              <a:rPr lang="en-GB" b="1" dirty="0" smtClean="0">
                <a:solidFill>
                  <a:srgbClr val="0070C0"/>
                </a:solidFill>
              </a:rPr>
              <a:t>Y4: multiplication and division NCETM </a:t>
            </a:r>
            <a:r>
              <a:rPr lang="en-GB" sz="1800" b="1" dirty="0" smtClean="0">
                <a:solidFill>
                  <a:srgbClr val="0070C0"/>
                </a:solidFill>
              </a:rPr>
              <a:t>(discussed at Mike Askew conference)</a:t>
            </a:r>
            <a:endParaRPr lang="en-GB" sz="1800" b="1" dirty="0">
              <a:solidFill>
                <a:srgbClr val="0070C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84784"/>
            <a:ext cx="8197721" cy="4277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43604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p:cNvSpPr>
          <p:nvPr>
            <p:ph type="title"/>
          </p:nvPr>
        </p:nvSpPr>
        <p:spPr>
          <a:xfrm>
            <a:off x="457200" y="274638"/>
            <a:ext cx="8229600" cy="1143001"/>
          </a:xfrm>
          <a:prstGeom prst="rect">
            <a:avLst/>
          </a:prstGeom>
        </p:spPr>
        <p:txBody>
          <a:bodyPr>
            <a:normAutofit/>
          </a:bodyPr>
          <a:lstStyle>
            <a:lvl1pPr>
              <a:defRPr b="1"/>
            </a:lvl1pPr>
          </a:lstStyle>
          <a:p>
            <a:pPr lvl="0">
              <a:defRPr sz="1800" b="0"/>
            </a:pPr>
            <a:r>
              <a:rPr sz="4400" b="1" dirty="0">
                <a:solidFill>
                  <a:srgbClr val="0070C0"/>
                </a:solidFill>
              </a:rPr>
              <a:t>Reasoning </a:t>
            </a:r>
            <a:r>
              <a:rPr lang="en-GB" sz="4400" b="1" dirty="0" smtClean="0">
                <a:solidFill>
                  <a:srgbClr val="0070C0"/>
                </a:solidFill>
              </a:rPr>
              <a:t>mini-lessons</a:t>
            </a:r>
            <a:endParaRPr sz="4400" b="1" dirty="0">
              <a:solidFill>
                <a:srgbClr val="0070C0"/>
              </a:solidFill>
            </a:endParaRPr>
          </a:p>
        </p:txBody>
      </p:sp>
      <p:sp>
        <p:nvSpPr>
          <p:cNvPr id="321" name="Shape 321"/>
          <p:cNvSpPr>
            <a:spLocks noGrp="1"/>
          </p:cNvSpPr>
          <p:nvPr>
            <p:ph type="body" idx="1"/>
          </p:nvPr>
        </p:nvSpPr>
        <p:spPr>
          <a:xfrm>
            <a:off x="827584" y="1471612"/>
            <a:ext cx="2755108" cy="5122863"/>
          </a:xfrm>
          <a:prstGeom prst="rect">
            <a:avLst/>
          </a:prstGeom>
        </p:spPr>
        <p:txBody>
          <a:bodyPr>
            <a:normAutofit/>
          </a:bodyPr>
          <a:lstStyle/>
          <a:p>
            <a:pPr marL="254000" lvl="0" indent="0" algn="l" defTabSz="350838">
              <a:buNone/>
              <a:defRPr sz="1800">
                <a:solidFill>
                  <a:srgbClr val="000000"/>
                </a:solidFill>
              </a:defRPr>
            </a:pPr>
            <a:r>
              <a:rPr sz="3600" dirty="0" smtClean="0">
                <a:ea typeface="Cambria"/>
                <a:sym typeface="Cambria"/>
              </a:rPr>
              <a:t>1</a:t>
            </a:r>
            <a:r>
              <a:rPr lang="en-GB" sz="3600" dirty="0" smtClean="0">
                <a:ea typeface="Cambria"/>
                <a:sym typeface="Cambria"/>
              </a:rPr>
              <a:t>0</a:t>
            </a:r>
            <a:r>
              <a:rPr sz="3600" dirty="0" smtClean="0">
                <a:ea typeface="Cambria"/>
                <a:sym typeface="Cambria"/>
              </a:rPr>
              <a:t> </a:t>
            </a:r>
            <a:r>
              <a:rPr sz="3600" dirty="0">
                <a:ea typeface="Cambria"/>
                <a:sym typeface="Cambria"/>
              </a:rPr>
              <a:t>x </a:t>
            </a:r>
            <a:r>
              <a:rPr sz="3600" dirty="0" smtClean="0">
                <a:ea typeface="Cambria"/>
                <a:sym typeface="Cambria"/>
              </a:rPr>
              <a:t>8</a:t>
            </a:r>
            <a:endParaRPr lang="en-GB" sz="3600" dirty="0" smtClean="0">
              <a:ea typeface="Cambria"/>
              <a:sym typeface="Cambria"/>
            </a:endParaRPr>
          </a:p>
          <a:p>
            <a:pPr marL="254000" lvl="0" indent="0" algn="l" defTabSz="350838">
              <a:buNone/>
              <a:defRPr sz="1800">
                <a:solidFill>
                  <a:srgbClr val="000000"/>
                </a:solidFill>
              </a:defRPr>
            </a:pPr>
            <a:endParaRPr lang="en-GB" sz="3600" dirty="0" smtClean="0">
              <a:ea typeface="Cambria"/>
              <a:sym typeface="Cambria"/>
            </a:endParaRPr>
          </a:p>
          <a:p>
            <a:pPr marL="254000" lvl="0" indent="0" algn="l" defTabSz="350838">
              <a:buNone/>
              <a:defRPr sz="1800">
                <a:solidFill>
                  <a:srgbClr val="000000"/>
                </a:solidFill>
              </a:defRPr>
            </a:pPr>
            <a:r>
              <a:rPr lang="en-GB" sz="3600" dirty="0" smtClean="0">
                <a:ea typeface="Cambria"/>
                <a:sym typeface="Cambria"/>
              </a:rPr>
              <a:t>  2 x 8</a:t>
            </a:r>
          </a:p>
          <a:p>
            <a:pPr marL="254000" lvl="0" indent="0" algn="l" defTabSz="350838">
              <a:buNone/>
              <a:defRPr sz="1800">
                <a:solidFill>
                  <a:srgbClr val="000000"/>
                </a:solidFill>
              </a:defRPr>
            </a:pPr>
            <a:endParaRPr lang="en-GB" sz="3600" dirty="0" smtClean="0">
              <a:ea typeface="Cambria"/>
              <a:sym typeface="Cambria"/>
            </a:endParaRPr>
          </a:p>
          <a:p>
            <a:pPr marL="254000" lvl="0" indent="0" algn="l" defTabSz="350838">
              <a:buNone/>
              <a:defRPr sz="1800">
                <a:solidFill>
                  <a:srgbClr val="000000"/>
                </a:solidFill>
              </a:defRPr>
            </a:pPr>
            <a:r>
              <a:rPr lang="en-GB" sz="3600" dirty="0" smtClean="0">
                <a:ea typeface="Cambria"/>
                <a:sym typeface="Cambria"/>
              </a:rPr>
              <a:t>12 x 8</a:t>
            </a:r>
          </a:p>
          <a:p>
            <a:pPr marL="254000" lvl="0" indent="0" algn="l" defTabSz="350838">
              <a:buNone/>
              <a:defRPr sz="1800">
                <a:solidFill>
                  <a:srgbClr val="000000"/>
                </a:solidFill>
              </a:defRPr>
            </a:pPr>
            <a:endParaRPr sz="3600" dirty="0">
              <a:ea typeface="Cambria"/>
              <a:sym typeface="Cambria"/>
            </a:endParaRPr>
          </a:p>
          <a:p>
            <a:pPr marL="254000" lvl="0" indent="0" algn="l" defTabSz="350838">
              <a:buNone/>
              <a:defRPr sz="1800">
                <a:solidFill>
                  <a:srgbClr val="000000"/>
                </a:solidFill>
              </a:defRPr>
            </a:pPr>
            <a:r>
              <a:rPr sz="3600" dirty="0">
                <a:ea typeface="Cambria"/>
                <a:sym typeface="Cambria"/>
              </a:rPr>
              <a:t>	</a:t>
            </a:r>
            <a:r>
              <a:rPr sz="3600" dirty="0" smtClean="0">
                <a:ea typeface="Cambria"/>
                <a:sym typeface="Cambria"/>
              </a:rPr>
              <a:t>6 </a:t>
            </a:r>
            <a:r>
              <a:rPr sz="3600" dirty="0">
                <a:ea typeface="Cambria"/>
                <a:sym typeface="Cambria"/>
              </a:rPr>
              <a:t>x </a:t>
            </a:r>
            <a:r>
              <a:rPr sz="3600" dirty="0" smtClean="0">
                <a:ea typeface="Cambria"/>
                <a:sym typeface="Cambria"/>
              </a:rPr>
              <a:t>16</a:t>
            </a:r>
            <a:endParaRPr sz="3600" dirty="0">
              <a:ea typeface="Cambria"/>
              <a:sym typeface="Cambria"/>
            </a:endParaRPr>
          </a:p>
        </p:txBody>
      </p:sp>
      <p:sp>
        <p:nvSpPr>
          <p:cNvPr id="322" name="Shape 322"/>
          <p:cNvSpPr/>
          <p:nvPr/>
        </p:nvSpPr>
        <p:spPr>
          <a:xfrm>
            <a:off x="8442325" y="6467475"/>
            <a:ext cx="244475" cy="254000"/>
          </a:xfrm>
          <a:prstGeom prst="rect">
            <a:avLst/>
          </a:prstGeom>
          <a:ln w="12700">
            <a:miter lim="400000"/>
          </a:ln>
          <a:extLst>
            <a:ext uri="{C572A759-6A51-4108-AA02-DFA0A04FC94B}">
              <ma14:wrappingTextBoxFlag xmlns:ma14="http://schemas.microsoft.com/office/mac/drawingml/2011/main" xmlns="" val="1"/>
            </a:ext>
          </a:extLst>
        </p:spPr>
        <p:txBody>
          <a:bodyPr lIns="38100" tIns="38100" rIns="38100" bIns="38100" anchor="ctr">
            <a:spAutoFit/>
          </a:bodyPr>
          <a:lstStyle>
            <a:lvl1pPr algn="r">
              <a:defRPr sz="1200">
                <a:solidFill>
                  <a:srgbClr val="9A9A9A"/>
                </a:solidFill>
              </a:defRPr>
            </a:lvl1pPr>
          </a:lstStyle>
          <a:p>
            <a:pPr defTabSz="457200">
              <a:defRPr sz="1800">
                <a:solidFill>
                  <a:srgbClr val="000000"/>
                </a:solidFill>
              </a:defRPr>
            </a:pPr>
            <a:r>
              <a:t>18</a:t>
            </a:r>
          </a:p>
        </p:txBody>
      </p:sp>
      <p:sp>
        <p:nvSpPr>
          <p:cNvPr id="2" name="TextBox 1"/>
          <p:cNvSpPr txBox="1"/>
          <p:nvPr/>
        </p:nvSpPr>
        <p:spPr>
          <a:xfrm>
            <a:off x="3923928" y="3747014"/>
            <a:ext cx="4978896" cy="861774"/>
          </a:xfrm>
          <a:prstGeom prst="rect">
            <a:avLst/>
          </a:prstGeom>
          <a:noFill/>
        </p:spPr>
        <p:txBody>
          <a:bodyPr wrap="square" rtlCol="0">
            <a:spAutoFit/>
          </a:bodyPr>
          <a:lstStyle/>
          <a:p>
            <a:r>
              <a:rPr lang="en-GB" sz="1600" b="1" dirty="0">
                <a:solidFill>
                  <a:srgbClr val="0070C0"/>
                </a:solidFill>
              </a:rPr>
              <a:t>From Mike Askew Conference: Hampshire HT and MM Conferences 2016</a:t>
            </a:r>
          </a:p>
          <a:p>
            <a:endParaRPr lang="en-GB" dirty="0"/>
          </a:p>
        </p:txBody>
      </p:sp>
    </p:spTree>
    <p:extLst>
      <p:ext uri="{BB962C8B-B14F-4D97-AF65-F5344CB8AC3E}">
        <p14:creationId xmlns:p14="http://schemas.microsoft.com/office/powerpoint/2010/main" val="1138080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1">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304800"/>
            <a:ext cx="885179" cy="400110"/>
          </a:xfrm>
          <a:prstGeom prst="rect">
            <a:avLst/>
          </a:prstGeom>
          <a:noFill/>
        </p:spPr>
        <p:txBody>
          <a:bodyPr wrap="none" rtlCol="0">
            <a:spAutoFit/>
          </a:bodyPr>
          <a:lstStyle/>
          <a:p>
            <a:r>
              <a:rPr lang="en-GB" sz="2000" b="1" i="1" dirty="0" smtClean="0"/>
              <a:t>Chains</a:t>
            </a:r>
            <a:endParaRPr lang="en-GB" sz="2000" b="1" i="1" dirty="0"/>
          </a:p>
        </p:txBody>
      </p:sp>
      <p:sp>
        <p:nvSpPr>
          <p:cNvPr id="8" name="TextBox 7"/>
          <p:cNvSpPr txBox="1"/>
          <p:nvPr/>
        </p:nvSpPr>
        <p:spPr>
          <a:xfrm>
            <a:off x="1371600" y="1524000"/>
            <a:ext cx="962123" cy="3693319"/>
          </a:xfrm>
          <a:prstGeom prst="rect">
            <a:avLst/>
          </a:prstGeom>
          <a:noFill/>
        </p:spPr>
        <p:txBody>
          <a:bodyPr wrap="none" rtlCol="0">
            <a:spAutoFit/>
          </a:bodyPr>
          <a:lstStyle/>
          <a:p>
            <a:r>
              <a:rPr lang="en-GB" dirty="0" smtClean="0"/>
              <a:t> </a:t>
            </a:r>
            <a:endParaRPr lang="en-GB" dirty="0"/>
          </a:p>
          <a:p>
            <a:r>
              <a:rPr lang="en-GB" dirty="0" smtClean="0"/>
              <a:t>10 x 8 = </a:t>
            </a:r>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r>
              <a:rPr lang="en-GB" dirty="0" smtClean="0"/>
              <a:t>2 x 8 =  </a:t>
            </a:r>
          </a:p>
          <a:p>
            <a:endParaRPr lang="en-GB" dirty="0"/>
          </a:p>
          <a:p>
            <a:r>
              <a:rPr lang="en-GB" dirty="0" smtClean="0"/>
              <a:t> </a:t>
            </a:r>
            <a:endParaRPr lang="en-GB" dirty="0"/>
          </a:p>
        </p:txBody>
      </p:sp>
      <p:sp>
        <p:nvSpPr>
          <p:cNvPr id="10" name="TextBox 9"/>
          <p:cNvSpPr txBox="1"/>
          <p:nvPr/>
        </p:nvSpPr>
        <p:spPr>
          <a:xfrm>
            <a:off x="1066800" y="685800"/>
            <a:ext cx="5424690" cy="369332"/>
          </a:xfrm>
          <a:prstGeom prst="rect">
            <a:avLst/>
          </a:prstGeom>
          <a:noFill/>
        </p:spPr>
        <p:txBody>
          <a:bodyPr wrap="none" rtlCol="0">
            <a:spAutoFit/>
          </a:bodyPr>
          <a:lstStyle/>
          <a:p>
            <a:r>
              <a:rPr lang="en-GB" dirty="0" smtClean="0"/>
              <a:t>Dashboard (display)                                 engine (structure)</a:t>
            </a:r>
            <a:endParaRPr lang="en-GB" dirty="0"/>
          </a:p>
        </p:txBody>
      </p:sp>
      <p:sp>
        <p:nvSpPr>
          <p:cNvPr id="11" name="TextBox 10"/>
          <p:cNvSpPr txBox="1"/>
          <p:nvPr/>
        </p:nvSpPr>
        <p:spPr>
          <a:xfrm>
            <a:off x="1336391" y="5221673"/>
            <a:ext cx="5606599" cy="369332"/>
          </a:xfrm>
          <a:prstGeom prst="rect">
            <a:avLst/>
          </a:prstGeom>
          <a:noFill/>
        </p:spPr>
        <p:txBody>
          <a:bodyPr wrap="none" rtlCol="0">
            <a:spAutoFit/>
          </a:bodyPr>
          <a:lstStyle/>
          <a:p>
            <a:r>
              <a:rPr lang="en-GB" dirty="0" smtClean="0"/>
              <a:t>Symbols are the end record of what’s going on in the array</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773479306"/>
              </p:ext>
            </p:extLst>
          </p:nvPr>
        </p:nvGraphicFramePr>
        <p:xfrm>
          <a:off x="4800600" y="1752600"/>
          <a:ext cx="2438400" cy="1927860"/>
        </p:xfrm>
        <a:graphic>
          <a:graphicData uri="http://schemas.openxmlformats.org/drawingml/2006/table">
            <a:tbl>
              <a:tblPr firstRow="1" firstCol="1" bandRow="1"/>
              <a:tblGrid>
                <a:gridCol w="304800"/>
                <a:gridCol w="304800"/>
                <a:gridCol w="304800"/>
                <a:gridCol w="304800"/>
                <a:gridCol w="304800"/>
                <a:gridCol w="304800"/>
                <a:gridCol w="304800"/>
                <a:gridCol w="304800"/>
              </a:tblGrid>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4267200" y="2590800"/>
            <a:ext cx="418704" cy="369332"/>
          </a:xfrm>
          <a:prstGeom prst="rect">
            <a:avLst/>
          </a:prstGeom>
          <a:noFill/>
        </p:spPr>
        <p:txBody>
          <a:bodyPr wrap="none" rtlCol="0">
            <a:spAutoFit/>
          </a:bodyPr>
          <a:lstStyle/>
          <a:p>
            <a:r>
              <a:rPr lang="en-GB" dirty="0" smtClean="0"/>
              <a:t>10</a:t>
            </a:r>
            <a:endParaRPr lang="en-GB" dirty="0"/>
          </a:p>
        </p:txBody>
      </p:sp>
      <p:sp>
        <p:nvSpPr>
          <p:cNvPr id="12" name="TextBox 11"/>
          <p:cNvSpPr txBox="1"/>
          <p:nvPr/>
        </p:nvSpPr>
        <p:spPr>
          <a:xfrm>
            <a:off x="5791200" y="1295400"/>
            <a:ext cx="301686" cy="369332"/>
          </a:xfrm>
          <a:prstGeom prst="rect">
            <a:avLst/>
          </a:prstGeom>
          <a:noFill/>
        </p:spPr>
        <p:txBody>
          <a:bodyPr wrap="none" rtlCol="0">
            <a:spAutoFit/>
          </a:bodyPr>
          <a:lstStyle/>
          <a:p>
            <a:r>
              <a:rPr lang="en-GB" dirty="0"/>
              <a:t>8</a:t>
            </a:r>
          </a:p>
        </p:txBody>
      </p:sp>
      <p:graphicFrame>
        <p:nvGraphicFramePr>
          <p:cNvPr id="14" name="Table 13"/>
          <p:cNvGraphicFramePr>
            <a:graphicFrameLocks noGrp="1"/>
          </p:cNvGraphicFramePr>
          <p:nvPr>
            <p:extLst>
              <p:ext uri="{D42A27DB-BD31-4B8C-83A1-F6EECF244321}">
                <p14:modId xmlns:p14="http://schemas.microsoft.com/office/powerpoint/2010/main" val="2564891993"/>
              </p:ext>
            </p:extLst>
          </p:nvPr>
        </p:nvGraphicFramePr>
        <p:xfrm>
          <a:off x="4800600" y="4495800"/>
          <a:ext cx="2438400" cy="385572"/>
        </p:xfrm>
        <a:graphic>
          <a:graphicData uri="http://schemas.openxmlformats.org/drawingml/2006/table">
            <a:tbl>
              <a:tblPr firstRow="1" firstCol="1" bandRow="1"/>
              <a:tblGrid>
                <a:gridCol w="304800"/>
                <a:gridCol w="304800"/>
                <a:gridCol w="304800"/>
                <a:gridCol w="304800"/>
                <a:gridCol w="304800"/>
                <a:gridCol w="304800"/>
                <a:gridCol w="304800"/>
                <a:gridCol w="304800"/>
              </a:tblGrid>
              <a:tr h="192786">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86">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6" name="TextBox 15"/>
          <p:cNvSpPr txBox="1"/>
          <p:nvPr/>
        </p:nvSpPr>
        <p:spPr>
          <a:xfrm>
            <a:off x="4343400" y="4495800"/>
            <a:ext cx="301686" cy="369332"/>
          </a:xfrm>
          <a:prstGeom prst="rect">
            <a:avLst/>
          </a:prstGeom>
          <a:noFill/>
        </p:spPr>
        <p:txBody>
          <a:bodyPr wrap="none" rtlCol="0">
            <a:spAutoFit/>
          </a:bodyPr>
          <a:lstStyle/>
          <a:p>
            <a:r>
              <a:rPr lang="en-GB" dirty="0"/>
              <a:t>2</a:t>
            </a:r>
          </a:p>
        </p:txBody>
      </p:sp>
      <p:sp>
        <p:nvSpPr>
          <p:cNvPr id="17" name="TextBox 16"/>
          <p:cNvSpPr txBox="1"/>
          <p:nvPr/>
        </p:nvSpPr>
        <p:spPr>
          <a:xfrm>
            <a:off x="5715000" y="4038600"/>
            <a:ext cx="301686" cy="369332"/>
          </a:xfrm>
          <a:prstGeom prst="rect">
            <a:avLst/>
          </a:prstGeom>
          <a:noFill/>
        </p:spPr>
        <p:txBody>
          <a:bodyPr wrap="none" rtlCol="0">
            <a:spAutoFit/>
          </a:bodyPr>
          <a:lstStyle/>
          <a:p>
            <a:r>
              <a:rPr lang="en-GB" dirty="0"/>
              <a:t>8</a:t>
            </a:r>
          </a:p>
        </p:txBody>
      </p:sp>
      <p:sp>
        <p:nvSpPr>
          <p:cNvPr id="18" name="TextBox 17"/>
          <p:cNvSpPr txBox="1"/>
          <p:nvPr/>
        </p:nvSpPr>
        <p:spPr>
          <a:xfrm>
            <a:off x="7467600" y="2514600"/>
            <a:ext cx="1196161" cy="369332"/>
          </a:xfrm>
          <a:prstGeom prst="rect">
            <a:avLst/>
          </a:prstGeom>
          <a:noFill/>
        </p:spPr>
        <p:txBody>
          <a:bodyPr wrap="none" rtlCol="0">
            <a:spAutoFit/>
          </a:bodyPr>
          <a:lstStyle/>
          <a:p>
            <a:r>
              <a:rPr lang="en-GB" dirty="0" smtClean="0"/>
              <a:t>10 x 8 = 80</a:t>
            </a:r>
            <a:endParaRPr lang="en-GB" dirty="0"/>
          </a:p>
        </p:txBody>
      </p:sp>
      <p:sp>
        <p:nvSpPr>
          <p:cNvPr id="19" name="TextBox 18"/>
          <p:cNvSpPr txBox="1"/>
          <p:nvPr/>
        </p:nvSpPr>
        <p:spPr>
          <a:xfrm>
            <a:off x="7467600" y="4495800"/>
            <a:ext cx="1079142" cy="369332"/>
          </a:xfrm>
          <a:prstGeom prst="rect">
            <a:avLst/>
          </a:prstGeom>
          <a:noFill/>
        </p:spPr>
        <p:txBody>
          <a:bodyPr wrap="none" rtlCol="0">
            <a:spAutoFit/>
          </a:bodyPr>
          <a:lstStyle/>
          <a:p>
            <a:r>
              <a:rPr lang="en-GB" dirty="0"/>
              <a:t>2</a:t>
            </a:r>
            <a:r>
              <a:rPr lang="en-GB" dirty="0" smtClean="0"/>
              <a:t> x 8 = 16</a:t>
            </a:r>
            <a:endParaRPr lang="en-GB" dirty="0"/>
          </a:p>
        </p:txBody>
      </p:sp>
      <p:pic>
        <p:nvPicPr>
          <p:cNvPr id="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7600" y="228600"/>
            <a:ext cx="1219200" cy="384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447800" y="1143000"/>
            <a:ext cx="1494896" cy="369332"/>
          </a:xfrm>
          <a:prstGeom prst="rect">
            <a:avLst/>
          </a:prstGeom>
        </p:spPr>
        <p:txBody>
          <a:bodyPr wrap="none">
            <a:spAutoFit/>
          </a:bodyPr>
          <a:lstStyle/>
          <a:p>
            <a:r>
              <a:rPr lang="en-GB" dirty="0"/>
              <a:t>R  x   </a:t>
            </a:r>
            <a:r>
              <a:rPr lang="en-GB" dirty="0" smtClean="0"/>
              <a:t>C = array</a:t>
            </a:r>
            <a:endParaRPr lang="en-GB" dirty="0"/>
          </a:p>
        </p:txBody>
      </p:sp>
      <p:sp>
        <p:nvSpPr>
          <p:cNvPr id="4" name="TextBox 3"/>
          <p:cNvSpPr txBox="1"/>
          <p:nvPr/>
        </p:nvSpPr>
        <p:spPr>
          <a:xfrm>
            <a:off x="55805" y="5842138"/>
            <a:ext cx="7102585" cy="646331"/>
          </a:xfrm>
          <a:prstGeom prst="rect">
            <a:avLst/>
          </a:prstGeom>
          <a:noFill/>
        </p:spPr>
        <p:txBody>
          <a:bodyPr wrap="none" rtlCol="0">
            <a:spAutoFit/>
          </a:bodyPr>
          <a:lstStyle/>
          <a:p>
            <a:r>
              <a:rPr lang="en-GB" b="1" dirty="0">
                <a:solidFill>
                  <a:srgbClr val="0070C0"/>
                </a:solidFill>
              </a:rPr>
              <a:t>From Mike Askew Conference: Hampshire HT and MM Conferences 2016</a:t>
            </a:r>
          </a:p>
          <a:p>
            <a:endParaRPr lang="en-GB" dirty="0"/>
          </a:p>
        </p:txBody>
      </p:sp>
    </p:spTree>
    <p:extLst>
      <p:ext uri="{BB962C8B-B14F-4D97-AF65-F5344CB8AC3E}">
        <p14:creationId xmlns:p14="http://schemas.microsoft.com/office/powerpoint/2010/main" val="274475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additive="base">
                                        <p:cTn id="47" dur="500" fill="hold"/>
                                        <p:tgtEl>
                                          <p:spTgt spid="2"/>
                                        </p:tgtEl>
                                        <p:attrNameLst>
                                          <p:attrName>ppt_x</p:attrName>
                                        </p:attrNameLst>
                                      </p:cBhvr>
                                      <p:tavLst>
                                        <p:tav tm="0">
                                          <p:val>
                                            <p:strVal val="#ppt_x"/>
                                          </p:val>
                                        </p:tav>
                                        <p:tav tm="100000">
                                          <p:val>
                                            <p:strVal val="#ppt_x"/>
                                          </p:val>
                                        </p:tav>
                                      </p:tavLst>
                                    </p:anim>
                                    <p:anim calcmode="lin" valueType="num">
                                      <p:cBhvr additive="base">
                                        <p:cTn id="4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ppt_x"/>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circle(in)">
                                      <p:cBhvr>
                                        <p:cTn id="59"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6" grpId="0"/>
      <p:bldP spid="12" grpId="0"/>
      <p:bldP spid="16" grpId="0"/>
      <p:bldP spid="17" grpId="0"/>
      <p:bldP spid="18" grpId="0"/>
      <p:bldP spid="19" grpId="0"/>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304800"/>
            <a:ext cx="888385" cy="400110"/>
          </a:xfrm>
          <a:prstGeom prst="rect">
            <a:avLst/>
          </a:prstGeom>
          <a:noFill/>
        </p:spPr>
        <p:txBody>
          <a:bodyPr wrap="none" rtlCol="0">
            <a:spAutoFit/>
          </a:bodyPr>
          <a:lstStyle/>
          <a:p>
            <a:r>
              <a:rPr lang="en-GB" sz="2000" b="1" i="1" dirty="0" smtClean="0"/>
              <a:t>Chains</a:t>
            </a:r>
            <a:endParaRPr lang="en-GB" sz="2000" b="1" i="1" dirty="0"/>
          </a:p>
        </p:txBody>
      </p:sp>
      <p:sp>
        <p:nvSpPr>
          <p:cNvPr id="8" name="TextBox 7"/>
          <p:cNvSpPr txBox="1"/>
          <p:nvPr/>
        </p:nvSpPr>
        <p:spPr>
          <a:xfrm>
            <a:off x="1371600" y="1219200"/>
            <a:ext cx="1015021" cy="1477328"/>
          </a:xfrm>
          <a:prstGeom prst="rect">
            <a:avLst/>
          </a:prstGeom>
          <a:noFill/>
        </p:spPr>
        <p:txBody>
          <a:bodyPr wrap="none" rtlCol="0">
            <a:spAutoFit/>
          </a:bodyPr>
          <a:lstStyle/>
          <a:p>
            <a:endParaRPr lang="en-GB" dirty="0" smtClean="0"/>
          </a:p>
          <a:p>
            <a:r>
              <a:rPr lang="en-GB" dirty="0" smtClean="0"/>
              <a:t> </a:t>
            </a:r>
            <a:endParaRPr lang="en-GB" dirty="0"/>
          </a:p>
          <a:p>
            <a:endParaRPr lang="en-GB" dirty="0"/>
          </a:p>
          <a:p>
            <a:r>
              <a:rPr lang="en-GB" dirty="0" smtClean="0"/>
              <a:t>12 x 8 =  </a:t>
            </a:r>
          </a:p>
          <a:p>
            <a:r>
              <a:rPr lang="en-GB" dirty="0" smtClean="0"/>
              <a:t> </a:t>
            </a:r>
            <a:endParaRPr lang="en-GB" dirty="0"/>
          </a:p>
        </p:txBody>
      </p:sp>
      <p:sp>
        <p:nvSpPr>
          <p:cNvPr id="10" name="TextBox 9"/>
          <p:cNvSpPr txBox="1"/>
          <p:nvPr/>
        </p:nvSpPr>
        <p:spPr>
          <a:xfrm>
            <a:off x="1066800" y="685800"/>
            <a:ext cx="4895699" cy="369332"/>
          </a:xfrm>
          <a:prstGeom prst="rect">
            <a:avLst/>
          </a:prstGeom>
          <a:noFill/>
        </p:spPr>
        <p:txBody>
          <a:bodyPr wrap="none" rtlCol="0">
            <a:spAutoFit/>
          </a:bodyPr>
          <a:lstStyle/>
          <a:p>
            <a:r>
              <a:rPr lang="en-GB" dirty="0" smtClean="0"/>
              <a:t>Dashboard (display)                      engine (structure)</a:t>
            </a:r>
            <a:endParaRPr lang="en-GB" dirty="0"/>
          </a:p>
        </p:txBody>
      </p:sp>
      <p:sp>
        <p:nvSpPr>
          <p:cNvPr id="11" name="TextBox 10"/>
          <p:cNvSpPr txBox="1"/>
          <p:nvPr/>
        </p:nvSpPr>
        <p:spPr>
          <a:xfrm>
            <a:off x="1175547" y="5606534"/>
            <a:ext cx="5606599" cy="369332"/>
          </a:xfrm>
          <a:prstGeom prst="rect">
            <a:avLst/>
          </a:prstGeom>
          <a:noFill/>
        </p:spPr>
        <p:txBody>
          <a:bodyPr wrap="none" rtlCol="0">
            <a:spAutoFit/>
          </a:bodyPr>
          <a:lstStyle/>
          <a:p>
            <a:r>
              <a:rPr lang="en-GB" dirty="0" smtClean="0"/>
              <a:t>Symbols are the end record of what’s going on in the array</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4213286010"/>
              </p:ext>
            </p:extLst>
          </p:nvPr>
        </p:nvGraphicFramePr>
        <p:xfrm>
          <a:off x="3962400" y="1752600"/>
          <a:ext cx="2438400" cy="2313432"/>
        </p:xfrm>
        <a:graphic>
          <a:graphicData uri="http://schemas.openxmlformats.org/drawingml/2006/table">
            <a:tbl>
              <a:tblPr firstRow="1" firstCol="1" bandRow="1"/>
              <a:tblGrid>
                <a:gridCol w="304800"/>
                <a:gridCol w="304800"/>
                <a:gridCol w="304800"/>
                <a:gridCol w="304800"/>
                <a:gridCol w="304800"/>
                <a:gridCol w="304800"/>
                <a:gridCol w="304800"/>
                <a:gridCol w="304800"/>
              </a:tblGrid>
              <a:tr h="144415">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4415">
                <a:tc>
                  <a:txBody>
                    <a:bodyPr/>
                    <a:lstStyle/>
                    <a:p>
                      <a:pPr>
                        <a:lnSpc>
                          <a:spcPct val="115000"/>
                        </a:lnSpc>
                        <a:spcAft>
                          <a:spcPts val="0"/>
                        </a:spcAft>
                      </a:pP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4415">
                <a:tc>
                  <a:txBody>
                    <a:bodyPr/>
                    <a:lstStyle/>
                    <a:p>
                      <a:pPr>
                        <a:lnSpc>
                          <a:spcPct val="115000"/>
                        </a:lnSpc>
                        <a:spcAft>
                          <a:spcPts val="0"/>
                        </a:spcAft>
                      </a:pP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endParaRPr lang="en-GB"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144415">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r>
                        <a:rPr lang="en-GB" sz="11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spcAft>
                          <a:spcPts val="0"/>
                        </a:spcAft>
                      </a:pPr>
                      <a:r>
                        <a:rPr lang="en-GB" sz="11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6" name="TextBox 5"/>
          <p:cNvSpPr txBox="1"/>
          <p:nvPr/>
        </p:nvSpPr>
        <p:spPr>
          <a:xfrm>
            <a:off x="3429000" y="2590800"/>
            <a:ext cx="418704" cy="369332"/>
          </a:xfrm>
          <a:prstGeom prst="rect">
            <a:avLst/>
          </a:prstGeom>
          <a:noFill/>
        </p:spPr>
        <p:txBody>
          <a:bodyPr wrap="none" rtlCol="0">
            <a:spAutoFit/>
          </a:bodyPr>
          <a:lstStyle/>
          <a:p>
            <a:r>
              <a:rPr lang="en-GB" dirty="0" smtClean="0"/>
              <a:t>12</a:t>
            </a:r>
            <a:endParaRPr lang="en-GB" dirty="0"/>
          </a:p>
        </p:txBody>
      </p:sp>
      <p:sp>
        <p:nvSpPr>
          <p:cNvPr id="12" name="TextBox 11"/>
          <p:cNvSpPr txBox="1"/>
          <p:nvPr/>
        </p:nvSpPr>
        <p:spPr>
          <a:xfrm>
            <a:off x="4953000" y="1295400"/>
            <a:ext cx="301686" cy="369332"/>
          </a:xfrm>
          <a:prstGeom prst="rect">
            <a:avLst/>
          </a:prstGeom>
          <a:noFill/>
        </p:spPr>
        <p:txBody>
          <a:bodyPr wrap="none" rtlCol="0">
            <a:spAutoFit/>
          </a:bodyPr>
          <a:lstStyle/>
          <a:p>
            <a:r>
              <a:rPr lang="en-GB" dirty="0"/>
              <a:t>8</a:t>
            </a:r>
          </a:p>
        </p:txBody>
      </p:sp>
      <p:sp>
        <p:nvSpPr>
          <p:cNvPr id="18" name="TextBox 17"/>
          <p:cNvSpPr txBox="1"/>
          <p:nvPr/>
        </p:nvSpPr>
        <p:spPr>
          <a:xfrm>
            <a:off x="1066800" y="4114800"/>
            <a:ext cx="2483372" cy="1477328"/>
          </a:xfrm>
          <a:prstGeom prst="rect">
            <a:avLst/>
          </a:prstGeom>
          <a:noFill/>
        </p:spPr>
        <p:txBody>
          <a:bodyPr wrap="none" rtlCol="0">
            <a:spAutoFit/>
          </a:bodyPr>
          <a:lstStyle/>
          <a:p>
            <a:r>
              <a:rPr lang="en-GB" dirty="0" smtClean="0"/>
              <a:t>12 x 8 = 96      </a:t>
            </a:r>
          </a:p>
          <a:p>
            <a:endParaRPr lang="en-GB" dirty="0"/>
          </a:p>
          <a:p>
            <a:r>
              <a:rPr lang="en-GB" dirty="0" smtClean="0"/>
              <a:t>AND</a:t>
            </a:r>
          </a:p>
          <a:p>
            <a:endParaRPr lang="en-GB" dirty="0" smtClean="0"/>
          </a:p>
          <a:p>
            <a:pPr algn="ctr"/>
            <a:r>
              <a:rPr lang="en-GB" dirty="0" smtClean="0"/>
              <a:t>12 x 8 = (10 x 8) + (2 x 8)</a:t>
            </a:r>
            <a:endParaRPr lang="en-GB" dirty="0"/>
          </a:p>
        </p:txBody>
      </p:sp>
      <p:sp>
        <p:nvSpPr>
          <p:cNvPr id="15" name="TextBox 14"/>
          <p:cNvSpPr txBox="1"/>
          <p:nvPr/>
        </p:nvSpPr>
        <p:spPr>
          <a:xfrm>
            <a:off x="6553200" y="2286000"/>
            <a:ext cx="418704" cy="369332"/>
          </a:xfrm>
          <a:prstGeom prst="rect">
            <a:avLst/>
          </a:prstGeom>
          <a:noFill/>
        </p:spPr>
        <p:txBody>
          <a:bodyPr wrap="none" rtlCol="0">
            <a:spAutoFit/>
          </a:bodyPr>
          <a:lstStyle/>
          <a:p>
            <a:r>
              <a:rPr lang="en-GB" dirty="0" smtClean="0"/>
              <a:t>10</a:t>
            </a:r>
            <a:endParaRPr lang="en-GB" dirty="0"/>
          </a:p>
        </p:txBody>
      </p:sp>
      <p:sp>
        <p:nvSpPr>
          <p:cNvPr id="20" name="TextBox 19"/>
          <p:cNvSpPr txBox="1"/>
          <p:nvPr/>
        </p:nvSpPr>
        <p:spPr>
          <a:xfrm>
            <a:off x="6629400" y="3657600"/>
            <a:ext cx="301686" cy="369332"/>
          </a:xfrm>
          <a:prstGeom prst="rect">
            <a:avLst/>
          </a:prstGeom>
          <a:noFill/>
        </p:spPr>
        <p:txBody>
          <a:bodyPr wrap="none" rtlCol="0">
            <a:spAutoFit/>
          </a:bodyPr>
          <a:lstStyle/>
          <a:p>
            <a:r>
              <a:rPr lang="en-GB" dirty="0" smtClean="0"/>
              <a:t>2</a:t>
            </a:r>
            <a:endParaRPr lang="en-GB" dirty="0"/>
          </a:p>
        </p:txBody>
      </p:sp>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7600" y="228600"/>
            <a:ext cx="1219200" cy="384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87059" y="5975866"/>
            <a:ext cx="7102585" cy="646331"/>
          </a:xfrm>
          <a:prstGeom prst="rect">
            <a:avLst/>
          </a:prstGeom>
          <a:noFill/>
        </p:spPr>
        <p:txBody>
          <a:bodyPr wrap="none" rtlCol="0">
            <a:spAutoFit/>
          </a:bodyPr>
          <a:lstStyle/>
          <a:p>
            <a:r>
              <a:rPr lang="en-GB" b="1" dirty="0">
                <a:solidFill>
                  <a:srgbClr val="0070C0"/>
                </a:solidFill>
              </a:rPr>
              <a:t>From Mike Askew Conference: Hampshire HT and MM Conferences 2016</a:t>
            </a:r>
          </a:p>
          <a:p>
            <a:endParaRPr lang="en-GB" dirty="0"/>
          </a:p>
        </p:txBody>
      </p:sp>
    </p:spTree>
    <p:extLst>
      <p:ext uri="{BB962C8B-B14F-4D97-AF65-F5344CB8AC3E}">
        <p14:creationId xmlns:p14="http://schemas.microsoft.com/office/powerpoint/2010/main" val="185300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6" grpId="0"/>
      <p:bldP spid="12" grpId="0"/>
      <p:bldP spid="18" grpId="0"/>
      <p:bldP spid="15" grpId="0"/>
      <p:bldP spid="2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 name="image6.png" descr="pasted-image.pdf"/>
          <p:cNvPicPr/>
          <p:nvPr/>
        </p:nvPicPr>
        <p:blipFill>
          <a:blip r:embed="rId2">
            <a:extLst/>
          </a:blip>
          <a:stretch>
            <a:fillRect/>
          </a:stretch>
        </p:blipFill>
        <p:spPr>
          <a:xfrm>
            <a:off x="214923" y="195385"/>
            <a:ext cx="8792308" cy="6506307"/>
          </a:xfrm>
          <a:prstGeom prst="rect">
            <a:avLst/>
          </a:prstGeom>
          <a:ln w="12700">
            <a:miter lim="400000"/>
          </a:ln>
        </p:spPr>
      </p:pic>
    </p:spTree>
    <p:extLst>
      <p:ext uri="{BB962C8B-B14F-4D97-AF65-F5344CB8AC3E}">
        <p14:creationId xmlns:p14="http://schemas.microsoft.com/office/powerpoint/2010/main" val="1883727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End of year assessment</a:t>
            </a:r>
            <a:endParaRPr lang="en-GB" dirty="0"/>
          </a:p>
        </p:txBody>
      </p:sp>
      <p:sp>
        <p:nvSpPr>
          <p:cNvPr id="3" name="Content Placeholder 2"/>
          <p:cNvSpPr>
            <a:spLocks noGrp="1"/>
          </p:cNvSpPr>
          <p:nvPr>
            <p:ph idx="1"/>
          </p:nvPr>
        </p:nvSpPr>
        <p:spPr/>
        <p:txBody>
          <a:bodyPr/>
          <a:lstStyle/>
          <a:p>
            <a:r>
              <a:rPr lang="en-GB" dirty="0"/>
              <a:t>What if they are ‘close to’?  </a:t>
            </a:r>
            <a:endParaRPr lang="en-GB" dirty="0" smtClean="0"/>
          </a:p>
          <a:p>
            <a:pPr lvl="1"/>
            <a:r>
              <a:rPr lang="en-GB" dirty="0" smtClean="0"/>
              <a:t>Make </a:t>
            </a:r>
            <a:r>
              <a:rPr lang="en-GB" dirty="0"/>
              <a:t>a decision and decide if they have met ARE or not. </a:t>
            </a:r>
          </a:p>
          <a:p>
            <a:endParaRPr lang="en-GB" dirty="0"/>
          </a:p>
        </p:txBody>
      </p:sp>
    </p:spTree>
    <p:extLst>
      <p:ext uri="{BB962C8B-B14F-4D97-AF65-F5344CB8AC3E}">
        <p14:creationId xmlns:p14="http://schemas.microsoft.com/office/powerpoint/2010/main" val="133900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Book look</a:t>
            </a:r>
            <a:endParaRPr lang="en-GB" b="1" dirty="0">
              <a:solidFill>
                <a:srgbClr val="0070C0"/>
              </a:solidFill>
            </a:endParaRPr>
          </a:p>
        </p:txBody>
      </p:sp>
      <p:sp>
        <p:nvSpPr>
          <p:cNvPr id="3" name="Content Placeholder 2"/>
          <p:cNvSpPr>
            <a:spLocks noGrp="1"/>
          </p:cNvSpPr>
          <p:nvPr>
            <p:ph idx="1"/>
          </p:nvPr>
        </p:nvSpPr>
        <p:spPr/>
        <p:txBody>
          <a:bodyPr/>
          <a:lstStyle/>
          <a:p>
            <a:pPr marL="0" indent="0">
              <a:buNone/>
            </a:pPr>
            <a:r>
              <a:rPr lang="en-GB" dirty="0" smtClean="0"/>
              <a:t>Is there evidence of pupils securing their understanding of the curriculum through:</a:t>
            </a:r>
          </a:p>
          <a:p>
            <a:r>
              <a:rPr lang="en-GB" dirty="0" smtClean="0"/>
              <a:t>Range of key tasks (which ones would you select?)</a:t>
            </a:r>
          </a:p>
          <a:p>
            <a:r>
              <a:rPr lang="en-GB" dirty="0" smtClean="0"/>
              <a:t>Sharing their reasoning with peers and adults using appropriate vocabulary and models</a:t>
            </a:r>
          </a:p>
          <a:p>
            <a:pPr marL="0" indent="0">
              <a:buNone/>
            </a:pPr>
            <a:endParaRPr lang="en-GB" dirty="0" smtClean="0"/>
          </a:p>
          <a:p>
            <a:pPr marL="0" indent="0">
              <a:buNone/>
            </a:pPr>
            <a:r>
              <a:rPr lang="en-GB" b="1" dirty="0" smtClean="0">
                <a:solidFill>
                  <a:srgbClr val="0070C0"/>
                </a:solidFill>
              </a:rPr>
              <a:t>What needs to be a focus before end of year?</a:t>
            </a:r>
          </a:p>
          <a:p>
            <a:endParaRPr lang="en-GB" b="1" dirty="0">
              <a:solidFill>
                <a:srgbClr val="0070C0"/>
              </a:solidFill>
            </a:endParaRPr>
          </a:p>
        </p:txBody>
      </p:sp>
    </p:spTree>
    <p:extLst>
      <p:ext uri="{BB962C8B-B14F-4D97-AF65-F5344CB8AC3E}">
        <p14:creationId xmlns:p14="http://schemas.microsoft.com/office/powerpoint/2010/main" val="9970956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634082"/>
          </a:xfrm>
        </p:spPr>
        <p:txBody>
          <a:bodyPr/>
          <a:lstStyle/>
          <a:p>
            <a:pPr algn="l"/>
            <a:r>
              <a:rPr lang="en-GB" sz="2400" b="1" dirty="0" smtClean="0">
                <a:solidFill>
                  <a:srgbClr val="0070C0"/>
                </a:solidFill>
              </a:rPr>
              <a:t>Using the strategic gap: Interventions </a:t>
            </a:r>
            <a:endParaRPr lang="en-GB" sz="2400" b="1" dirty="0">
              <a:solidFill>
                <a:srgbClr val="0070C0"/>
              </a:solidFill>
            </a:endParaRPr>
          </a:p>
        </p:txBody>
      </p:sp>
      <p:sp>
        <p:nvSpPr>
          <p:cNvPr id="3" name="Content Placeholder 2"/>
          <p:cNvSpPr>
            <a:spLocks noGrp="1"/>
          </p:cNvSpPr>
          <p:nvPr>
            <p:ph idx="1"/>
          </p:nvPr>
        </p:nvSpPr>
        <p:spPr>
          <a:xfrm>
            <a:off x="467544" y="1196752"/>
            <a:ext cx="8229600" cy="4968552"/>
          </a:xfrm>
        </p:spPr>
        <p:txBody>
          <a:bodyPr>
            <a:normAutofit fontScale="92500" lnSpcReduction="20000"/>
          </a:bodyPr>
          <a:lstStyle/>
          <a:p>
            <a:pPr marL="0" indent="0">
              <a:buNone/>
            </a:pPr>
            <a:r>
              <a:rPr lang="en-GB" dirty="0" smtClean="0"/>
              <a:t>Interventions more successful when:</a:t>
            </a:r>
          </a:p>
          <a:p>
            <a:r>
              <a:rPr lang="en-GB" dirty="0" smtClean="0"/>
              <a:t>Pupils </a:t>
            </a:r>
            <a:r>
              <a:rPr lang="en-GB" dirty="0"/>
              <a:t>working in classroom with peers where there is an </a:t>
            </a:r>
            <a:r>
              <a:rPr lang="en-GB" dirty="0" smtClean="0"/>
              <a:t>expectation </a:t>
            </a:r>
            <a:r>
              <a:rPr lang="en-GB" dirty="0"/>
              <a:t>that all pupils work with concrete resources and use informal and formal recording strategies</a:t>
            </a:r>
          </a:p>
          <a:p>
            <a:r>
              <a:rPr lang="en-GB" dirty="0" smtClean="0"/>
              <a:t>Pupils  talking about their actions and their thinking using appropriate vocabulary</a:t>
            </a:r>
          </a:p>
          <a:p>
            <a:r>
              <a:rPr lang="en-GB" dirty="0" smtClean="0"/>
              <a:t>Pupils taking the lead in modelling with resources and making a connection between what they say and do with what/ how they record</a:t>
            </a:r>
          </a:p>
          <a:p>
            <a:r>
              <a:rPr lang="en-GB" dirty="0" smtClean="0"/>
              <a:t>‘</a:t>
            </a:r>
            <a:r>
              <a:rPr lang="en-GB" dirty="0"/>
              <a:t>Key tasks’ from </a:t>
            </a:r>
            <a:r>
              <a:rPr lang="en-GB" dirty="0" smtClean="0"/>
              <a:t>whole class planning </a:t>
            </a:r>
            <a:r>
              <a:rPr lang="en-GB" dirty="0"/>
              <a:t>are the focus so that pupils acquire foundations for future </a:t>
            </a:r>
            <a:r>
              <a:rPr lang="en-GB" dirty="0" smtClean="0"/>
              <a:t>learning</a:t>
            </a:r>
          </a:p>
          <a:p>
            <a:pPr marL="0" indent="0">
              <a:buNone/>
            </a:pPr>
            <a:r>
              <a:rPr lang="en-GB" dirty="0" smtClean="0">
                <a:solidFill>
                  <a:srgbClr val="0070C0"/>
                </a:solidFill>
              </a:rPr>
              <a:t>Pre- teaching seems to be more effective than post interventions…</a:t>
            </a:r>
          </a:p>
          <a:p>
            <a:endParaRPr lang="en-GB" dirty="0"/>
          </a:p>
          <a:p>
            <a:endParaRPr lang="en-GB" dirty="0"/>
          </a:p>
        </p:txBody>
      </p:sp>
    </p:spTree>
    <p:extLst>
      <p:ext uri="{BB962C8B-B14F-4D97-AF65-F5344CB8AC3E}">
        <p14:creationId xmlns:p14="http://schemas.microsoft.com/office/powerpoint/2010/main" val="368552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b="1" dirty="0" smtClean="0">
                <a:solidFill>
                  <a:srgbClr val="0070C0"/>
                </a:solidFill>
              </a:rPr>
              <a:t>Using the strategic </a:t>
            </a:r>
            <a:r>
              <a:rPr lang="en-GB" sz="2400" b="1" dirty="0">
                <a:solidFill>
                  <a:srgbClr val="0070C0"/>
                </a:solidFill>
              </a:rPr>
              <a:t>g</a:t>
            </a:r>
            <a:r>
              <a:rPr lang="en-GB" sz="2400" b="1" dirty="0" smtClean="0">
                <a:solidFill>
                  <a:srgbClr val="0070C0"/>
                </a:solidFill>
              </a:rPr>
              <a:t>ap: interventions</a:t>
            </a:r>
            <a:endParaRPr lang="en-GB" sz="2400" b="1" dirty="0">
              <a:solidFill>
                <a:srgbClr val="0070C0"/>
              </a:solidFill>
            </a:endParaRPr>
          </a:p>
        </p:txBody>
      </p:sp>
      <p:sp>
        <p:nvSpPr>
          <p:cNvPr id="4" name="TextBox 3"/>
          <p:cNvSpPr txBox="1"/>
          <p:nvPr/>
        </p:nvSpPr>
        <p:spPr>
          <a:xfrm>
            <a:off x="5362698" y="4061240"/>
            <a:ext cx="445986" cy="1200329"/>
          </a:xfrm>
          <a:prstGeom prst="rect">
            <a:avLst/>
          </a:prstGeom>
          <a:noFill/>
        </p:spPr>
        <p:txBody>
          <a:bodyPr wrap="square" rtlCol="0">
            <a:spAutoFit/>
          </a:bodyPr>
          <a:lstStyle/>
          <a:p>
            <a:r>
              <a:rPr lang="en-GB" b="1" dirty="0" smtClean="0">
                <a:solidFill>
                  <a:schemeClr val="bg1"/>
                </a:solidFill>
              </a:rPr>
              <a:t>Hot task</a:t>
            </a:r>
            <a:endParaRPr lang="en-GB" b="1" dirty="0">
              <a:solidFill>
                <a:schemeClr val="bg1"/>
              </a:solidFill>
            </a:endParaRPr>
          </a:p>
        </p:txBody>
      </p:sp>
      <p:sp>
        <p:nvSpPr>
          <p:cNvPr id="42" name="Rectangle 41"/>
          <p:cNvSpPr/>
          <p:nvPr/>
        </p:nvSpPr>
        <p:spPr>
          <a:xfrm>
            <a:off x="4806943" y="1418443"/>
            <a:ext cx="1355392" cy="337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2832" t="20683" r="15816" b="22041"/>
          <a:stretch/>
        </p:blipFill>
        <p:spPr bwMode="auto">
          <a:xfrm>
            <a:off x="611560" y="1587406"/>
            <a:ext cx="6840760" cy="4291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4050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b="1" dirty="0" smtClean="0">
                <a:solidFill>
                  <a:srgbClr val="0070C0"/>
                </a:solidFill>
              </a:rPr>
              <a:t>Transition</a:t>
            </a:r>
            <a:endParaRPr lang="en-GB" sz="3600" b="1" dirty="0">
              <a:solidFill>
                <a:srgbClr val="0070C0"/>
              </a:solidFill>
            </a:endParaRPr>
          </a:p>
        </p:txBody>
      </p:sp>
      <p:sp>
        <p:nvSpPr>
          <p:cNvPr id="3" name="Content Placeholder 2"/>
          <p:cNvSpPr>
            <a:spLocks noGrp="1"/>
          </p:cNvSpPr>
          <p:nvPr>
            <p:ph idx="1"/>
          </p:nvPr>
        </p:nvSpPr>
        <p:spPr/>
        <p:txBody>
          <a:bodyPr>
            <a:normAutofit fontScale="92500" lnSpcReduction="10000"/>
          </a:bodyPr>
          <a:lstStyle/>
          <a:p>
            <a:pPr marL="0" indent="0">
              <a:buNone/>
            </a:pPr>
            <a:r>
              <a:rPr lang="en-GB" dirty="0" smtClean="0"/>
              <a:t>What strategies are used to support continuity of learning  between summer and autumn terms ?</a:t>
            </a:r>
          </a:p>
          <a:p>
            <a:pPr marL="0" indent="0">
              <a:buNone/>
            </a:pPr>
            <a:endParaRPr lang="en-GB" dirty="0"/>
          </a:p>
          <a:p>
            <a:r>
              <a:rPr lang="en-GB" dirty="0" smtClean="0"/>
              <a:t>Collaborative cross year team planning for first unit of work in September based on assessment of individuals and groups? </a:t>
            </a:r>
            <a:r>
              <a:rPr lang="en-GB" dirty="0" err="1" smtClean="0"/>
              <a:t>Eg</a:t>
            </a:r>
            <a:r>
              <a:rPr lang="en-GB" dirty="0" smtClean="0"/>
              <a:t> YR/ Y1</a:t>
            </a:r>
            <a:endParaRPr lang="en-GB" dirty="0"/>
          </a:p>
          <a:p>
            <a:r>
              <a:rPr lang="en-GB" dirty="0" smtClean="0"/>
              <a:t>Visits to classrooms summer term and revisit autumn term? </a:t>
            </a:r>
            <a:r>
              <a:rPr lang="en-GB" dirty="0" err="1" smtClean="0"/>
              <a:t>Eg</a:t>
            </a:r>
            <a:r>
              <a:rPr lang="en-GB" dirty="0" smtClean="0"/>
              <a:t> Y2/Y3</a:t>
            </a:r>
          </a:p>
          <a:p>
            <a:r>
              <a:rPr lang="en-GB" dirty="0" smtClean="0"/>
              <a:t>Using the same pupil books in autumn term (unless it would be beneficial for some pupils to have a new book)</a:t>
            </a:r>
          </a:p>
          <a:p>
            <a:pPr marL="0" indent="0">
              <a:buNone/>
            </a:pPr>
            <a:endParaRPr lang="en-GB" dirty="0" smtClean="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p:txBody>
      </p:sp>
    </p:spTree>
    <p:extLst>
      <p:ext uri="{BB962C8B-B14F-4D97-AF65-F5344CB8AC3E}">
        <p14:creationId xmlns:p14="http://schemas.microsoft.com/office/powerpoint/2010/main" val="22359762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11560" y="1196752"/>
            <a:ext cx="8229600" cy="4349750"/>
          </a:xfrm>
        </p:spPr>
        <p:txBody>
          <a:bodyPr>
            <a:normAutofit/>
          </a:bodyPr>
          <a:lstStyle/>
          <a:p>
            <a:pPr marL="0" indent="0">
              <a:buNone/>
            </a:pPr>
            <a:r>
              <a:rPr lang="en-GB" dirty="0" smtClean="0"/>
              <a:t>Reminders:</a:t>
            </a:r>
          </a:p>
          <a:p>
            <a:r>
              <a:rPr lang="en-GB" sz="2400" b="1" dirty="0" smtClean="0">
                <a:solidFill>
                  <a:srgbClr val="0070C0"/>
                </a:solidFill>
              </a:rPr>
              <a:t>The assessment documents are not the teaching schedule…</a:t>
            </a:r>
            <a:endParaRPr lang="en-GB" sz="2400" b="1" dirty="0">
              <a:solidFill>
                <a:srgbClr val="0070C0"/>
              </a:solidFill>
            </a:endParaRPr>
          </a:p>
          <a:p>
            <a:r>
              <a:rPr lang="en-GB" sz="2400" b="1" dirty="0" smtClean="0">
                <a:solidFill>
                  <a:srgbClr val="0070C0"/>
                </a:solidFill>
              </a:rPr>
              <a:t>Planning and teaching needs to support pupils to understand and use the links across domains</a:t>
            </a:r>
            <a:r>
              <a:rPr lang="en-GB" sz="2000" b="1" dirty="0" smtClean="0">
                <a:solidFill>
                  <a:srgbClr val="0070C0"/>
                </a:solidFill>
              </a:rPr>
              <a:t> </a:t>
            </a:r>
            <a:r>
              <a:rPr lang="en-GB" sz="2000" dirty="0" err="1" smtClean="0">
                <a:solidFill>
                  <a:srgbClr val="0070C0"/>
                </a:solidFill>
              </a:rPr>
              <a:t>eg</a:t>
            </a:r>
            <a:r>
              <a:rPr lang="en-GB" sz="2000" dirty="0" smtClean="0">
                <a:solidFill>
                  <a:srgbClr val="0070C0"/>
                </a:solidFill>
              </a:rPr>
              <a:t> NPV+ calculation+ measurement</a:t>
            </a:r>
            <a:r>
              <a:rPr lang="en-GB" sz="2000" dirty="0">
                <a:solidFill>
                  <a:srgbClr val="0070C0"/>
                </a:solidFill>
              </a:rPr>
              <a:t>;</a:t>
            </a:r>
            <a:r>
              <a:rPr lang="en-GB" sz="2000" dirty="0" smtClean="0">
                <a:solidFill>
                  <a:srgbClr val="0070C0"/>
                </a:solidFill>
              </a:rPr>
              <a:t> fractions+ multiplication &amp;division+ measurement/ geometry</a:t>
            </a:r>
          </a:p>
          <a:p>
            <a:r>
              <a:rPr lang="en-GB" sz="2400" b="1" dirty="0" smtClean="0">
                <a:solidFill>
                  <a:srgbClr val="0070C0"/>
                </a:solidFill>
              </a:rPr>
              <a:t>Pre- teaching rather than additional time after lessons seems to be more effective with pupils who need some ‘catch up’ support. </a:t>
            </a:r>
            <a:r>
              <a:rPr lang="en-GB" sz="2400" b="1" dirty="0" smtClean="0">
                <a:solidFill>
                  <a:srgbClr val="FF0000"/>
                </a:solidFill>
              </a:rPr>
              <a:t>What would you ‘</a:t>
            </a:r>
            <a:r>
              <a:rPr lang="en-GB" sz="2400" b="1" smtClean="0">
                <a:solidFill>
                  <a:srgbClr val="FF0000"/>
                </a:solidFill>
              </a:rPr>
              <a:t>pre teach’ </a:t>
            </a:r>
            <a:r>
              <a:rPr lang="en-GB" sz="2400" b="1" dirty="0" smtClean="0">
                <a:solidFill>
                  <a:srgbClr val="FF0000"/>
                </a:solidFill>
              </a:rPr>
              <a:t>in </a:t>
            </a:r>
            <a:r>
              <a:rPr lang="en-GB" sz="2400" b="1" smtClean="0">
                <a:solidFill>
                  <a:srgbClr val="FF0000"/>
                </a:solidFill>
              </a:rPr>
              <a:t>each domain?</a:t>
            </a:r>
            <a:endParaRPr lang="en-GB" sz="2400" b="1" dirty="0">
              <a:solidFill>
                <a:srgbClr val="0070C0"/>
              </a:solidFill>
            </a:endParaRPr>
          </a:p>
        </p:txBody>
      </p:sp>
    </p:spTree>
    <p:extLst>
      <p:ext uri="{BB962C8B-B14F-4D97-AF65-F5344CB8AC3E}">
        <p14:creationId xmlns:p14="http://schemas.microsoft.com/office/powerpoint/2010/main" val="192555299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GB" sz="4000" dirty="0" smtClean="0">
                <a:solidFill>
                  <a:srgbClr val="0070C0"/>
                </a:solidFill>
              </a:rPr>
              <a:t>BREAK</a:t>
            </a:r>
            <a:endParaRPr lang="en-GB" sz="4000" dirty="0">
              <a:solidFill>
                <a:srgbClr val="0070C0"/>
              </a:solidFill>
            </a:endParaRPr>
          </a:p>
        </p:txBody>
      </p:sp>
      <p:pic>
        <p:nvPicPr>
          <p:cNvPr id="2050" name="Picture 2" descr="C:\Users\Hantsnet\AppData\Local\Microsoft\Windows\Temporary Internet Files\Content.IE5\GZJMVFBY\large-Cup-of-Tea-0-17613[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1536870"/>
            <a:ext cx="4572488" cy="4214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82920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HAM Session 4</a:t>
            </a:r>
            <a:endParaRPr lang="en-GB" dirty="0"/>
          </a:p>
        </p:txBody>
      </p:sp>
      <p:sp>
        <p:nvSpPr>
          <p:cNvPr id="3" name="Subtitle 2"/>
          <p:cNvSpPr>
            <a:spLocks noGrp="1"/>
          </p:cNvSpPr>
          <p:nvPr>
            <p:ph type="subTitle" idx="1"/>
          </p:nvPr>
        </p:nvSpPr>
        <p:spPr/>
        <p:txBody>
          <a:bodyPr/>
          <a:lstStyle/>
          <a:p>
            <a:r>
              <a:rPr lang="en-GB" dirty="0" smtClean="0"/>
              <a:t>English</a:t>
            </a:r>
            <a:endParaRPr lang="en-GB" dirty="0"/>
          </a:p>
        </p:txBody>
      </p:sp>
    </p:spTree>
    <p:extLst>
      <p:ext uri="{BB962C8B-B14F-4D97-AF65-F5344CB8AC3E}">
        <p14:creationId xmlns:p14="http://schemas.microsoft.com/office/powerpoint/2010/main" val="373421385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solidFill>
                  <a:srgbClr val="0070C0"/>
                </a:solidFill>
              </a:rPr>
              <a:t>HAM for</a:t>
            </a:r>
            <a:br>
              <a:rPr lang="en-GB" b="1" dirty="0" smtClean="0">
                <a:solidFill>
                  <a:srgbClr val="0070C0"/>
                </a:solidFill>
              </a:rPr>
            </a:br>
            <a:r>
              <a:rPr lang="en-GB" b="1" dirty="0" smtClean="0">
                <a:solidFill>
                  <a:srgbClr val="0070C0"/>
                </a:solidFill>
              </a:rPr>
              <a:t> Reading and Writing</a:t>
            </a:r>
            <a:endParaRPr lang="en-GB" b="1" dirty="0">
              <a:solidFill>
                <a:srgbClr val="0070C0"/>
              </a:solidFill>
            </a:endParaRPr>
          </a:p>
        </p:txBody>
      </p:sp>
      <p:sp>
        <p:nvSpPr>
          <p:cNvPr id="3" name="Subtitle 2"/>
          <p:cNvSpPr>
            <a:spLocks noGrp="1"/>
          </p:cNvSpPr>
          <p:nvPr>
            <p:ph type="subTitle" idx="1"/>
          </p:nvPr>
        </p:nvSpPr>
        <p:spPr/>
        <p:txBody>
          <a:bodyPr>
            <a:normAutofit/>
          </a:bodyPr>
          <a:lstStyle/>
          <a:p>
            <a:r>
              <a:rPr lang="en-GB" sz="4000" dirty="0" smtClean="0"/>
              <a:t>Final Revision</a:t>
            </a:r>
            <a:endParaRPr lang="en-GB" sz="4000" dirty="0"/>
          </a:p>
        </p:txBody>
      </p:sp>
    </p:spTree>
    <p:extLst>
      <p:ext uri="{BB962C8B-B14F-4D97-AF65-F5344CB8AC3E}">
        <p14:creationId xmlns:p14="http://schemas.microsoft.com/office/powerpoint/2010/main" val="31633377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60648"/>
            <a:ext cx="8056608"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261" y="2204864"/>
            <a:ext cx="8039595" cy="4386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832" y="1412776"/>
            <a:ext cx="7786451" cy="4551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859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274638"/>
            <a:ext cx="6131023" cy="1143000"/>
          </a:xfrm>
        </p:spPr>
        <p:txBody>
          <a:bodyPr>
            <a:normAutofit/>
          </a:bodyPr>
          <a:lstStyle/>
          <a:p>
            <a:pPr algn="l"/>
            <a:r>
              <a:rPr lang="en-GB" b="1" dirty="0" smtClean="0">
                <a:solidFill>
                  <a:srgbClr val="0070C0"/>
                </a:solidFill>
              </a:rPr>
              <a:t>Summary of the changes to version 5</a:t>
            </a:r>
            <a:endParaRPr lang="en-GB" b="1" dirty="0">
              <a:solidFill>
                <a:srgbClr val="0070C0"/>
              </a:solidFill>
            </a:endParaRPr>
          </a:p>
        </p:txBody>
      </p:sp>
      <p:sp>
        <p:nvSpPr>
          <p:cNvPr id="5" name="Content Placeholder 4"/>
          <p:cNvSpPr>
            <a:spLocks noGrp="1"/>
          </p:cNvSpPr>
          <p:nvPr>
            <p:ph idx="1"/>
          </p:nvPr>
        </p:nvSpPr>
        <p:spPr>
          <a:xfrm>
            <a:off x="467544" y="1268760"/>
            <a:ext cx="8229600" cy="4525963"/>
          </a:xfrm>
        </p:spPr>
        <p:txBody>
          <a:bodyPr>
            <a:normAutofit/>
          </a:bodyPr>
          <a:lstStyle/>
          <a:p>
            <a:r>
              <a:rPr lang="en-GB" dirty="0" smtClean="0"/>
              <a:t>Reduced content as there are no repetitions and only assessable statements</a:t>
            </a:r>
          </a:p>
          <a:p>
            <a:r>
              <a:rPr lang="en-GB" dirty="0" smtClean="0"/>
              <a:t>Reshaped for a clearer progression of skills:</a:t>
            </a:r>
          </a:p>
          <a:p>
            <a:pPr lvl="1"/>
            <a:r>
              <a:rPr lang="en-GB" dirty="0" smtClean="0"/>
              <a:t>Across Phase 1, 2, 3 for each year </a:t>
            </a:r>
          </a:p>
          <a:p>
            <a:pPr lvl="1"/>
            <a:r>
              <a:rPr lang="en-GB" dirty="0" smtClean="0"/>
              <a:t>Within Key stage 1, Lower KS2, Upper KS2</a:t>
            </a:r>
          </a:p>
          <a:p>
            <a:pPr lvl="1"/>
            <a:r>
              <a:rPr lang="en-GB" dirty="0" smtClean="0"/>
              <a:t>Year 1 </a:t>
            </a:r>
            <a:r>
              <a:rPr lang="en-GB" dirty="0" smtClean="0">
                <a:sym typeface="Wingdings"/>
              </a:rPr>
              <a:t></a:t>
            </a:r>
            <a:r>
              <a:rPr lang="en-GB" dirty="0" smtClean="0"/>
              <a:t> 6</a:t>
            </a:r>
          </a:p>
          <a:p>
            <a:r>
              <a:rPr lang="en-GB" dirty="0" smtClean="0"/>
              <a:t>Removal of additional grammar grid (writing)</a:t>
            </a:r>
          </a:p>
          <a:p>
            <a:r>
              <a:rPr lang="en-GB" dirty="0" smtClean="0"/>
              <a:t>Repositioning of ‘themes and conventions’ (reading)</a:t>
            </a:r>
          </a:p>
          <a:p>
            <a:endParaRPr lang="en-GB" dirty="0" smtClean="0"/>
          </a:p>
        </p:txBody>
      </p:sp>
    </p:spTree>
    <p:extLst>
      <p:ext uri="{BB962C8B-B14F-4D97-AF65-F5344CB8AC3E}">
        <p14:creationId xmlns:p14="http://schemas.microsoft.com/office/powerpoint/2010/main" val="617837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78098"/>
          </a:xfrm>
        </p:spPr>
        <p:txBody>
          <a:bodyPr/>
          <a:lstStyle/>
          <a:p>
            <a:pPr algn="l"/>
            <a:r>
              <a:rPr lang="en-GB" b="1" dirty="0" smtClean="0">
                <a:solidFill>
                  <a:srgbClr val="0070C0"/>
                </a:solidFill>
              </a:rPr>
              <a:t>NAHT: </a:t>
            </a:r>
            <a:br>
              <a:rPr lang="en-GB" b="1" dirty="0" smtClean="0">
                <a:solidFill>
                  <a:srgbClr val="0070C0"/>
                </a:solidFill>
              </a:rPr>
            </a:br>
            <a:r>
              <a:rPr lang="en-GB" b="1" dirty="0" smtClean="0">
                <a:solidFill>
                  <a:srgbClr val="0070C0"/>
                </a:solidFill>
              </a:rPr>
              <a:t>Key performance Indicators</a:t>
            </a:r>
            <a:endParaRPr lang="en-GB" b="1" dirty="0">
              <a:solidFill>
                <a:srgbClr val="0070C0"/>
              </a:solidFill>
            </a:endParaRPr>
          </a:p>
        </p:txBody>
      </p:sp>
      <p:sp>
        <p:nvSpPr>
          <p:cNvPr id="3" name="Content Placeholder 2"/>
          <p:cNvSpPr>
            <a:spLocks noGrp="1"/>
          </p:cNvSpPr>
          <p:nvPr>
            <p:ph idx="1"/>
          </p:nvPr>
        </p:nvSpPr>
        <p:spPr>
          <a:xfrm>
            <a:off x="457200" y="1268760"/>
            <a:ext cx="8229600" cy="4896544"/>
          </a:xfrm>
        </p:spPr>
        <p:txBody>
          <a:bodyPr>
            <a:normAutofit fontScale="77500" lnSpcReduction="20000"/>
          </a:bodyPr>
          <a:lstStyle/>
          <a:p>
            <a:endParaRPr lang="en-GB" dirty="0" smtClean="0"/>
          </a:p>
          <a:p>
            <a:r>
              <a:rPr lang="en-GB" dirty="0" smtClean="0"/>
              <a:t>There are national NAHT end of year ‘</a:t>
            </a:r>
            <a:r>
              <a:rPr lang="en-GB" dirty="0" smtClean="0">
                <a:solidFill>
                  <a:srgbClr val="0070C0"/>
                </a:solidFill>
              </a:rPr>
              <a:t>Performance Standards</a:t>
            </a:r>
            <a:r>
              <a:rPr lang="en-GB" dirty="0" smtClean="0"/>
              <a:t>’ for each year group. These are informed by ‘</a:t>
            </a:r>
            <a:r>
              <a:rPr lang="en-GB" dirty="0" smtClean="0">
                <a:solidFill>
                  <a:srgbClr val="0070C0"/>
                </a:solidFill>
              </a:rPr>
              <a:t>key performance indicators</a:t>
            </a:r>
            <a:r>
              <a:rPr lang="en-GB" dirty="0" smtClean="0"/>
              <a:t>’ in each domain.  </a:t>
            </a:r>
          </a:p>
          <a:p>
            <a:r>
              <a:rPr lang="en-GB" dirty="0" smtClean="0"/>
              <a:t>The performance indicators are therefore a proxy for the whole domain- not a reduced curriculum for teaching.</a:t>
            </a:r>
          </a:p>
          <a:p>
            <a:r>
              <a:rPr lang="en-GB" dirty="0" smtClean="0"/>
              <a:t>Used by many schools last year as a baseline for the Hampshire Assessment model.</a:t>
            </a:r>
          </a:p>
          <a:p>
            <a:r>
              <a:rPr lang="en-GB" dirty="0" smtClean="0"/>
              <a:t>To support HAM tracking of </a:t>
            </a:r>
            <a:r>
              <a:rPr lang="en-GB" b="1" dirty="0" smtClean="0"/>
              <a:t>end of year </a:t>
            </a:r>
            <a:r>
              <a:rPr lang="en-GB" dirty="0" smtClean="0"/>
              <a:t>attainment these performance standards can be used as a final assessment (and compared against last summer?)</a:t>
            </a:r>
          </a:p>
          <a:p>
            <a:r>
              <a:rPr lang="en-GB" dirty="0" smtClean="0"/>
              <a:t>The set of NAHT documents for Y1-Y6 were adjusted slightly to ensure a KPI for each domain. Available on HTLC Leadership </a:t>
            </a:r>
            <a:r>
              <a:rPr lang="en-GB" dirty="0" err="1" smtClean="0"/>
              <a:t>Moodel</a:t>
            </a:r>
            <a:r>
              <a:rPr lang="en-GB" dirty="0" smtClean="0"/>
              <a:t>. Excel file tracker for each year group also available.</a:t>
            </a:r>
          </a:p>
          <a:p>
            <a:pPr marL="0" indent="0">
              <a:buNone/>
            </a:pPr>
            <a:r>
              <a:rPr lang="en-GB" dirty="0" smtClean="0"/>
              <a:t> </a:t>
            </a:r>
            <a:endParaRPr lang="en-GB" dirty="0"/>
          </a:p>
          <a:p>
            <a:pPr marL="0" indent="0">
              <a:buNone/>
            </a:pPr>
            <a:endParaRPr lang="en-GB" dirty="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82310"/>
            <a:ext cx="824865" cy="424815"/>
          </a:xfrm>
          <a:prstGeom prst="rect">
            <a:avLst/>
          </a:prstGeom>
          <a:noFill/>
          <a:ln w="3175">
            <a:solidFill>
              <a:schemeClr val="tx1"/>
            </a:solidFill>
          </a:ln>
        </p:spPr>
      </p:pic>
    </p:spTree>
    <p:extLst>
      <p:ext uri="{BB962C8B-B14F-4D97-AF65-F5344CB8AC3E}">
        <p14:creationId xmlns:p14="http://schemas.microsoft.com/office/powerpoint/2010/main" val="27280014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050" y="1124744"/>
            <a:ext cx="8295866" cy="4996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a:xfrm>
            <a:off x="457200" y="274638"/>
            <a:ext cx="8229600" cy="634082"/>
          </a:xfrm>
        </p:spPr>
        <p:txBody>
          <a:bodyPr>
            <a:normAutofit/>
          </a:bodyPr>
          <a:lstStyle/>
          <a:p>
            <a:pPr algn="l"/>
            <a:r>
              <a:rPr lang="en-GB" dirty="0" smtClean="0">
                <a:solidFill>
                  <a:srgbClr val="FF0000"/>
                </a:solidFill>
              </a:rPr>
              <a:t>Revised</a:t>
            </a:r>
            <a:r>
              <a:rPr lang="en-GB" dirty="0" smtClean="0"/>
              <a:t> </a:t>
            </a:r>
            <a:r>
              <a:rPr lang="en-GB" b="1" dirty="0" smtClean="0">
                <a:solidFill>
                  <a:srgbClr val="0070C0"/>
                </a:solidFill>
              </a:rPr>
              <a:t>HAM for Writing</a:t>
            </a:r>
            <a:endParaRPr lang="en-GB" b="1" dirty="0">
              <a:solidFill>
                <a:srgbClr val="0070C0"/>
              </a:solidFill>
            </a:endParaRPr>
          </a:p>
        </p:txBody>
      </p:sp>
    </p:spTree>
    <p:extLst>
      <p:ext uri="{BB962C8B-B14F-4D97-AF65-F5344CB8AC3E}">
        <p14:creationId xmlns:p14="http://schemas.microsoft.com/office/powerpoint/2010/main" val="419582043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Next steps</a:t>
            </a:r>
            <a:endParaRPr lang="en-GB" b="1" dirty="0">
              <a:solidFill>
                <a:srgbClr val="0070C0"/>
              </a:solidFill>
            </a:endParaRPr>
          </a:p>
        </p:txBody>
      </p:sp>
      <p:sp>
        <p:nvSpPr>
          <p:cNvPr id="3" name="Content Placeholder 2"/>
          <p:cNvSpPr>
            <a:spLocks noGrp="1"/>
          </p:cNvSpPr>
          <p:nvPr>
            <p:ph idx="1"/>
          </p:nvPr>
        </p:nvSpPr>
        <p:spPr/>
        <p:txBody>
          <a:bodyPr/>
          <a:lstStyle/>
          <a:p>
            <a:r>
              <a:rPr lang="en-GB" dirty="0" smtClean="0"/>
              <a:t>Materials will be available through the Moodle by 1</a:t>
            </a:r>
            <a:r>
              <a:rPr lang="en-GB" baseline="30000" dirty="0" smtClean="0"/>
              <a:t>st</a:t>
            </a:r>
            <a:r>
              <a:rPr lang="en-GB" dirty="0" smtClean="0"/>
              <a:t> July to allow schools time review and prepare for the new academic year.</a:t>
            </a:r>
          </a:p>
          <a:p>
            <a:pPr marL="0" indent="0">
              <a:buNone/>
            </a:pPr>
            <a:endParaRPr lang="en-GB" dirty="0"/>
          </a:p>
          <a:p>
            <a:r>
              <a:rPr lang="en-GB" dirty="0" smtClean="0"/>
              <a:t>SIMS will be adjusted to reflect changes and available in time for first data collection (November)</a:t>
            </a:r>
          </a:p>
          <a:p>
            <a:endParaRPr lang="en-GB" dirty="0"/>
          </a:p>
          <a:p>
            <a:endParaRPr lang="en-GB" dirty="0"/>
          </a:p>
        </p:txBody>
      </p:sp>
    </p:spTree>
    <p:extLst>
      <p:ext uri="{BB962C8B-B14F-4D97-AF65-F5344CB8AC3E}">
        <p14:creationId xmlns:p14="http://schemas.microsoft.com/office/powerpoint/2010/main" val="138452715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marcosmath.files.wordpress.com/2013/06/bidirection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4101" y="188640"/>
            <a:ext cx="1601375" cy="160137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167463" y="1518712"/>
            <a:ext cx="8674651" cy="3214354"/>
            <a:chOff x="153740" y="1412777"/>
            <a:chExt cx="8674651" cy="3214354"/>
          </a:xfrm>
        </p:grpSpPr>
        <p:cxnSp>
          <p:nvCxnSpPr>
            <p:cNvPr id="5" name="Straight Connector 4"/>
            <p:cNvCxnSpPr/>
            <p:nvPr/>
          </p:nvCxnSpPr>
          <p:spPr>
            <a:xfrm>
              <a:off x="637719" y="3146850"/>
              <a:ext cx="700139"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54536" y="3158396"/>
              <a:ext cx="1307177" cy="5002"/>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11" idx="0"/>
            </p:cNvCxnSpPr>
            <p:nvPr/>
          </p:nvCxnSpPr>
          <p:spPr>
            <a:xfrm>
              <a:off x="4735622" y="3125889"/>
              <a:ext cx="1138352" cy="20961"/>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781463" y="3140968"/>
              <a:ext cx="1584176"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rot="16200000">
              <a:off x="521420" y="2568119"/>
              <a:ext cx="2648539" cy="1015663"/>
            </a:xfrm>
            <a:prstGeom prst="rect">
              <a:avLst/>
            </a:prstGeom>
            <a:solidFill>
              <a:srgbClr val="92D050"/>
            </a:solidFill>
            <a:ln>
              <a:solidFill>
                <a:schemeClr val="accent1">
                  <a:lumMod val="75000"/>
                </a:schemeClr>
              </a:solidFill>
            </a:ln>
          </p:spPr>
          <p:txBody>
            <a:bodyPr wrap="square" rtlCol="0">
              <a:spAutoFit/>
            </a:bodyPr>
            <a:lstStyle/>
            <a:p>
              <a:pPr algn="ctr"/>
              <a:r>
                <a:rPr lang="en-GB" sz="2000" dirty="0"/>
                <a:t>G</a:t>
              </a:r>
              <a:r>
                <a:rPr lang="en-GB" sz="2000" dirty="0" smtClean="0"/>
                <a:t>aps in learning from previous </a:t>
              </a:r>
              <a:r>
                <a:rPr lang="en-GB" sz="2000" dirty="0"/>
                <a:t>year </a:t>
              </a:r>
              <a:r>
                <a:rPr lang="en-GB" sz="2000" dirty="0" smtClean="0"/>
                <a:t>group, new  </a:t>
              </a:r>
              <a:r>
                <a:rPr lang="en-GB" sz="2000" dirty="0"/>
                <a:t>learning</a:t>
              </a:r>
            </a:p>
          </p:txBody>
        </p:sp>
        <p:sp>
          <p:nvSpPr>
            <p:cNvPr id="10" name="TextBox 9"/>
            <p:cNvSpPr txBox="1"/>
            <p:nvPr/>
          </p:nvSpPr>
          <p:spPr>
            <a:xfrm rot="16200000">
              <a:off x="2905287" y="2568118"/>
              <a:ext cx="2528513" cy="1015663"/>
            </a:xfrm>
            <a:prstGeom prst="rect">
              <a:avLst/>
            </a:prstGeom>
            <a:solidFill>
              <a:schemeClr val="accent4">
                <a:lumMod val="60000"/>
                <a:lumOff val="40000"/>
              </a:schemeClr>
            </a:solidFill>
            <a:ln>
              <a:solidFill>
                <a:schemeClr val="accent1">
                  <a:lumMod val="75000"/>
                </a:schemeClr>
              </a:solidFill>
            </a:ln>
          </p:spPr>
          <p:txBody>
            <a:bodyPr wrap="square" rtlCol="0">
              <a:spAutoFit/>
            </a:bodyPr>
            <a:lstStyle/>
            <a:p>
              <a:pPr algn="ctr"/>
              <a:r>
                <a:rPr lang="en-GB" sz="2000" dirty="0" smtClean="0"/>
                <a:t>Deepening  understanding in a range of contexts</a:t>
              </a:r>
              <a:endParaRPr lang="en-GB" sz="2000" dirty="0"/>
            </a:p>
          </p:txBody>
        </p:sp>
        <p:sp>
          <p:nvSpPr>
            <p:cNvPr id="11" name="TextBox 10"/>
            <p:cNvSpPr txBox="1"/>
            <p:nvPr/>
          </p:nvSpPr>
          <p:spPr>
            <a:xfrm rot="16200000">
              <a:off x="5425325" y="2331242"/>
              <a:ext cx="2528513" cy="1631216"/>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000" dirty="0" smtClean="0"/>
                <a:t>Learning sufficiently embedded -demonstrated with independence and resilience</a:t>
              </a:r>
              <a:endParaRPr lang="en-GB" sz="2000" dirty="0"/>
            </a:p>
          </p:txBody>
        </p:sp>
        <p:sp>
          <p:nvSpPr>
            <p:cNvPr id="12" name="TextBox 11"/>
            <p:cNvSpPr txBox="1"/>
            <p:nvPr/>
          </p:nvSpPr>
          <p:spPr>
            <a:xfrm rot="16200000">
              <a:off x="7103837" y="2789120"/>
              <a:ext cx="2987444" cy="461665"/>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en-GB" sz="2400" dirty="0">
                  <a:solidFill>
                    <a:srgbClr val="FF0000"/>
                  </a:solidFill>
                </a:rPr>
                <a:t>E</a:t>
              </a:r>
              <a:r>
                <a:rPr lang="en-GB" sz="2400" dirty="0" smtClean="0">
                  <a:solidFill>
                    <a:srgbClr val="FF0000"/>
                  </a:solidFill>
                </a:rPr>
                <a:t>nd of Year</a:t>
              </a:r>
              <a:endParaRPr lang="en-GB" sz="2400" dirty="0">
                <a:solidFill>
                  <a:srgbClr val="FF0000"/>
                </a:solidFill>
              </a:endParaRPr>
            </a:p>
          </p:txBody>
        </p:sp>
        <p:sp>
          <p:nvSpPr>
            <p:cNvPr id="13" name="TextBox 12"/>
            <p:cNvSpPr txBox="1"/>
            <p:nvPr/>
          </p:nvSpPr>
          <p:spPr>
            <a:xfrm rot="16200000">
              <a:off x="-1222604" y="2789121"/>
              <a:ext cx="3214354" cy="461665"/>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en-GB" sz="2400" dirty="0" smtClean="0">
                  <a:solidFill>
                    <a:srgbClr val="FF0000"/>
                  </a:solidFill>
                </a:rPr>
                <a:t>End of Year </a:t>
              </a:r>
              <a:endParaRPr lang="en-GB" sz="2400" dirty="0">
                <a:solidFill>
                  <a:srgbClr val="FF0000"/>
                </a:solidFill>
              </a:endParaRPr>
            </a:p>
          </p:txBody>
        </p:sp>
      </p:gr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965100" y="1165437"/>
            <a:ext cx="1646182" cy="1646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4870878"/>
            <a:ext cx="1868364" cy="1605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2833" y="4801320"/>
            <a:ext cx="1823486" cy="167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b="10243"/>
          <a:stretch/>
        </p:blipFill>
        <p:spPr bwMode="auto">
          <a:xfrm flipH="1">
            <a:off x="6368203" y="4948159"/>
            <a:ext cx="2541098" cy="1528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descr="https://marcosmath.files.wordpress.com/2013/06/bidirection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5628" y="202352"/>
            <a:ext cx="1573950" cy="157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14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50"/>
                                        </p:tgtEl>
                                        <p:attrNameLst>
                                          <p:attrName>style.visibility</p:attrName>
                                        </p:attrNameLst>
                                      </p:cBhvr>
                                      <p:to>
                                        <p:strVal val="visible"/>
                                      </p:to>
                                    </p:set>
                                    <p:animEffect transition="in" filter="fade">
                                      <p:cBhvr>
                                        <p:cTn id="28" dur="1000"/>
                                        <p:tgtEl>
                                          <p:spTgt spid="2050"/>
                                        </p:tgtEl>
                                      </p:cBhvr>
                                    </p:animEffect>
                                    <p:anim calcmode="lin" valueType="num">
                                      <p:cBhvr>
                                        <p:cTn id="29" dur="1000" fill="hold"/>
                                        <p:tgtEl>
                                          <p:spTgt spid="2050"/>
                                        </p:tgtEl>
                                        <p:attrNameLst>
                                          <p:attrName>ppt_x</p:attrName>
                                        </p:attrNameLst>
                                      </p:cBhvr>
                                      <p:tavLst>
                                        <p:tav tm="0">
                                          <p:val>
                                            <p:strVal val="#ppt_x"/>
                                          </p:val>
                                        </p:tav>
                                        <p:tav tm="100000">
                                          <p:val>
                                            <p:strVal val="#ppt_x"/>
                                          </p:val>
                                        </p:tav>
                                      </p:tavLst>
                                    </p:anim>
                                    <p:anim calcmode="lin" valueType="num">
                                      <p:cBhvr>
                                        <p:cTn id="30"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06090"/>
          </a:xfrm>
        </p:spPr>
        <p:txBody>
          <a:bodyPr/>
          <a:lstStyle/>
          <a:p>
            <a:pPr algn="l"/>
            <a:r>
              <a:rPr lang="en-GB" sz="2800" b="1" dirty="0" smtClean="0">
                <a:solidFill>
                  <a:srgbClr val="0070C0"/>
                </a:solidFill>
              </a:rPr>
              <a:t>Domain Bricks: Building the wall</a:t>
            </a:r>
            <a:endParaRPr lang="en-GB" sz="2800" b="1" dirty="0">
              <a:solidFill>
                <a:srgbClr val="0070C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9631176"/>
              </p:ext>
            </p:extLst>
          </p:nvPr>
        </p:nvGraphicFramePr>
        <p:xfrm>
          <a:off x="323528" y="1052736"/>
          <a:ext cx="8280920" cy="5515656"/>
        </p:xfrm>
        <a:graphic>
          <a:graphicData uri="http://schemas.openxmlformats.org/drawingml/2006/table">
            <a:tbl>
              <a:tblPr firstRow="1" bandRow="1">
                <a:tableStyleId>{5940675A-B579-460E-94D1-54222C63F5DA}</a:tableStyleId>
              </a:tblPr>
              <a:tblGrid>
                <a:gridCol w="4293810"/>
                <a:gridCol w="3987110"/>
              </a:tblGrid>
              <a:tr h="365760">
                <a:tc>
                  <a:txBody>
                    <a:bodyPr/>
                    <a:lstStyle/>
                    <a:p>
                      <a:pPr algn="ctr"/>
                      <a:r>
                        <a:rPr lang="en-GB" b="1" dirty="0" smtClean="0"/>
                        <a:t>Reading</a:t>
                      </a:r>
                      <a:endParaRPr lang="en-GB" b="1" dirty="0"/>
                    </a:p>
                  </a:txBody>
                  <a:tcPr/>
                </a:tc>
                <a:tc>
                  <a:txBody>
                    <a:bodyPr/>
                    <a:lstStyle/>
                    <a:p>
                      <a:pPr algn="ctr"/>
                      <a:r>
                        <a:rPr lang="en-GB" b="1" dirty="0" smtClean="0"/>
                        <a:t>Writing</a:t>
                      </a:r>
                      <a:endParaRPr lang="en-GB" b="1" dirty="0"/>
                    </a:p>
                  </a:txBody>
                  <a:tcPr/>
                </a:tc>
              </a:tr>
              <a:tr h="3681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Word Reading</a:t>
                      </a:r>
                    </a:p>
                  </a:txBody>
                  <a:tcPr>
                    <a:solidFill>
                      <a:schemeClr val="bg1"/>
                    </a:solidFill>
                  </a:tcPr>
                </a:tc>
                <a:tc>
                  <a:txBody>
                    <a:bodyPr/>
                    <a:lstStyle/>
                    <a:p>
                      <a:pPr algn="ctr"/>
                      <a:r>
                        <a:rPr lang="en-GB" dirty="0" smtClean="0"/>
                        <a:t>Transcription</a:t>
                      </a:r>
                    </a:p>
                    <a:p>
                      <a:pPr algn="ctr"/>
                      <a:endParaRPr lang="en-GB" dirty="0"/>
                    </a:p>
                  </a:txBody>
                  <a:tcPr>
                    <a:solidFill>
                      <a:schemeClr val="bg1"/>
                    </a:solidFill>
                  </a:tcPr>
                </a:tc>
              </a:tr>
              <a:tr h="63546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Comprehension:</a:t>
                      </a:r>
                    </a:p>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 Clarify</a:t>
                      </a:r>
                      <a:endParaRPr lang="en-GB" b="0" dirty="0" smtClean="0"/>
                    </a:p>
                  </a:txBody>
                  <a:tcPr>
                    <a:solidFill>
                      <a:schemeClr val="bg1"/>
                    </a:solidFill>
                  </a:tcPr>
                </a:tc>
                <a:tc>
                  <a:txBody>
                    <a:bodyPr/>
                    <a:lstStyle/>
                    <a:p>
                      <a:pPr algn="ctr"/>
                      <a:r>
                        <a:rPr lang="en-GB" dirty="0" smtClean="0"/>
                        <a:t>Handwriting</a:t>
                      </a:r>
                      <a:endParaRPr lang="en-GB" dirty="0"/>
                    </a:p>
                  </a:txBody>
                  <a:tcPr>
                    <a:solidFill>
                      <a:schemeClr val="bg1"/>
                    </a:solidFill>
                  </a:tcPr>
                </a:tc>
              </a:tr>
              <a:tr h="6613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Comprehension:</a:t>
                      </a:r>
                    </a:p>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 Monitor and Summarise</a:t>
                      </a:r>
                    </a:p>
                  </a:txBody>
                  <a:tcPr>
                    <a:solidFill>
                      <a:schemeClr val="bg1"/>
                    </a:solidFill>
                  </a:tcPr>
                </a:tc>
                <a:tc>
                  <a:txBody>
                    <a:bodyPr/>
                    <a:lstStyle/>
                    <a:p>
                      <a:pPr algn="ctr"/>
                      <a:r>
                        <a:rPr lang="en-GB" dirty="0" smtClean="0"/>
                        <a:t>Composition: </a:t>
                      </a:r>
                    </a:p>
                    <a:p>
                      <a:pPr algn="ctr"/>
                      <a:r>
                        <a:rPr lang="en-GB" dirty="0" smtClean="0"/>
                        <a:t>Composition and Effect</a:t>
                      </a:r>
                      <a:endParaRPr lang="en-GB" dirty="0"/>
                    </a:p>
                  </a:txBody>
                  <a:tcPr>
                    <a:solidFill>
                      <a:schemeClr val="bg1"/>
                    </a:solidFill>
                  </a:tcPr>
                </a:tc>
              </a:tr>
              <a:tr h="6480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Comprehension:</a:t>
                      </a:r>
                    </a:p>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 Select and Retrieve</a:t>
                      </a:r>
                    </a:p>
                  </a:txBody>
                  <a:tcPr>
                    <a:solidFill>
                      <a:schemeClr val="bg1"/>
                    </a:solidFill>
                  </a:tcPr>
                </a:tc>
                <a:tc>
                  <a:txBody>
                    <a:bodyPr/>
                    <a:lstStyle/>
                    <a:p>
                      <a:pPr algn="ctr"/>
                      <a:r>
                        <a:rPr lang="en-GB" dirty="0" smtClean="0"/>
                        <a:t>Composition: </a:t>
                      </a:r>
                    </a:p>
                    <a:p>
                      <a:pPr algn="ctr"/>
                      <a:r>
                        <a:rPr lang="en-GB" dirty="0" smtClean="0"/>
                        <a:t>Text Structure and Organisation</a:t>
                      </a:r>
                      <a:endParaRPr lang="en-GB" dirty="0"/>
                    </a:p>
                  </a:txBody>
                  <a:tcPr>
                    <a:solidFill>
                      <a:schemeClr val="bg1"/>
                    </a:solidFill>
                  </a:tcPr>
                </a:tc>
              </a:tr>
              <a:tr h="6400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Comprehension:</a:t>
                      </a:r>
                    </a:p>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 Respond and Explain</a:t>
                      </a:r>
                    </a:p>
                  </a:txBody>
                  <a:tcPr>
                    <a:solidFill>
                      <a:schemeClr val="bg1"/>
                    </a:solidFill>
                  </a:tcPr>
                </a:tc>
                <a:tc>
                  <a:txBody>
                    <a:bodyPr/>
                    <a:lstStyle/>
                    <a:p>
                      <a:pPr algn="ctr"/>
                      <a:r>
                        <a:rPr lang="en-GB" dirty="0" smtClean="0"/>
                        <a:t>Composition: </a:t>
                      </a:r>
                    </a:p>
                    <a:p>
                      <a:pPr algn="ctr"/>
                      <a:r>
                        <a:rPr lang="en-GB" dirty="0" smtClean="0"/>
                        <a:t>Sentence Structure</a:t>
                      </a:r>
                      <a:endParaRPr lang="en-GB" dirty="0"/>
                    </a:p>
                  </a:txBody>
                  <a:tcPr>
                    <a:solidFill>
                      <a:schemeClr val="bg1"/>
                    </a:solidFill>
                  </a:tcPr>
                </a:tc>
              </a:tr>
              <a:tr h="6400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Inference</a:t>
                      </a:r>
                    </a:p>
                  </a:txBody>
                  <a:tcP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Vocabulary, grammar, &amp; punctuation</a:t>
                      </a:r>
                    </a:p>
                  </a:txBody>
                  <a:tcPr>
                    <a:solidFill>
                      <a:schemeClr val="bg1"/>
                    </a:solidFill>
                  </a:tcPr>
                </a:tc>
              </a:tr>
              <a:tr h="3681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Language for Effect</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dirty="0" smtClean="0"/>
                    </a:p>
                  </a:txBody>
                  <a:tcPr>
                    <a:solidFill>
                      <a:schemeClr val="bg1"/>
                    </a:solidFill>
                  </a:tcPr>
                </a:tc>
                <a:tc>
                  <a:txBody>
                    <a:bodyPr/>
                    <a:lstStyle/>
                    <a:p>
                      <a:pPr algn="ctr"/>
                      <a:endParaRPr lang="en-GB" dirty="0"/>
                    </a:p>
                  </a:txBody>
                  <a:tcPr>
                    <a:solidFill>
                      <a:schemeClr val="bg1"/>
                    </a:solidFill>
                  </a:tcPr>
                </a:tc>
              </a:tr>
              <a:tr h="365760">
                <a:tc>
                  <a:txBody>
                    <a:bodyPr/>
                    <a:lstStyle/>
                    <a:p>
                      <a:pPr algn="ctr"/>
                      <a:r>
                        <a:rPr lang="en-GB" dirty="0" smtClean="0"/>
                        <a:t>Themes and Conventions</a:t>
                      </a:r>
                    </a:p>
                    <a:p>
                      <a:pPr algn="ctr"/>
                      <a:endParaRPr lang="en-GB" dirty="0"/>
                    </a:p>
                  </a:txBody>
                  <a:tcPr>
                    <a:solidFill>
                      <a:schemeClr val="bg1"/>
                    </a:solidFill>
                  </a:tcPr>
                </a:tc>
                <a:tc>
                  <a:txBody>
                    <a:bodyPr/>
                    <a:lstStyle/>
                    <a:p>
                      <a:pPr algn="ctr"/>
                      <a:endParaRPr lang="en-GB" dirty="0"/>
                    </a:p>
                  </a:txBody>
                  <a:tcPr>
                    <a:solidFill>
                      <a:schemeClr val="bg1"/>
                    </a:solidFill>
                  </a:tcPr>
                </a:tc>
              </a:tr>
            </a:tbl>
          </a:graphicData>
        </a:graphic>
      </p:graphicFrame>
    </p:spTree>
    <p:extLst>
      <p:ext uri="{BB962C8B-B14F-4D97-AF65-F5344CB8AC3E}">
        <p14:creationId xmlns:p14="http://schemas.microsoft.com/office/powerpoint/2010/main" val="18384908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829" y="2344738"/>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79512" y="1340768"/>
            <a:ext cx="8352928" cy="646331"/>
          </a:xfrm>
          <a:prstGeom prst="rect">
            <a:avLst/>
          </a:prstGeom>
          <a:noFill/>
        </p:spPr>
        <p:txBody>
          <a:bodyPr wrap="square" rtlCol="0">
            <a:spAutoFit/>
          </a:bodyPr>
          <a:lstStyle/>
          <a:p>
            <a:r>
              <a:rPr lang="en-GB" sz="3600" b="1" dirty="0" smtClean="0">
                <a:solidFill>
                  <a:srgbClr val="0070C0"/>
                </a:solidFill>
              </a:rPr>
              <a:t>‘Mastery’ teaching  - filling the gaps</a:t>
            </a:r>
            <a:endParaRPr lang="en-GB" sz="3600" b="1" dirty="0">
              <a:solidFill>
                <a:srgbClr val="0070C0"/>
              </a:solidFill>
            </a:endParaRP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32554"/>
          <a:stretch/>
        </p:blipFill>
        <p:spPr bwMode="auto">
          <a:xfrm>
            <a:off x="3516482" y="2564904"/>
            <a:ext cx="4871941" cy="2933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068098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1965109595"/>
              </p:ext>
            </p:extLst>
          </p:nvPr>
        </p:nvGraphicFramePr>
        <p:xfrm>
          <a:off x="179512" y="-747464"/>
          <a:ext cx="8568952" cy="806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p:cNvSpPr txBox="1">
            <a:spLocks/>
          </p:cNvSpPr>
          <p:nvPr/>
        </p:nvSpPr>
        <p:spPr>
          <a:xfrm>
            <a:off x="179512" y="274638"/>
            <a:ext cx="6768751" cy="1143000"/>
          </a:xfrm>
          <a:prstGeom prst="rect">
            <a:avLst/>
          </a:prstGeom>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b="1" dirty="0" smtClean="0">
                <a:solidFill>
                  <a:srgbClr val="0070C0"/>
                </a:solidFill>
              </a:rPr>
              <a:t>Utilise the end of year and transition through rich drivers and tasks </a:t>
            </a:r>
            <a:br>
              <a:rPr lang="en-GB" b="1" dirty="0" smtClean="0">
                <a:solidFill>
                  <a:srgbClr val="0070C0"/>
                </a:solidFill>
              </a:rPr>
            </a:br>
            <a:r>
              <a:rPr lang="en-GB" b="1" dirty="0" smtClean="0">
                <a:solidFill>
                  <a:schemeClr val="tx2"/>
                </a:solidFill>
              </a:rPr>
              <a:t/>
            </a:r>
            <a:br>
              <a:rPr lang="en-GB" b="1" dirty="0" smtClean="0">
                <a:solidFill>
                  <a:schemeClr val="tx2"/>
                </a:solidFill>
              </a:rPr>
            </a:br>
            <a:endParaRPr lang="en-GB" b="1" dirty="0">
              <a:solidFill>
                <a:schemeClr val="tx2"/>
              </a:solidFill>
            </a:endParaRPr>
          </a:p>
        </p:txBody>
      </p:sp>
    </p:spTree>
    <p:extLst>
      <p:ext uri="{BB962C8B-B14F-4D97-AF65-F5344CB8AC3E}">
        <p14:creationId xmlns:p14="http://schemas.microsoft.com/office/powerpoint/2010/main" val="264594971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Transition – </a:t>
            </a:r>
            <a:br>
              <a:rPr lang="en-GB" b="1" dirty="0" smtClean="0">
                <a:solidFill>
                  <a:srgbClr val="0070C0"/>
                </a:solidFill>
              </a:rPr>
            </a:br>
            <a:r>
              <a:rPr lang="en-GB" b="1" dirty="0" smtClean="0">
                <a:solidFill>
                  <a:srgbClr val="0070C0"/>
                </a:solidFill>
              </a:rPr>
              <a:t>Collaborative Planning </a:t>
            </a:r>
            <a:endParaRPr lang="en-GB" b="1" dirty="0">
              <a:solidFill>
                <a:srgbClr val="0070C0"/>
              </a:solidFill>
            </a:endParaRPr>
          </a:p>
        </p:txBody>
      </p:sp>
      <p:sp>
        <p:nvSpPr>
          <p:cNvPr id="3" name="Content Placeholder 2"/>
          <p:cNvSpPr>
            <a:spLocks noGrp="1"/>
          </p:cNvSpPr>
          <p:nvPr>
            <p:ph idx="1"/>
          </p:nvPr>
        </p:nvSpPr>
        <p:spPr/>
        <p:txBody>
          <a:bodyPr/>
          <a:lstStyle/>
          <a:p>
            <a:pPr marL="400050" lvl="1" indent="0" algn="ctr">
              <a:buNone/>
            </a:pPr>
            <a:r>
              <a:rPr lang="en-GB" dirty="0"/>
              <a:t>C</a:t>
            </a:r>
            <a:r>
              <a:rPr lang="en-GB" dirty="0" smtClean="0"/>
              <a:t>o-construction of the first learning journey to reinforce known weaknesses and teach to close to gap</a:t>
            </a:r>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2564904"/>
            <a:ext cx="4572000" cy="3429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44365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ages-na.ssl-images-amazon.com/images/I/51oTaGTyobL._SX258_BO1,204,203,200_.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769118">
            <a:off x="3130908" y="4083145"/>
            <a:ext cx="2928344" cy="239899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9382" y="1484784"/>
            <a:ext cx="8805106" cy="2308324"/>
          </a:xfrm>
          <a:prstGeom prst="rect">
            <a:avLst/>
          </a:prstGeom>
          <a:noFill/>
        </p:spPr>
        <p:txBody>
          <a:bodyPr wrap="square" rtlCol="0">
            <a:spAutoFit/>
          </a:bodyPr>
          <a:lstStyle/>
          <a:p>
            <a:pPr marL="342900" indent="-342900">
              <a:buFont typeface="Arial" panose="020B0604020202020204" pitchFamily="34" charset="0"/>
              <a:buChar char="•"/>
            </a:pPr>
            <a:r>
              <a:rPr lang="en-GB" sz="2400" dirty="0" smtClean="0"/>
              <a:t>Choose a high quality text driver that is easily accessible to all abilities e.g. picture book, short film animation, painting</a:t>
            </a:r>
          </a:p>
          <a:p>
            <a:pPr marL="342900" indent="-342900">
              <a:buFont typeface="Arial" panose="020B0604020202020204" pitchFamily="34" charset="0"/>
              <a:buChar char="•"/>
            </a:pPr>
            <a:r>
              <a:rPr lang="en-GB" sz="2400" dirty="0" smtClean="0"/>
              <a:t>Consider rich tasks that will enable assessment of reading and writing skills in all domains</a:t>
            </a:r>
          </a:p>
          <a:p>
            <a:pPr marL="342900" indent="-342900">
              <a:buFont typeface="Arial" panose="020B0604020202020204" pitchFamily="34" charset="0"/>
              <a:buChar char="•"/>
            </a:pPr>
            <a:r>
              <a:rPr lang="en-GB" sz="2400" dirty="0" smtClean="0"/>
              <a:t>Ideally choose a text driver that is appropriate for a range of year groups – this will enable collaborative planning</a:t>
            </a:r>
          </a:p>
        </p:txBody>
      </p:sp>
      <p:sp>
        <p:nvSpPr>
          <p:cNvPr id="5" name="Title 1"/>
          <p:cNvSpPr txBox="1">
            <a:spLocks/>
          </p:cNvSpPr>
          <p:nvPr/>
        </p:nvSpPr>
        <p:spPr>
          <a:xfrm>
            <a:off x="251520" y="341784"/>
            <a:ext cx="6131024" cy="1143000"/>
          </a:xfrm>
          <a:prstGeom prst="rect">
            <a:avLst/>
          </a:prstGeom>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b="1" dirty="0" smtClean="0">
                <a:solidFill>
                  <a:srgbClr val="0070C0"/>
                </a:solidFill>
              </a:rPr>
              <a:t>Transition – </a:t>
            </a:r>
            <a:br>
              <a:rPr lang="en-GB" b="1" dirty="0" smtClean="0">
                <a:solidFill>
                  <a:srgbClr val="0070C0"/>
                </a:solidFill>
              </a:rPr>
            </a:br>
            <a:r>
              <a:rPr lang="en-GB" b="1" dirty="0" smtClean="0">
                <a:solidFill>
                  <a:srgbClr val="0070C0"/>
                </a:solidFill>
              </a:rPr>
              <a:t>Collaborative Planning </a:t>
            </a:r>
            <a:endParaRPr lang="en-GB" b="1" dirty="0">
              <a:solidFill>
                <a:srgbClr val="0070C0"/>
              </a:solidFill>
            </a:endParaRPr>
          </a:p>
        </p:txBody>
      </p:sp>
    </p:spTree>
    <p:extLst>
      <p:ext uri="{BB962C8B-B14F-4D97-AF65-F5344CB8AC3E}">
        <p14:creationId xmlns:p14="http://schemas.microsoft.com/office/powerpoint/2010/main" val="15655986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0947" y="1268760"/>
            <a:ext cx="8135469" cy="4154984"/>
          </a:xfrm>
          <a:prstGeom prst="rect">
            <a:avLst/>
          </a:prstGeom>
          <a:noFill/>
        </p:spPr>
        <p:txBody>
          <a:bodyPr wrap="square" rtlCol="0">
            <a:spAutoFit/>
          </a:bodyPr>
          <a:lstStyle/>
          <a:p>
            <a:r>
              <a:rPr lang="en-GB" sz="2400" b="1" dirty="0" smtClean="0">
                <a:solidFill>
                  <a:srgbClr val="0070C0"/>
                </a:solidFill>
              </a:rPr>
              <a:t>EFFECTIVE TASK DESIGN WILL SUPPORT END OF YEAR TEACHER ASSESSMENTS …</a:t>
            </a:r>
          </a:p>
          <a:p>
            <a:endParaRPr lang="en-GB" sz="2400" b="1" dirty="0">
              <a:solidFill>
                <a:schemeClr val="tx2"/>
              </a:solidFill>
            </a:endParaRPr>
          </a:p>
          <a:p>
            <a:r>
              <a:rPr lang="en-GB" sz="2400" b="1" dirty="0" smtClean="0">
                <a:solidFill>
                  <a:srgbClr val="0070C0"/>
                </a:solidFill>
              </a:rPr>
              <a:t>READING</a:t>
            </a:r>
          </a:p>
          <a:p>
            <a:pPr marL="342900" indent="-342900">
              <a:buFont typeface="Arial" panose="020B0604020202020204" pitchFamily="34" charset="0"/>
              <a:buChar char="•"/>
            </a:pPr>
            <a:r>
              <a:rPr lang="en-GB" sz="2400" dirty="0" smtClean="0"/>
              <a:t>Spend time designing a few high quality questions that require higher cognitive thinking </a:t>
            </a:r>
          </a:p>
          <a:p>
            <a:pPr marL="342900" indent="-342900">
              <a:buFont typeface="Arial" panose="020B0604020202020204" pitchFamily="34" charset="0"/>
              <a:buChar char="•"/>
            </a:pPr>
            <a:r>
              <a:rPr lang="en-GB" sz="2400" dirty="0" smtClean="0"/>
              <a:t>Deeper answers will require  children to use higher order skills e.g. justify, explain, compare</a:t>
            </a:r>
          </a:p>
          <a:p>
            <a:pPr marL="342900" indent="-342900">
              <a:buFont typeface="Arial" panose="020B0604020202020204" pitchFamily="34" charset="0"/>
              <a:buChar char="•"/>
            </a:pPr>
            <a:r>
              <a:rPr lang="en-GB" sz="2400" dirty="0" smtClean="0"/>
              <a:t>Consider all the reading domains</a:t>
            </a:r>
          </a:p>
          <a:p>
            <a:pPr marL="342900" indent="-342900">
              <a:buFont typeface="Arial" panose="020B0604020202020204" pitchFamily="34" charset="0"/>
              <a:buChar char="•"/>
            </a:pPr>
            <a:r>
              <a:rPr lang="en-GB" sz="2400" dirty="0" smtClean="0"/>
              <a:t>Depending on age and ability, answers could be oral or written</a:t>
            </a:r>
            <a:endParaRPr lang="en-GB" sz="2400" dirty="0"/>
          </a:p>
        </p:txBody>
      </p:sp>
    </p:spTree>
    <p:extLst>
      <p:ext uri="{BB962C8B-B14F-4D97-AF65-F5344CB8AC3E}">
        <p14:creationId xmlns:p14="http://schemas.microsoft.com/office/powerpoint/2010/main" val="222238762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096" t="31283" r="12025" b="23231"/>
          <a:stretch/>
        </p:blipFill>
        <p:spPr bwMode="auto">
          <a:xfrm>
            <a:off x="1575221" y="1052736"/>
            <a:ext cx="7092920"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45731" y="4869160"/>
            <a:ext cx="7920880" cy="954107"/>
          </a:xfrm>
          <a:prstGeom prst="rect">
            <a:avLst/>
          </a:prstGeom>
          <a:noFill/>
        </p:spPr>
        <p:txBody>
          <a:bodyPr wrap="square" rtlCol="0">
            <a:spAutoFit/>
          </a:bodyPr>
          <a:lstStyle/>
          <a:p>
            <a:r>
              <a:rPr lang="en-GB" sz="2800" dirty="0" smtClean="0">
                <a:solidFill>
                  <a:srgbClr val="FF0000"/>
                </a:solidFill>
              </a:rPr>
              <a:t>What significance does the family motto ‘Stay safe, stay together’ have in the story?</a:t>
            </a:r>
            <a:endParaRPr lang="en-GB" sz="2800" dirty="0">
              <a:solidFill>
                <a:srgbClr val="FF0000"/>
              </a:solidFill>
            </a:endParaRPr>
          </a:p>
        </p:txBody>
      </p:sp>
      <p:pic>
        <p:nvPicPr>
          <p:cNvPr id="5" name="Picture 2" descr="https://images-na.ssl-images-amazon.com/images/I/51oTaGTyobL._SX258_BO1,204,203,200_.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69118">
            <a:off x="181554" y="330046"/>
            <a:ext cx="1980305" cy="162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9036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Example NAHT Performance Standards </a:t>
            </a:r>
            <a:r>
              <a:rPr lang="en-GB" sz="2000" dirty="0" smtClean="0">
                <a:solidFill>
                  <a:srgbClr val="FF0000"/>
                </a:solidFill>
              </a:rPr>
              <a:t>(Hampshire amendments in red</a:t>
            </a:r>
            <a:r>
              <a:rPr lang="en-GB" dirty="0" smtClean="0">
                <a:solidFill>
                  <a:srgbClr val="FF0000"/>
                </a:solidFill>
              </a:rPr>
              <a:t>)</a:t>
            </a:r>
            <a:endParaRPr lang="en-GB" dirty="0">
              <a:solidFill>
                <a:srgbClr val="FF0000"/>
              </a:solidFill>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178" t="18666" r="67358" b="44688"/>
          <a:stretch/>
        </p:blipFill>
        <p:spPr bwMode="auto">
          <a:xfrm>
            <a:off x="1043608" y="1412776"/>
            <a:ext cx="6688631" cy="4416524"/>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396602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093733">
            <a:off x="3920513" y="-232715"/>
            <a:ext cx="4065669" cy="5591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041" r="15223" b="41153"/>
          <a:stretch/>
        </p:blipFill>
        <p:spPr bwMode="auto">
          <a:xfrm rot="16506432">
            <a:off x="957863" y="-345306"/>
            <a:ext cx="3878849" cy="5255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9502" y="4836546"/>
            <a:ext cx="7272808" cy="954107"/>
          </a:xfrm>
          <a:prstGeom prst="rect">
            <a:avLst/>
          </a:prstGeom>
          <a:noFill/>
        </p:spPr>
        <p:txBody>
          <a:bodyPr wrap="square" rtlCol="0">
            <a:spAutoFit/>
          </a:bodyPr>
          <a:lstStyle/>
          <a:p>
            <a:r>
              <a:rPr lang="en-GB" sz="2800" dirty="0" smtClean="0">
                <a:solidFill>
                  <a:srgbClr val="FF0000"/>
                </a:solidFill>
              </a:rPr>
              <a:t>Why has the author chosen the phrase ‘Sunny is getting itchy feet’ on this page?</a:t>
            </a:r>
            <a:endParaRPr lang="en-GB" sz="2800" dirty="0">
              <a:solidFill>
                <a:srgbClr val="FF0000"/>
              </a:solidFill>
            </a:endParaRPr>
          </a:p>
        </p:txBody>
      </p:sp>
      <p:pic>
        <p:nvPicPr>
          <p:cNvPr id="5" name="Picture 2" descr="https://images-na.ssl-images-amazon.com/images/I/51oTaGTyobL._SX258_BO1,204,203,200_.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769118">
            <a:off x="6822320" y="4482451"/>
            <a:ext cx="1941003" cy="1590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01803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5007429"/>
            <a:ext cx="7704856" cy="1077218"/>
          </a:xfrm>
          <a:prstGeom prst="rect">
            <a:avLst/>
          </a:prstGeom>
          <a:noFill/>
        </p:spPr>
        <p:txBody>
          <a:bodyPr wrap="square" rtlCol="0">
            <a:spAutoFit/>
          </a:bodyPr>
          <a:lstStyle/>
          <a:p>
            <a:r>
              <a:rPr lang="en-GB" sz="3200" dirty="0" smtClean="0">
                <a:solidFill>
                  <a:srgbClr val="FF0000"/>
                </a:solidFill>
              </a:rPr>
              <a:t>How does life for Aunt Flo contrast with the life Sunny is used to?  Give examples</a:t>
            </a:r>
            <a:endParaRPr lang="en-GB" sz="3200" dirty="0">
              <a:solidFill>
                <a:srgbClr val="FF0000"/>
              </a:solidFill>
            </a:endParaRPr>
          </a:p>
        </p:txBody>
      </p:sp>
      <p:pic>
        <p:nvPicPr>
          <p:cNvPr id="307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884" t="126" r="13531" b="41849"/>
          <a:stretch/>
        </p:blipFill>
        <p:spPr bwMode="auto">
          <a:xfrm rot="5847287">
            <a:off x="1153884" y="449085"/>
            <a:ext cx="3628277" cy="4859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69516" t="2174" r="21791" b="70535"/>
          <a:stretch/>
        </p:blipFill>
        <p:spPr bwMode="auto">
          <a:xfrm rot="5400000">
            <a:off x="5221338" y="-2042586"/>
            <a:ext cx="1475412" cy="6369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687445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0783" y="1052736"/>
            <a:ext cx="8217642" cy="4524315"/>
          </a:xfrm>
          <a:prstGeom prst="rect">
            <a:avLst/>
          </a:prstGeom>
          <a:noFill/>
        </p:spPr>
        <p:txBody>
          <a:bodyPr wrap="square" rtlCol="0">
            <a:spAutoFit/>
          </a:bodyPr>
          <a:lstStyle/>
          <a:p>
            <a:r>
              <a:rPr lang="en-GB" sz="2400" b="1" dirty="0" smtClean="0">
                <a:solidFill>
                  <a:srgbClr val="0070C0"/>
                </a:solidFill>
              </a:rPr>
              <a:t>EFFECTIVE TASK DESIGN WILL SUPPORT END OF YEAR TEACHER ASSESSMENTS …</a:t>
            </a:r>
          </a:p>
          <a:p>
            <a:endParaRPr lang="en-GB" sz="2400" b="1" dirty="0">
              <a:solidFill>
                <a:srgbClr val="0070C0"/>
              </a:solidFill>
            </a:endParaRPr>
          </a:p>
          <a:p>
            <a:r>
              <a:rPr lang="en-GB" sz="2400" b="1" dirty="0" smtClean="0">
                <a:solidFill>
                  <a:srgbClr val="0070C0"/>
                </a:solidFill>
              </a:rPr>
              <a:t>WRITING</a:t>
            </a:r>
          </a:p>
          <a:p>
            <a:pPr marL="342900" indent="-342900">
              <a:buFont typeface="Arial" panose="020B0604020202020204" pitchFamily="34" charset="0"/>
              <a:buChar char="•"/>
            </a:pPr>
            <a:r>
              <a:rPr lang="en-GB" sz="2400" dirty="0" smtClean="0"/>
              <a:t>Consider more than one writing outcome from the same driver  - this will enable teachers to assess ability to </a:t>
            </a:r>
            <a:r>
              <a:rPr lang="en-GB" sz="2400" dirty="0"/>
              <a:t>v</a:t>
            </a:r>
            <a:r>
              <a:rPr lang="en-GB" sz="2400" dirty="0" smtClean="0"/>
              <a:t>ary ‘author’s  voice’ depending on audience and purpose of task</a:t>
            </a:r>
          </a:p>
          <a:p>
            <a:pPr marL="342900" indent="-342900">
              <a:buFont typeface="Arial" panose="020B0604020202020204" pitchFamily="34" charset="0"/>
              <a:buChar char="•"/>
            </a:pPr>
            <a:r>
              <a:rPr lang="en-GB" sz="2400" dirty="0" smtClean="0"/>
              <a:t>Genres should already have been a focus within the year</a:t>
            </a:r>
          </a:p>
          <a:p>
            <a:pPr marL="342900" indent="-342900">
              <a:buFont typeface="Arial" panose="020B0604020202020204" pitchFamily="34" charset="0"/>
              <a:buChar char="•"/>
            </a:pPr>
            <a:r>
              <a:rPr lang="en-GB" sz="2400" dirty="0" smtClean="0"/>
              <a:t>Ensure children consider their success criteria across all the domains – giving sound evidence for assessment</a:t>
            </a:r>
            <a:endParaRPr lang="en-GB" sz="2400" dirty="0"/>
          </a:p>
        </p:txBody>
      </p:sp>
    </p:spTree>
    <p:extLst>
      <p:ext uri="{BB962C8B-B14F-4D97-AF65-F5344CB8AC3E}">
        <p14:creationId xmlns:p14="http://schemas.microsoft.com/office/powerpoint/2010/main" val="173630572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ages-na.ssl-images-amazon.com/images/I/51oTaGTyobL._SX258_BO1,204,203,200_.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0110">
            <a:off x="36605" y="45084"/>
            <a:ext cx="2103285" cy="17230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rot="21033188">
            <a:off x="253374" y="1933303"/>
            <a:ext cx="3980467" cy="3416320"/>
          </a:xfrm>
          <a:prstGeom prst="rect">
            <a:avLst/>
          </a:prstGeom>
          <a:effectLst>
            <a:outerShdw blurRad="50800" dist="38100" algn="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sz="2400" b="1" dirty="0" smtClean="0">
                <a:solidFill>
                  <a:schemeClr val="tx2"/>
                </a:solidFill>
              </a:rPr>
              <a:t>Her diary entry </a:t>
            </a:r>
          </a:p>
          <a:p>
            <a:endParaRPr lang="en-GB" sz="2400" dirty="0"/>
          </a:p>
          <a:p>
            <a:r>
              <a:rPr lang="en-GB" sz="2800" b="1" dirty="0" smtClean="0">
                <a:latin typeface="Bradley Hand ITC" panose="03070402050302030203" pitchFamily="66" charset="0"/>
              </a:rPr>
              <a:t>Dear Diary,</a:t>
            </a:r>
          </a:p>
          <a:p>
            <a:r>
              <a:rPr lang="en-GB" sz="2800" b="1" dirty="0" smtClean="0">
                <a:latin typeface="Bradley Hand ITC" panose="03070402050302030203" pitchFamily="66" charset="0"/>
              </a:rPr>
              <a:t>Today is the worst day I can remember.  My beloved Sunny has packed his bags and left home…</a:t>
            </a:r>
            <a:endParaRPr lang="en-GB" sz="2800" b="1" dirty="0">
              <a:latin typeface="Bradley Hand ITC" panose="03070402050302030203" pitchFamily="66" charset="0"/>
            </a:endParaRPr>
          </a:p>
        </p:txBody>
      </p:sp>
      <p:sp>
        <p:nvSpPr>
          <p:cNvPr id="4" name="TextBox 3"/>
          <p:cNvSpPr txBox="1"/>
          <p:nvPr/>
        </p:nvSpPr>
        <p:spPr>
          <a:xfrm rot="567309">
            <a:off x="4645392" y="1912284"/>
            <a:ext cx="4097945" cy="3354765"/>
          </a:xfrm>
          <a:prstGeom prst="rect">
            <a:avLst/>
          </a:prstGeom>
          <a:effectLst>
            <a:outerShdw blurRad="50800" dist="38100" algn="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sz="2400" b="1" dirty="0" smtClean="0">
                <a:solidFill>
                  <a:schemeClr val="tx2"/>
                </a:solidFill>
              </a:rPr>
              <a:t>Her letter to his </a:t>
            </a:r>
            <a:r>
              <a:rPr lang="en-GB" sz="2400" b="1" dirty="0" err="1" smtClean="0">
                <a:solidFill>
                  <a:schemeClr val="tx2"/>
                </a:solidFill>
              </a:rPr>
              <a:t>headteacher</a:t>
            </a:r>
            <a:endParaRPr lang="en-GB" sz="2400" b="1" dirty="0" smtClean="0">
              <a:solidFill>
                <a:schemeClr val="tx2"/>
              </a:solidFill>
            </a:endParaRPr>
          </a:p>
          <a:p>
            <a:endParaRPr lang="en-GB" sz="2400" dirty="0"/>
          </a:p>
          <a:p>
            <a:r>
              <a:rPr lang="en-GB" sz="2800" dirty="0" smtClean="0">
                <a:latin typeface="Times New Roman" panose="02020603050405020304" pitchFamily="18" charset="0"/>
                <a:cs typeface="Times New Roman" panose="02020603050405020304" pitchFamily="18" charset="0"/>
              </a:rPr>
              <a:t>Dear Mr M. Kat,</a:t>
            </a:r>
          </a:p>
          <a:p>
            <a:r>
              <a:rPr lang="en-GB" sz="2800" dirty="0" smtClean="0">
                <a:latin typeface="Times New Roman" panose="02020603050405020304" pitchFamily="18" charset="0"/>
                <a:cs typeface="Times New Roman" panose="02020603050405020304" pitchFamily="18" charset="0"/>
              </a:rPr>
              <a:t>I am writing to inform you that my son, Sunny, will not be in school for the next two weeks…</a:t>
            </a:r>
            <a:endParaRPr lang="en-GB"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2364298" y="116632"/>
            <a:ext cx="4583966" cy="1200329"/>
          </a:xfrm>
          <a:prstGeom prst="rect">
            <a:avLst/>
          </a:prstGeom>
        </p:spPr>
        <p:txBody>
          <a:bodyPr wrap="square">
            <a:spAutoFit/>
          </a:bodyPr>
          <a:lstStyle/>
          <a:p>
            <a:pPr lvl="0"/>
            <a:r>
              <a:rPr lang="en-GB" sz="2400" b="1" dirty="0" err="1">
                <a:solidFill>
                  <a:srgbClr val="0070C0"/>
                </a:solidFill>
              </a:rPr>
              <a:t>Sunny’s</a:t>
            </a:r>
            <a:r>
              <a:rPr lang="en-GB" sz="2400" b="1" dirty="0">
                <a:solidFill>
                  <a:srgbClr val="0070C0"/>
                </a:solidFill>
              </a:rPr>
              <a:t> </a:t>
            </a:r>
            <a:r>
              <a:rPr lang="en-GB" sz="2400" b="1" dirty="0" smtClean="0">
                <a:solidFill>
                  <a:srgbClr val="0070C0"/>
                </a:solidFill>
              </a:rPr>
              <a:t>mother writes for two reasons the </a:t>
            </a:r>
            <a:r>
              <a:rPr lang="en-GB" sz="2400" b="1" dirty="0">
                <a:solidFill>
                  <a:srgbClr val="0070C0"/>
                </a:solidFill>
              </a:rPr>
              <a:t>day he goes </a:t>
            </a:r>
            <a:r>
              <a:rPr lang="en-GB" sz="2400" b="1" dirty="0" smtClean="0">
                <a:solidFill>
                  <a:srgbClr val="0070C0"/>
                </a:solidFill>
              </a:rPr>
              <a:t>missing …</a:t>
            </a:r>
            <a:endParaRPr lang="en-GB" sz="2400" b="1" dirty="0">
              <a:solidFill>
                <a:srgbClr val="0070C0"/>
              </a:solidFill>
            </a:endParaRPr>
          </a:p>
        </p:txBody>
      </p:sp>
    </p:spTree>
    <p:extLst>
      <p:ext uri="{BB962C8B-B14F-4D97-AF65-F5344CB8AC3E}">
        <p14:creationId xmlns:p14="http://schemas.microsoft.com/office/powerpoint/2010/main" val="177667459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1187624" y="2166784"/>
            <a:ext cx="1779021" cy="1790680"/>
            <a:chOff x="395536" y="2166784"/>
            <a:chExt cx="2448272" cy="1790680"/>
          </a:xfrm>
        </p:grpSpPr>
        <p:sp>
          <p:nvSpPr>
            <p:cNvPr id="3" name="Rounded Rectangle 2"/>
            <p:cNvSpPr/>
            <p:nvPr/>
          </p:nvSpPr>
          <p:spPr>
            <a:xfrm>
              <a:off x="395536" y="2166784"/>
              <a:ext cx="2448272" cy="179068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9" name="Rectangle 18"/>
            <p:cNvSpPr/>
            <p:nvPr/>
          </p:nvSpPr>
          <p:spPr>
            <a:xfrm>
              <a:off x="1763688" y="2180456"/>
              <a:ext cx="792088" cy="1752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2000" b="1" dirty="0">
                  <a:solidFill>
                    <a:prstClr val="white"/>
                  </a:solidFill>
                </a:rPr>
                <a:t>Supported practise</a:t>
              </a:r>
            </a:p>
          </p:txBody>
        </p:sp>
      </p:grpSp>
      <p:sp>
        <p:nvSpPr>
          <p:cNvPr id="6" name="Content Placeholder 5"/>
          <p:cNvSpPr>
            <a:spLocks noGrp="1"/>
          </p:cNvSpPr>
          <p:nvPr>
            <p:ph idx="1"/>
          </p:nvPr>
        </p:nvSpPr>
        <p:spPr>
          <a:xfrm>
            <a:off x="506946" y="1347664"/>
            <a:ext cx="8229600" cy="504057"/>
          </a:xfrm>
        </p:spPr>
        <p:txBody>
          <a:bodyPr>
            <a:normAutofit lnSpcReduction="10000"/>
          </a:bodyPr>
          <a:lstStyle/>
          <a:p>
            <a:r>
              <a:rPr lang="en-GB" dirty="0" smtClean="0">
                <a:solidFill>
                  <a:schemeClr val="tx2"/>
                </a:solidFill>
              </a:rPr>
              <a:t>Breakaway group(s)</a:t>
            </a:r>
            <a:endParaRPr lang="en-GB" dirty="0">
              <a:solidFill>
                <a:schemeClr val="tx2"/>
              </a:solidFill>
            </a:endParaRPr>
          </a:p>
        </p:txBody>
      </p:sp>
      <p:sp>
        <p:nvSpPr>
          <p:cNvPr id="2" name="Rounded Rectangle 1"/>
          <p:cNvSpPr/>
          <p:nvPr/>
        </p:nvSpPr>
        <p:spPr>
          <a:xfrm>
            <a:off x="1187624" y="2166784"/>
            <a:ext cx="720080" cy="37444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solidFill>
                  <a:prstClr val="white"/>
                </a:solidFill>
              </a:rPr>
              <a:t>Whole class input</a:t>
            </a:r>
            <a:endParaRPr lang="en-GB" b="1" dirty="0">
              <a:solidFill>
                <a:prstClr val="white"/>
              </a:solidFill>
            </a:endParaRPr>
          </a:p>
        </p:txBody>
      </p:sp>
      <p:sp>
        <p:nvSpPr>
          <p:cNvPr id="18" name="Rounded Rectangle 17"/>
          <p:cNvSpPr/>
          <p:nvPr/>
        </p:nvSpPr>
        <p:spPr>
          <a:xfrm>
            <a:off x="2051721" y="4093448"/>
            <a:ext cx="3384376" cy="18177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prstClr val="white"/>
                </a:solidFill>
              </a:rPr>
              <a:t>Independent work</a:t>
            </a:r>
            <a:endParaRPr lang="en-GB" b="1" dirty="0">
              <a:solidFill>
                <a:prstClr val="white"/>
              </a:solidFill>
            </a:endParaRPr>
          </a:p>
        </p:txBody>
      </p:sp>
      <p:sp>
        <p:nvSpPr>
          <p:cNvPr id="21" name="Rounded Rectangle 20"/>
          <p:cNvSpPr/>
          <p:nvPr/>
        </p:nvSpPr>
        <p:spPr>
          <a:xfrm>
            <a:off x="3131842" y="2172288"/>
            <a:ext cx="4392488" cy="181775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prstClr val="white"/>
                </a:solidFill>
              </a:rPr>
              <a:t>Independent work</a:t>
            </a:r>
            <a:endParaRPr lang="en-GB" b="1" dirty="0">
              <a:solidFill>
                <a:prstClr val="white"/>
              </a:solidFill>
            </a:endParaRPr>
          </a:p>
        </p:txBody>
      </p:sp>
      <p:sp>
        <p:nvSpPr>
          <p:cNvPr id="22" name="Rounded Rectangle 21"/>
          <p:cNvSpPr/>
          <p:nvPr/>
        </p:nvSpPr>
        <p:spPr>
          <a:xfrm>
            <a:off x="5580112" y="4098384"/>
            <a:ext cx="1944216" cy="18177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Guided session</a:t>
            </a:r>
            <a:endParaRPr lang="en-GB" sz="1400" b="1" dirty="0">
              <a:solidFill>
                <a:prstClr val="white"/>
              </a:solidFill>
            </a:endParaRPr>
          </a:p>
        </p:txBody>
      </p:sp>
      <p:sp>
        <p:nvSpPr>
          <p:cNvPr id="23" name="Rounded Rectangle 22"/>
          <p:cNvSpPr/>
          <p:nvPr/>
        </p:nvSpPr>
        <p:spPr>
          <a:xfrm>
            <a:off x="7668345" y="2204864"/>
            <a:ext cx="576064" cy="37444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solidFill>
                  <a:prstClr val="white"/>
                </a:solidFill>
              </a:rPr>
              <a:t>Plenary</a:t>
            </a:r>
            <a:endParaRPr lang="en-GB" b="1" dirty="0">
              <a:solidFill>
                <a:prstClr val="white"/>
              </a:solidFill>
            </a:endParaRPr>
          </a:p>
        </p:txBody>
      </p:sp>
      <p:sp>
        <p:nvSpPr>
          <p:cNvPr id="24" name="Rounded Rectangle 23"/>
          <p:cNvSpPr/>
          <p:nvPr/>
        </p:nvSpPr>
        <p:spPr>
          <a:xfrm>
            <a:off x="8460432" y="2204864"/>
            <a:ext cx="576064" cy="3744416"/>
          </a:xfrm>
          <a:prstGeom prst="roundRect">
            <a:avLst/>
          </a:prstGeom>
          <a:gradFill>
            <a:gsLst>
              <a:gs pos="0">
                <a:schemeClr val="accent6">
                  <a:lumMod val="75000"/>
                </a:schemeClr>
              </a:gs>
              <a:gs pos="50000">
                <a:schemeClr val="accent1">
                  <a:tint val="44500"/>
                  <a:satMod val="160000"/>
                </a:schemeClr>
              </a:gs>
              <a:gs pos="100000">
                <a:srgbClr val="00B05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2000" b="1" dirty="0">
                <a:solidFill>
                  <a:prstClr val="white"/>
                </a:solidFill>
              </a:rPr>
              <a:t>Independent Improvement</a:t>
            </a:r>
            <a:endParaRPr lang="en-GB" sz="1200" b="1" dirty="0">
              <a:solidFill>
                <a:prstClr val="white"/>
              </a:solidFill>
            </a:endParaRPr>
          </a:p>
        </p:txBody>
      </p:sp>
      <p:sp>
        <p:nvSpPr>
          <p:cNvPr id="26" name="Right Arrow Callout 25"/>
          <p:cNvSpPr/>
          <p:nvPr/>
        </p:nvSpPr>
        <p:spPr>
          <a:xfrm>
            <a:off x="251520" y="2204864"/>
            <a:ext cx="864096" cy="3744416"/>
          </a:xfrm>
          <a:prstGeom prst="rightArrowCallout">
            <a:avLst>
              <a:gd name="adj1" fmla="val 72620"/>
              <a:gd name="adj2" fmla="val 116271"/>
              <a:gd name="adj3" fmla="val 25000"/>
              <a:gd name="adj4" fmla="val 64977"/>
            </a:avLst>
          </a:prstGeom>
          <a:no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solidFill>
                  <a:sysClr val="windowText" lastClr="000000"/>
                </a:solidFill>
              </a:rPr>
              <a:t>Prior assessment</a:t>
            </a:r>
          </a:p>
        </p:txBody>
      </p:sp>
      <p:sp>
        <p:nvSpPr>
          <p:cNvPr id="14" name="Title 1"/>
          <p:cNvSpPr txBox="1">
            <a:spLocks/>
          </p:cNvSpPr>
          <p:nvPr/>
        </p:nvSpPr>
        <p:spPr>
          <a:xfrm>
            <a:off x="267896" y="188640"/>
            <a:ext cx="6131024"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b="1" dirty="0" smtClean="0">
                <a:solidFill>
                  <a:srgbClr val="0070C0"/>
                </a:solidFill>
              </a:rPr>
              <a:t>A return to ‘layered learning’ and cutaway groups</a:t>
            </a:r>
            <a:endParaRPr lang="en-GB" b="1" dirty="0">
              <a:solidFill>
                <a:srgbClr val="0070C0"/>
              </a:solidFill>
            </a:endParaRPr>
          </a:p>
        </p:txBody>
      </p:sp>
    </p:spTree>
    <p:extLst>
      <p:ext uri="{BB962C8B-B14F-4D97-AF65-F5344CB8AC3E}">
        <p14:creationId xmlns:p14="http://schemas.microsoft.com/office/powerpoint/2010/main" val="50950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2" grpId="0" animBg="1"/>
      <p:bldP spid="23" grpId="0" animBg="1"/>
      <p:bldP spid="24"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67545" y="1412776"/>
            <a:ext cx="8229600" cy="504057"/>
          </a:xfrm>
        </p:spPr>
        <p:txBody>
          <a:bodyPr>
            <a:normAutofit lnSpcReduction="10000"/>
          </a:bodyPr>
          <a:lstStyle/>
          <a:p>
            <a:r>
              <a:rPr lang="en-GB" dirty="0" smtClean="0">
                <a:solidFill>
                  <a:schemeClr val="tx2"/>
                </a:solidFill>
              </a:rPr>
              <a:t>Split inputs</a:t>
            </a:r>
            <a:endParaRPr lang="en-GB" dirty="0">
              <a:solidFill>
                <a:schemeClr val="tx2"/>
              </a:solidFill>
            </a:endParaRPr>
          </a:p>
        </p:txBody>
      </p:sp>
      <p:sp>
        <p:nvSpPr>
          <p:cNvPr id="7" name="Right Arrow Callout 6"/>
          <p:cNvSpPr/>
          <p:nvPr/>
        </p:nvSpPr>
        <p:spPr>
          <a:xfrm>
            <a:off x="467545" y="2204864"/>
            <a:ext cx="1152128" cy="3744416"/>
          </a:xfrm>
          <a:prstGeom prst="rightArrowCallout">
            <a:avLst>
              <a:gd name="adj1" fmla="val 72620"/>
              <a:gd name="adj2" fmla="val 116271"/>
              <a:gd name="adj3" fmla="val 25000"/>
              <a:gd name="adj4" fmla="val 64977"/>
            </a:avLst>
          </a:prstGeom>
          <a:no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solidFill>
                  <a:sysClr val="windowText" lastClr="000000"/>
                </a:solidFill>
              </a:rPr>
              <a:t>Prior assessment</a:t>
            </a:r>
          </a:p>
        </p:txBody>
      </p:sp>
      <p:sp>
        <p:nvSpPr>
          <p:cNvPr id="8" name="Rounded Rectangle 7"/>
          <p:cNvSpPr/>
          <p:nvPr/>
        </p:nvSpPr>
        <p:spPr>
          <a:xfrm>
            <a:off x="1763688" y="2214384"/>
            <a:ext cx="2088232" cy="72008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Teacher Input</a:t>
            </a:r>
          </a:p>
        </p:txBody>
      </p:sp>
      <p:sp>
        <p:nvSpPr>
          <p:cNvPr id="9" name="Rounded Rectangle 8"/>
          <p:cNvSpPr/>
          <p:nvPr/>
        </p:nvSpPr>
        <p:spPr>
          <a:xfrm>
            <a:off x="1763688" y="3717032"/>
            <a:ext cx="2088232" cy="72008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LSA Input</a:t>
            </a:r>
          </a:p>
        </p:txBody>
      </p:sp>
      <p:sp>
        <p:nvSpPr>
          <p:cNvPr id="10" name="Rounded Rectangle 9"/>
          <p:cNvSpPr/>
          <p:nvPr/>
        </p:nvSpPr>
        <p:spPr>
          <a:xfrm>
            <a:off x="4015369" y="2204864"/>
            <a:ext cx="1584176" cy="720080"/>
          </a:xfrm>
          <a:prstGeom prst="roundRect">
            <a:avLst/>
          </a:prstGeom>
          <a:gradFill>
            <a:gsLst>
              <a:gs pos="0">
                <a:schemeClr val="accent6">
                  <a:lumMod val="75000"/>
                </a:schemeClr>
              </a:gs>
              <a:gs pos="50000">
                <a:schemeClr val="accent1">
                  <a:tint val="44500"/>
                  <a:satMod val="160000"/>
                </a:schemeClr>
              </a:gs>
              <a:gs pos="100000">
                <a:schemeClr val="accent1">
                  <a:lumMod val="60000"/>
                  <a:lumOff val="4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Ind. work</a:t>
            </a:r>
          </a:p>
        </p:txBody>
      </p:sp>
      <p:sp>
        <p:nvSpPr>
          <p:cNvPr id="11" name="Rounded Rectangle 10"/>
          <p:cNvSpPr/>
          <p:nvPr/>
        </p:nvSpPr>
        <p:spPr>
          <a:xfrm>
            <a:off x="4015369" y="3717032"/>
            <a:ext cx="1584176" cy="720080"/>
          </a:xfrm>
          <a:prstGeom prst="roundRect">
            <a:avLst/>
          </a:prstGeom>
          <a:gradFill>
            <a:gsLst>
              <a:gs pos="0">
                <a:schemeClr val="accent6">
                  <a:lumMod val="75000"/>
                </a:schemeClr>
              </a:gs>
              <a:gs pos="50000">
                <a:schemeClr val="accent1">
                  <a:tint val="44500"/>
                  <a:satMod val="160000"/>
                </a:schemeClr>
              </a:gs>
              <a:gs pos="100000">
                <a:schemeClr val="accent1">
                  <a:lumMod val="60000"/>
                  <a:lumOff val="4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Ind. Work</a:t>
            </a:r>
          </a:p>
        </p:txBody>
      </p:sp>
      <p:sp>
        <p:nvSpPr>
          <p:cNvPr id="12" name="Rounded Rectangle 11"/>
          <p:cNvSpPr/>
          <p:nvPr/>
        </p:nvSpPr>
        <p:spPr>
          <a:xfrm>
            <a:off x="1763688" y="5229200"/>
            <a:ext cx="2088232"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Independent work</a:t>
            </a:r>
          </a:p>
        </p:txBody>
      </p:sp>
      <p:sp>
        <p:nvSpPr>
          <p:cNvPr id="13" name="Rounded Rectangle 12"/>
          <p:cNvSpPr/>
          <p:nvPr/>
        </p:nvSpPr>
        <p:spPr>
          <a:xfrm>
            <a:off x="3995936" y="5229200"/>
            <a:ext cx="1603608" cy="72008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Teacher Guided</a:t>
            </a:r>
          </a:p>
        </p:txBody>
      </p:sp>
      <p:sp>
        <p:nvSpPr>
          <p:cNvPr id="14" name="Rounded Rectangle 13"/>
          <p:cNvSpPr/>
          <p:nvPr/>
        </p:nvSpPr>
        <p:spPr>
          <a:xfrm>
            <a:off x="7078881" y="2198008"/>
            <a:ext cx="1597576" cy="72008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LSA Guided</a:t>
            </a:r>
          </a:p>
        </p:txBody>
      </p:sp>
      <p:sp>
        <p:nvSpPr>
          <p:cNvPr id="15" name="Right Arrow Callout 14"/>
          <p:cNvSpPr/>
          <p:nvPr/>
        </p:nvSpPr>
        <p:spPr>
          <a:xfrm>
            <a:off x="5796136" y="2214384"/>
            <a:ext cx="1152128" cy="3744416"/>
          </a:xfrm>
          <a:prstGeom prst="rightArrowCallout">
            <a:avLst>
              <a:gd name="adj1" fmla="val 72620"/>
              <a:gd name="adj2" fmla="val 116271"/>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solidFill>
                  <a:prstClr val="white"/>
                </a:solidFill>
              </a:rPr>
              <a:t>Plenary</a:t>
            </a:r>
          </a:p>
        </p:txBody>
      </p:sp>
      <p:sp>
        <p:nvSpPr>
          <p:cNvPr id="16" name="Rounded Rectangle 15"/>
          <p:cNvSpPr/>
          <p:nvPr/>
        </p:nvSpPr>
        <p:spPr>
          <a:xfrm>
            <a:off x="7078881" y="3717032"/>
            <a:ext cx="1597576" cy="720080"/>
          </a:xfrm>
          <a:prstGeom prst="roundRect">
            <a:avLst/>
          </a:prstGeom>
          <a:gradFill>
            <a:gsLst>
              <a:gs pos="0">
                <a:srgbClr val="00B050"/>
              </a:gs>
              <a:gs pos="50000">
                <a:schemeClr val="accent1">
                  <a:tint val="44500"/>
                  <a:satMod val="160000"/>
                </a:schemeClr>
              </a:gs>
              <a:gs pos="100000">
                <a:schemeClr val="accent1">
                  <a:lumMod val="60000"/>
                  <a:lumOff val="4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Ind. work</a:t>
            </a:r>
          </a:p>
        </p:txBody>
      </p:sp>
      <p:sp>
        <p:nvSpPr>
          <p:cNvPr id="17" name="Rounded Rectangle 16"/>
          <p:cNvSpPr/>
          <p:nvPr/>
        </p:nvSpPr>
        <p:spPr>
          <a:xfrm>
            <a:off x="7078881" y="5238720"/>
            <a:ext cx="1597576" cy="720080"/>
          </a:xfrm>
          <a:prstGeom prst="roundRect">
            <a:avLst/>
          </a:prstGeom>
          <a:gradFill flip="none" rotWithShape="1">
            <a:gsLst>
              <a:gs pos="0">
                <a:srgbClr val="00B050"/>
              </a:gs>
              <a:gs pos="50000">
                <a:schemeClr val="accent1">
                  <a:tint val="44500"/>
                  <a:satMod val="160000"/>
                </a:schemeClr>
              </a:gs>
              <a:gs pos="100000">
                <a:schemeClr val="accent1">
                  <a:lumMod val="60000"/>
                  <a:lumOff val="4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Ind. work</a:t>
            </a:r>
          </a:p>
        </p:txBody>
      </p:sp>
      <p:sp>
        <p:nvSpPr>
          <p:cNvPr id="18" name="Title 1"/>
          <p:cNvSpPr txBox="1">
            <a:spLocks/>
          </p:cNvSpPr>
          <p:nvPr/>
        </p:nvSpPr>
        <p:spPr>
          <a:xfrm>
            <a:off x="241176" y="260648"/>
            <a:ext cx="6131024"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b="1" dirty="0" smtClean="0">
                <a:solidFill>
                  <a:srgbClr val="0070C0"/>
                </a:solidFill>
              </a:rPr>
              <a:t>A return to ‘layered learning’ and cutaway groups</a:t>
            </a:r>
            <a:endParaRPr lang="en-GB" b="1" dirty="0">
              <a:solidFill>
                <a:srgbClr val="0070C0"/>
              </a:solidFill>
            </a:endParaRPr>
          </a:p>
        </p:txBody>
      </p:sp>
    </p:spTree>
    <p:extLst>
      <p:ext uri="{BB962C8B-B14F-4D97-AF65-F5344CB8AC3E}">
        <p14:creationId xmlns:p14="http://schemas.microsoft.com/office/powerpoint/2010/main" val="355941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274638"/>
            <a:ext cx="6131024" cy="1498178"/>
          </a:xfrm>
        </p:spPr>
        <p:txBody>
          <a:bodyPr/>
          <a:lstStyle/>
          <a:p>
            <a:pPr algn="l"/>
            <a:r>
              <a:rPr lang="en-GB" b="1" dirty="0" smtClean="0">
                <a:solidFill>
                  <a:srgbClr val="0070C0"/>
                </a:solidFill>
              </a:rPr>
              <a:t>Not forgetting to challenge </a:t>
            </a:r>
            <a:r>
              <a:rPr lang="en-GB" b="1" dirty="0">
                <a:solidFill>
                  <a:srgbClr val="0070C0"/>
                </a:solidFill>
              </a:rPr>
              <a:t>the higher attaining </a:t>
            </a:r>
            <a:r>
              <a:rPr lang="en-GB" b="1" dirty="0" smtClean="0">
                <a:solidFill>
                  <a:srgbClr val="0070C0"/>
                </a:solidFill>
              </a:rPr>
              <a:t>writer</a:t>
            </a:r>
            <a:endParaRPr lang="en-GB" dirty="0">
              <a:solidFill>
                <a:srgbClr val="0070C0"/>
              </a:solidFill>
            </a:endParaRPr>
          </a:p>
        </p:txBody>
      </p:sp>
      <p:sp>
        <p:nvSpPr>
          <p:cNvPr id="2" name="Rectangle 1"/>
          <p:cNvSpPr/>
          <p:nvPr/>
        </p:nvSpPr>
        <p:spPr>
          <a:xfrm>
            <a:off x="467544" y="2240850"/>
            <a:ext cx="3384376" cy="2154436"/>
          </a:xfrm>
          <a:prstGeom prst="rect">
            <a:avLst/>
          </a:prstGeom>
        </p:spPr>
        <p:txBody>
          <a:bodyPr wrap="square">
            <a:spAutoFit/>
          </a:bodyPr>
          <a:lstStyle/>
          <a:p>
            <a:pPr algn="ctr"/>
            <a:r>
              <a:rPr lang="en-GB" sz="2800" b="1" dirty="0" smtClean="0">
                <a:solidFill>
                  <a:srgbClr val="FF0000"/>
                </a:solidFill>
              </a:rPr>
              <a:t>Enrichment </a:t>
            </a:r>
          </a:p>
          <a:p>
            <a:endParaRPr lang="en-GB" sz="2800" b="1" dirty="0">
              <a:solidFill>
                <a:schemeClr val="tx2"/>
              </a:solidFill>
            </a:endParaRPr>
          </a:p>
          <a:p>
            <a:pPr algn="ctr"/>
            <a:r>
              <a:rPr lang="en-GB" sz="2000" dirty="0" smtClean="0"/>
              <a:t>Widening </a:t>
            </a:r>
            <a:r>
              <a:rPr lang="en-GB" sz="2000" dirty="0"/>
              <a:t>the opportunities for writing and the forms that such writing takes. </a:t>
            </a:r>
            <a:endParaRPr lang="en-GB" sz="2000" dirty="0" smtClean="0"/>
          </a:p>
          <a:p>
            <a:endParaRPr lang="en-GB" dirty="0" smtClean="0"/>
          </a:p>
        </p:txBody>
      </p:sp>
      <p:sp>
        <p:nvSpPr>
          <p:cNvPr id="3" name="Rectangle 2"/>
          <p:cNvSpPr/>
          <p:nvPr/>
        </p:nvSpPr>
        <p:spPr>
          <a:xfrm>
            <a:off x="4860032" y="2138372"/>
            <a:ext cx="3528392" cy="2800767"/>
          </a:xfrm>
          <a:prstGeom prst="rect">
            <a:avLst/>
          </a:prstGeom>
        </p:spPr>
        <p:txBody>
          <a:bodyPr wrap="square">
            <a:spAutoFit/>
          </a:bodyPr>
          <a:lstStyle/>
          <a:p>
            <a:pPr algn="ctr"/>
            <a:r>
              <a:rPr lang="en-GB" sz="2800" b="1" dirty="0" smtClean="0">
                <a:solidFill>
                  <a:srgbClr val="FF0000"/>
                </a:solidFill>
              </a:rPr>
              <a:t>Enhancement</a:t>
            </a:r>
            <a:r>
              <a:rPr lang="en-GB" sz="2800" b="1" dirty="0" smtClean="0">
                <a:solidFill>
                  <a:schemeClr val="tx2"/>
                </a:solidFill>
              </a:rPr>
              <a:t> </a:t>
            </a:r>
          </a:p>
          <a:p>
            <a:endParaRPr lang="en-GB" sz="2800" b="1" dirty="0">
              <a:solidFill>
                <a:schemeClr val="tx2"/>
              </a:solidFill>
            </a:endParaRPr>
          </a:p>
          <a:p>
            <a:pPr algn="ctr"/>
            <a:r>
              <a:rPr lang="en-GB" sz="2000" dirty="0" smtClean="0"/>
              <a:t>Adding </a:t>
            </a:r>
            <a:r>
              <a:rPr lang="en-GB" sz="2000" dirty="0"/>
              <a:t>extra tiers of challenge to activities, in order to appropriately differentiate class / group writing activities for the more able pupil</a:t>
            </a:r>
            <a:r>
              <a:rPr lang="en-GB" dirty="0"/>
              <a:t>. </a:t>
            </a:r>
          </a:p>
        </p:txBody>
      </p:sp>
    </p:spTree>
    <p:extLst>
      <p:ext uri="{BB962C8B-B14F-4D97-AF65-F5344CB8AC3E}">
        <p14:creationId xmlns:p14="http://schemas.microsoft.com/office/powerpoint/2010/main" val="215210016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971600" y="372127"/>
            <a:ext cx="7128792" cy="4444585"/>
            <a:chOff x="1043608" y="1772816"/>
            <a:chExt cx="7128792" cy="4444585"/>
          </a:xfrm>
        </p:grpSpPr>
        <p:graphicFrame>
          <p:nvGraphicFramePr>
            <p:cNvPr id="2" name="Diagram 1"/>
            <p:cNvGraphicFramePr/>
            <p:nvPr>
              <p:extLst>
                <p:ext uri="{D42A27DB-BD31-4B8C-83A1-F6EECF244321}">
                  <p14:modId xmlns:p14="http://schemas.microsoft.com/office/powerpoint/2010/main" val="2097030845"/>
                </p:ext>
              </p:extLst>
            </p:nvPr>
          </p:nvGraphicFramePr>
          <p:xfrm>
            <a:off x="1043608" y="1772816"/>
            <a:ext cx="7128792" cy="44445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ounded Rectangle 3"/>
            <p:cNvSpPr/>
            <p:nvPr/>
          </p:nvSpPr>
          <p:spPr>
            <a:xfrm>
              <a:off x="3705291" y="3212976"/>
              <a:ext cx="1944216"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t>Form</a:t>
              </a:r>
              <a:endParaRPr lang="en-GB" sz="3200" dirty="0"/>
            </a:p>
          </p:txBody>
        </p:sp>
      </p:grpSp>
      <p:sp>
        <p:nvSpPr>
          <p:cNvPr id="5" name="TextBox 4"/>
          <p:cNvSpPr txBox="1"/>
          <p:nvPr/>
        </p:nvSpPr>
        <p:spPr>
          <a:xfrm>
            <a:off x="539552" y="404664"/>
            <a:ext cx="3600400" cy="584775"/>
          </a:xfrm>
          <a:prstGeom prst="rect">
            <a:avLst/>
          </a:prstGeom>
          <a:noFill/>
        </p:spPr>
        <p:txBody>
          <a:bodyPr wrap="square" rtlCol="0">
            <a:spAutoFit/>
          </a:bodyPr>
          <a:lstStyle/>
          <a:p>
            <a:r>
              <a:rPr lang="en-GB" sz="3200" b="1" dirty="0" smtClean="0">
                <a:solidFill>
                  <a:srgbClr val="0070C0"/>
                </a:solidFill>
              </a:rPr>
              <a:t>Enrichment</a:t>
            </a:r>
            <a:endParaRPr lang="en-GB" sz="3200" b="1" dirty="0">
              <a:solidFill>
                <a:srgbClr val="0070C0"/>
              </a:solidFill>
            </a:endParaRPr>
          </a:p>
        </p:txBody>
      </p:sp>
      <p:sp>
        <p:nvSpPr>
          <p:cNvPr id="8" name="TextBox 7"/>
          <p:cNvSpPr txBox="1"/>
          <p:nvPr/>
        </p:nvSpPr>
        <p:spPr>
          <a:xfrm>
            <a:off x="971600" y="5085184"/>
            <a:ext cx="6912768" cy="923330"/>
          </a:xfrm>
          <a:prstGeom prst="rect">
            <a:avLst/>
          </a:prstGeom>
          <a:noFill/>
        </p:spPr>
        <p:txBody>
          <a:bodyPr wrap="square" rtlCol="0">
            <a:spAutoFit/>
          </a:bodyPr>
          <a:lstStyle/>
          <a:p>
            <a:r>
              <a:rPr lang="en-GB" dirty="0" smtClean="0"/>
              <a:t>AVOID – ‘write some more’</a:t>
            </a:r>
          </a:p>
          <a:p>
            <a:r>
              <a:rPr lang="en-GB" dirty="0" smtClean="0"/>
              <a:t>ENCOURAGE – ‘enrich the task by purpose/ audience/ form / audience</a:t>
            </a:r>
            <a:endParaRPr lang="en-GB" dirty="0"/>
          </a:p>
        </p:txBody>
      </p:sp>
    </p:spTree>
    <p:extLst>
      <p:ext uri="{BB962C8B-B14F-4D97-AF65-F5344CB8AC3E}">
        <p14:creationId xmlns:p14="http://schemas.microsoft.com/office/powerpoint/2010/main" val="116392089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971600" y="980728"/>
            <a:ext cx="2039781" cy="1325857"/>
            <a:chOff x="1014604" y="2651729"/>
            <a:chExt cx="2039781" cy="1325857"/>
          </a:xfrm>
        </p:grpSpPr>
        <p:sp>
          <p:nvSpPr>
            <p:cNvPr id="3" name="Rounded Rectangle 2"/>
            <p:cNvSpPr/>
            <p:nvPr/>
          </p:nvSpPr>
          <p:spPr>
            <a:xfrm>
              <a:off x="1014604" y="2651729"/>
              <a:ext cx="2039781" cy="1325857"/>
            </a:xfrm>
            <a:prstGeom prst="roundRect">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 name="Rounded Rectangle 4"/>
            <p:cNvSpPr/>
            <p:nvPr/>
          </p:nvSpPr>
          <p:spPr>
            <a:xfrm>
              <a:off x="1079327" y="2716452"/>
              <a:ext cx="1910335" cy="11964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smtClean="0"/>
                <a:t>Audience</a:t>
              </a:r>
              <a:endParaRPr lang="en-GB" sz="2800" kern="1200" dirty="0"/>
            </a:p>
          </p:txBody>
        </p:sp>
      </p:grpSp>
      <p:sp>
        <p:nvSpPr>
          <p:cNvPr id="5" name="Rectangle 4"/>
          <p:cNvSpPr/>
          <p:nvPr/>
        </p:nvSpPr>
        <p:spPr>
          <a:xfrm>
            <a:off x="611560" y="4196987"/>
            <a:ext cx="7632848" cy="1200329"/>
          </a:xfrm>
          <a:prstGeom prst="rect">
            <a:avLst/>
          </a:prstGeom>
        </p:spPr>
        <p:txBody>
          <a:bodyPr wrap="square">
            <a:spAutoFit/>
          </a:bodyPr>
          <a:lstStyle/>
          <a:p>
            <a:r>
              <a:rPr lang="en-GB" sz="2400" dirty="0"/>
              <a:t>What conditions/skills are necessary if we are to empower children as </a:t>
            </a:r>
            <a:r>
              <a:rPr lang="en-GB" sz="2400" dirty="0" smtClean="0"/>
              <a:t>writers for </a:t>
            </a:r>
            <a:r>
              <a:rPr lang="en-GB" sz="2400" dirty="0"/>
              <a:t>any audience and purpose? </a:t>
            </a:r>
          </a:p>
        </p:txBody>
      </p:sp>
      <p:sp>
        <p:nvSpPr>
          <p:cNvPr id="6" name="TextBox 5"/>
          <p:cNvSpPr txBox="1"/>
          <p:nvPr/>
        </p:nvSpPr>
        <p:spPr>
          <a:xfrm>
            <a:off x="3471047" y="1484784"/>
            <a:ext cx="3240360" cy="2554545"/>
          </a:xfrm>
          <a:prstGeom prst="rect">
            <a:avLst/>
          </a:prstGeom>
          <a:noFill/>
        </p:spPr>
        <p:txBody>
          <a:bodyPr wrap="square" rtlCol="0">
            <a:spAutoFit/>
          </a:bodyPr>
          <a:lstStyle/>
          <a:p>
            <a:r>
              <a:rPr lang="en-GB" sz="3200" dirty="0" smtClean="0">
                <a:solidFill>
                  <a:srgbClr val="0070C0"/>
                </a:solidFill>
              </a:rPr>
              <a:t>Child</a:t>
            </a:r>
          </a:p>
          <a:p>
            <a:r>
              <a:rPr lang="en-GB" sz="3200" dirty="0" smtClean="0">
                <a:solidFill>
                  <a:srgbClr val="0070C0"/>
                </a:solidFill>
              </a:rPr>
              <a:t>Adult</a:t>
            </a:r>
          </a:p>
          <a:p>
            <a:r>
              <a:rPr lang="en-GB" sz="3200" dirty="0" smtClean="0">
                <a:solidFill>
                  <a:srgbClr val="0070C0"/>
                </a:solidFill>
              </a:rPr>
              <a:t>Competition</a:t>
            </a:r>
          </a:p>
          <a:p>
            <a:r>
              <a:rPr lang="en-GB" sz="3200" dirty="0" smtClean="0">
                <a:solidFill>
                  <a:srgbClr val="0070C0"/>
                </a:solidFill>
              </a:rPr>
              <a:t>Web</a:t>
            </a:r>
          </a:p>
          <a:p>
            <a:r>
              <a:rPr lang="en-GB" sz="3200" dirty="0" smtClean="0">
                <a:solidFill>
                  <a:srgbClr val="0070C0"/>
                </a:solidFill>
              </a:rPr>
              <a:t>Real purpose</a:t>
            </a:r>
            <a:endParaRPr lang="en-GB" sz="3200" dirty="0">
              <a:solidFill>
                <a:srgbClr val="0070C0"/>
              </a:solidFill>
            </a:endParaRPr>
          </a:p>
        </p:txBody>
      </p:sp>
    </p:spTree>
    <p:extLst>
      <p:ext uri="{BB962C8B-B14F-4D97-AF65-F5344CB8AC3E}">
        <p14:creationId xmlns:p14="http://schemas.microsoft.com/office/powerpoint/2010/main" val="12056494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ages.edge-generalmills.com/b89a36f2-7994-4560-9ad6-085fda9163f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131" y="1447800"/>
            <a:ext cx="5652021" cy="4239016"/>
          </a:xfrm>
          <a:prstGeom prst="ellipse">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03131" y="1332846"/>
            <a:ext cx="2961357" cy="4401205"/>
          </a:xfrm>
          <a:prstGeom prst="rect">
            <a:avLst/>
          </a:prstGeom>
          <a:noFill/>
        </p:spPr>
        <p:txBody>
          <a:bodyPr wrap="square" rtlCol="0">
            <a:spAutoFit/>
          </a:bodyPr>
          <a:lstStyle/>
          <a:p>
            <a:pPr algn="ctr"/>
            <a:r>
              <a:rPr lang="en-GB" sz="4000" b="1" dirty="0" smtClean="0">
                <a:solidFill>
                  <a:srgbClr val="FF0000"/>
                </a:solidFill>
              </a:rPr>
              <a:t>PIE</a:t>
            </a:r>
          </a:p>
          <a:p>
            <a:pPr algn="ctr"/>
            <a:endParaRPr lang="en-GB" sz="4000" b="1" dirty="0"/>
          </a:p>
          <a:p>
            <a:pPr algn="ctr"/>
            <a:r>
              <a:rPr lang="en-GB" sz="4000" b="1" dirty="0" smtClean="0">
                <a:solidFill>
                  <a:srgbClr val="FF0000"/>
                </a:solidFill>
              </a:rPr>
              <a:t>P</a:t>
            </a:r>
            <a:r>
              <a:rPr lang="en-GB" sz="4000" b="1" dirty="0" smtClean="0"/>
              <a:t>ersuade</a:t>
            </a:r>
          </a:p>
          <a:p>
            <a:pPr algn="ctr"/>
            <a:endParaRPr lang="en-GB" sz="4000" b="1" dirty="0"/>
          </a:p>
          <a:p>
            <a:pPr algn="ctr"/>
            <a:r>
              <a:rPr lang="en-GB" sz="4000" b="1" dirty="0" smtClean="0">
                <a:solidFill>
                  <a:srgbClr val="FF0000"/>
                </a:solidFill>
              </a:rPr>
              <a:t>I</a:t>
            </a:r>
            <a:r>
              <a:rPr lang="en-GB" sz="4000" b="1" dirty="0" smtClean="0"/>
              <a:t>nform</a:t>
            </a:r>
          </a:p>
          <a:p>
            <a:pPr algn="ctr"/>
            <a:endParaRPr lang="en-GB" sz="4000" b="1" dirty="0"/>
          </a:p>
          <a:p>
            <a:pPr algn="ctr"/>
            <a:r>
              <a:rPr lang="en-GB" sz="4000" b="1" dirty="0" smtClean="0">
                <a:solidFill>
                  <a:srgbClr val="FF0000"/>
                </a:solidFill>
              </a:rPr>
              <a:t>E</a:t>
            </a:r>
            <a:r>
              <a:rPr lang="en-GB" sz="4000" b="1" dirty="0" smtClean="0"/>
              <a:t>ntertain</a:t>
            </a:r>
            <a:endParaRPr lang="en-GB" sz="4000" b="1" dirty="0"/>
          </a:p>
        </p:txBody>
      </p:sp>
      <p:sp>
        <p:nvSpPr>
          <p:cNvPr id="5" name="TextBox 4"/>
          <p:cNvSpPr txBox="1"/>
          <p:nvPr/>
        </p:nvSpPr>
        <p:spPr>
          <a:xfrm>
            <a:off x="2340934" y="457170"/>
            <a:ext cx="7971606" cy="523220"/>
          </a:xfrm>
          <a:prstGeom prst="rect">
            <a:avLst/>
          </a:prstGeom>
          <a:noFill/>
        </p:spPr>
        <p:txBody>
          <a:bodyPr wrap="square" rtlCol="0">
            <a:spAutoFit/>
          </a:bodyPr>
          <a:lstStyle/>
          <a:p>
            <a:pPr lvl="0"/>
            <a:r>
              <a:rPr lang="en-GB" sz="2800" dirty="0" smtClean="0">
                <a:solidFill>
                  <a:srgbClr val="FF0000"/>
                </a:solidFill>
              </a:rPr>
              <a:t>3 main reasons to write</a:t>
            </a:r>
          </a:p>
        </p:txBody>
      </p:sp>
      <p:grpSp>
        <p:nvGrpSpPr>
          <p:cNvPr id="6" name="Group 5"/>
          <p:cNvGrpSpPr/>
          <p:nvPr/>
        </p:nvGrpSpPr>
        <p:grpSpPr>
          <a:xfrm>
            <a:off x="179512" y="121943"/>
            <a:ext cx="2039781" cy="1325857"/>
            <a:chOff x="2544505" y="1864"/>
            <a:chExt cx="2039781" cy="1325857"/>
          </a:xfrm>
        </p:grpSpPr>
        <p:sp>
          <p:nvSpPr>
            <p:cNvPr id="7" name="Rounded Rectangle 6"/>
            <p:cNvSpPr/>
            <p:nvPr/>
          </p:nvSpPr>
          <p:spPr>
            <a:xfrm>
              <a:off x="2544505" y="1864"/>
              <a:ext cx="2039781" cy="1325857"/>
            </a:xfrm>
            <a:prstGeom prst="roundRect">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Rounded Rectangle 4"/>
            <p:cNvSpPr/>
            <p:nvPr/>
          </p:nvSpPr>
          <p:spPr>
            <a:xfrm>
              <a:off x="2609228" y="66587"/>
              <a:ext cx="1910335" cy="11964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smtClean="0"/>
                <a:t>Purpose</a:t>
              </a:r>
              <a:endParaRPr lang="en-GB" sz="2800" kern="1200" dirty="0"/>
            </a:p>
          </p:txBody>
        </p:sp>
      </p:grpSp>
    </p:spTree>
    <p:extLst>
      <p:ext uri="{BB962C8B-B14F-4D97-AF65-F5344CB8AC3E}">
        <p14:creationId xmlns:p14="http://schemas.microsoft.com/office/powerpoint/2010/main" val="36668819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l"/>
            <a:r>
              <a:rPr lang="en-GB" b="1" dirty="0" smtClean="0">
                <a:solidFill>
                  <a:srgbClr val="0070C0"/>
                </a:solidFill>
              </a:rPr>
              <a:t>Performance Standard – Y4 mathematics</a:t>
            </a:r>
            <a:endParaRPr lang="en-GB" b="1" dirty="0">
              <a:solidFill>
                <a:srgbClr val="0070C0"/>
              </a:solidFill>
            </a:endParaRPr>
          </a:p>
        </p:txBody>
      </p:sp>
      <p:sp>
        <p:nvSpPr>
          <p:cNvPr id="6" name="Content Placeholder 5"/>
          <p:cNvSpPr>
            <a:spLocks noGrp="1"/>
          </p:cNvSpPr>
          <p:nvPr>
            <p:ph idx="1"/>
          </p:nvPr>
        </p:nvSpPr>
        <p:spPr/>
        <p:txBody>
          <a:bodyPr>
            <a:noAutofit/>
          </a:bodyPr>
          <a:lstStyle/>
          <a:p>
            <a:pPr marL="0" indent="0">
              <a:buNone/>
            </a:pPr>
            <a:r>
              <a:rPr lang="en-GB" sz="1600" dirty="0"/>
              <a:t>By the end of Y4, a child should be fluent with whole numbers and the four operations, including number facts and the concept of place value.</a:t>
            </a:r>
          </a:p>
          <a:p>
            <a:pPr marL="0" indent="0">
              <a:buNone/>
            </a:pPr>
            <a:r>
              <a:rPr lang="en-GB" sz="1600" dirty="0"/>
              <a:t>A child will be developing efficient written and mental methods and performing calculations accurately with increasingly large whole numbers.</a:t>
            </a:r>
          </a:p>
          <a:p>
            <a:pPr marL="0" indent="0">
              <a:buNone/>
            </a:pPr>
            <a:r>
              <a:rPr lang="en-GB" sz="1600" dirty="0"/>
              <a:t>A child can</a:t>
            </a:r>
            <a:r>
              <a:rPr lang="en-GB" sz="1600" dirty="0" smtClean="0"/>
              <a:t>:</a:t>
            </a:r>
            <a:endParaRPr lang="en-GB" sz="1600" dirty="0"/>
          </a:p>
          <a:p>
            <a:pPr lvl="0"/>
            <a:r>
              <a:rPr lang="en-GB" sz="1600" dirty="0"/>
              <a:t>solve a range of problems including those with simple fractions and decimal place value</a:t>
            </a:r>
            <a:r>
              <a:rPr lang="en-GB" sz="1600" dirty="0" smtClean="0"/>
              <a:t>;</a:t>
            </a:r>
            <a:endParaRPr lang="en-GB" sz="1600" dirty="0"/>
          </a:p>
          <a:p>
            <a:pPr lvl="0"/>
            <a:r>
              <a:rPr lang="en-GB" sz="1600" dirty="0"/>
              <a:t>draw shapes with accuracy using mathematical reasoning and analyse shapes and their properties, confidently describing the relationships between them</a:t>
            </a:r>
            <a:r>
              <a:rPr lang="en-GB" sz="1600" dirty="0" smtClean="0"/>
              <a:t>;</a:t>
            </a:r>
            <a:endParaRPr lang="en-GB" sz="1600" dirty="0"/>
          </a:p>
          <a:p>
            <a:pPr lvl="0"/>
            <a:r>
              <a:rPr lang="en-GB" sz="1600" dirty="0"/>
              <a:t>use measuring instruments accurately, making connections between measure and number</a:t>
            </a:r>
            <a:r>
              <a:rPr lang="en-GB" sz="1600" dirty="0" smtClean="0"/>
              <a:t>;</a:t>
            </a:r>
            <a:endParaRPr lang="en-GB" sz="1600" dirty="0"/>
          </a:p>
          <a:p>
            <a:pPr lvl="0"/>
            <a:r>
              <a:rPr lang="en-GB" sz="1600" dirty="0"/>
              <a:t>recall the multiplication tables up to and including the 12 multiplication table and show precision and fluency in the work; </a:t>
            </a:r>
            <a:r>
              <a:rPr lang="en-GB" sz="1600" dirty="0" smtClean="0"/>
              <a:t>and</a:t>
            </a:r>
            <a:endParaRPr lang="en-GB" sz="1600" dirty="0"/>
          </a:p>
          <a:p>
            <a:pPr lvl="0"/>
            <a:r>
              <a:rPr lang="en-GB" sz="1600" dirty="0"/>
              <a:t>read and spell mathematical vocabulary correctly and confidently using a growing word reading knowledge and a knowledge of spelling.</a:t>
            </a:r>
          </a:p>
          <a:p>
            <a:endParaRPr lang="en-GB" sz="1600" dirty="0"/>
          </a:p>
        </p:txBody>
      </p:sp>
    </p:spTree>
    <p:extLst>
      <p:ext uri="{BB962C8B-B14F-4D97-AF65-F5344CB8AC3E}">
        <p14:creationId xmlns:p14="http://schemas.microsoft.com/office/powerpoint/2010/main" val="47186975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655" y="341211"/>
            <a:ext cx="8239125" cy="5248360"/>
          </a:xfrm>
          <a:prstGeom prst="rect">
            <a:avLst/>
          </a:prstGeom>
        </p:spPr>
        <p:txBody>
          <a:bodyPr wrap="square">
            <a:spAutoFit/>
          </a:bodyPr>
          <a:lstStyle/>
          <a:p>
            <a:pPr>
              <a:lnSpc>
                <a:spcPct val="107000"/>
              </a:lnSpc>
              <a:spcAft>
                <a:spcPts val="800"/>
              </a:spcAft>
            </a:pPr>
            <a:r>
              <a:rPr lang="en-GB" sz="28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Persuade</a:t>
            </a:r>
            <a:endParaRPr lang="en-GB" sz="24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smtClean="0">
                <a:effectLst/>
                <a:latin typeface="Calibri" panose="020F0502020204030204" pitchFamily="34" charset="0"/>
                <a:ea typeface="Calibri" panose="020F0502020204030204" pitchFamily="34" charset="0"/>
                <a:cs typeface="Times New Roman" panose="02020603050405020304" pitchFamily="18" charset="0"/>
              </a:rPr>
              <a:t>Delectable, sweet and mouth-watering, this Mr Kipling apple pie is a must for your shopping basket.  Oozing with flavour and healthy apples, surely you cannot deny your taste buds this experience.  Not only is the pastry crisp and light, but the filling is delicious too.</a:t>
            </a:r>
            <a:endParaRPr lang="en-GB"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smtClean="0">
                <a:effectLst/>
                <a:latin typeface="Calibri" panose="020F0502020204030204" pitchFamily="34" charset="0"/>
                <a:ea typeface="Calibri" panose="020F0502020204030204" pitchFamily="34" charset="0"/>
                <a:cs typeface="Times New Roman" panose="02020603050405020304" pitchFamily="18" charset="0"/>
              </a:rPr>
              <a:t> </a:t>
            </a:r>
            <a:r>
              <a:rPr lang="en-GB" sz="28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Inform</a:t>
            </a:r>
            <a:endParaRPr lang="en-GB" sz="24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smtClean="0">
                <a:effectLst/>
                <a:latin typeface="Calibri" panose="020F0502020204030204" pitchFamily="34" charset="0"/>
                <a:ea typeface="Calibri" panose="020F0502020204030204" pitchFamily="34" charset="0"/>
                <a:cs typeface="Times New Roman" panose="02020603050405020304" pitchFamily="18" charset="0"/>
              </a:rPr>
              <a:t>A Mr Kipling apple pie is a desert for four people.  It is made from short crust pastry and contains a cooked apple filling, which counts towards your five a day.  Furthermore, the desert can be served hot or cold, with ice cream, cream or custard.  The pie is sold in a foil casing and cardboard box.</a:t>
            </a:r>
            <a:endParaRPr lang="en-GB"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smtClean="0">
                <a:effectLst/>
                <a:latin typeface="Calibri" panose="020F0502020204030204" pitchFamily="34" charset="0"/>
                <a:ea typeface="Calibri" panose="020F0502020204030204" pitchFamily="34" charset="0"/>
                <a:cs typeface="Times New Roman" panose="02020603050405020304" pitchFamily="18" charset="0"/>
              </a:rPr>
              <a:t> </a:t>
            </a:r>
            <a:r>
              <a:rPr lang="en-GB" sz="28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Entertain</a:t>
            </a:r>
            <a:endParaRPr lang="en-GB" sz="24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smtClean="0">
                <a:effectLst/>
                <a:latin typeface="Calibri" panose="020F0502020204030204" pitchFamily="34" charset="0"/>
                <a:ea typeface="Calibri" panose="020F0502020204030204" pitchFamily="34" charset="0"/>
                <a:cs typeface="Times New Roman" panose="02020603050405020304" pitchFamily="18" charset="0"/>
              </a:rPr>
              <a:t>Last night, James (my best friend) came round for tea after football training.  I asked Mum if we could have the apple pie she had bought as a treat.  Embarrassingly, she burnt it in the oven and we ate very crisp pastry with custard that burnt our mouths!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AutoShape 2" descr="https://upload.wikimedia.org/wikipedia/commons/4/4b/Apple_pie.jpg"/>
          <p:cNvSpPr>
            <a:spLocks noChangeAspect="1" noChangeArrowheads="1"/>
          </p:cNvSpPr>
          <p:nvPr/>
        </p:nvSpPr>
        <p:spPr bwMode="auto">
          <a:xfrm>
            <a:off x="226899" y="-152401"/>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53665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charlottesyogurt.com/wp-content/uploads/2014/05/Pirouline-Hot-Chocolate-Cocktai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777388"/>
            <a:ext cx="3744416" cy="483482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p:cNvGraphicFramePr>
            <a:graphicFrameLocks noGrp="1"/>
          </p:cNvGraphicFramePr>
          <p:nvPr>
            <p:extLst>
              <p:ext uri="{D42A27DB-BD31-4B8C-83A1-F6EECF244321}">
                <p14:modId xmlns:p14="http://schemas.microsoft.com/office/powerpoint/2010/main" val="872925004"/>
              </p:ext>
            </p:extLst>
          </p:nvPr>
        </p:nvGraphicFramePr>
        <p:xfrm>
          <a:off x="3059832" y="571376"/>
          <a:ext cx="5735589" cy="2044827"/>
        </p:xfrm>
        <a:graphic>
          <a:graphicData uri="http://schemas.openxmlformats.org/drawingml/2006/table">
            <a:tbl>
              <a:tblPr firstRow="1" bandRow="1">
                <a:tableStyleId>{5C22544A-7EE6-4342-B048-85BDC9FD1C3A}</a:tableStyleId>
              </a:tblPr>
              <a:tblGrid>
                <a:gridCol w="1911863"/>
                <a:gridCol w="1911863"/>
                <a:gridCol w="1911863"/>
              </a:tblGrid>
              <a:tr h="38923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dirty="0" smtClean="0">
                          <a:solidFill>
                            <a:srgbClr val="FF0000"/>
                          </a:solidFill>
                        </a:rPr>
                        <a:t>P</a:t>
                      </a:r>
                      <a:r>
                        <a:rPr lang="en-GB" sz="2400" b="1" dirty="0" smtClean="0"/>
                        <a:t>ersuade</a:t>
                      </a:r>
                    </a:p>
                  </a:txBody>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dirty="0" smtClean="0">
                          <a:solidFill>
                            <a:srgbClr val="FF0000"/>
                          </a:solidFill>
                        </a:rPr>
                        <a:t>I</a:t>
                      </a:r>
                      <a:r>
                        <a:rPr lang="en-GB" sz="2400" b="1" dirty="0" smtClean="0"/>
                        <a:t>nform</a:t>
                      </a:r>
                      <a:endParaRPr lang="en-GB" sz="2400" dirty="0"/>
                    </a:p>
                  </a:txBody>
                  <a:tcPr marL="68580" marR="6858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dirty="0" smtClean="0">
                          <a:solidFill>
                            <a:srgbClr val="FF0000"/>
                          </a:solidFill>
                        </a:rPr>
                        <a:t>E</a:t>
                      </a:r>
                      <a:r>
                        <a:rPr lang="en-GB" sz="2400" b="1" dirty="0" smtClean="0"/>
                        <a:t>ntertain</a:t>
                      </a:r>
                      <a:endParaRPr lang="en-GB" sz="2400" dirty="0"/>
                    </a:p>
                  </a:txBody>
                  <a:tcPr marL="68580" marR="68580"/>
                </a:tc>
              </a:tr>
              <a:tr h="1587627">
                <a:tc>
                  <a:txBody>
                    <a:bodyPr/>
                    <a:lstStyle/>
                    <a:p>
                      <a:endParaRPr lang="en-GB" dirty="0"/>
                    </a:p>
                  </a:txBody>
                  <a:tcPr marL="68580" marR="68580"/>
                </a:tc>
                <a:tc>
                  <a:txBody>
                    <a:bodyPr/>
                    <a:lstStyle/>
                    <a:p>
                      <a:endParaRPr lang="en-GB" dirty="0"/>
                    </a:p>
                  </a:txBody>
                  <a:tcPr marL="68580" marR="68580"/>
                </a:tc>
                <a:tc>
                  <a:txBody>
                    <a:bodyPr/>
                    <a:lstStyle/>
                    <a:p>
                      <a:endParaRPr lang="en-GB" dirty="0"/>
                    </a:p>
                  </a:txBody>
                  <a:tcPr marL="68580" marR="68580"/>
                </a:tc>
              </a:tr>
            </a:tbl>
          </a:graphicData>
        </a:graphic>
      </p:graphicFrame>
      <p:grpSp>
        <p:nvGrpSpPr>
          <p:cNvPr id="7" name="Group 6"/>
          <p:cNvGrpSpPr/>
          <p:nvPr/>
        </p:nvGrpSpPr>
        <p:grpSpPr>
          <a:xfrm>
            <a:off x="467544" y="332656"/>
            <a:ext cx="2039781" cy="1325857"/>
            <a:chOff x="4074405" y="2651729"/>
            <a:chExt cx="2039781" cy="1325857"/>
          </a:xfrm>
        </p:grpSpPr>
        <p:sp>
          <p:nvSpPr>
            <p:cNvPr id="8" name="Rounded Rectangle 7"/>
            <p:cNvSpPr/>
            <p:nvPr/>
          </p:nvSpPr>
          <p:spPr>
            <a:xfrm>
              <a:off x="4074405" y="2651729"/>
              <a:ext cx="2039781" cy="1325857"/>
            </a:xfrm>
            <a:prstGeom prst="roundRect">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Rounded Rectangle 4"/>
            <p:cNvSpPr/>
            <p:nvPr/>
          </p:nvSpPr>
          <p:spPr>
            <a:xfrm>
              <a:off x="4139128" y="2716452"/>
              <a:ext cx="1910335" cy="11964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kern="1200" dirty="0" smtClean="0"/>
                <a:t>Author’s voice</a:t>
              </a:r>
              <a:endParaRPr lang="en-GB" sz="2800" kern="1200" dirty="0"/>
            </a:p>
          </p:txBody>
        </p:sp>
      </p:gr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4081880"/>
            <a:ext cx="2016224" cy="224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211960" y="3068960"/>
            <a:ext cx="3096344" cy="1200329"/>
          </a:xfrm>
          <a:prstGeom prst="rect">
            <a:avLst/>
          </a:prstGeom>
          <a:noFill/>
        </p:spPr>
        <p:txBody>
          <a:bodyPr wrap="square" rtlCol="0">
            <a:spAutoFit/>
          </a:bodyPr>
          <a:lstStyle/>
          <a:p>
            <a:r>
              <a:rPr lang="en-GB" sz="3600" b="1" dirty="0" smtClean="0">
                <a:solidFill>
                  <a:srgbClr val="00B050"/>
                </a:solidFill>
              </a:rPr>
              <a:t>TASK:</a:t>
            </a:r>
          </a:p>
          <a:p>
            <a:r>
              <a:rPr lang="en-GB" sz="3600" b="1" dirty="0" smtClean="0">
                <a:solidFill>
                  <a:srgbClr val="FF0000"/>
                </a:solidFill>
              </a:rPr>
              <a:t>Give it a go!</a:t>
            </a:r>
            <a:endParaRPr lang="en-GB" sz="3600" b="1" dirty="0">
              <a:solidFill>
                <a:srgbClr val="FF0000"/>
              </a:solidFill>
            </a:endParaRPr>
          </a:p>
        </p:txBody>
      </p:sp>
    </p:spTree>
    <p:extLst>
      <p:ext uri="{BB962C8B-B14F-4D97-AF65-F5344CB8AC3E}">
        <p14:creationId xmlns:p14="http://schemas.microsoft.com/office/powerpoint/2010/main" val="213860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15466313"/>
              </p:ext>
            </p:extLst>
          </p:nvPr>
        </p:nvGraphicFramePr>
        <p:xfrm>
          <a:off x="1187625" y="1340767"/>
          <a:ext cx="7499175" cy="5386969"/>
        </p:xfrm>
        <a:graphic>
          <a:graphicData uri="http://schemas.openxmlformats.org/drawingml/2006/table">
            <a:tbl>
              <a:tblPr firstRow="1" bandRow="1">
                <a:tableStyleId>{5C22544A-7EE6-4342-B048-85BDC9FD1C3A}</a:tableStyleId>
              </a:tblPr>
              <a:tblGrid>
                <a:gridCol w="2499725"/>
                <a:gridCol w="2499725"/>
                <a:gridCol w="2499725"/>
              </a:tblGrid>
              <a:tr h="247582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smtClean="0">
                          <a:ln>
                            <a:noFill/>
                          </a:ln>
                          <a:solidFill>
                            <a:srgbClr val="0070C0"/>
                          </a:solidFill>
                          <a:effectLst/>
                          <a:uLnTx/>
                          <a:uFillTx/>
                          <a:latin typeface="Arial" charset="0"/>
                          <a:ea typeface="+mn-ea"/>
                          <a:cs typeface="+mn-cs"/>
                        </a:rPr>
                        <a:t>Report</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 information leaflet</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 tourist guide </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 encyclopaedia entry</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 magazine article</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 non-fiction book</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 letter</a:t>
                      </a:r>
                    </a:p>
                    <a:p>
                      <a:pPr>
                        <a:lnSpc>
                          <a:spcPct val="100000"/>
                        </a:lnSpc>
                      </a:pP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en-GB" sz="1400" b="1" i="0" u="sng"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Recount:</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letter</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autobiography</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diary or journal</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newspaper report</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magazine article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science experiment</a:t>
                      </a:r>
                    </a:p>
                    <a:p>
                      <a:pPr>
                        <a:lnSpc>
                          <a:spcPct val="100000"/>
                        </a:lnSpc>
                      </a:pP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742950" marR="0" lvl="1" indent="-285750" algn="ctr" defTabSz="914400" rtl="0" eaLnBrk="1" fontAlgn="auto" latinLnBrk="0" hangingPunct="1">
                        <a:lnSpc>
                          <a:spcPct val="100000"/>
                        </a:lnSpc>
                        <a:spcBef>
                          <a:spcPct val="20000"/>
                        </a:spcBef>
                        <a:spcAft>
                          <a:spcPts val="0"/>
                        </a:spcAft>
                        <a:buClrTx/>
                        <a:buSzTx/>
                        <a:buFontTx/>
                        <a:buNone/>
                        <a:tabLst/>
                        <a:defRPr/>
                      </a:pPr>
                      <a:r>
                        <a:rPr kumimoji="0" lang="en-GB" sz="1400" b="1" i="0" u="sng" strike="noStrike" kern="1200" cap="none" spc="0" normalizeH="0" baseline="0" noProof="0" dirty="0" smtClean="0">
                          <a:ln>
                            <a:noFill/>
                          </a:ln>
                          <a:solidFill>
                            <a:srgbClr val="0070C0"/>
                          </a:solidFill>
                          <a:effectLst/>
                          <a:uLnTx/>
                          <a:uFillTx/>
                          <a:latin typeface="Arial" panose="020B0604020202020204" pitchFamily="34" charset="0"/>
                          <a:ea typeface="+mn-ea"/>
                          <a:cs typeface="Arial" panose="020B0604020202020204" pitchFamily="34" charset="0"/>
                        </a:rPr>
                        <a:t>Discussion</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newspaper editorial</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non-fiction book on an ‘issue’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write up of a debate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formal essay</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leaflet or article giving balanced account of an issue</a:t>
                      </a:r>
                    </a:p>
                    <a:p>
                      <a:pPr>
                        <a:lnSpc>
                          <a:spcPct val="100000"/>
                        </a:lnSpc>
                      </a:pP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11140">
                <a:tc>
                  <a:txBody>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smtClean="0">
                          <a:ln>
                            <a:noFill/>
                          </a:ln>
                          <a:solidFill>
                            <a:srgbClr val="FF0000"/>
                          </a:solidFill>
                          <a:effectLst/>
                          <a:uLnTx/>
                          <a:uFillTx/>
                          <a:latin typeface="Arial" charset="0"/>
                          <a:ea typeface="+mn-ea"/>
                          <a:cs typeface="+mn-cs"/>
                        </a:rPr>
                        <a:t>Explanation</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encyclopaedia entry</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non-fiction book</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technical manual</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question and answer  articles and leaflets</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write-up of science experiment</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Multi-modal</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
                        <a:tabLst/>
                        <a:defRPr/>
                      </a:pPr>
                      <a:endParaRPr kumimoji="0" lang="en-GB" sz="1400" b="0" i="0" u="none" strike="noStrike" kern="1200" cap="none" spc="0" normalizeH="0" baseline="0" noProof="0" dirty="0" smtClean="0">
                        <a:ln>
                          <a:noFill/>
                        </a:ln>
                        <a:solidFill>
                          <a:prstClr val="white"/>
                        </a:solidFill>
                        <a:effectLst/>
                        <a:uLnTx/>
                        <a:uFillTx/>
                        <a:latin typeface="Arial"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GB" sz="1400" b="0" i="0" u="none" strike="noStrike" kern="1200" cap="none" spc="0" normalizeH="0" baseline="0" noProof="0" dirty="0" smtClean="0">
                        <a:ln>
                          <a:noFill/>
                        </a:ln>
                        <a:solidFill>
                          <a:prstClr val="black"/>
                        </a:solidFill>
                        <a:effectLst/>
                        <a:uLnTx/>
                        <a:uFillTx/>
                        <a:latin typeface="Arial"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smtClean="0">
                          <a:ln>
                            <a:noFill/>
                          </a:ln>
                          <a:solidFill>
                            <a:srgbClr val="0070C0"/>
                          </a:solidFill>
                          <a:effectLst/>
                          <a:uLnTx/>
                          <a:uFillTx/>
                          <a:latin typeface="Arial" charset="0"/>
                          <a:ea typeface="+mn-ea"/>
                          <a:cs typeface="+mn-cs"/>
                        </a:rPr>
                        <a:t>Persuasion</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advertisement</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catalogue</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travel brochure</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pamphlet from pressure group</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Newspaper or magazine article</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poster or flier</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book blurb</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letter to editor or editorial</a:t>
                      </a:r>
                    </a:p>
                    <a:p>
                      <a:pPr>
                        <a:lnSpc>
                          <a:spcPct val="100000"/>
                        </a:lnSpc>
                      </a:pPr>
                      <a:endParaRPr lang="en-GB"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smtClean="0">
                          <a:ln>
                            <a:noFill/>
                          </a:ln>
                          <a:solidFill>
                            <a:srgbClr val="FF0000"/>
                          </a:solidFill>
                          <a:effectLst/>
                          <a:uLnTx/>
                          <a:uFillTx/>
                          <a:latin typeface="Arial" charset="0"/>
                          <a:ea typeface="+mn-ea"/>
                          <a:cs typeface="+mn-cs"/>
                        </a:rPr>
                        <a:t>Instructions</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technical manual</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non-fiction book</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timetable, route-finder</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list of rules</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posters, notices, signs</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sewing or knitting pattern</a:t>
                      </a:r>
                    </a:p>
                    <a:p>
                      <a:pPr marL="742950" marR="0" lvl="1"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400" b="0" i="0" u="none" strike="noStrike" kern="1200" cap="none" spc="0" normalizeH="0" baseline="0" noProof="0" dirty="0" smtClean="0">
                          <a:ln>
                            <a:noFill/>
                          </a:ln>
                          <a:solidFill>
                            <a:prstClr val="black"/>
                          </a:solidFill>
                          <a:effectLst/>
                          <a:uLnTx/>
                          <a:uFillTx/>
                          <a:latin typeface="Arial" charset="0"/>
                          <a:ea typeface="+mn-ea"/>
                          <a:cs typeface="+mn-cs"/>
                        </a:rPr>
                        <a:t>instructions on packaging</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Rounded Rectangle 2"/>
          <p:cNvSpPr/>
          <p:nvPr/>
        </p:nvSpPr>
        <p:spPr>
          <a:xfrm>
            <a:off x="107504" y="188640"/>
            <a:ext cx="1944216"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smtClean="0"/>
              <a:t>Form</a:t>
            </a:r>
            <a:endParaRPr lang="en-GB" sz="3200" dirty="0"/>
          </a:p>
        </p:txBody>
      </p:sp>
    </p:spTree>
    <p:extLst>
      <p:ext uri="{BB962C8B-B14F-4D97-AF65-F5344CB8AC3E}">
        <p14:creationId xmlns:p14="http://schemas.microsoft.com/office/powerpoint/2010/main" val="115375949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06090"/>
          </a:xfrm>
        </p:spPr>
        <p:txBody>
          <a:bodyPr/>
          <a:lstStyle/>
          <a:p>
            <a:pPr algn="l"/>
            <a:r>
              <a:rPr lang="en-GB" b="1" dirty="0">
                <a:solidFill>
                  <a:srgbClr val="0070C0"/>
                </a:solidFill>
              </a:rPr>
              <a:t>Mastery in </a:t>
            </a:r>
            <a:r>
              <a:rPr lang="en-GB" b="1" dirty="0" smtClean="0">
                <a:solidFill>
                  <a:srgbClr val="0070C0"/>
                </a:solidFill>
              </a:rPr>
              <a:t>English</a:t>
            </a:r>
            <a:endParaRPr lang="en-GB" dirty="0">
              <a:solidFill>
                <a:srgbClr val="0070C0"/>
              </a:solidFill>
            </a:endParaRPr>
          </a:p>
        </p:txBody>
      </p:sp>
      <p:sp>
        <p:nvSpPr>
          <p:cNvPr id="3" name="Content Placeholder 2"/>
          <p:cNvSpPr>
            <a:spLocks noGrp="1"/>
          </p:cNvSpPr>
          <p:nvPr>
            <p:ph idx="1"/>
          </p:nvPr>
        </p:nvSpPr>
        <p:spPr>
          <a:xfrm>
            <a:off x="457200" y="1196752"/>
            <a:ext cx="8229600" cy="4752529"/>
          </a:xfrm>
        </p:spPr>
        <p:txBody>
          <a:bodyPr>
            <a:normAutofit fontScale="70000" lnSpcReduction="20000"/>
          </a:bodyPr>
          <a:lstStyle/>
          <a:p>
            <a:pPr marL="0" indent="0">
              <a:buNone/>
            </a:pPr>
            <a:r>
              <a:rPr lang="en-GB" dirty="0" smtClean="0"/>
              <a:t>At </a:t>
            </a:r>
            <a:r>
              <a:rPr lang="en-GB" dirty="0"/>
              <a:t>any one moment in time, a skill can be said to have been mastered when the child has </a:t>
            </a:r>
            <a:r>
              <a:rPr lang="en-GB" b="1" dirty="0"/>
              <a:t>sufficient knowledge and understanding </a:t>
            </a:r>
            <a:r>
              <a:rPr lang="en-GB" b="1" i="1" dirty="0"/>
              <a:t>in order to appropriately</a:t>
            </a:r>
            <a:r>
              <a:rPr lang="en-GB" b="1" dirty="0"/>
              <a:t> use and apply it in contexts </a:t>
            </a:r>
            <a:r>
              <a:rPr lang="en-GB" dirty="0"/>
              <a:t>– both familiar and unfamiliar – </a:t>
            </a:r>
            <a:r>
              <a:rPr lang="en-GB" b="1" i="1" dirty="0"/>
              <a:t>without</a:t>
            </a:r>
            <a:r>
              <a:rPr lang="en-GB" b="1" dirty="0"/>
              <a:t> </a:t>
            </a:r>
            <a:r>
              <a:rPr lang="en-GB" dirty="0"/>
              <a:t>the need for </a:t>
            </a:r>
            <a:r>
              <a:rPr lang="en-GB" b="1" dirty="0" smtClean="0"/>
              <a:t>guidance </a:t>
            </a:r>
            <a:r>
              <a:rPr lang="en-GB" b="1" dirty="0"/>
              <a:t>or </a:t>
            </a:r>
            <a:r>
              <a:rPr lang="en-GB" b="1" dirty="0" smtClean="0"/>
              <a:t>scaffolding</a:t>
            </a:r>
            <a:r>
              <a:rPr lang="en-GB" dirty="0" smtClean="0"/>
              <a:t>.</a:t>
            </a:r>
            <a:endParaRPr lang="en-GB" dirty="0"/>
          </a:p>
          <a:p>
            <a:pPr marL="0" indent="0">
              <a:buNone/>
            </a:pPr>
            <a:endParaRPr lang="en-GB" dirty="0" smtClean="0"/>
          </a:p>
          <a:p>
            <a:pPr marL="0" indent="0">
              <a:buNone/>
            </a:pPr>
            <a:r>
              <a:rPr lang="en-GB" dirty="0" smtClean="0"/>
              <a:t>As </a:t>
            </a:r>
            <a:r>
              <a:rPr lang="en-GB" dirty="0"/>
              <a:t>listening, reading, speaking and writing are all combinatorial </a:t>
            </a:r>
            <a:r>
              <a:rPr lang="en-GB" dirty="0" smtClean="0"/>
              <a:t>processes </a:t>
            </a:r>
            <a:r>
              <a:rPr lang="en-GB" dirty="0"/>
              <a:t>– they rely on a person’s ability to </a:t>
            </a:r>
            <a:r>
              <a:rPr lang="en-GB" b="1" dirty="0"/>
              <a:t>make decisions, to select from a range of processes, strategies and skills, and to blend these appropriately to produce successful outcomes </a:t>
            </a:r>
            <a:r>
              <a:rPr lang="en-GB" dirty="0"/>
              <a:t>– mastery in a single or, even, a number of skills is not sufficient to say that a child has ‘mastered’ the content of their year group’s programme of study.</a:t>
            </a:r>
          </a:p>
          <a:p>
            <a:pPr marL="0" indent="0">
              <a:buNone/>
            </a:pPr>
            <a:endParaRPr lang="en-GB" dirty="0" smtClean="0"/>
          </a:p>
          <a:p>
            <a:pPr marL="0" indent="0">
              <a:buNone/>
            </a:pPr>
            <a:r>
              <a:rPr lang="en-GB" dirty="0" smtClean="0"/>
              <a:t>Judging </a:t>
            </a:r>
            <a:r>
              <a:rPr lang="en-GB" dirty="0"/>
              <a:t>mastery in this instance would require the child to demonstrate that they are </a:t>
            </a:r>
            <a:r>
              <a:rPr lang="en-GB" b="1" dirty="0"/>
              <a:t>versatile</a:t>
            </a:r>
            <a:r>
              <a:rPr lang="en-GB" dirty="0"/>
              <a:t>: that they are able to select and combine elements from across appropriate domains with sufficient proficiency </a:t>
            </a:r>
            <a:r>
              <a:rPr lang="en-GB" b="1" dirty="0"/>
              <a:t>over time</a:t>
            </a:r>
            <a:r>
              <a:rPr lang="en-GB" dirty="0"/>
              <a:t>, in a range of </a:t>
            </a:r>
            <a:r>
              <a:rPr lang="en-GB" b="1" dirty="0"/>
              <a:t>known and unknown contexts </a:t>
            </a:r>
            <a:r>
              <a:rPr lang="en-GB" dirty="0"/>
              <a:t>to successfully comprehend or communicate meaning and intent</a:t>
            </a:r>
            <a:r>
              <a:rPr lang="en-GB" dirty="0" smtClean="0"/>
              <a:t>.</a:t>
            </a:r>
            <a:endParaRPr lang="en-GB" dirty="0"/>
          </a:p>
        </p:txBody>
      </p:sp>
    </p:spTree>
    <p:extLst>
      <p:ext uri="{BB962C8B-B14F-4D97-AF65-F5344CB8AC3E}">
        <p14:creationId xmlns:p14="http://schemas.microsoft.com/office/powerpoint/2010/main" val="167486228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A further end of year task</a:t>
            </a:r>
            <a:endParaRPr lang="en-GB" b="1" dirty="0">
              <a:solidFill>
                <a:srgbClr val="0070C0"/>
              </a:solidFill>
            </a:endParaRPr>
          </a:p>
        </p:txBody>
      </p:sp>
      <p:sp>
        <p:nvSpPr>
          <p:cNvPr id="3" name="Content Placeholder 2"/>
          <p:cNvSpPr>
            <a:spLocks noGrp="1"/>
          </p:cNvSpPr>
          <p:nvPr>
            <p:ph idx="1"/>
          </p:nvPr>
        </p:nvSpPr>
        <p:spPr>
          <a:xfrm>
            <a:off x="395536" y="1196752"/>
            <a:ext cx="8229600" cy="5184576"/>
          </a:xfrm>
        </p:spPr>
        <p:txBody>
          <a:bodyPr>
            <a:normAutofit/>
          </a:bodyPr>
          <a:lstStyle/>
          <a:p>
            <a:pPr marL="0" indent="0">
              <a:buNone/>
            </a:pPr>
            <a:r>
              <a:rPr lang="en-GB" sz="3200" b="1" dirty="0" smtClean="0">
                <a:solidFill>
                  <a:schemeClr val="tx2"/>
                </a:solidFill>
              </a:rPr>
              <a:t>Reflect on text drivers used this year:</a:t>
            </a:r>
          </a:p>
          <a:p>
            <a:r>
              <a:rPr lang="en-GB" dirty="0" smtClean="0"/>
              <a:t>What units have been successful? Why?</a:t>
            </a:r>
          </a:p>
          <a:p>
            <a:r>
              <a:rPr lang="en-GB" dirty="0" smtClean="0"/>
              <a:t>What units need replacing/ rethinking?</a:t>
            </a:r>
          </a:p>
          <a:p>
            <a:r>
              <a:rPr lang="en-GB" dirty="0" smtClean="0"/>
              <a:t>Has there been a broad range of ‘texts’ across each year group?</a:t>
            </a:r>
          </a:p>
          <a:p>
            <a:r>
              <a:rPr lang="en-GB" dirty="0" smtClean="0"/>
              <a:t>Is there a clear progression in drivers across the year groups?</a:t>
            </a:r>
          </a:p>
          <a:p>
            <a:r>
              <a:rPr lang="en-GB" dirty="0" smtClean="0"/>
              <a:t>Are the children exposed to a wide range of quality authors across the year groups?</a:t>
            </a:r>
            <a:endParaRPr lang="en-GB" dirty="0"/>
          </a:p>
        </p:txBody>
      </p:sp>
    </p:spTree>
    <p:extLst>
      <p:ext uri="{BB962C8B-B14F-4D97-AF65-F5344CB8AC3E}">
        <p14:creationId xmlns:p14="http://schemas.microsoft.com/office/powerpoint/2010/main" val="206156342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Learning journey exemplification</a:t>
            </a:r>
            <a:endParaRPr lang="en-GB" b="1" dirty="0">
              <a:solidFill>
                <a:srgbClr val="0070C0"/>
              </a:solidFill>
            </a:endParaRPr>
          </a:p>
        </p:txBody>
      </p:sp>
      <p:sp>
        <p:nvSpPr>
          <p:cNvPr id="3" name="Content Placeholder 2"/>
          <p:cNvSpPr>
            <a:spLocks noGrp="1"/>
          </p:cNvSpPr>
          <p:nvPr>
            <p:ph idx="1"/>
          </p:nvPr>
        </p:nvSpPr>
        <p:spPr>
          <a:solidFill>
            <a:srgbClr val="92D050"/>
          </a:solidFill>
        </p:spPr>
        <p:txBody>
          <a:bodyPr>
            <a:normAutofit/>
          </a:bodyPr>
          <a:lstStyle/>
          <a:p>
            <a:pPr marL="0" indent="0">
              <a:buNone/>
            </a:pPr>
            <a:r>
              <a:rPr lang="en-GB" dirty="0" smtClean="0"/>
              <a:t>Identify examples of pupil </a:t>
            </a:r>
            <a:r>
              <a:rPr lang="en-GB" dirty="0"/>
              <a:t>learning journeys </a:t>
            </a:r>
            <a:r>
              <a:rPr lang="en-GB" dirty="0" smtClean="0"/>
              <a:t>/books for pupils who began the year as: </a:t>
            </a:r>
          </a:p>
          <a:p>
            <a:r>
              <a:rPr lang="en-GB" dirty="0" smtClean="0"/>
              <a:t>Below</a:t>
            </a:r>
            <a:endParaRPr lang="en-GB" dirty="0"/>
          </a:p>
          <a:p>
            <a:r>
              <a:rPr lang="en-GB" dirty="0" smtClean="0"/>
              <a:t>close to</a:t>
            </a:r>
          </a:p>
          <a:p>
            <a:r>
              <a:rPr lang="en-GB" dirty="0" smtClean="0"/>
              <a:t>securely on track</a:t>
            </a:r>
          </a:p>
          <a:p>
            <a:r>
              <a:rPr lang="en-GB" dirty="0" smtClean="0"/>
              <a:t>beyond </a:t>
            </a:r>
          </a:p>
          <a:p>
            <a:pPr marL="0" indent="0">
              <a:buNone/>
            </a:pPr>
            <a:endParaRPr lang="en-GB" dirty="0"/>
          </a:p>
          <a:p>
            <a:pPr marL="0" indent="0">
              <a:buNone/>
            </a:pPr>
            <a:r>
              <a:rPr lang="en-GB" dirty="0" smtClean="0"/>
              <a:t>to at least ARE by the end of the year.</a:t>
            </a:r>
            <a:endParaRPr lang="en-GB" dirty="0"/>
          </a:p>
        </p:txBody>
      </p:sp>
    </p:spTree>
    <p:extLst>
      <p:ext uri="{BB962C8B-B14F-4D97-AF65-F5344CB8AC3E}">
        <p14:creationId xmlns:p14="http://schemas.microsoft.com/office/powerpoint/2010/main" val="22093934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Learning journey exemplification</a:t>
            </a:r>
            <a:endParaRPr lang="en-GB" b="1" dirty="0">
              <a:solidFill>
                <a:srgbClr val="0070C0"/>
              </a:solidFill>
            </a:endParaRPr>
          </a:p>
        </p:txBody>
      </p:sp>
      <p:sp>
        <p:nvSpPr>
          <p:cNvPr id="3" name="Content Placeholder 2"/>
          <p:cNvSpPr>
            <a:spLocks noGrp="1"/>
          </p:cNvSpPr>
          <p:nvPr>
            <p:ph idx="1"/>
          </p:nvPr>
        </p:nvSpPr>
        <p:spPr/>
        <p:txBody>
          <a:bodyPr/>
          <a:lstStyle/>
          <a:p>
            <a:r>
              <a:rPr lang="en-GB" dirty="0" smtClean="0"/>
              <a:t>Creating a shared resource/school exemplification of the journeys for pupils with different starting points</a:t>
            </a:r>
          </a:p>
          <a:p>
            <a:r>
              <a:rPr lang="en-GB" dirty="0" smtClean="0"/>
              <a:t>Collecting books that exemplify effective but typical journeys of pupils – expected progress</a:t>
            </a:r>
          </a:p>
          <a:p>
            <a:r>
              <a:rPr lang="en-GB" dirty="0" smtClean="0"/>
              <a:t>Collecting books that exemplify effective journeys of pupils that have made more than expected progress </a:t>
            </a:r>
          </a:p>
          <a:p>
            <a:pPr marL="0" indent="0">
              <a:buNone/>
            </a:pPr>
            <a:endParaRPr lang="en-GB" dirty="0"/>
          </a:p>
        </p:txBody>
      </p:sp>
    </p:spTree>
    <p:extLst>
      <p:ext uri="{BB962C8B-B14F-4D97-AF65-F5344CB8AC3E}">
        <p14:creationId xmlns:p14="http://schemas.microsoft.com/office/powerpoint/2010/main" val="418615038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Keeping sight of Prior Attainment</a:t>
            </a:r>
            <a:endParaRPr lang="en-GB" b="1"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GB" sz="2000" dirty="0" smtClean="0"/>
              <a:t>“The </a:t>
            </a:r>
            <a:r>
              <a:rPr lang="en-GB" sz="2000" dirty="0"/>
              <a:t>new progress measures </a:t>
            </a:r>
            <a:r>
              <a:rPr lang="en-GB" sz="2000" dirty="0" smtClean="0"/>
              <a:t>at the end of KS2 2016 aim </a:t>
            </a:r>
            <a:r>
              <a:rPr lang="en-GB" sz="2000" dirty="0"/>
              <a:t>to capture the progress that pupils make from the end of key stage 1 to the end of primary school. They are a type of value added measure, which means that pupils’ results are compared to the actual achievements of other pupils nationally with similar prior attainment</a:t>
            </a:r>
            <a:r>
              <a:rPr lang="en-GB" sz="2000" dirty="0" smtClean="0"/>
              <a:t>.”</a:t>
            </a:r>
          </a:p>
          <a:p>
            <a:pPr marL="0" indent="0">
              <a:buNone/>
            </a:pPr>
            <a:endParaRPr lang="en-GB" sz="2000" dirty="0" smtClean="0"/>
          </a:p>
          <a:p>
            <a:pPr marL="0" indent="0">
              <a:buNone/>
            </a:pPr>
            <a:r>
              <a:rPr lang="en-GB" sz="2000" dirty="0" smtClean="0"/>
              <a:t>The new progress measure is a school only measure at the end of KS2.</a:t>
            </a:r>
          </a:p>
          <a:p>
            <a:pPr marL="0" indent="0">
              <a:buNone/>
            </a:pPr>
            <a:endParaRPr lang="en-GB" sz="2000" dirty="0"/>
          </a:p>
          <a:p>
            <a:pPr marL="0" indent="0">
              <a:buNone/>
            </a:pPr>
            <a:r>
              <a:rPr lang="en-GB" sz="2000" dirty="0" smtClean="0"/>
              <a:t>Pupils will be placed into a KS1 prior attainment group based on KS1 results English (reading &amp; writing): mathematics 50:50 to calculate their KS2 Value Added</a:t>
            </a:r>
          </a:p>
          <a:p>
            <a:pPr marL="0" indent="0">
              <a:buNone/>
            </a:pPr>
            <a:endParaRPr lang="en-GB" sz="2000" dirty="0"/>
          </a:p>
          <a:p>
            <a:pPr marL="0" indent="0">
              <a:buNone/>
            </a:pPr>
            <a:r>
              <a:rPr lang="en-GB" sz="2000" dirty="0" smtClean="0"/>
              <a:t>The average scale score will be calculated for each group and individual progress calculated against this.  For writing pupils will be allocated </a:t>
            </a:r>
            <a:r>
              <a:rPr lang="en-GB" sz="2000" i="1" dirty="0" smtClean="0"/>
              <a:t>nominal </a:t>
            </a:r>
            <a:r>
              <a:rPr lang="en-GB" sz="2000" dirty="0" smtClean="0"/>
              <a:t>points for the purpose of calculating school Value Added.</a:t>
            </a:r>
          </a:p>
          <a:p>
            <a:pPr marL="0" indent="0" algn="r">
              <a:buNone/>
            </a:pPr>
            <a:r>
              <a:rPr lang="en-GB" sz="2000" dirty="0"/>
              <a:t>	</a:t>
            </a:r>
            <a:r>
              <a:rPr lang="en-GB" sz="2000" dirty="0" smtClean="0"/>
              <a:t>	</a:t>
            </a:r>
            <a:endParaRPr lang="en-GB" sz="2000" dirty="0"/>
          </a:p>
        </p:txBody>
      </p:sp>
    </p:spTree>
    <p:extLst>
      <p:ext uri="{BB962C8B-B14F-4D97-AF65-F5344CB8AC3E}">
        <p14:creationId xmlns:p14="http://schemas.microsoft.com/office/powerpoint/2010/main" val="194351130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Keeping sight of Prior Attainment</a:t>
            </a:r>
            <a:endParaRPr lang="en-GB" b="1" dirty="0">
              <a:solidFill>
                <a:srgbClr val="0070C0"/>
              </a:solidFill>
            </a:endParaRPr>
          </a:p>
        </p:txBody>
      </p:sp>
      <p:sp>
        <p:nvSpPr>
          <p:cNvPr id="3" name="Content Placeholder 2"/>
          <p:cNvSpPr>
            <a:spLocks noGrp="1"/>
          </p:cNvSpPr>
          <p:nvPr>
            <p:ph idx="1"/>
          </p:nvPr>
        </p:nvSpPr>
        <p:spPr>
          <a:xfrm>
            <a:off x="457200" y="1600202"/>
            <a:ext cx="8229600" cy="4349080"/>
          </a:xfrm>
        </p:spPr>
        <p:txBody>
          <a:bodyPr/>
          <a:lstStyle/>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820691">
            <a:off x="4097071" y="1625251"/>
            <a:ext cx="3533775" cy="43243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2485590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What the transition matrices tell us from 2015……</a:t>
            </a:r>
            <a:endParaRPr lang="en-GB" dirty="0">
              <a:solidFill>
                <a:srgbClr val="0070C0"/>
              </a:solidFill>
            </a:endParaRPr>
          </a:p>
        </p:txBody>
      </p:sp>
      <p:sp>
        <p:nvSpPr>
          <p:cNvPr id="3" name="Content Placeholder 2"/>
          <p:cNvSpPr>
            <a:spLocks noGrp="1"/>
          </p:cNvSpPr>
          <p:nvPr>
            <p:ph idx="1"/>
          </p:nvPr>
        </p:nvSpPr>
        <p:spPr/>
        <p:txBody>
          <a:bodyPr/>
          <a:lstStyle/>
          <a:p>
            <a:pPr marL="0" indent="0">
              <a:buNone/>
            </a:pPr>
            <a:r>
              <a:rPr lang="en-GB" dirty="0" smtClean="0"/>
              <a:t>Reading:</a:t>
            </a:r>
          </a:p>
          <a:p>
            <a:pPr marL="0" indent="0">
              <a:buNone/>
            </a:pPr>
            <a:r>
              <a:rPr lang="en-GB" dirty="0" smtClean="0"/>
              <a:t>Level 1	Expected 84%  More than  62%</a:t>
            </a:r>
          </a:p>
          <a:p>
            <a:pPr marL="0" indent="0">
              <a:buNone/>
            </a:pPr>
            <a:r>
              <a:rPr lang="en-GB" dirty="0" smtClean="0"/>
              <a:t>Level 2C	Expected 84%  More than 18%</a:t>
            </a:r>
          </a:p>
          <a:p>
            <a:pPr marL="0" indent="0">
              <a:buNone/>
            </a:pPr>
            <a:r>
              <a:rPr lang="en-GB" dirty="0" smtClean="0"/>
              <a:t>Level 2B	Expected 95%  More than 33%</a:t>
            </a:r>
          </a:p>
          <a:p>
            <a:pPr marL="0" indent="0">
              <a:buNone/>
            </a:pPr>
            <a:r>
              <a:rPr lang="en-GB" dirty="0" smtClean="0"/>
              <a:t>Level 2A	Expected 99%  More than 61%</a:t>
            </a:r>
          </a:p>
          <a:p>
            <a:pPr marL="0" indent="0">
              <a:buNone/>
            </a:pPr>
            <a:r>
              <a:rPr lang="en-GB" dirty="0" smtClean="0"/>
              <a:t>Level 3	Expected 89%  More than 1%</a:t>
            </a:r>
            <a:endParaRPr lang="en-GB" dirty="0"/>
          </a:p>
          <a:p>
            <a:pPr marL="0" indent="0">
              <a:buNone/>
            </a:pPr>
            <a:endParaRPr lang="en-GB" dirty="0"/>
          </a:p>
          <a:p>
            <a:pPr marL="0" indent="0">
              <a:buNone/>
            </a:pPr>
            <a:r>
              <a:rPr lang="en-GB" dirty="0" smtClean="0"/>
              <a:t>Overall 	Expected 91%  More than 33%</a:t>
            </a:r>
            <a:endParaRPr lang="en-GB" dirty="0"/>
          </a:p>
        </p:txBody>
      </p:sp>
    </p:spTree>
    <p:extLst>
      <p:ext uri="{BB962C8B-B14F-4D97-AF65-F5344CB8AC3E}">
        <p14:creationId xmlns:p14="http://schemas.microsoft.com/office/powerpoint/2010/main" val="2001156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n-GB" b="1" dirty="0">
                <a:solidFill>
                  <a:srgbClr val="0070C0"/>
                </a:solidFill>
              </a:rPr>
              <a:t>Using KPIs and/or performance standards?</a:t>
            </a:r>
          </a:p>
        </p:txBody>
      </p:sp>
      <p:sp>
        <p:nvSpPr>
          <p:cNvPr id="4" name="Content Placeholder 3"/>
          <p:cNvSpPr>
            <a:spLocks noGrp="1"/>
          </p:cNvSpPr>
          <p:nvPr>
            <p:ph idx="1"/>
          </p:nvPr>
        </p:nvSpPr>
        <p:spPr/>
        <p:txBody>
          <a:bodyPr/>
          <a:lstStyle/>
          <a:p>
            <a:r>
              <a:rPr lang="en-GB" dirty="0">
                <a:solidFill>
                  <a:srgbClr val="0070C0"/>
                </a:solidFill>
              </a:rPr>
              <a:t>KPIs</a:t>
            </a:r>
            <a:r>
              <a:rPr lang="en-GB" dirty="0" smtClean="0"/>
              <a:t> – to provide comparative benchmark data if you used only the KPIs last year</a:t>
            </a:r>
          </a:p>
          <a:p>
            <a:endParaRPr lang="en-GB" dirty="0" smtClean="0"/>
          </a:p>
          <a:p>
            <a:r>
              <a:rPr lang="en-GB" dirty="0">
                <a:solidFill>
                  <a:srgbClr val="0070C0"/>
                </a:solidFill>
              </a:rPr>
              <a:t>Performance standards </a:t>
            </a:r>
            <a:r>
              <a:rPr lang="en-GB" dirty="0" smtClean="0"/>
              <a:t>– to assist teachers in making their judgments if there is a child who they are unsure whether they have met the end of year ARE.</a:t>
            </a:r>
          </a:p>
          <a:p>
            <a:endParaRPr lang="en-GB" dirty="0"/>
          </a:p>
        </p:txBody>
      </p:sp>
    </p:spTree>
    <p:extLst>
      <p:ext uri="{BB962C8B-B14F-4D97-AF65-F5344CB8AC3E}">
        <p14:creationId xmlns:p14="http://schemas.microsoft.com/office/powerpoint/2010/main" val="348807532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Keeping sight of Prior Attainment</a:t>
            </a:r>
            <a:endParaRPr lang="en-GB" dirty="0">
              <a:solidFill>
                <a:srgbClr val="0070C0"/>
              </a:solidFill>
            </a:endParaRPr>
          </a:p>
        </p:txBody>
      </p:sp>
      <p:sp>
        <p:nvSpPr>
          <p:cNvPr id="3" name="Content Placeholder 2"/>
          <p:cNvSpPr>
            <a:spLocks noGrp="1"/>
          </p:cNvSpPr>
          <p:nvPr>
            <p:ph idx="1"/>
          </p:nvPr>
        </p:nvSpPr>
        <p:spPr/>
        <p:txBody>
          <a:bodyPr/>
          <a:lstStyle/>
          <a:p>
            <a:r>
              <a:rPr lang="en-GB" dirty="0" smtClean="0"/>
              <a:t>To what extent have you worked as a school to maintain an oversight of prior attainment EYFS to Y1/ end of KS1  and KS2 to every year group – but particularly end of KS2? </a:t>
            </a:r>
          </a:p>
          <a:p>
            <a:r>
              <a:rPr lang="en-GB" dirty="0" smtClean="0"/>
              <a:t>To what extent have you used prior attainment as a driver in pupil progress reviews? </a:t>
            </a:r>
          </a:p>
          <a:p>
            <a:r>
              <a:rPr lang="en-GB" dirty="0" smtClean="0"/>
              <a:t>Has this formed a focus of book looks?</a:t>
            </a:r>
          </a:p>
          <a:p>
            <a:r>
              <a:rPr lang="en-GB" dirty="0" smtClean="0"/>
              <a:t>Discuss with the other school teams – how have you addressed this aspect?</a:t>
            </a:r>
          </a:p>
          <a:p>
            <a:endParaRPr lang="en-GB" dirty="0"/>
          </a:p>
        </p:txBody>
      </p:sp>
    </p:spTree>
    <p:extLst>
      <p:ext uri="{BB962C8B-B14F-4D97-AF65-F5344CB8AC3E}">
        <p14:creationId xmlns:p14="http://schemas.microsoft.com/office/powerpoint/2010/main" val="31796274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6253309"/>
              </p:ext>
            </p:extLst>
          </p:nvPr>
        </p:nvGraphicFramePr>
        <p:xfrm>
          <a:off x="539552" y="332656"/>
          <a:ext cx="8352926" cy="5617295"/>
        </p:xfrm>
        <a:graphic>
          <a:graphicData uri="http://schemas.openxmlformats.org/drawingml/2006/table">
            <a:tbl>
              <a:tblPr firstRow="1" firstCol="1" bandRow="1">
                <a:tableStyleId>{073A0DAA-6AF3-43AB-8588-CEC1D06C72B9}</a:tableStyleId>
              </a:tblPr>
              <a:tblGrid>
                <a:gridCol w="1314546"/>
                <a:gridCol w="1314546"/>
                <a:gridCol w="1315200"/>
                <a:gridCol w="1315200"/>
                <a:gridCol w="1315200"/>
                <a:gridCol w="1315200"/>
                <a:gridCol w="463034"/>
              </a:tblGrid>
              <a:tr h="200120">
                <a:tc rowSpan="2" gridSpan="2">
                  <a:txBody>
                    <a:bodyPr/>
                    <a:lstStyle/>
                    <a:p>
                      <a:pPr>
                        <a:lnSpc>
                          <a:spcPct val="115000"/>
                        </a:lnSpc>
                        <a:spcAft>
                          <a:spcPts val="0"/>
                        </a:spcAft>
                      </a:pPr>
                      <a:r>
                        <a:rPr lang="en-GB" sz="700" dirty="0">
                          <a:effectLst/>
                        </a:rPr>
                        <a:t> </a:t>
                      </a:r>
                      <a:endParaRPr lang="en-GB" sz="700" dirty="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hMerge="1">
                  <a:txBody>
                    <a:bodyPr/>
                    <a:lstStyle/>
                    <a:p>
                      <a:endParaRPr lang="en-GB"/>
                    </a:p>
                  </a:txBody>
                  <a:tcPr/>
                </a:tc>
                <a:tc gridSpan="4">
                  <a:txBody>
                    <a:bodyPr/>
                    <a:lstStyle/>
                    <a:p>
                      <a:pPr algn="ctr">
                        <a:lnSpc>
                          <a:spcPct val="115000"/>
                        </a:lnSpc>
                        <a:spcAft>
                          <a:spcPts val="0"/>
                        </a:spcAft>
                      </a:pPr>
                      <a:r>
                        <a:rPr lang="en-GB" sz="700" dirty="0">
                          <a:effectLst/>
                        </a:rPr>
                        <a:t>End of Key Stage 2 – July 2016 </a:t>
                      </a:r>
                      <a:endParaRPr lang="en-GB" sz="700" dirty="0">
                        <a:effectLst/>
                        <a:latin typeface="Calibri"/>
                        <a:ea typeface="Calibri"/>
                        <a:cs typeface="Times New Roman"/>
                      </a:endParaRPr>
                    </a:p>
                  </a:txBody>
                  <a:tcPr marL="43134" marR="431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15000"/>
                        </a:lnSpc>
                        <a:spcAft>
                          <a:spcPts val="0"/>
                        </a:spcAft>
                      </a:pPr>
                      <a:r>
                        <a:rPr lang="en-GB" sz="700" dirty="0">
                          <a:effectLst/>
                        </a:rPr>
                        <a:t> </a:t>
                      </a:r>
                      <a:endParaRPr lang="en-GB" sz="700" dirty="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47572">
                <a:tc gridSpan="2" vMerge="1">
                  <a:txBody>
                    <a:bodyPr/>
                    <a:lstStyle/>
                    <a:p>
                      <a:endParaRPr lang="en-GB"/>
                    </a:p>
                  </a:txBody>
                  <a:tcPr/>
                </a:tc>
                <a:tc hMerge="1" vMerge="1">
                  <a:txBody>
                    <a:bodyPr/>
                    <a:lstStyle/>
                    <a:p>
                      <a:endParaRPr lang="en-GB"/>
                    </a:p>
                  </a:txBody>
                  <a:tcPr/>
                </a:tc>
                <a:tc>
                  <a:txBody>
                    <a:bodyPr/>
                    <a:lstStyle/>
                    <a:p>
                      <a:pPr algn="ctr">
                        <a:lnSpc>
                          <a:spcPct val="115000"/>
                        </a:lnSpc>
                        <a:spcAft>
                          <a:spcPts val="0"/>
                        </a:spcAft>
                      </a:pPr>
                      <a:r>
                        <a:rPr lang="en-GB" sz="700">
                          <a:effectLst/>
                        </a:rPr>
                        <a:t>Pre KS</a:t>
                      </a:r>
                      <a:endParaRPr lang="en-GB" sz="700">
                        <a:effectLst/>
                        <a:latin typeface="Calibri"/>
                        <a:ea typeface="Calibri"/>
                        <a:cs typeface="Times New Roman"/>
                      </a:endParaRPr>
                    </a:p>
                  </a:txBody>
                  <a:tcPr marL="43134" marR="431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700">
                          <a:effectLst/>
                        </a:rPr>
                        <a:t>WTS</a:t>
                      </a:r>
                      <a:endParaRPr lang="en-GB" sz="700">
                        <a:effectLst/>
                        <a:latin typeface="Calibri"/>
                        <a:ea typeface="Calibri"/>
                        <a:cs typeface="Times New Roman"/>
                      </a:endParaRPr>
                    </a:p>
                  </a:txBody>
                  <a:tcPr marL="43134" marR="431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700" dirty="0">
                          <a:effectLst/>
                        </a:rPr>
                        <a:t>EXS</a:t>
                      </a:r>
                      <a:endParaRPr lang="en-GB" sz="700" dirty="0">
                        <a:effectLst/>
                        <a:latin typeface="Calibri"/>
                        <a:ea typeface="Calibri"/>
                        <a:cs typeface="Times New Roman"/>
                      </a:endParaRPr>
                    </a:p>
                  </a:txBody>
                  <a:tcPr marL="43134" marR="431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700" dirty="0">
                          <a:effectLst/>
                        </a:rPr>
                        <a:t>GDS</a:t>
                      </a:r>
                      <a:endParaRPr lang="en-GB" sz="700" dirty="0">
                        <a:effectLst/>
                        <a:latin typeface="Calibri"/>
                        <a:ea typeface="Calibri"/>
                        <a:cs typeface="Times New Roman"/>
                      </a:endParaRPr>
                    </a:p>
                  </a:txBody>
                  <a:tcPr marL="43134" marR="431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81518">
                <a:tc rowSpan="5">
                  <a:txBody>
                    <a:bodyPr/>
                    <a:lstStyle/>
                    <a:p>
                      <a:pPr marL="71755" marR="71755" algn="ctr">
                        <a:lnSpc>
                          <a:spcPct val="115000"/>
                        </a:lnSpc>
                        <a:spcAft>
                          <a:spcPts val="0"/>
                        </a:spcAft>
                      </a:pPr>
                      <a:r>
                        <a:rPr lang="en-GB" sz="700">
                          <a:effectLst/>
                        </a:rPr>
                        <a:t>End of Key Stage 1 – July 2012</a:t>
                      </a:r>
                      <a:endParaRPr lang="en-GB" sz="70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lnSpc>
                          <a:spcPct val="115000"/>
                        </a:lnSpc>
                        <a:spcAft>
                          <a:spcPts val="0"/>
                        </a:spcAft>
                      </a:pPr>
                      <a:r>
                        <a:rPr lang="en-GB" sz="700">
                          <a:effectLst/>
                        </a:rPr>
                        <a:t>Level 1</a:t>
                      </a:r>
                      <a:endParaRPr lang="en-GB" sz="70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dirty="0">
                          <a:effectLst/>
                        </a:rPr>
                        <a:t> </a:t>
                      </a:r>
                      <a:endParaRPr lang="en-GB" sz="700" dirty="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71755" marR="71755" algn="ctr">
                        <a:lnSpc>
                          <a:spcPct val="115000"/>
                        </a:lnSpc>
                        <a:spcAft>
                          <a:spcPts val="0"/>
                        </a:spcAft>
                      </a:pPr>
                      <a:r>
                        <a:rPr lang="en-GB" sz="700" dirty="0">
                          <a:effectLst/>
                        </a:rPr>
                        <a:t>     %</a:t>
                      </a:r>
                      <a:endParaRPr lang="en-GB" sz="700" dirty="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81518">
                <a:tc vMerge="1">
                  <a:txBody>
                    <a:bodyPr/>
                    <a:lstStyle/>
                    <a:p>
                      <a:endParaRPr lang="en-GB"/>
                    </a:p>
                  </a:txBody>
                  <a:tcPr/>
                </a:tc>
                <a:tc>
                  <a:txBody>
                    <a:bodyPr/>
                    <a:lstStyle/>
                    <a:p>
                      <a:pPr marL="71755" marR="71755" algn="ctr">
                        <a:lnSpc>
                          <a:spcPct val="115000"/>
                        </a:lnSpc>
                        <a:spcAft>
                          <a:spcPts val="0"/>
                        </a:spcAft>
                      </a:pPr>
                      <a:r>
                        <a:rPr lang="en-GB" sz="700">
                          <a:effectLst/>
                        </a:rPr>
                        <a:t>Level 2c</a:t>
                      </a:r>
                      <a:endParaRPr lang="en-GB" sz="70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81518">
                <a:tc vMerge="1">
                  <a:txBody>
                    <a:bodyPr/>
                    <a:lstStyle/>
                    <a:p>
                      <a:endParaRPr lang="en-GB"/>
                    </a:p>
                  </a:txBody>
                  <a:tcPr/>
                </a:tc>
                <a:tc>
                  <a:txBody>
                    <a:bodyPr/>
                    <a:lstStyle/>
                    <a:p>
                      <a:pPr marL="71755" marR="71755" algn="ctr">
                        <a:lnSpc>
                          <a:spcPct val="115000"/>
                        </a:lnSpc>
                        <a:spcAft>
                          <a:spcPts val="0"/>
                        </a:spcAft>
                      </a:pPr>
                      <a:r>
                        <a:rPr lang="en-GB" sz="700">
                          <a:effectLst/>
                        </a:rPr>
                        <a:t>Level 2b</a:t>
                      </a:r>
                      <a:endParaRPr lang="en-GB" sz="70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81518">
                <a:tc vMerge="1">
                  <a:txBody>
                    <a:bodyPr/>
                    <a:lstStyle/>
                    <a:p>
                      <a:endParaRPr lang="en-GB"/>
                    </a:p>
                  </a:txBody>
                  <a:tcPr/>
                </a:tc>
                <a:tc>
                  <a:txBody>
                    <a:bodyPr/>
                    <a:lstStyle/>
                    <a:p>
                      <a:pPr marL="71755" marR="71755" algn="ctr">
                        <a:lnSpc>
                          <a:spcPct val="115000"/>
                        </a:lnSpc>
                        <a:spcAft>
                          <a:spcPts val="0"/>
                        </a:spcAft>
                      </a:pPr>
                      <a:r>
                        <a:rPr lang="en-GB" sz="700">
                          <a:effectLst/>
                        </a:rPr>
                        <a:t>Level 2a</a:t>
                      </a:r>
                      <a:endParaRPr lang="en-GB" sz="70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81518">
                <a:tc vMerge="1">
                  <a:txBody>
                    <a:bodyPr/>
                    <a:lstStyle/>
                    <a:p>
                      <a:endParaRPr lang="en-GB"/>
                    </a:p>
                  </a:txBody>
                  <a:tcPr/>
                </a:tc>
                <a:tc>
                  <a:txBody>
                    <a:bodyPr/>
                    <a:lstStyle/>
                    <a:p>
                      <a:pPr marL="71755" marR="71755" algn="ctr">
                        <a:lnSpc>
                          <a:spcPct val="115000"/>
                        </a:lnSpc>
                        <a:spcAft>
                          <a:spcPts val="0"/>
                        </a:spcAft>
                      </a:pPr>
                      <a:r>
                        <a:rPr lang="en-GB" sz="700">
                          <a:effectLst/>
                        </a:rPr>
                        <a:t>Level 3</a:t>
                      </a:r>
                      <a:endParaRPr lang="en-GB" sz="70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0"/>
                        </a:spcAft>
                      </a:pPr>
                      <a:r>
                        <a:rPr lang="en-GB" sz="700" dirty="0">
                          <a:effectLst/>
                        </a:rPr>
                        <a:t> </a:t>
                      </a:r>
                      <a:endParaRPr lang="en-GB" sz="700" dirty="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71755" marR="71755" algn="ctr">
                        <a:lnSpc>
                          <a:spcPct val="115000"/>
                        </a:lnSpc>
                        <a:spcAft>
                          <a:spcPts val="0"/>
                        </a:spcAft>
                      </a:pPr>
                      <a:r>
                        <a:rPr lang="en-GB" sz="700" dirty="0">
                          <a:effectLst/>
                        </a:rPr>
                        <a:t>     %</a:t>
                      </a:r>
                      <a:endParaRPr lang="en-GB" sz="700" dirty="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62013">
                <a:tc>
                  <a:txBody>
                    <a:bodyPr/>
                    <a:lstStyle/>
                    <a:p>
                      <a:pPr marL="71755" marR="71755" algn="ctr">
                        <a:lnSpc>
                          <a:spcPct val="115000"/>
                        </a:lnSpc>
                        <a:spcAft>
                          <a:spcPts val="0"/>
                        </a:spcAft>
                      </a:pPr>
                      <a:r>
                        <a:rPr lang="en-GB" sz="700" dirty="0">
                          <a:effectLst/>
                        </a:rPr>
                        <a:t> </a:t>
                      </a:r>
                      <a:endParaRPr lang="en-GB" sz="700" dirty="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755" marR="71755" algn="ct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a:txBody>
                    <a:bodyPr/>
                    <a:lstStyle/>
                    <a:p>
                      <a:pPr algn="ct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GB" sz="700">
                          <a:effectLst/>
                        </a:rPr>
                        <a:t>           %</a:t>
                      </a:r>
                      <a:endParaRPr lang="en-GB" sz="700">
                        <a:effectLst/>
                        <a:latin typeface="Calibri"/>
                        <a:ea typeface="Calibri"/>
                        <a:cs typeface="Times New Roman"/>
                      </a:endParaRPr>
                    </a:p>
                  </a:txBody>
                  <a:tcPr marL="43134" marR="431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en-GB" sz="700" dirty="0">
                          <a:effectLst/>
                        </a:rPr>
                        <a:t> </a:t>
                      </a:r>
                      <a:endParaRPr lang="en-GB" sz="700" dirty="0">
                        <a:effectLst/>
                        <a:latin typeface="Calibri"/>
                        <a:ea typeface="Calibri"/>
                        <a:cs typeface="Times New Roman"/>
                      </a:endParaRPr>
                    </a:p>
                  </a:txBody>
                  <a:tcPr marL="43134" marR="431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058586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Action Points</a:t>
            </a:r>
            <a:endParaRPr lang="en-GB" dirty="0">
              <a:solidFill>
                <a:srgbClr val="0070C0"/>
              </a:solidFill>
            </a:endParaRPr>
          </a:p>
        </p:txBody>
      </p:sp>
      <p:sp>
        <p:nvSpPr>
          <p:cNvPr id="3" name="Content Placeholder 2"/>
          <p:cNvSpPr>
            <a:spLocks noGrp="1"/>
          </p:cNvSpPr>
          <p:nvPr>
            <p:ph idx="1"/>
          </p:nvPr>
        </p:nvSpPr>
        <p:spPr/>
        <p:txBody>
          <a:bodyPr/>
          <a:lstStyle/>
          <a:p>
            <a:r>
              <a:rPr lang="en-GB" dirty="0" smtClean="0"/>
              <a:t>Make a note of key aspects from today that you will take back as a </a:t>
            </a:r>
            <a:r>
              <a:rPr lang="en-GB" smtClean="0"/>
              <a:t>leadership team.</a:t>
            </a:r>
            <a:endParaRPr lang="en-GB"/>
          </a:p>
        </p:txBody>
      </p:sp>
    </p:spTree>
    <p:extLst>
      <p:ext uri="{BB962C8B-B14F-4D97-AF65-F5344CB8AC3E}">
        <p14:creationId xmlns:p14="http://schemas.microsoft.com/office/powerpoint/2010/main" val="2164928691"/>
      </p:ext>
    </p:extLst>
  </p:cSld>
  <p:clrMapOvr>
    <a:masterClrMapping/>
  </p:clrMapOvr>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833</TotalTime>
  <Words>5540</Words>
  <Application>Microsoft Office PowerPoint</Application>
  <PresentationFormat>On-screen Show (4:3)</PresentationFormat>
  <Paragraphs>880</Paragraphs>
  <Slides>92</Slides>
  <Notes>42</Notes>
  <HiddenSlides>0</HiddenSlides>
  <MMClips>0</MMClips>
  <ScaleCrop>false</ScaleCrop>
  <HeadingPairs>
    <vt:vector size="4" baseType="variant">
      <vt:variant>
        <vt:lpstr>Theme</vt:lpstr>
      </vt:variant>
      <vt:variant>
        <vt:i4>4</vt:i4>
      </vt:variant>
      <vt:variant>
        <vt:lpstr>Slide Titles</vt:lpstr>
      </vt:variant>
      <vt:variant>
        <vt:i4>92</vt:i4>
      </vt:variant>
    </vt:vector>
  </HeadingPairs>
  <TitlesOfParts>
    <vt:vector size="96" baseType="lpstr">
      <vt:lpstr>HIAS PowerPoint template</vt:lpstr>
      <vt:lpstr>1_Office Theme</vt:lpstr>
      <vt:lpstr>2_Office Theme</vt:lpstr>
      <vt:lpstr>1_HIAS PowerPoint template</vt:lpstr>
      <vt:lpstr>Overview of the session</vt:lpstr>
      <vt:lpstr>Developing practice</vt:lpstr>
      <vt:lpstr>Moment to share</vt:lpstr>
      <vt:lpstr>End of year assessment</vt:lpstr>
      <vt:lpstr>End of year assessment</vt:lpstr>
      <vt:lpstr>NAHT:  Key performance Indicators</vt:lpstr>
      <vt:lpstr>Example NAHT Performance Standards (Hampshire amendments in red)</vt:lpstr>
      <vt:lpstr>Performance Standard – Y4 mathematics</vt:lpstr>
      <vt:lpstr>Using KPIs and/or performance standards?</vt:lpstr>
      <vt:lpstr>Hampshire Assessment Model  network meetings</vt:lpstr>
      <vt:lpstr>PowerPoint Presentation</vt:lpstr>
      <vt:lpstr> </vt:lpstr>
      <vt:lpstr>True or false?</vt:lpstr>
      <vt:lpstr>Mastery of Mathematics</vt:lpstr>
      <vt:lpstr>PowerPoint Presentation</vt:lpstr>
      <vt:lpstr>Five proficiencies</vt:lpstr>
      <vt:lpstr>Working towards expert  ARE</vt:lpstr>
      <vt:lpstr>PowerPoint Presentation</vt:lpstr>
      <vt:lpstr>PowerPoint Presentation</vt:lpstr>
      <vt:lpstr>PowerPoint Presentation</vt:lpstr>
      <vt:lpstr>Hampshire Assessment Model</vt:lpstr>
      <vt:lpstr>Working towards expert  ARE</vt:lpstr>
      <vt:lpstr>PowerPoint Presentation</vt:lpstr>
      <vt:lpstr>PowerPoint Presentation</vt:lpstr>
      <vt:lpstr>PowerPoint Presentation</vt:lpstr>
      <vt:lpstr>NCETM Teaching for Mastery</vt:lpstr>
      <vt:lpstr>PowerPoint Presentation</vt:lpstr>
      <vt:lpstr>  Year 1: Number and place value</vt:lpstr>
      <vt:lpstr>Year 1: Number and place value</vt:lpstr>
      <vt:lpstr>PowerPoint Presentation</vt:lpstr>
      <vt:lpstr>Year 1: Addition and subtraction  </vt:lpstr>
      <vt:lpstr>8 flowers and 2 flowers </vt:lpstr>
      <vt:lpstr>5 apples and 2 apples </vt:lpstr>
      <vt:lpstr>Year 1: Addition and subtraction</vt:lpstr>
      <vt:lpstr> Year 1: Addition and subtraction </vt:lpstr>
      <vt:lpstr>Partitioning and number bonds</vt:lpstr>
      <vt:lpstr>PowerPoint Presentation</vt:lpstr>
      <vt:lpstr>Adding 3 numbers…</vt:lpstr>
      <vt:lpstr>Working towards expert in year 4</vt:lpstr>
      <vt:lpstr>PowerPoint Presentation</vt:lpstr>
      <vt:lpstr>PowerPoint Presentation</vt:lpstr>
      <vt:lpstr>PowerPoint Presentation</vt:lpstr>
      <vt:lpstr>Year 4: addition and subtraction NCETM Mastery Tasks </vt:lpstr>
      <vt:lpstr>Year 4: Addition and subtraction NCETM Mastery Tasks</vt:lpstr>
      <vt:lpstr>Y4: multiplication and division NCETM (discussed at Mike Askew conference)</vt:lpstr>
      <vt:lpstr>Reasoning mini-lessons</vt:lpstr>
      <vt:lpstr>PowerPoint Presentation</vt:lpstr>
      <vt:lpstr>PowerPoint Presentation</vt:lpstr>
      <vt:lpstr>PowerPoint Presentation</vt:lpstr>
      <vt:lpstr>Book look</vt:lpstr>
      <vt:lpstr>Using the strategic gap: Interventions </vt:lpstr>
      <vt:lpstr>Using the strategic gap: interventions</vt:lpstr>
      <vt:lpstr>Transition</vt:lpstr>
      <vt:lpstr>PowerPoint Presentation</vt:lpstr>
      <vt:lpstr>BREAK</vt:lpstr>
      <vt:lpstr>HAM Session 4</vt:lpstr>
      <vt:lpstr>HAM for  Reading and Writing</vt:lpstr>
      <vt:lpstr>PowerPoint Presentation</vt:lpstr>
      <vt:lpstr>Summary of the changes to version 5</vt:lpstr>
      <vt:lpstr>Revised HAM for Writing</vt:lpstr>
      <vt:lpstr>Next steps</vt:lpstr>
      <vt:lpstr>PowerPoint Presentation</vt:lpstr>
      <vt:lpstr>Domain Bricks: Building the wall</vt:lpstr>
      <vt:lpstr>PowerPoint Presentation</vt:lpstr>
      <vt:lpstr>PowerPoint Presentation</vt:lpstr>
      <vt:lpstr>Transition –  Collaborative Planning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Not forgetting to challenge the higher attaining writer</vt:lpstr>
      <vt:lpstr>PowerPoint Presentation</vt:lpstr>
      <vt:lpstr>PowerPoint Presentation</vt:lpstr>
      <vt:lpstr>PowerPoint Presentation</vt:lpstr>
      <vt:lpstr>PowerPoint Presentation</vt:lpstr>
      <vt:lpstr>PowerPoint Presentation</vt:lpstr>
      <vt:lpstr>PowerPoint Presentation</vt:lpstr>
      <vt:lpstr>Mastery in English</vt:lpstr>
      <vt:lpstr>A further end of year task</vt:lpstr>
      <vt:lpstr>Learning journey exemplification</vt:lpstr>
      <vt:lpstr>Learning journey exemplification</vt:lpstr>
      <vt:lpstr>Keeping sight of Prior Attainment</vt:lpstr>
      <vt:lpstr>Keeping sight of Prior Attainment</vt:lpstr>
      <vt:lpstr>What the transition matrices tell us from 2015……</vt:lpstr>
      <vt:lpstr>Keeping sight of Prior Attainment</vt:lpstr>
      <vt:lpstr>PowerPoint Presentation</vt:lpstr>
      <vt:lpstr>Action Points</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dc:title>
  <dc:creator>HUser</dc:creator>
  <cp:lastModifiedBy>ediabyba</cp:lastModifiedBy>
  <cp:revision>70</cp:revision>
  <cp:lastPrinted>2016-06-12T21:08:12Z</cp:lastPrinted>
  <dcterms:created xsi:type="dcterms:W3CDTF">2016-04-11T08:07:14Z</dcterms:created>
  <dcterms:modified xsi:type="dcterms:W3CDTF">2016-06-16T14:40:45Z</dcterms:modified>
</cp:coreProperties>
</file>