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 id="2147483668" r:id="rId3"/>
  </p:sldMasterIdLst>
  <p:notesMasterIdLst>
    <p:notesMasterId r:id="rId83"/>
  </p:notesMasterIdLst>
  <p:handoutMasterIdLst>
    <p:handoutMasterId r:id="rId84"/>
  </p:handoutMasterIdLst>
  <p:sldIdLst>
    <p:sldId id="1057" r:id="rId4"/>
    <p:sldId id="1118" r:id="rId5"/>
    <p:sldId id="1114" r:id="rId6"/>
    <p:sldId id="1106" r:id="rId7"/>
    <p:sldId id="1107" r:id="rId8"/>
    <p:sldId id="1094" r:id="rId9"/>
    <p:sldId id="1115" r:id="rId10"/>
    <p:sldId id="1108" r:id="rId11"/>
    <p:sldId id="1116" r:id="rId12"/>
    <p:sldId id="1104" r:id="rId13"/>
    <p:sldId id="1110" r:id="rId14"/>
    <p:sldId id="1111" r:id="rId15"/>
    <p:sldId id="1112" r:id="rId16"/>
    <p:sldId id="1113" r:id="rId17"/>
    <p:sldId id="1117" r:id="rId18"/>
    <p:sldId id="1119" r:id="rId19"/>
    <p:sldId id="1120" r:id="rId20"/>
    <p:sldId id="1181" r:id="rId21"/>
    <p:sldId id="1121" r:id="rId22"/>
    <p:sldId id="1122" r:id="rId23"/>
    <p:sldId id="1123" r:id="rId24"/>
    <p:sldId id="1124" r:id="rId25"/>
    <p:sldId id="1125" r:id="rId26"/>
    <p:sldId id="1126" r:id="rId27"/>
    <p:sldId id="1127" r:id="rId28"/>
    <p:sldId id="1128" r:id="rId29"/>
    <p:sldId id="1129" r:id="rId30"/>
    <p:sldId id="1130" r:id="rId31"/>
    <p:sldId id="1131" r:id="rId32"/>
    <p:sldId id="1132" r:id="rId33"/>
    <p:sldId id="1133" r:id="rId34"/>
    <p:sldId id="1134" r:id="rId35"/>
    <p:sldId id="1135" r:id="rId36"/>
    <p:sldId id="1136" r:id="rId37"/>
    <p:sldId id="1137" r:id="rId38"/>
    <p:sldId id="1138" r:id="rId39"/>
    <p:sldId id="1139" r:id="rId40"/>
    <p:sldId id="1140" r:id="rId41"/>
    <p:sldId id="1141" r:id="rId42"/>
    <p:sldId id="1142" r:id="rId43"/>
    <p:sldId id="1143" r:id="rId44"/>
    <p:sldId id="1144" r:id="rId45"/>
    <p:sldId id="1145" r:id="rId46"/>
    <p:sldId id="1146" r:id="rId47"/>
    <p:sldId id="1147" r:id="rId48"/>
    <p:sldId id="1148" r:id="rId49"/>
    <p:sldId id="1149" r:id="rId50"/>
    <p:sldId id="1150" r:id="rId51"/>
    <p:sldId id="1151" r:id="rId52"/>
    <p:sldId id="1152" r:id="rId53"/>
    <p:sldId id="1153" r:id="rId54"/>
    <p:sldId id="1154" r:id="rId55"/>
    <p:sldId id="1155" r:id="rId56"/>
    <p:sldId id="1178" r:id="rId57"/>
    <p:sldId id="1163" r:id="rId58"/>
    <p:sldId id="1164" r:id="rId59"/>
    <p:sldId id="1165" r:id="rId60"/>
    <p:sldId id="1166" r:id="rId61"/>
    <p:sldId id="1167" r:id="rId62"/>
    <p:sldId id="1168" r:id="rId63"/>
    <p:sldId id="1170" r:id="rId64"/>
    <p:sldId id="1171" r:id="rId65"/>
    <p:sldId id="1172" r:id="rId66"/>
    <p:sldId id="1173" r:id="rId67"/>
    <p:sldId id="1174" r:id="rId68"/>
    <p:sldId id="1175" r:id="rId69"/>
    <p:sldId id="1176" r:id="rId70"/>
    <p:sldId id="1182" r:id="rId71"/>
    <p:sldId id="1183" r:id="rId72"/>
    <p:sldId id="1184" r:id="rId73"/>
    <p:sldId id="1185" r:id="rId74"/>
    <p:sldId id="1186" r:id="rId75"/>
    <p:sldId id="1187" r:id="rId76"/>
    <p:sldId id="1188" r:id="rId77"/>
    <p:sldId id="1189" r:id="rId78"/>
    <p:sldId id="1190" r:id="rId79"/>
    <p:sldId id="1191" r:id="rId80"/>
    <p:sldId id="1192" r:id="rId81"/>
    <p:sldId id="1179" r:id="rId82"/>
  </p:sldIdLst>
  <p:sldSz cx="9144000" cy="6858000" type="screen4x3"/>
  <p:notesSz cx="688181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BCDA17B-10C0-469C-97B9-98E5FB71B1AC}">
          <p14:sldIdLst>
            <p14:sldId id="1057"/>
            <p14:sldId id="1118"/>
            <p14:sldId id="1114"/>
            <p14:sldId id="1106"/>
          </p14:sldIdLst>
        </p14:section>
        <p14:section name="Untitled Section" id="{F543C3CF-A40A-425E-B88C-BB0C86099D73}">
          <p14:sldIdLst>
            <p14:sldId id="1107"/>
            <p14:sldId id="1094"/>
            <p14:sldId id="1115"/>
            <p14:sldId id="1108"/>
            <p14:sldId id="1116"/>
            <p14:sldId id="1104"/>
            <p14:sldId id="1110"/>
            <p14:sldId id="1111"/>
            <p14:sldId id="1112"/>
            <p14:sldId id="1113"/>
            <p14:sldId id="1117"/>
            <p14:sldId id="1119"/>
            <p14:sldId id="1120"/>
            <p14:sldId id="1181"/>
            <p14:sldId id="1121"/>
            <p14:sldId id="1122"/>
            <p14:sldId id="1123"/>
            <p14:sldId id="1124"/>
            <p14:sldId id="1125"/>
            <p14:sldId id="1126"/>
            <p14:sldId id="1127"/>
            <p14:sldId id="1128"/>
            <p14:sldId id="1129"/>
            <p14:sldId id="1130"/>
            <p14:sldId id="1131"/>
            <p14:sldId id="1132"/>
            <p14:sldId id="1133"/>
            <p14:sldId id="1134"/>
            <p14:sldId id="1135"/>
            <p14:sldId id="1136"/>
            <p14:sldId id="1137"/>
            <p14:sldId id="1138"/>
            <p14:sldId id="1139"/>
            <p14:sldId id="1140"/>
            <p14:sldId id="1141"/>
            <p14:sldId id="1142"/>
            <p14:sldId id="1143"/>
            <p14:sldId id="1144"/>
            <p14:sldId id="1145"/>
            <p14:sldId id="1146"/>
            <p14:sldId id="1147"/>
            <p14:sldId id="1148"/>
            <p14:sldId id="1149"/>
            <p14:sldId id="1150"/>
            <p14:sldId id="1151"/>
            <p14:sldId id="1152"/>
            <p14:sldId id="1153"/>
            <p14:sldId id="1154"/>
            <p14:sldId id="1155"/>
            <p14:sldId id="1178"/>
            <p14:sldId id="1163"/>
            <p14:sldId id="1164"/>
            <p14:sldId id="1165"/>
            <p14:sldId id="1166"/>
            <p14:sldId id="1167"/>
            <p14:sldId id="1168"/>
            <p14:sldId id="1170"/>
            <p14:sldId id="1171"/>
            <p14:sldId id="1172"/>
            <p14:sldId id="1173"/>
            <p14:sldId id="1174"/>
            <p14:sldId id="1175"/>
            <p14:sldId id="1176"/>
            <p14:sldId id="1182"/>
            <p14:sldId id="1183"/>
            <p14:sldId id="1184"/>
            <p14:sldId id="1185"/>
            <p14:sldId id="1186"/>
            <p14:sldId id="1187"/>
            <p14:sldId id="1188"/>
            <p14:sldId id="1189"/>
            <p14:sldId id="1190"/>
            <p14:sldId id="1191"/>
            <p14:sldId id="1192"/>
            <p14:sldId id="117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3103" autoAdjust="0"/>
  </p:normalViewPr>
  <p:slideViewPr>
    <p:cSldViewPr>
      <p:cViewPr>
        <p:scale>
          <a:sx n="50" d="100"/>
          <a:sy n="50" d="100"/>
        </p:scale>
        <p:origin x="-1944" y="-4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p:cViewPr varScale="1">
        <p:scale>
          <a:sx n="61" d="100"/>
          <a:sy n="61" d="100"/>
        </p:scale>
        <p:origin x="-3245" y="-82"/>
      </p:cViewPr>
      <p:guideLst>
        <p:guide orient="horz" pos="3150"/>
        <p:guide pos="216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BFDFE2-120C-4E82-8980-6065F7DACB3D}"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9682B0D5-4B75-462A-A497-4287B588F5CA}">
      <dgm:prSet phldrT="[Text]" custT="1"/>
      <dgm:spPr>
        <a:solidFill>
          <a:srgbClr val="FF0000"/>
        </a:solidFill>
      </dgm:spPr>
      <dgm:t>
        <a:bodyPr/>
        <a:lstStyle/>
        <a:p>
          <a:r>
            <a:rPr lang="en-GB" sz="1600" dirty="0" smtClean="0"/>
            <a:t>Purpose</a:t>
          </a:r>
          <a:endParaRPr lang="en-GB" sz="1600" dirty="0"/>
        </a:p>
      </dgm:t>
    </dgm:pt>
    <dgm:pt modelId="{25CE4B34-2F4E-4217-AF3C-715B03EA6A40}" type="parTrans" cxnId="{8CE24BAB-FE29-4C9D-AFA7-D98B1549E934}">
      <dgm:prSet/>
      <dgm:spPr/>
      <dgm:t>
        <a:bodyPr/>
        <a:lstStyle/>
        <a:p>
          <a:endParaRPr lang="en-GB"/>
        </a:p>
      </dgm:t>
    </dgm:pt>
    <dgm:pt modelId="{DE62D59F-E6B3-4EC5-A806-9B34BEB34FDC}" type="sibTrans" cxnId="{8CE24BAB-FE29-4C9D-AFA7-D98B1549E934}">
      <dgm:prSet/>
      <dgm:spPr/>
      <dgm:t>
        <a:bodyPr/>
        <a:lstStyle/>
        <a:p>
          <a:endParaRPr lang="en-GB"/>
        </a:p>
      </dgm:t>
    </dgm:pt>
    <dgm:pt modelId="{C5F693E4-D220-4EC8-A487-FA75D78A3E6A}">
      <dgm:prSet phldrT="[Text]" custT="1"/>
      <dgm:spPr>
        <a:solidFill>
          <a:srgbClr val="00B0F0"/>
        </a:solidFill>
      </dgm:spPr>
      <dgm:t>
        <a:bodyPr/>
        <a:lstStyle/>
        <a:p>
          <a:r>
            <a:rPr lang="en-GB" sz="1800" dirty="0" smtClean="0"/>
            <a:t>Form</a:t>
          </a:r>
          <a:endParaRPr lang="en-GB" sz="1800" dirty="0"/>
        </a:p>
      </dgm:t>
    </dgm:pt>
    <dgm:pt modelId="{C51CB03B-5080-4A6F-8F2E-953874201DBD}" type="parTrans" cxnId="{3A97E28C-AF4C-4B35-8079-52C84BDC32A6}">
      <dgm:prSet/>
      <dgm:spPr/>
      <dgm:t>
        <a:bodyPr/>
        <a:lstStyle/>
        <a:p>
          <a:endParaRPr lang="en-GB"/>
        </a:p>
      </dgm:t>
    </dgm:pt>
    <dgm:pt modelId="{6ED5225E-901F-4B1C-B381-9BDF0AEFDAC8}" type="sibTrans" cxnId="{3A97E28C-AF4C-4B35-8079-52C84BDC32A6}">
      <dgm:prSet/>
      <dgm:spPr/>
      <dgm:t>
        <a:bodyPr/>
        <a:lstStyle/>
        <a:p>
          <a:endParaRPr lang="en-GB"/>
        </a:p>
      </dgm:t>
    </dgm:pt>
    <dgm:pt modelId="{0514EFDB-EAE2-4E1A-B740-DB6154F3E4CC}">
      <dgm:prSet phldrT="[Text]" custT="1"/>
      <dgm:spPr>
        <a:solidFill>
          <a:srgbClr val="92D050"/>
        </a:solidFill>
      </dgm:spPr>
      <dgm:t>
        <a:bodyPr/>
        <a:lstStyle/>
        <a:p>
          <a:r>
            <a:rPr lang="en-GB" sz="1600" dirty="0" smtClean="0"/>
            <a:t>Audience</a:t>
          </a:r>
          <a:endParaRPr lang="en-GB" sz="1600" dirty="0"/>
        </a:p>
      </dgm:t>
    </dgm:pt>
    <dgm:pt modelId="{C0564E9F-DFF9-4A55-8AD5-446B656B1DCD}" type="parTrans" cxnId="{CF5DACBB-0B5C-45E1-B4F9-8986CCC0AFBC}">
      <dgm:prSet/>
      <dgm:spPr/>
      <dgm:t>
        <a:bodyPr/>
        <a:lstStyle/>
        <a:p>
          <a:endParaRPr lang="en-GB"/>
        </a:p>
      </dgm:t>
    </dgm:pt>
    <dgm:pt modelId="{997AF172-40F9-4AE7-9B1D-A90301A4E72C}" type="sibTrans" cxnId="{CF5DACBB-0B5C-45E1-B4F9-8986CCC0AFBC}">
      <dgm:prSet/>
      <dgm:spPr/>
      <dgm:t>
        <a:bodyPr/>
        <a:lstStyle/>
        <a:p>
          <a:endParaRPr lang="en-GB"/>
        </a:p>
      </dgm:t>
    </dgm:pt>
    <dgm:pt modelId="{0AA626E1-2D69-49EB-BADD-75C860A105BA}" type="pres">
      <dgm:prSet presAssocID="{82BFDFE2-120C-4E82-8980-6065F7DACB3D}" presName="cycle" presStyleCnt="0">
        <dgm:presLayoutVars>
          <dgm:dir/>
          <dgm:resizeHandles val="exact"/>
        </dgm:presLayoutVars>
      </dgm:prSet>
      <dgm:spPr/>
      <dgm:t>
        <a:bodyPr/>
        <a:lstStyle/>
        <a:p>
          <a:endParaRPr lang="en-GB"/>
        </a:p>
      </dgm:t>
    </dgm:pt>
    <dgm:pt modelId="{EF5C96A8-B47B-4FC1-A622-603E361FA203}" type="pres">
      <dgm:prSet presAssocID="{9682B0D5-4B75-462A-A497-4287B588F5CA}" presName="node" presStyleLbl="node1" presStyleIdx="0" presStyleCnt="3">
        <dgm:presLayoutVars>
          <dgm:bulletEnabled val="1"/>
        </dgm:presLayoutVars>
      </dgm:prSet>
      <dgm:spPr/>
      <dgm:t>
        <a:bodyPr/>
        <a:lstStyle/>
        <a:p>
          <a:endParaRPr lang="en-GB"/>
        </a:p>
      </dgm:t>
    </dgm:pt>
    <dgm:pt modelId="{6F09C20D-4A23-48F8-A6FA-0289392B4AB8}" type="pres">
      <dgm:prSet presAssocID="{9682B0D5-4B75-462A-A497-4287B588F5CA}" presName="spNode" presStyleCnt="0"/>
      <dgm:spPr/>
    </dgm:pt>
    <dgm:pt modelId="{7EEE0397-164D-489F-BF66-FE076F4BC342}" type="pres">
      <dgm:prSet presAssocID="{DE62D59F-E6B3-4EC5-A806-9B34BEB34FDC}" presName="sibTrans" presStyleLbl="sibTrans1D1" presStyleIdx="0" presStyleCnt="3"/>
      <dgm:spPr/>
      <dgm:t>
        <a:bodyPr/>
        <a:lstStyle/>
        <a:p>
          <a:endParaRPr lang="en-GB"/>
        </a:p>
      </dgm:t>
    </dgm:pt>
    <dgm:pt modelId="{68446F81-D985-4957-98D3-BF026AD103EF}" type="pres">
      <dgm:prSet presAssocID="{C5F693E4-D220-4EC8-A487-FA75D78A3E6A}" presName="node" presStyleLbl="node1" presStyleIdx="1" presStyleCnt="3">
        <dgm:presLayoutVars>
          <dgm:bulletEnabled val="1"/>
        </dgm:presLayoutVars>
      </dgm:prSet>
      <dgm:spPr/>
      <dgm:t>
        <a:bodyPr/>
        <a:lstStyle/>
        <a:p>
          <a:endParaRPr lang="en-GB"/>
        </a:p>
      </dgm:t>
    </dgm:pt>
    <dgm:pt modelId="{7136CD2D-1238-48E8-B4EF-05824236AE30}" type="pres">
      <dgm:prSet presAssocID="{C5F693E4-D220-4EC8-A487-FA75D78A3E6A}" presName="spNode" presStyleCnt="0"/>
      <dgm:spPr/>
    </dgm:pt>
    <dgm:pt modelId="{2C3002A7-E582-449B-9823-3BFC43A4E698}" type="pres">
      <dgm:prSet presAssocID="{6ED5225E-901F-4B1C-B381-9BDF0AEFDAC8}" presName="sibTrans" presStyleLbl="sibTrans1D1" presStyleIdx="1" presStyleCnt="3"/>
      <dgm:spPr/>
      <dgm:t>
        <a:bodyPr/>
        <a:lstStyle/>
        <a:p>
          <a:endParaRPr lang="en-GB"/>
        </a:p>
      </dgm:t>
    </dgm:pt>
    <dgm:pt modelId="{1D46AFD1-E2BE-4415-B8D7-F2ADE7CB5AC8}" type="pres">
      <dgm:prSet presAssocID="{0514EFDB-EAE2-4E1A-B740-DB6154F3E4CC}" presName="node" presStyleLbl="node1" presStyleIdx="2" presStyleCnt="3">
        <dgm:presLayoutVars>
          <dgm:bulletEnabled val="1"/>
        </dgm:presLayoutVars>
      </dgm:prSet>
      <dgm:spPr/>
      <dgm:t>
        <a:bodyPr/>
        <a:lstStyle/>
        <a:p>
          <a:endParaRPr lang="en-GB"/>
        </a:p>
      </dgm:t>
    </dgm:pt>
    <dgm:pt modelId="{15D3CE36-395E-4E4A-ADF7-815F87CF08FF}" type="pres">
      <dgm:prSet presAssocID="{0514EFDB-EAE2-4E1A-B740-DB6154F3E4CC}" presName="spNode" presStyleCnt="0"/>
      <dgm:spPr/>
    </dgm:pt>
    <dgm:pt modelId="{33315E21-F80A-458A-B3A2-E9276D238E4C}" type="pres">
      <dgm:prSet presAssocID="{997AF172-40F9-4AE7-9B1D-A90301A4E72C}" presName="sibTrans" presStyleLbl="sibTrans1D1" presStyleIdx="2" presStyleCnt="3"/>
      <dgm:spPr/>
      <dgm:t>
        <a:bodyPr/>
        <a:lstStyle/>
        <a:p>
          <a:endParaRPr lang="en-GB"/>
        </a:p>
      </dgm:t>
    </dgm:pt>
  </dgm:ptLst>
  <dgm:cxnLst>
    <dgm:cxn modelId="{3A97E28C-AF4C-4B35-8079-52C84BDC32A6}" srcId="{82BFDFE2-120C-4E82-8980-6065F7DACB3D}" destId="{C5F693E4-D220-4EC8-A487-FA75D78A3E6A}" srcOrd="1" destOrd="0" parTransId="{C51CB03B-5080-4A6F-8F2E-953874201DBD}" sibTransId="{6ED5225E-901F-4B1C-B381-9BDF0AEFDAC8}"/>
    <dgm:cxn modelId="{05E3F10C-B382-4384-9B8B-917FC42FE9CB}" type="presOf" srcId="{C5F693E4-D220-4EC8-A487-FA75D78A3E6A}" destId="{68446F81-D985-4957-98D3-BF026AD103EF}" srcOrd="0" destOrd="0" presId="urn:microsoft.com/office/officeart/2005/8/layout/cycle6"/>
    <dgm:cxn modelId="{C721502F-7338-435E-B3D5-A0288C7AC9A7}" type="presOf" srcId="{997AF172-40F9-4AE7-9B1D-A90301A4E72C}" destId="{33315E21-F80A-458A-B3A2-E9276D238E4C}" srcOrd="0" destOrd="0" presId="urn:microsoft.com/office/officeart/2005/8/layout/cycle6"/>
    <dgm:cxn modelId="{8CE24BAB-FE29-4C9D-AFA7-D98B1549E934}" srcId="{82BFDFE2-120C-4E82-8980-6065F7DACB3D}" destId="{9682B0D5-4B75-462A-A497-4287B588F5CA}" srcOrd="0" destOrd="0" parTransId="{25CE4B34-2F4E-4217-AF3C-715B03EA6A40}" sibTransId="{DE62D59F-E6B3-4EC5-A806-9B34BEB34FDC}"/>
    <dgm:cxn modelId="{CF5DACBB-0B5C-45E1-B4F9-8986CCC0AFBC}" srcId="{82BFDFE2-120C-4E82-8980-6065F7DACB3D}" destId="{0514EFDB-EAE2-4E1A-B740-DB6154F3E4CC}" srcOrd="2" destOrd="0" parTransId="{C0564E9F-DFF9-4A55-8AD5-446B656B1DCD}" sibTransId="{997AF172-40F9-4AE7-9B1D-A90301A4E72C}"/>
    <dgm:cxn modelId="{E0CA7B33-24D5-45F2-ADD3-04682D4F47F2}" type="presOf" srcId="{DE62D59F-E6B3-4EC5-A806-9B34BEB34FDC}" destId="{7EEE0397-164D-489F-BF66-FE076F4BC342}" srcOrd="0" destOrd="0" presId="urn:microsoft.com/office/officeart/2005/8/layout/cycle6"/>
    <dgm:cxn modelId="{EDF0C1C2-4961-497B-88D0-2F4D6C010BA9}" type="presOf" srcId="{9682B0D5-4B75-462A-A497-4287B588F5CA}" destId="{EF5C96A8-B47B-4FC1-A622-603E361FA203}" srcOrd="0" destOrd="0" presId="urn:microsoft.com/office/officeart/2005/8/layout/cycle6"/>
    <dgm:cxn modelId="{46EA25A3-86E5-4A4D-BFBB-9998BD95EB0B}" type="presOf" srcId="{0514EFDB-EAE2-4E1A-B740-DB6154F3E4CC}" destId="{1D46AFD1-E2BE-4415-B8D7-F2ADE7CB5AC8}" srcOrd="0" destOrd="0" presId="urn:microsoft.com/office/officeart/2005/8/layout/cycle6"/>
    <dgm:cxn modelId="{BD9B5BCF-E6CD-4FEB-8AED-CFABB68512FE}" type="presOf" srcId="{6ED5225E-901F-4B1C-B381-9BDF0AEFDAC8}" destId="{2C3002A7-E582-449B-9823-3BFC43A4E698}" srcOrd="0" destOrd="0" presId="urn:microsoft.com/office/officeart/2005/8/layout/cycle6"/>
    <dgm:cxn modelId="{AEDAB2B7-8A9C-45BF-9336-73444709F8A3}" type="presOf" srcId="{82BFDFE2-120C-4E82-8980-6065F7DACB3D}" destId="{0AA626E1-2D69-49EB-BADD-75C860A105BA}" srcOrd="0" destOrd="0" presId="urn:microsoft.com/office/officeart/2005/8/layout/cycle6"/>
    <dgm:cxn modelId="{401D6EDC-1189-46A6-82A0-A8DEFEBA2DE5}" type="presParOf" srcId="{0AA626E1-2D69-49EB-BADD-75C860A105BA}" destId="{EF5C96A8-B47B-4FC1-A622-603E361FA203}" srcOrd="0" destOrd="0" presId="urn:microsoft.com/office/officeart/2005/8/layout/cycle6"/>
    <dgm:cxn modelId="{D42D1EA9-80D2-4A81-B380-D9D73A4A3498}" type="presParOf" srcId="{0AA626E1-2D69-49EB-BADD-75C860A105BA}" destId="{6F09C20D-4A23-48F8-A6FA-0289392B4AB8}" srcOrd="1" destOrd="0" presId="urn:microsoft.com/office/officeart/2005/8/layout/cycle6"/>
    <dgm:cxn modelId="{0B23E442-68AE-4E10-8448-C5C413F4778B}" type="presParOf" srcId="{0AA626E1-2D69-49EB-BADD-75C860A105BA}" destId="{7EEE0397-164D-489F-BF66-FE076F4BC342}" srcOrd="2" destOrd="0" presId="urn:microsoft.com/office/officeart/2005/8/layout/cycle6"/>
    <dgm:cxn modelId="{D201636F-CBF0-4011-945B-FBC09D71505A}" type="presParOf" srcId="{0AA626E1-2D69-49EB-BADD-75C860A105BA}" destId="{68446F81-D985-4957-98D3-BF026AD103EF}" srcOrd="3" destOrd="0" presId="urn:microsoft.com/office/officeart/2005/8/layout/cycle6"/>
    <dgm:cxn modelId="{DB5D70AC-4DA5-4951-85CE-807A92FBD89A}" type="presParOf" srcId="{0AA626E1-2D69-49EB-BADD-75C860A105BA}" destId="{7136CD2D-1238-48E8-B4EF-05824236AE30}" srcOrd="4" destOrd="0" presId="urn:microsoft.com/office/officeart/2005/8/layout/cycle6"/>
    <dgm:cxn modelId="{01F790C4-27CA-414D-A7BD-93A86F48D331}" type="presParOf" srcId="{0AA626E1-2D69-49EB-BADD-75C860A105BA}" destId="{2C3002A7-E582-449B-9823-3BFC43A4E698}" srcOrd="5" destOrd="0" presId="urn:microsoft.com/office/officeart/2005/8/layout/cycle6"/>
    <dgm:cxn modelId="{BC37B1EF-F033-4238-BD72-A6371CB6A756}" type="presParOf" srcId="{0AA626E1-2D69-49EB-BADD-75C860A105BA}" destId="{1D46AFD1-E2BE-4415-B8D7-F2ADE7CB5AC8}" srcOrd="6" destOrd="0" presId="urn:microsoft.com/office/officeart/2005/8/layout/cycle6"/>
    <dgm:cxn modelId="{96D8C0A1-E161-4D73-BBC7-2ABA3DB6F06F}" type="presParOf" srcId="{0AA626E1-2D69-49EB-BADD-75C860A105BA}" destId="{15D3CE36-395E-4E4A-ADF7-815F87CF08FF}" srcOrd="7" destOrd="0" presId="urn:microsoft.com/office/officeart/2005/8/layout/cycle6"/>
    <dgm:cxn modelId="{47CB8498-F4B4-4B1D-86A3-36F892C5B16B}" type="presParOf" srcId="{0AA626E1-2D69-49EB-BADD-75C860A105BA}" destId="{33315E21-F80A-458A-B3A2-E9276D238E4C}" srcOrd="8" destOrd="0" presId="urn:microsoft.com/office/officeart/2005/8/layout/cycle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B0C354-507A-1245-91B5-2F97AF783903}" type="doc">
      <dgm:prSet loTypeId="urn:microsoft.com/office/officeart/2005/8/layout/venn3" loCatId="" qsTypeId="urn:microsoft.com/office/officeart/2005/8/quickstyle/simple3" qsCatId="simple" csTypeId="urn:microsoft.com/office/officeart/2005/8/colors/colorful1" csCatId="colorful" phldr="1"/>
      <dgm:spPr/>
      <dgm:t>
        <a:bodyPr/>
        <a:lstStyle/>
        <a:p>
          <a:endParaRPr lang="en-US"/>
        </a:p>
      </dgm:t>
    </dgm:pt>
    <dgm:pt modelId="{0FB70B35-39FE-5049-8333-E5F0267C8569}">
      <dgm:prSet phldrT="[Text]"/>
      <dgm:spPr/>
      <dgm:t>
        <a:bodyPr/>
        <a:lstStyle/>
        <a:p>
          <a:r>
            <a:rPr lang="en-US" dirty="0" smtClean="0"/>
            <a:t> </a:t>
          </a:r>
          <a:endParaRPr lang="en-US" dirty="0"/>
        </a:p>
      </dgm:t>
    </dgm:pt>
    <dgm:pt modelId="{8E36B4B5-ED2F-F648-93FB-AFA8BD36B154}" type="parTrans" cxnId="{D99A8CF7-D671-594F-8851-DEDDA682F3EB}">
      <dgm:prSet/>
      <dgm:spPr/>
      <dgm:t>
        <a:bodyPr/>
        <a:lstStyle/>
        <a:p>
          <a:endParaRPr lang="en-US"/>
        </a:p>
      </dgm:t>
    </dgm:pt>
    <dgm:pt modelId="{AFB19DC1-BFC8-274A-BC9D-82A869F485A0}" type="sibTrans" cxnId="{D99A8CF7-D671-594F-8851-DEDDA682F3EB}">
      <dgm:prSet/>
      <dgm:spPr/>
      <dgm:t>
        <a:bodyPr/>
        <a:lstStyle/>
        <a:p>
          <a:endParaRPr lang="en-US"/>
        </a:p>
      </dgm:t>
    </dgm:pt>
    <dgm:pt modelId="{39BBE399-6E73-1D43-879A-29FA57C193FA}">
      <dgm:prSet phldrT="[Text]"/>
      <dgm:spPr/>
      <dgm:t>
        <a:bodyPr/>
        <a:lstStyle/>
        <a:p>
          <a:r>
            <a:rPr lang="en-US" dirty="0" smtClean="0"/>
            <a:t> </a:t>
          </a:r>
          <a:endParaRPr lang="en-US" dirty="0"/>
        </a:p>
      </dgm:t>
    </dgm:pt>
    <dgm:pt modelId="{0F67F623-27B3-204D-AA12-557BD724A293}" type="parTrans" cxnId="{1FCF1018-72D3-A54C-ACFC-5DEB9857A923}">
      <dgm:prSet/>
      <dgm:spPr/>
      <dgm:t>
        <a:bodyPr/>
        <a:lstStyle/>
        <a:p>
          <a:endParaRPr lang="en-US"/>
        </a:p>
      </dgm:t>
    </dgm:pt>
    <dgm:pt modelId="{5B146BA8-306A-CF47-A08F-FF6F01B47619}" type="sibTrans" cxnId="{1FCF1018-72D3-A54C-ACFC-5DEB9857A923}">
      <dgm:prSet/>
      <dgm:spPr/>
      <dgm:t>
        <a:bodyPr/>
        <a:lstStyle/>
        <a:p>
          <a:endParaRPr lang="en-US"/>
        </a:p>
      </dgm:t>
    </dgm:pt>
    <dgm:pt modelId="{B77724FF-9E22-6641-ADA7-EBE7E40E05F1}" type="pres">
      <dgm:prSet presAssocID="{57B0C354-507A-1245-91B5-2F97AF783903}" presName="Name0" presStyleCnt="0">
        <dgm:presLayoutVars>
          <dgm:dir/>
          <dgm:resizeHandles val="exact"/>
        </dgm:presLayoutVars>
      </dgm:prSet>
      <dgm:spPr/>
      <dgm:t>
        <a:bodyPr/>
        <a:lstStyle/>
        <a:p>
          <a:endParaRPr lang="en-US"/>
        </a:p>
      </dgm:t>
    </dgm:pt>
    <dgm:pt modelId="{79E116E4-9BB1-3349-9B1E-7C028B6F3297}" type="pres">
      <dgm:prSet presAssocID="{0FB70B35-39FE-5049-8333-E5F0267C8569}" presName="Name5" presStyleLbl="vennNode1" presStyleIdx="0" presStyleCnt="2">
        <dgm:presLayoutVars>
          <dgm:bulletEnabled val="1"/>
        </dgm:presLayoutVars>
      </dgm:prSet>
      <dgm:spPr/>
      <dgm:t>
        <a:bodyPr/>
        <a:lstStyle/>
        <a:p>
          <a:endParaRPr lang="en-US"/>
        </a:p>
      </dgm:t>
    </dgm:pt>
    <dgm:pt modelId="{2641FF87-62B0-274E-930E-6E9FC15168F8}" type="pres">
      <dgm:prSet presAssocID="{AFB19DC1-BFC8-274A-BC9D-82A869F485A0}" presName="space" presStyleCnt="0"/>
      <dgm:spPr/>
    </dgm:pt>
    <dgm:pt modelId="{B29B9F9A-BA0B-5840-A8CA-0ED8FF9A475C}" type="pres">
      <dgm:prSet presAssocID="{39BBE399-6E73-1D43-879A-29FA57C193FA}" presName="Name5" presStyleLbl="vennNode1" presStyleIdx="1" presStyleCnt="2" custLinFactX="-2568" custLinFactNeighborX="-100000" custLinFactNeighborY="709">
        <dgm:presLayoutVars>
          <dgm:bulletEnabled val="1"/>
        </dgm:presLayoutVars>
      </dgm:prSet>
      <dgm:spPr/>
      <dgm:t>
        <a:bodyPr/>
        <a:lstStyle/>
        <a:p>
          <a:endParaRPr lang="en-US"/>
        </a:p>
      </dgm:t>
    </dgm:pt>
  </dgm:ptLst>
  <dgm:cxnLst>
    <dgm:cxn modelId="{0B0E29EE-08FE-4DED-8309-F9F23F7D196A}" type="presOf" srcId="{57B0C354-507A-1245-91B5-2F97AF783903}" destId="{B77724FF-9E22-6641-ADA7-EBE7E40E05F1}" srcOrd="0" destOrd="0" presId="urn:microsoft.com/office/officeart/2005/8/layout/venn3"/>
    <dgm:cxn modelId="{1FCF1018-72D3-A54C-ACFC-5DEB9857A923}" srcId="{57B0C354-507A-1245-91B5-2F97AF783903}" destId="{39BBE399-6E73-1D43-879A-29FA57C193FA}" srcOrd="1" destOrd="0" parTransId="{0F67F623-27B3-204D-AA12-557BD724A293}" sibTransId="{5B146BA8-306A-CF47-A08F-FF6F01B47619}"/>
    <dgm:cxn modelId="{2FD464C2-97CD-4F83-86A7-0E74367B78D1}" type="presOf" srcId="{0FB70B35-39FE-5049-8333-E5F0267C8569}" destId="{79E116E4-9BB1-3349-9B1E-7C028B6F3297}" srcOrd="0" destOrd="0" presId="urn:microsoft.com/office/officeart/2005/8/layout/venn3"/>
    <dgm:cxn modelId="{D99A8CF7-D671-594F-8851-DEDDA682F3EB}" srcId="{57B0C354-507A-1245-91B5-2F97AF783903}" destId="{0FB70B35-39FE-5049-8333-E5F0267C8569}" srcOrd="0" destOrd="0" parTransId="{8E36B4B5-ED2F-F648-93FB-AFA8BD36B154}" sibTransId="{AFB19DC1-BFC8-274A-BC9D-82A869F485A0}"/>
    <dgm:cxn modelId="{0316C094-F884-4086-98B5-79DEE2F0BAA4}" type="presOf" srcId="{39BBE399-6E73-1D43-879A-29FA57C193FA}" destId="{B29B9F9A-BA0B-5840-A8CA-0ED8FF9A475C}" srcOrd="0" destOrd="0" presId="urn:microsoft.com/office/officeart/2005/8/layout/venn3"/>
    <dgm:cxn modelId="{33287C95-6529-4397-894A-6C55051FCB7B}" type="presParOf" srcId="{B77724FF-9E22-6641-ADA7-EBE7E40E05F1}" destId="{79E116E4-9BB1-3349-9B1E-7C028B6F3297}" srcOrd="0" destOrd="0" presId="urn:microsoft.com/office/officeart/2005/8/layout/venn3"/>
    <dgm:cxn modelId="{192CB205-127F-4711-974A-FA208CA4A3F6}" type="presParOf" srcId="{B77724FF-9E22-6641-ADA7-EBE7E40E05F1}" destId="{2641FF87-62B0-274E-930E-6E9FC15168F8}" srcOrd="1" destOrd="0" presId="urn:microsoft.com/office/officeart/2005/8/layout/venn3"/>
    <dgm:cxn modelId="{46E334CB-EFA9-4E52-83D2-BC81FA4AB12D}" type="presParOf" srcId="{B77724FF-9E22-6641-ADA7-EBE7E40E05F1}" destId="{B29B9F9A-BA0B-5840-A8CA-0ED8FF9A475C}" srcOrd="2" destOrd="0" presId="urn:microsoft.com/office/officeart/2005/8/layout/venn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530" cy="499599"/>
          </a:xfrm>
          <a:prstGeom prst="rect">
            <a:avLst/>
          </a:prstGeom>
        </p:spPr>
        <p:txBody>
          <a:bodyPr vert="horz" lIns="89053" tIns="44527" rIns="89053" bIns="44527" rtlCol="0"/>
          <a:lstStyle>
            <a:lvl1pPr algn="l">
              <a:defRPr sz="1200"/>
            </a:lvl1pPr>
          </a:lstStyle>
          <a:p>
            <a:endParaRPr lang="en-GB"/>
          </a:p>
        </p:txBody>
      </p:sp>
      <p:sp>
        <p:nvSpPr>
          <p:cNvPr id="3" name="Date Placeholder 2"/>
          <p:cNvSpPr>
            <a:spLocks noGrp="1"/>
          </p:cNvSpPr>
          <p:nvPr>
            <p:ph type="dt" sz="quarter" idx="1"/>
          </p:nvPr>
        </p:nvSpPr>
        <p:spPr>
          <a:xfrm>
            <a:off x="3897746" y="0"/>
            <a:ext cx="2982530" cy="499599"/>
          </a:xfrm>
          <a:prstGeom prst="rect">
            <a:avLst/>
          </a:prstGeom>
        </p:spPr>
        <p:txBody>
          <a:bodyPr vert="horz" lIns="89053" tIns="44527" rIns="89053" bIns="44527" rtlCol="0"/>
          <a:lstStyle>
            <a:lvl1pPr algn="r">
              <a:defRPr sz="1200"/>
            </a:lvl1pPr>
          </a:lstStyle>
          <a:p>
            <a:fld id="{33952516-F3B0-448C-A53D-4235710A7A92}" type="datetimeFigureOut">
              <a:rPr lang="en-GB" smtClean="0"/>
              <a:pPr/>
              <a:t>10/03/2016</a:t>
            </a:fld>
            <a:endParaRPr lang="en-GB"/>
          </a:p>
        </p:txBody>
      </p:sp>
      <p:sp>
        <p:nvSpPr>
          <p:cNvPr id="4" name="Footer Placeholder 3"/>
          <p:cNvSpPr>
            <a:spLocks noGrp="1"/>
          </p:cNvSpPr>
          <p:nvPr>
            <p:ph type="ftr" sz="quarter" idx="2"/>
          </p:nvPr>
        </p:nvSpPr>
        <p:spPr>
          <a:xfrm>
            <a:off x="0" y="9501688"/>
            <a:ext cx="2982530" cy="499599"/>
          </a:xfrm>
          <a:prstGeom prst="rect">
            <a:avLst/>
          </a:prstGeom>
        </p:spPr>
        <p:txBody>
          <a:bodyPr vert="horz" lIns="89053" tIns="44527" rIns="89053" bIns="44527" rtlCol="0" anchor="b"/>
          <a:lstStyle>
            <a:lvl1pPr algn="l">
              <a:defRPr sz="1200"/>
            </a:lvl1pPr>
          </a:lstStyle>
          <a:p>
            <a:endParaRPr lang="en-GB"/>
          </a:p>
        </p:txBody>
      </p:sp>
      <p:sp>
        <p:nvSpPr>
          <p:cNvPr id="5" name="Slide Number Placeholder 4"/>
          <p:cNvSpPr>
            <a:spLocks noGrp="1"/>
          </p:cNvSpPr>
          <p:nvPr>
            <p:ph type="sldNum" sz="quarter" idx="3"/>
          </p:nvPr>
        </p:nvSpPr>
        <p:spPr>
          <a:xfrm>
            <a:off x="3897746" y="9501688"/>
            <a:ext cx="2982530" cy="499599"/>
          </a:xfrm>
          <a:prstGeom prst="rect">
            <a:avLst/>
          </a:prstGeom>
        </p:spPr>
        <p:txBody>
          <a:bodyPr vert="horz" lIns="89053" tIns="44527" rIns="89053" bIns="44527" rtlCol="0" anchor="b"/>
          <a:lstStyle>
            <a:lvl1pPr algn="r">
              <a:defRPr sz="1200"/>
            </a:lvl1pPr>
          </a:lstStyle>
          <a:p>
            <a:fld id="{552AFB23-EBB9-4A25-A620-26D9B7B944B2}" type="slidenum">
              <a:rPr lang="en-GB" smtClean="0"/>
              <a:pPr/>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530" cy="499599"/>
          </a:xfrm>
          <a:prstGeom prst="rect">
            <a:avLst/>
          </a:prstGeom>
        </p:spPr>
        <p:txBody>
          <a:bodyPr vert="horz" lIns="89053" tIns="44527" rIns="89053" bIns="44527" rtlCol="0"/>
          <a:lstStyle>
            <a:lvl1pPr algn="l">
              <a:defRPr sz="1200"/>
            </a:lvl1pPr>
          </a:lstStyle>
          <a:p>
            <a:endParaRPr lang="en-GB"/>
          </a:p>
        </p:txBody>
      </p:sp>
      <p:sp>
        <p:nvSpPr>
          <p:cNvPr id="3" name="Date Placeholder 2"/>
          <p:cNvSpPr>
            <a:spLocks noGrp="1"/>
          </p:cNvSpPr>
          <p:nvPr>
            <p:ph type="dt" idx="1"/>
          </p:nvPr>
        </p:nvSpPr>
        <p:spPr>
          <a:xfrm>
            <a:off x="3897746" y="0"/>
            <a:ext cx="2982530" cy="499599"/>
          </a:xfrm>
          <a:prstGeom prst="rect">
            <a:avLst/>
          </a:prstGeom>
        </p:spPr>
        <p:txBody>
          <a:bodyPr vert="horz" lIns="89053" tIns="44527" rIns="89053" bIns="44527" rtlCol="0"/>
          <a:lstStyle>
            <a:lvl1pPr algn="r">
              <a:defRPr sz="1200"/>
            </a:lvl1pPr>
          </a:lstStyle>
          <a:p>
            <a:fld id="{4828E84A-446B-4812-A202-FAA32C3A9D1A}" type="datetimeFigureOut">
              <a:rPr lang="en-GB" smtClean="0"/>
              <a:pPr/>
              <a:t>10/03/2016</a:t>
            </a:fld>
            <a:endParaRPr lang="en-GB"/>
          </a:p>
        </p:txBody>
      </p:sp>
      <p:sp>
        <p:nvSpPr>
          <p:cNvPr id="4" name="Slide Image Placeholder 3"/>
          <p:cNvSpPr>
            <a:spLocks noGrp="1" noRot="1" noChangeAspect="1"/>
          </p:cNvSpPr>
          <p:nvPr>
            <p:ph type="sldImg" idx="2"/>
          </p:nvPr>
        </p:nvSpPr>
        <p:spPr>
          <a:xfrm>
            <a:off x="941388" y="750888"/>
            <a:ext cx="4999037" cy="3749675"/>
          </a:xfrm>
          <a:prstGeom prst="rect">
            <a:avLst/>
          </a:prstGeom>
          <a:noFill/>
          <a:ln w="12700">
            <a:solidFill>
              <a:prstClr val="black"/>
            </a:solidFill>
          </a:ln>
        </p:spPr>
        <p:txBody>
          <a:bodyPr vert="horz" lIns="89053" tIns="44527" rIns="89053" bIns="44527" rtlCol="0" anchor="ctr"/>
          <a:lstStyle/>
          <a:p>
            <a:endParaRPr lang="en-GB"/>
          </a:p>
        </p:txBody>
      </p:sp>
      <p:sp>
        <p:nvSpPr>
          <p:cNvPr id="5" name="Notes Placeholder 4"/>
          <p:cNvSpPr>
            <a:spLocks noGrp="1"/>
          </p:cNvSpPr>
          <p:nvPr>
            <p:ph type="body" sz="quarter" idx="3"/>
          </p:nvPr>
        </p:nvSpPr>
        <p:spPr>
          <a:xfrm>
            <a:off x="687566" y="4750843"/>
            <a:ext cx="5506681" cy="4501045"/>
          </a:xfrm>
          <a:prstGeom prst="rect">
            <a:avLst/>
          </a:prstGeom>
        </p:spPr>
        <p:txBody>
          <a:bodyPr vert="horz" lIns="89053" tIns="44527" rIns="89053" bIns="4452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01688"/>
            <a:ext cx="2982530" cy="499599"/>
          </a:xfrm>
          <a:prstGeom prst="rect">
            <a:avLst/>
          </a:prstGeom>
        </p:spPr>
        <p:txBody>
          <a:bodyPr vert="horz" lIns="89053" tIns="44527" rIns="89053" bIns="44527" rtlCol="0" anchor="b"/>
          <a:lstStyle>
            <a:lvl1pPr algn="l">
              <a:defRPr sz="1200"/>
            </a:lvl1pPr>
          </a:lstStyle>
          <a:p>
            <a:endParaRPr lang="en-GB"/>
          </a:p>
        </p:txBody>
      </p:sp>
      <p:sp>
        <p:nvSpPr>
          <p:cNvPr id="7" name="Slide Number Placeholder 6"/>
          <p:cNvSpPr>
            <a:spLocks noGrp="1"/>
          </p:cNvSpPr>
          <p:nvPr>
            <p:ph type="sldNum" sz="quarter" idx="5"/>
          </p:nvPr>
        </p:nvSpPr>
        <p:spPr>
          <a:xfrm>
            <a:off x="3897746" y="9501688"/>
            <a:ext cx="2982530" cy="499599"/>
          </a:xfrm>
          <a:prstGeom prst="rect">
            <a:avLst/>
          </a:prstGeom>
        </p:spPr>
        <p:txBody>
          <a:bodyPr vert="horz" lIns="89053" tIns="44527" rIns="89053" bIns="44527" rtlCol="0" anchor="b"/>
          <a:lstStyle>
            <a:lvl1pPr algn="r">
              <a:defRPr sz="1200"/>
            </a:lvl1pPr>
          </a:lstStyle>
          <a:p>
            <a:fld id="{1CD73C95-5A44-4822-9216-5BC73655171F}" type="slidenum">
              <a:rPr lang="en-GB" smtClean="0"/>
              <a:pPr/>
              <a:t>‹#›</a:t>
            </a:fld>
            <a:endParaRPr lang="en-GB"/>
          </a:p>
        </p:txBody>
      </p:sp>
    </p:spTree>
    <p:extLst>
      <p:ext uri="{BB962C8B-B14F-4D97-AF65-F5344CB8AC3E}">
        <p14:creationId xmlns:p14="http://schemas.microsoft.com/office/powerpoint/2010/main" val="2718682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2845499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HTLC Year 2 standardisation</a:t>
            </a:r>
            <a:r>
              <a:rPr lang="en-GB" baseline="0" dirty="0" smtClean="0"/>
              <a:t> sessions 2016.</a:t>
            </a:r>
          </a:p>
          <a:p>
            <a:r>
              <a:rPr lang="en-GB" dirty="0" smtClean="0"/>
              <a:t>Have included moving on to “competent” to show how the learning in the Hampshire model develops over Phase 2. (This slide is  the same as for Apprentice – and will  be the same in all three phases).  </a:t>
            </a:r>
            <a:endParaRPr lang="en-GB" dirty="0"/>
          </a:p>
        </p:txBody>
      </p:sp>
      <p:sp>
        <p:nvSpPr>
          <p:cNvPr id="4" name="Slide Number Placeholder 3"/>
          <p:cNvSpPr>
            <a:spLocks noGrp="1"/>
          </p:cNvSpPr>
          <p:nvPr>
            <p:ph type="sldNum" sz="quarter" idx="10"/>
          </p:nvPr>
        </p:nvSpPr>
        <p:spPr/>
        <p:txBody>
          <a:bodyPr/>
          <a:lstStyle/>
          <a:p>
            <a:fld id="{6D8700F3-EA63-4A99-AB15-A6B3F597E73A}" type="slidenum">
              <a:rPr lang="en-GB" smtClean="0"/>
              <a:t>38</a:t>
            </a:fld>
            <a:endParaRPr lang="en-GB"/>
          </a:p>
        </p:txBody>
      </p:sp>
    </p:spTree>
    <p:extLst>
      <p:ext uri="{BB962C8B-B14F-4D97-AF65-F5344CB8AC3E}">
        <p14:creationId xmlns:p14="http://schemas.microsoft.com/office/powerpoint/2010/main" val="52181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“competent” (phase 2) mathematician. </a:t>
            </a:r>
            <a:endParaRPr lang="en-GB" dirty="0"/>
          </a:p>
        </p:txBody>
      </p:sp>
      <p:sp>
        <p:nvSpPr>
          <p:cNvPr id="4" name="Slide Number Placeholder 3"/>
          <p:cNvSpPr>
            <a:spLocks noGrp="1"/>
          </p:cNvSpPr>
          <p:nvPr>
            <p:ph type="sldNum" sz="quarter" idx="10"/>
          </p:nvPr>
        </p:nvSpPr>
        <p:spPr/>
        <p:txBody>
          <a:bodyPr/>
          <a:lstStyle/>
          <a:p>
            <a:fld id="{6D8700F3-EA63-4A99-AB15-A6B3F597E73A}" type="slidenum">
              <a:rPr lang="en-GB" smtClean="0"/>
              <a:t>39</a:t>
            </a:fld>
            <a:endParaRPr lang="en-GB"/>
          </a:p>
        </p:txBody>
      </p:sp>
    </p:spTree>
    <p:extLst>
      <p:ext uri="{BB962C8B-B14F-4D97-AF65-F5344CB8AC3E}">
        <p14:creationId xmlns:p14="http://schemas.microsoft.com/office/powerpoint/2010/main" val="1941998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Competent continued </a:t>
            </a:r>
            <a:endParaRPr lang="en-GB" dirty="0"/>
          </a:p>
        </p:txBody>
      </p:sp>
      <p:sp>
        <p:nvSpPr>
          <p:cNvPr id="4" name="Slide Number Placeholder 3"/>
          <p:cNvSpPr>
            <a:spLocks noGrp="1"/>
          </p:cNvSpPr>
          <p:nvPr>
            <p:ph type="sldNum" sz="quarter" idx="10"/>
          </p:nvPr>
        </p:nvSpPr>
        <p:spPr/>
        <p:txBody>
          <a:bodyPr/>
          <a:lstStyle/>
          <a:p>
            <a:fld id="{6D8700F3-EA63-4A99-AB15-A6B3F597E73A}" type="slidenum">
              <a:rPr lang="en-GB" smtClean="0"/>
              <a:t>40</a:t>
            </a:fld>
            <a:endParaRPr lang="en-GB"/>
          </a:p>
        </p:txBody>
      </p:sp>
    </p:spTree>
    <p:extLst>
      <p:ext uri="{BB962C8B-B14F-4D97-AF65-F5344CB8AC3E}">
        <p14:creationId xmlns:p14="http://schemas.microsoft.com/office/powerpoint/2010/main" val="3169874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solidFill>
                  <a:prstClr val="black"/>
                </a:solidFill>
              </a:rPr>
              <a:pPr/>
              <a:t>42</a:t>
            </a:fld>
            <a:endParaRPr lang="en-GB">
              <a:solidFill>
                <a:prstClr val="black"/>
              </a:solidFill>
            </a:endParaRPr>
          </a:p>
        </p:txBody>
      </p:sp>
    </p:spTree>
    <p:extLst>
      <p:ext uri="{BB962C8B-B14F-4D97-AF65-F5344CB8AC3E}">
        <p14:creationId xmlns:p14="http://schemas.microsoft.com/office/powerpoint/2010/main" val="3295629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49</a:t>
            </a:fld>
            <a:endParaRPr lang="en-GB"/>
          </a:p>
        </p:txBody>
      </p:sp>
    </p:spTree>
    <p:extLst>
      <p:ext uri="{BB962C8B-B14F-4D97-AF65-F5344CB8AC3E}">
        <p14:creationId xmlns:p14="http://schemas.microsoft.com/office/powerpoint/2010/main" val="4052231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Look at this alongside the yellow band on HAM – Do</a:t>
            </a:r>
            <a:r>
              <a:rPr lang="en-GB" baseline="0" dirty="0" smtClean="0"/>
              <a:t> pupils exemplify these behaviours within the rich range of opportunity outlined in the curriculum?</a:t>
            </a:r>
            <a:endParaRPr lang="en-GB" dirty="0"/>
          </a:p>
        </p:txBody>
      </p:sp>
      <p:sp>
        <p:nvSpPr>
          <p:cNvPr id="4" name="Slide Number Placeholder 3"/>
          <p:cNvSpPr>
            <a:spLocks noGrp="1"/>
          </p:cNvSpPr>
          <p:nvPr>
            <p:ph type="sldNum" sz="quarter" idx="10"/>
          </p:nvPr>
        </p:nvSpPr>
        <p:spPr/>
        <p:txBody>
          <a:bodyPr/>
          <a:lstStyle/>
          <a:p>
            <a:fld id="{9AC23730-E15F-48DD-85B9-6F8DCD2957E3}" type="slidenum">
              <a:rPr lang="en-GB" smtClean="0"/>
              <a:t>52</a:t>
            </a:fld>
            <a:endParaRPr lang="en-GB"/>
          </a:p>
        </p:txBody>
      </p:sp>
    </p:spTree>
    <p:extLst>
      <p:ext uri="{BB962C8B-B14F-4D97-AF65-F5344CB8AC3E}">
        <p14:creationId xmlns:p14="http://schemas.microsoft.com/office/powerpoint/2010/main" val="2129959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Behaviours –  fluency – accuracy – coherence – clarity</a:t>
            </a:r>
          </a:p>
          <a:p>
            <a:r>
              <a:rPr lang="en-GB" dirty="0" smtClean="0"/>
              <a:t>Task working on tables begin to identify ‘key behaviours’ a </a:t>
            </a:r>
            <a:r>
              <a:rPr lang="en-GB" dirty="0" err="1" smtClean="0"/>
              <a:t>Yr</a:t>
            </a:r>
            <a:r>
              <a:rPr lang="en-GB" dirty="0" smtClean="0"/>
              <a:t> X child will demonstrate at ‘expert’ reading and writing</a:t>
            </a:r>
          </a:p>
          <a:p>
            <a:r>
              <a:rPr lang="en-GB" dirty="0" smtClean="0"/>
              <a:t>Work on tables – collect in – align</a:t>
            </a:r>
            <a:r>
              <a:rPr lang="en-GB" baseline="0" dirty="0" smtClean="0"/>
              <a:t> with our thinking and publish on Moodle</a:t>
            </a:r>
            <a:endParaRPr lang="en-GB" dirty="0"/>
          </a:p>
        </p:txBody>
      </p:sp>
      <p:sp>
        <p:nvSpPr>
          <p:cNvPr id="4" name="Slide Number Placeholder 3"/>
          <p:cNvSpPr>
            <a:spLocks noGrp="1"/>
          </p:cNvSpPr>
          <p:nvPr>
            <p:ph type="sldNum" sz="quarter" idx="10"/>
          </p:nvPr>
        </p:nvSpPr>
        <p:spPr/>
        <p:txBody>
          <a:bodyPr/>
          <a:lstStyle/>
          <a:p>
            <a:fld id="{9AC23730-E15F-48DD-85B9-6F8DCD2957E3}" type="slidenum">
              <a:rPr lang="en-GB" smtClean="0"/>
              <a:t>53</a:t>
            </a:fld>
            <a:endParaRPr lang="en-GB"/>
          </a:p>
        </p:txBody>
      </p:sp>
    </p:spTree>
    <p:extLst>
      <p:ext uri="{BB962C8B-B14F-4D97-AF65-F5344CB8AC3E}">
        <p14:creationId xmlns:p14="http://schemas.microsoft.com/office/powerpoint/2010/main" val="770965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500">
                <a:solidFill>
                  <a:schemeClr val="tx1"/>
                </a:solidFill>
                <a:latin typeface="Arial" charset="0"/>
              </a:defRPr>
            </a:lvl1pPr>
            <a:lvl2pPr marL="763312" indent="-293581" eaLnBrk="0" hangingPunct="0">
              <a:defRPr sz="4500">
                <a:solidFill>
                  <a:schemeClr val="tx1"/>
                </a:solidFill>
                <a:latin typeface="Arial" charset="0"/>
              </a:defRPr>
            </a:lvl2pPr>
            <a:lvl3pPr marL="1174328" indent="-234866" eaLnBrk="0" hangingPunct="0">
              <a:defRPr sz="4500">
                <a:solidFill>
                  <a:schemeClr val="tx1"/>
                </a:solidFill>
                <a:latin typeface="Arial" charset="0"/>
              </a:defRPr>
            </a:lvl3pPr>
            <a:lvl4pPr marL="1644059" indent="-234866" eaLnBrk="0" hangingPunct="0">
              <a:defRPr sz="4500">
                <a:solidFill>
                  <a:schemeClr val="tx1"/>
                </a:solidFill>
                <a:latin typeface="Arial" charset="0"/>
              </a:defRPr>
            </a:lvl4pPr>
            <a:lvl5pPr marL="2113790" indent="-234866" eaLnBrk="0" hangingPunct="0">
              <a:defRPr sz="4500">
                <a:solidFill>
                  <a:schemeClr val="tx1"/>
                </a:solidFill>
                <a:latin typeface="Arial" charset="0"/>
              </a:defRPr>
            </a:lvl5pPr>
            <a:lvl6pPr marL="2583521" indent="-234866" eaLnBrk="0" fontAlgn="base" hangingPunct="0">
              <a:spcBef>
                <a:spcPct val="0"/>
              </a:spcBef>
              <a:spcAft>
                <a:spcPct val="0"/>
              </a:spcAft>
              <a:defRPr sz="4500">
                <a:solidFill>
                  <a:schemeClr val="tx1"/>
                </a:solidFill>
                <a:latin typeface="Arial" charset="0"/>
              </a:defRPr>
            </a:lvl6pPr>
            <a:lvl7pPr marL="3053252" indent="-234866" eaLnBrk="0" fontAlgn="base" hangingPunct="0">
              <a:spcBef>
                <a:spcPct val="0"/>
              </a:spcBef>
              <a:spcAft>
                <a:spcPct val="0"/>
              </a:spcAft>
              <a:defRPr sz="4500">
                <a:solidFill>
                  <a:schemeClr val="tx1"/>
                </a:solidFill>
                <a:latin typeface="Arial" charset="0"/>
              </a:defRPr>
            </a:lvl7pPr>
            <a:lvl8pPr marL="3522983" indent="-234866" eaLnBrk="0" fontAlgn="base" hangingPunct="0">
              <a:spcBef>
                <a:spcPct val="0"/>
              </a:spcBef>
              <a:spcAft>
                <a:spcPct val="0"/>
              </a:spcAft>
              <a:defRPr sz="4500">
                <a:solidFill>
                  <a:schemeClr val="tx1"/>
                </a:solidFill>
                <a:latin typeface="Arial" charset="0"/>
              </a:defRPr>
            </a:lvl8pPr>
            <a:lvl9pPr marL="3992713" indent="-234866" eaLnBrk="0" fontAlgn="base" hangingPunct="0">
              <a:spcBef>
                <a:spcPct val="0"/>
              </a:spcBef>
              <a:spcAft>
                <a:spcPct val="0"/>
              </a:spcAft>
              <a:defRPr sz="4500">
                <a:solidFill>
                  <a:schemeClr val="tx1"/>
                </a:solidFill>
                <a:latin typeface="Arial" charset="0"/>
              </a:defRPr>
            </a:lvl9pPr>
          </a:lstStyle>
          <a:p>
            <a:pPr eaLnBrk="1" hangingPunct="1"/>
            <a:fld id="{B83F58F4-2B7F-41B4-A95A-F345A8ABB789}" type="slidenum">
              <a:rPr lang="en-GB" sz="1200">
                <a:ea typeface="ＭＳ Ｐゴシック" pitchFamily="34" charset="-128"/>
              </a:rPr>
              <a:pPr eaLnBrk="1" hangingPunct="1"/>
              <a:t>61</a:t>
            </a:fld>
            <a:endParaRPr lang="en-GB" sz="1200">
              <a:ea typeface="ＭＳ Ｐゴシック" pitchFamily="34" charset="-128"/>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xfrm>
            <a:off x="917136" y="4750540"/>
            <a:ext cx="5047543" cy="45028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dirty="0" smtClean="0">
                <a:ea typeface="ＭＳ Ｐゴシック" pitchFamily="34" charset="-128"/>
              </a:rPr>
              <a:t>interventions have been reviewed by Greg Brooks in ‘ What works for pupils with literacy difficulties? The effectiveness of intervention schemes’ </a:t>
            </a:r>
          </a:p>
          <a:p>
            <a:pPr eaLnBrk="1" hangingPunct="1"/>
            <a:r>
              <a:rPr lang="en-GB" dirty="0" smtClean="0">
                <a:ea typeface="ＭＳ Ｐゴシック" pitchFamily="34" charset="-128"/>
              </a:rPr>
              <a:t>Use this and the next slide to summarise current evidence on what works. Make clear that some widely used interventions (such as PAT- Phonological Awareness Training) are not on the list because they have been evaluated and not proved to double children</a:t>
            </a:r>
            <a:r>
              <a:rPr lang="ja-JP" altLang="en-GB" dirty="0" smtClean="0"/>
              <a:t>’</a:t>
            </a:r>
            <a:r>
              <a:rPr lang="en-GB" altLang="ja-JP" dirty="0" smtClean="0"/>
              <a:t>s rate of progress. </a:t>
            </a:r>
          </a:p>
          <a:p>
            <a:pPr eaLnBrk="1" hangingPunct="1"/>
            <a:endParaRPr lang="en-GB" dirty="0"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endParaRPr lang="en-GB" altLang="en-US" smtClean="0"/>
          </a:p>
        </p:txBody>
      </p:sp>
      <p:sp>
        <p:nvSpPr>
          <p:cNvPr id="55300" name="Slide Number Placeholder 3"/>
          <p:cNvSpPr>
            <a:spLocks noGrp="1"/>
          </p:cNvSpPr>
          <p:nvPr>
            <p:ph type="sldNum" sz="quarter" idx="5"/>
          </p:nvPr>
        </p:nvSpPr>
        <p:spPr>
          <a:noFill/>
        </p:spPr>
        <p:txBody>
          <a:bodyPr/>
          <a:lstStyle>
            <a:lvl1pPr>
              <a:defRPr sz="2400" i="1">
                <a:solidFill>
                  <a:schemeClr val="tx1"/>
                </a:solidFill>
                <a:latin typeface="Arial" panose="020B0604020202020204" pitchFamily="34" charset="0"/>
                <a:ea typeface="ＭＳ Ｐゴシック" panose="020B0600070205080204" pitchFamily="34" charset="-128"/>
              </a:defRPr>
            </a:lvl1pPr>
            <a:lvl2pPr marL="749934" indent="-288436">
              <a:defRPr sz="2400" i="1">
                <a:solidFill>
                  <a:schemeClr val="tx1"/>
                </a:solidFill>
                <a:latin typeface="Arial" panose="020B0604020202020204" pitchFamily="34" charset="0"/>
                <a:ea typeface="ＭＳ Ｐゴシック" panose="020B0600070205080204" pitchFamily="34" charset="-128"/>
              </a:defRPr>
            </a:lvl2pPr>
            <a:lvl3pPr marL="1153744" indent="-230749">
              <a:defRPr sz="2400" i="1">
                <a:solidFill>
                  <a:schemeClr val="tx1"/>
                </a:solidFill>
                <a:latin typeface="Arial" panose="020B0604020202020204" pitchFamily="34" charset="0"/>
                <a:ea typeface="ＭＳ Ｐゴシック" panose="020B0600070205080204" pitchFamily="34" charset="-128"/>
              </a:defRPr>
            </a:lvl3pPr>
            <a:lvl4pPr marL="1615242" indent="-230749">
              <a:defRPr sz="2400" i="1">
                <a:solidFill>
                  <a:schemeClr val="tx1"/>
                </a:solidFill>
                <a:latin typeface="Arial" panose="020B0604020202020204" pitchFamily="34" charset="0"/>
                <a:ea typeface="ＭＳ Ｐゴシック" panose="020B0600070205080204" pitchFamily="34" charset="-128"/>
              </a:defRPr>
            </a:lvl4pPr>
            <a:lvl5pPr marL="2076740" indent="-230749">
              <a:defRPr sz="2400" i="1">
                <a:solidFill>
                  <a:schemeClr val="tx1"/>
                </a:solidFill>
                <a:latin typeface="Arial" panose="020B0604020202020204" pitchFamily="34" charset="0"/>
                <a:ea typeface="ＭＳ Ｐゴシック" panose="020B0600070205080204" pitchFamily="34" charset="-128"/>
              </a:defRPr>
            </a:lvl5pPr>
            <a:lvl6pPr marL="2538237" indent="-230749"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6pPr>
            <a:lvl7pPr marL="2999735" indent="-230749"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7pPr>
            <a:lvl8pPr marL="3461233" indent="-230749"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8pPr>
            <a:lvl9pPr marL="3922730" indent="-230749" eaLnBrk="0" fontAlgn="base" hangingPunct="0">
              <a:spcBef>
                <a:spcPct val="0"/>
              </a:spcBef>
              <a:spcAft>
                <a:spcPct val="0"/>
              </a:spcAft>
              <a:defRPr sz="2400" i="1">
                <a:solidFill>
                  <a:schemeClr val="tx1"/>
                </a:solidFill>
                <a:latin typeface="Arial" panose="020B0604020202020204" pitchFamily="34" charset="0"/>
                <a:ea typeface="ＭＳ Ｐゴシック" panose="020B0600070205080204" pitchFamily="34" charset="-128"/>
              </a:defRPr>
            </a:lvl9pPr>
          </a:lstStyle>
          <a:p>
            <a:fld id="{353488AC-7247-480B-8945-461EB7B9C123}" type="slidenum">
              <a:rPr lang="en-US" altLang="en-US" sz="1200" i="0"/>
              <a:pPr/>
              <a:t>77</a:t>
            </a:fld>
            <a:endParaRPr lang="en-US" altLang="en-US" sz="1200" i="0"/>
          </a:p>
        </p:txBody>
      </p:sp>
    </p:spTree>
    <p:extLst>
      <p:ext uri="{BB962C8B-B14F-4D97-AF65-F5344CB8AC3E}">
        <p14:creationId xmlns:p14="http://schemas.microsoft.com/office/powerpoint/2010/main" val="704477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6</a:t>
            </a:fld>
            <a:endParaRPr lang="en-GB"/>
          </a:p>
        </p:txBody>
      </p:sp>
    </p:spTree>
    <p:extLst>
      <p:ext uri="{BB962C8B-B14F-4D97-AF65-F5344CB8AC3E}">
        <p14:creationId xmlns:p14="http://schemas.microsoft.com/office/powerpoint/2010/main" val="1769045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expectation is that the majority of pupils will move through the programmes of study at broadly the same pace. However, decisions about when to progress should always be based on the security of pupils’ understanding and their readiness to progress to the next stage. Pupils who grasp concepts rapidly should be challenged through being offered rich and sophisticated problems before any acceleration through new content. Those who are not sufficiently fluent with earlier material should consolidate their understanding, including through additional practice, before moving on.</a:t>
            </a:r>
          </a:p>
          <a:p>
            <a:endParaRPr lang="en-GB" dirty="0" smtClean="0"/>
          </a:p>
          <a:p>
            <a:endParaRPr lang="en-GB" dirty="0" smtClean="0"/>
          </a:p>
          <a:p>
            <a:r>
              <a:rPr lang="en-GB" dirty="0" smtClean="0"/>
              <a:t>Bloom, B. S. (1971a). Mastery learning. In J. H. Block (Ed.), Mastery learning: Theory and practice (pp.</a:t>
            </a:r>
          </a:p>
          <a:p>
            <a:r>
              <a:rPr lang="en-GB" dirty="0" smtClean="0"/>
              <a:t>4 7–63). New York: Holt, Rinehart &amp; Winston.</a:t>
            </a:r>
          </a:p>
          <a:p>
            <a:r>
              <a:rPr lang="en-GB" dirty="0" smtClean="0"/>
              <a:t>Bloom, B. S. (1971b). Individual differences in school achievement: A vanishing point? Bloomington, IN:</a:t>
            </a:r>
          </a:p>
          <a:p>
            <a:r>
              <a:rPr lang="en-GB" dirty="0" smtClean="0"/>
              <a:t>Phi Delta </a:t>
            </a:r>
            <a:r>
              <a:rPr lang="en-GB" dirty="0" err="1" smtClean="0"/>
              <a:t>Kappan</a:t>
            </a:r>
            <a:r>
              <a:rPr lang="en-GB" dirty="0" smtClean="0"/>
              <a:t> International.</a:t>
            </a:r>
          </a:p>
          <a:p>
            <a:r>
              <a:rPr lang="en-GB" dirty="0" smtClean="0"/>
              <a:t>Bloom, B. S. (1974 ). An introduction to mastery learning theory. In J. H. Block (Ed.), Schools, society and</a:t>
            </a:r>
          </a:p>
          <a:p>
            <a:r>
              <a:rPr lang="en-GB" dirty="0" smtClean="0"/>
              <a:t>mastery learning (pp. 3–14 ). New York: Holt, Rinehart &amp; Winston.</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417444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655" fontAlgn="base">
              <a:spcBef>
                <a:spcPct val="0"/>
              </a:spcBef>
              <a:spcAft>
                <a:spcPct val="0"/>
              </a:spcAft>
              <a:buFontTx/>
              <a:buChar char="•"/>
            </a:pPr>
            <a:r>
              <a:rPr lang="en-GB" dirty="0">
                <a:latin typeface="Calibri" pitchFamily="34" charset="0"/>
                <a:ea typeface="Times New Roman" pitchFamily="18" charset="0"/>
                <a:cs typeface="Calibri" pitchFamily="34" charset="0"/>
              </a:rPr>
              <a:t>Four </a:t>
            </a:r>
            <a:r>
              <a:rPr lang="en-GB" b="1" dirty="0">
                <a:latin typeface="Calibri" pitchFamily="34" charset="0"/>
                <a:ea typeface="Times New Roman" pitchFamily="18" charset="0"/>
                <a:cs typeface="Calibri" pitchFamily="34" charset="0"/>
              </a:rPr>
              <a:t>strategic</a:t>
            </a:r>
            <a:r>
              <a:rPr lang="en-GB" dirty="0">
                <a:latin typeface="Calibri" pitchFamily="34" charset="0"/>
                <a:ea typeface="Times New Roman" pitchFamily="18" charset="0"/>
                <a:cs typeface="Calibri" pitchFamily="34" charset="0"/>
              </a:rPr>
              <a:t> assessments (“stop and think”) consider whether the pupil </a:t>
            </a:r>
            <a:r>
              <a:rPr lang="en-GB" b="1" u="sng" dirty="0">
                <a:latin typeface="Calibri" pitchFamily="34" charset="0"/>
                <a:ea typeface="Times New Roman" pitchFamily="18" charset="0"/>
                <a:cs typeface="Calibri" pitchFamily="34" charset="0"/>
              </a:rPr>
              <a:t>has </a:t>
            </a:r>
            <a:r>
              <a:rPr lang="en-GB" u="sng" dirty="0">
                <a:latin typeface="Calibri" pitchFamily="34" charset="0"/>
                <a:ea typeface="Times New Roman" pitchFamily="18" charset="0"/>
                <a:cs typeface="Calibri" pitchFamily="34" charset="0"/>
              </a:rPr>
              <a:t>or </a:t>
            </a:r>
            <a:r>
              <a:rPr lang="en-GB" b="1" u="sng" dirty="0">
                <a:latin typeface="Calibri" pitchFamily="34" charset="0"/>
                <a:ea typeface="Times New Roman" pitchFamily="18" charset="0"/>
                <a:cs typeface="Calibri" pitchFamily="34" charset="0"/>
              </a:rPr>
              <a:t>not yet</a:t>
            </a:r>
            <a:r>
              <a:rPr lang="en-GB" dirty="0">
                <a:latin typeface="Calibri" pitchFamily="34" charset="0"/>
                <a:ea typeface="Times New Roman" pitchFamily="18" charset="0"/>
                <a:cs typeface="Calibri" pitchFamily="34" charset="0"/>
              </a:rPr>
              <a:t> reached the appropriate standard to be </a:t>
            </a:r>
            <a:r>
              <a:rPr lang="en-GB" b="1" u="sng" dirty="0">
                <a:latin typeface="Calibri" pitchFamily="34" charset="0"/>
                <a:ea typeface="Times New Roman" pitchFamily="18" charset="0"/>
                <a:cs typeface="Calibri" pitchFamily="34" charset="0"/>
              </a:rPr>
              <a:t>on track</a:t>
            </a:r>
            <a:r>
              <a:rPr lang="en-GB" dirty="0">
                <a:latin typeface="Calibri" pitchFamily="34" charset="0"/>
                <a:ea typeface="Times New Roman" pitchFamily="18" charset="0"/>
                <a:cs typeface="Calibri" pitchFamily="34" charset="0"/>
              </a:rPr>
              <a:t> to secure Age Related Expectations (ARE) e.g. at least Milestone 1 by November, Milestone 2 by February etc. (one page for each subject)</a:t>
            </a:r>
          </a:p>
          <a:p>
            <a:pPr defTabSz="918655" fontAlgn="base">
              <a:spcBef>
                <a:spcPct val="0"/>
              </a:spcBef>
              <a:spcAft>
                <a:spcPct val="0"/>
              </a:spcAft>
              <a:buFontTx/>
              <a:buChar char="•"/>
            </a:pPr>
            <a:endParaRPr lang="en-GB" sz="700" dirty="0">
              <a:latin typeface="Arial" pitchFamily="34" charset="0"/>
              <a:cs typeface="Arial" pitchFamily="34" charset="0"/>
            </a:endParaRPr>
          </a:p>
          <a:p>
            <a:pPr defTabSz="918655" eaLnBrk="0" fontAlgn="base" hangingPunct="0">
              <a:spcBef>
                <a:spcPct val="0"/>
              </a:spcBef>
              <a:spcAft>
                <a:spcPct val="0"/>
              </a:spcAft>
              <a:buFontTx/>
              <a:buChar char="•"/>
            </a:pPr>
            <a:r>
              <a:rPr lang="en-GB" dirty="0">
                <a:latin typeface="Calibri" pitchFamily="34" charset="0"/>
                <a:ea typeface="Calibri" pitchFamily="34" charset="0"/>
                <a:cs typeface="Times New Roman" pitchFamily="18" charset="0"/>
              </a:rPr>
              <a:t>In our model we have used separate terms to indicate a standard that deepens over time. There are three levels of proficiency: Apprentice, Competent and Expert.</a:t>
            </a:r>
          </a:p>
          <a:p>
            <a:pPr defTabSz="918655" eaLnBrk="0" fontAlgn="base" hangingPunct="0">
              <a:spcBef>
                <a:spcPct val="0"/>
              </a:spcBef>
              <a:spcAft>
                <a:spcPct val="0"/>
              </a:spcAft>
              <a:buFontTx/>
              <a:buChar char="•"/>
            </a:pPr>
            <a:r>
              <a:rPr lang="en-GB" dirty="0">
                <a:latin typeface="Calibri" pitchFamily="34" charset="0"/>
                <a:ea typeface="Calibri" pitchFamily="34" charset="0"/>
                <a:cs typeface="Times New Roman" pitchFamily="18" charset="0"/>
              </a:rPr>
              <a:t>  </a:t>
            </a:r>
            <a:endParaRPr lang="en-GB" sz="700" dirty="0">
              <a:latin typeface="Arial" pitchFamily="34" charset="0"/>
              <a:cs typeface="Arial" pitchFamily="34" charset="0"/>
            </a:endParaRPr>
          </a:p>
          <a:p>
            <a:pPr defTabSz="918655" eaLnBrk="0" fontAlgn="base" hangingPunct="0">
              <a:spcBef>
                <a:spcPct val="0"/>
              </a:spcBef>
              <a:spcAft>
                <a:spcPct val="0"/>
              </a:spcAft>
              <a:buFontTx/>
              <a:buChar char="•"/>
            </a:pPr>
            <a:r>
              <a:rPr lang="en-GB" dirty="0">
                <a:latin typeface="Calibri" pitchFamily="34" charset="0"/>
                <a:ea typeface="Calibri" pitchFamily="34" charset="0"/>
                <a:cs typeface="Times New Roman" pitchFamily="18" charset="0"/>
              </a:rPr>
              <a:t>As time goes on, children are expected to achieve greater mastery, in other words “deepen” their grasp. By the next assessment window in February greater fluency is expected in those aspects already introduced (defined as Competent standard), whilst achieving  at least Apprentice standards in the more recently introduced phase 2 elements. </a:t>
            </a:r>
            <a:endParaRPr lang="en-GB" sz="700" dirty="0">
              <a:latin typeface="Arial" pitchFamily="34" charset="0"/>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18</a:t>
            </a:fld>
            <a:endParaRPr lang="en-GB"/>
          </a:p>
        </p:txBody>
      </p:sp>
    </p:spTree>
    <p:extLst>
      <p:ext uri="{BB962C8B-B14F-4D97-AF65-F5344CB8AC3E}">
        <p14:creationId xmlns:p14="http://schemas.microsoft.com/office/powerpoint/2010/main" val="1178077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3295629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1C494D-A9D3-4045-88DD-0FE81CAEE9CF}" type="slidenum">
              <a:rPr lang="en-GB" smtClean="0"/>
              <a:t>25</a:t>
            </a:fld>
            <a:endParaRPr lang="en-GB"/>
          </a:p>
        </p:txBody>
      </p:sp>
    </p:spTree>
    <p:extLst>
      <p:ext uri="{BB962C8B-B14F-4D97-AF65-F5344CB8AC3E}">
        <p14:creationId xmlns:p14="http://schemas.microsoft.com/office/powerpoint/2010/main" val="3583119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28</a:t>
            </a:fld>
            <a:endParaRPr lang="en-GB"/>
          </a:p>
        </p:txBody>
      </p:sp>
    </p:spTree>
    <p:extLst>
      <p:ext uri="{BB962C8B-B14F-4D97-AF65-F5344CB8AC3E}">
        <p14:creationId xmlns:p14="http://schemas.microsoft.com/office/powerpoint/2010/main" val="4052231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29</a:t>
            </a:fld>
            <a:endParaRPr lang="en-GB"/>
          </a:p>
        </p:txBody>
      </p:sp>
    </p:spTree>
    <p:extLst>
      <p:ext uri="{BB962C8B-B14F-4D97-AF65-F5344CB8AC3E}">
        <p14:creationId xmlns:p14="http://schemas.microsoft.com/office/powerpoint/2010/main" val="4052231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30</a:t>
            </a:fld>
            <a:endParaRPr lang="en-GB"/>
          </a:p>
        </p:txBody>
      </p:sp>
    </p:spTree>
    <p:extLst>
      <p:ext uri="{BB962C8B-B14F-4D97-AF65-F5344CB8AC3E}">
        <p14:creationId xmlns:p14="http://schemas.microsoft.com/office/powerpoint/2010/main" val="4052231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5614353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7633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25067076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93993141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4006891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65671002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60226459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12488896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703117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24182894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7015994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45281472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46820001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56391544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1715738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88195732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414793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95266903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94861186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189000674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4323190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3986483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9129439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9410192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3652760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9879211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97927793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7255387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jpe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tiff"/><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1.jpe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5.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3.jpe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image" Target="../media/image2.tiff"/><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image" Target="../media/image1.jpeg"/><Relationship Id="rId5" Type="http://schemas.openxmlformats.org/officeDocument/2006/relationships/slideLayout" Target="../slideLayouts/slideLayout24.xml"/><Relationship Id="rId10" Type="http://schemas.openxmlformats.org/officeDocument/2006/relationships/theme" Target="../theme/theme3.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97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78" r:id="rId10"/>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6000" y="6102000"/>
            <a:ext cx="1911096" cy="509016"/>
          </a:xfrm>
          <a:prstGeom prst="rect">
            <a:avLst/>
          </a:prstGeom>
        </p:spPr>
      </p:pic>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699792" y="6021288"/>
            <a:ext cx="1911600" cy="601642"/>
          </a:xfrm>
          <a:prstGeom prst="rect">
            <a:avLst/>
          </a:prstGeom>
        </p:spPr>
      </p:pic>
    </p:spTree>
    <p:extLst>
      <p:ext uri="{BB962C8B-B14F-4D97-AF65-F5344CB8AC3E}">
        <p14:creationId xmlns:p14="http://schemas.microsoft.com/office/powerpoint/2010/main" val="263000456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996412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25.jpeg"/><Relationship Id="rId4" Type="http://schemas.openxmlformats.org/officeDocument/2006/relationships/image" Target="../media/image24.jpeg"/></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28.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diagramColors" Target="../diagrams/colors1.xml"/><Relationship Id="rId3" Type="http://schemas.openxmlformats.org/officeDocument/2006/relationships/image" Target="../media/image33.jpeg"/><Relationship Id="rId7" Type="http://schemas.openxmlformats.org/officeDocument/2006/relationships/image" Target="../media/image37.jpeg"/><Relationship Id="rId12" Type="http://schemas.openxmlformats.org/officeDocument/2006/relationships/diagramQuickStyle" Target="../diagrams/quickStyle1.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11" Type="http://schemas.openxmlformats.org/officeDocument/2006/relationships/diagramLayout" Target="../diagrams/layout1.xml"/><Relationship Id="rId5" Type="http://schemas.openxmlformats.org/officeDocument/2006/relationships/image" Target="../media/image35.jpeg"/><Relationship Id="rId10" Type="http://schemas.openxmlformats.org/officeDocument/2006/relationships/diagramData" Target="../diagrams/data1.xml"/><Relationship Id="rId4" Type="http://schemas.openxmlformats.org/officeDocument/2006/relationships/image" Target="../media/image34.jpeg"/><Relationship Id="rId9" Type="http://schemas.openxmlformats.org/officeDocument/2006/relationships/image" Target="../media/image39.jpeg"/><Relationship Id="rId14" Type="http://schemas.microsoft.com/office/2007/relationships/diagramDrawing" Target="../diagrams/drawing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diagramColors" Target="../diagrams/colors2.xml"/><Relationship Id="rId3" Type="http://schemas.openxmlformats.org/officeDocument/2006/relationships/image" Target="../media/image41.wmf"/><Relationship Id="rId7" Type="http://schemas.openxmlformats.org/officeDocument/2006/relationships/image" Target="../media/image45.png"/><Relationship Id="rId12" Type="http://schemas.openxmlformats.org/officeDocument/2006/relationships/diagramQuickStyle" Target="../diagrams/quickStyle2.xml"/><Relationship Id="rId17" Type="http://schemas.openxmlformats.org/officeDocument/2006/relationships/image" Target="../media/image50.jpeg"/><Relationship Id="rId2" Type="http://schemas.openxmlformats.org/officeDocument/2006/relationships/image" Target="../media/image40.png"/><Relationship Id="rId16"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diagramLayout" Target="../diagrams/layout2.xml"/><Relationship Id="rId5" Type="http://schemas.openxmlformats.org/officeDocument/2006/relationships/image" Target="../media/image43.png"/><Relationship Id="rId15" Type="http://schemas.openxmlformats.org/officeDocument/2006/relationships/image" Target="../media/image48.png"/><Relationship Id="rId10" Type="http://schemas.openxmlformats.org/officeDocument/2006/relationships/diagramData" Target="../diagrams/data2.xml"/><Relationship Id="rId4" Type="http://schemas.openxmlformats.org/officeDocument/2006/relationships/image" Target="../media/image42.wmf"/><Relationship Id="rId9" Type="http://schemas.openxmlformats.org/officeDocument/2006/relationships/image" Target="../media/image47.png"/><Relationship Id="rId14" Type="http://schemas.microsoft.com/office/2007/relationships/diagramDrawing" Target="../diagrams/drawing2.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 Id="rId4" Type="http://schemas.openxmlformats.org/officeDocument/2006/relationships/image" Target="../media/image58.jpeg"/></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6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1.png"/></Relationships>
</file>

<file path=ppt/slides/_rels/slide6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6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66.xml.rels><?xml version="1.0" encoding="UTF-8" standalone="yes"?>
<Relationships xmlns="http://schemas.openxmlformats.org/package/2006/relationships"><Relationship Id="rId3" Type="http://schemas.openxmlformats.org/officeDocument/2006/relationships/hyperlink" Target="http://2.bp.blogspot.com/_hBoCneHP9fs/S6uvKh7CYwI/AAAAAAAAA5g/QLvw6dhY9w8/s1600/monkey+ear.JPG" TargetMode="External"/><Relationship Id="rId2" Type="http://schemas.openxmlformats.org/officeDocument/2006/relationships/image" Target="../media/image79.jpeg"/><Relationship Id="rId1" Type="http://schemas.openxmlformats.org/officeDocument/2006/relationships/slideLayout" Target="../slideLayouts/slideLayout7.xml"/><Relationship Id="rId6" Type="http://schemas.openxmlformats.org/officeDocument/2006/relationships/image" Target="../media/image81.jpeg"/><Relationship Id="rId5" Type="http://schemas.openxmlformats.org/officeDocument/2006/relationships/hyperlink" Target="http://www.google.co.uk/url?sa=i&amp;rct=j&amp;q=&amp;esrc=s&amp;source=images&amp;cd=&amp;cad=rja&amp;uact=8&amp;ved=0ahUKEwiei4Xy9KLLAhVL6xoKHfnVCC8QjRwIBw&amp;url=http://www.acfw.com/ezine/article/continuing_education_2_writing_and_editing_toolkit_taking_your_novel_from_u/&amp;bvm=bv.115339255,d.d24&amp;psig=AFQjCNE22iSQ98IK0GdnMfkbU02XU7lX3A&amp;ust=1457039309945154" TargetMode="External"/><Relationship Id="rId4" Type="http://schemas.openxmlformats.org/officeDocument/2006/relationships/image" Target="../media/image80.jpeg"/></Relationships>
</file>

<file path=ppt/slides/_rels/slide6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www.google.co.uk/url?sa=i&amp;rct=j&amp;q=&amp;esrc=s&amp;source=images&amp;cd=&amp;cad=rja&amp;uact=8&amp;ved=0ahUKEwihtfui9KLLAhWBoRQKHf3yBBQQjRwIBw&amp;url=https://play.google.com/store/apps/details?id=net.playaid.spyglass&amp;bvm=bv.115339255,d.d24&amp;psig=AFQjCNFwXx_lW5GFcKkksZi5VoNTL163iQ&amp;ust=1457039183414533" TargetMode="External"/><Relationship Id="rId1" Type="http://schemas.openxmlformats.org/officeDocument/2006/relationships/slideLayout" Target="../slideLayouts/slideLayout7.xml"/><Relationship Id="rId5" Type="http://schemas.openxmlformats.org/officeDocument/2006/relationships/image" Target="../media/image81.jpeg"/><Relationship Id="rId4" Type="http://schemas.openxmlformats.org/officeDocument/2006/relationships/hyperlink" Target="http://www.google.co.uk/url?sa=i&amp;rct=j&amp;q=&amp;esrc=s&amp;source=images&amp;cd=&amp;cad=rja&amp;uact=8&amp;ved=0ahUKEwiei4Xy9KLLAhVL6xoKHfnVCC8QjRwIBw&amp;url=http://www.acfw.com/ezine/article/continuing_education_2_writing_and_editing_toolkit_taking_your_novel_from_u/&amp;bvm=bv.115339255,d.d24&amp;psig=AFQjCNE22iSQ98IK0GdnMfkbU02XU7lX3A&amp;ust=1457039309945154" TargetMode="External"/></Relationships>
</file>

<file path=ppt/slides/_rels/slide6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ithea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1433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Mastery also involves assessing:</a:t>
            </a:r>
            <a:endParaRPr lang="en-GB" dirty="0"/>
          </a:p>
        </p:txBody>
      </p:sp>
      <p:sp>
        <p:nvSpPr>
          <p:cNvPr id="3" name="Content Placeholder 2"/>
          <p:cNvSpPr>
            <a:spLocks noGrp="1"/>
          </p:cNvSpPr>
          <p:nvPr>
            <p:ph idx="1"/>
          </p:nvPr>
        </p:nvSpPr>
        <p:spPr/>
        <p:txBody>
          <a:bodyPr>
            <a:normAutofit lnSpcReduction="10000"/>
          </a:bodyPr>
          <a:lstStyle/>
          <a:p>
            <a:r>
              <a:rPr lang="en-GB" dirty="0" smtClean="0"/>
              <a:t>The children’s </a:t>
            </a:r>
            <a:r>
              <a:rPr lang="en-GB" dirty="0"/>
              <a:t>capacity to applying their knowledge, skills and understanding with (sufficient):</a:t>
            </a:r>
          </a:p>
          <a:p>
            <a:pPr lvl="1"/>
            <a:r>
              <a:rPr lang="en-GB" b="1" dirty="0" smtClean="0"/>
              <a:t>Independence</a:t>
            </a:r>
            <a:endParaRPr lang="en-GB" b="1" dirty="0"/>
          </a:p>
          <a:p>
            <a:pPr lvl="1"/>
            <a:r>
              <a:rPr lang="en-GB" b="1" dirty="0"/>
              <a:t>Resilience to deal with complexity and new </a:t>
            </a:r>
            <a:r>
              <a:rPr lang="en-GB" b="1" dirty="0" smtClean="0"/>
              <a:t>contexts</a:t>
            </a:r>
          </a:p>
          <a:p>
            <a:pPr lvl="1"/>
            <a:r>
              <a:rPr lang="en-GB" b="1" dirty="0" smtClean="0"/>
              <a:t>Fluency</a:t>
            </a:r>
            <a:endParaRPr lang="en-GB" b="1" dirty="0"/>
          </a:p>
          <a:p>
            <a:pPr marL="457200" lvl="1" indent="0">
              <a:buNone/>
            </a:pPr>
            <a:endParaRPr lang="en-GB" b="1" dirty="0" smtClean="0"/>
          </a:p>
          <a:p>
            <a:pPr marL="457200" lvl="1" indent="0">
              <a:buNone/>
            </a:pPr>
            <a:r>
              <a:rPr lang="en-GB" b="1" dirty="0" smtClean="0"/>
              <a:t>How have you been developing the three above, especially for children that have previously not had it?</a:t>
            </a:r>
          </a:p>
        </p:txBody>
      </p:sp>
    </p:spTree>
    <p:extLst>
      <p:ext uri="{BB962C8B-B14F-4D97-AF65-F5344CB8AC3E}">
        <p14:creationId xmlns:p14="http://schemas.microsoft.com/office/powerpoint/2010/main" val="3684718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planning and therefore books</a:t>
            </a:r>
            <a:endParaRPr lang="en-GB" dirty="0"/>
          </a:p>
        </p:txBody>
      </p:sp>
      <p:sp>
        <p:nvSpPr>
          <p:cNvPr id="3" name="Content Placeholder 2"/>
          <p:cNvSpPr>
            <a:spLocks noGrp="1"/>
          </p:cNvSpPr>
          <p:nvPr>
            <p:ph idx="1"/>
          </p:nvPr>
        </p:nvSpPr>
        <p:spPr>
          <a:xfrm>
            <a:off x="251520" y="1600200"/>
            <a:ext cx="8784976" cy="4637111"/>
          </a:xfrm>
        </p:spPr>
        <p:txBody>
          <a:bodyPr/>
          <a:lstStyle/>
          <a:p>
            <a:pPr marL="0" indent="0">
              <a:buNone/>
            </a:pPr>
            <a:r>
              <a:rPr lang="en-GB" dirty="0" smtClean="0"/>
              <a:t>ASSESS         </a:t>
            </a:r>
            <a:r>
              <a:rPr lang="en-GB" dirty="0" err="1" smtClean="0"/>
              <a:t>ASSESS</a:t>
            </a:r>
            <a:r>
              <a:rPr lang="en-GB" dirty="0" smtClean="0"/>
              <a:t>         </a:t>
            </a:r>
            <a:r>
              <a:rPr lang="en-GB" dirty="0" err="1" smtClean="0"/>
              <a:t>ASSESS</a:t>
            </a:r>
            <a:r>
              <a:rPr lang="en-GB" dirty="0" smtClean="0"/>
              <a:t>          </a:t>
            </a:r>
            <a:r>
              <a:rPr lang="en-GB" dirty="0" err="1" smtClean="0"/>
              <a:t>ASSESS</a:t>
            </a:r>
            <a:endParaRPr lang="en-GB" dirty="0" smtClean="0"/>
          </a:p>
          <a:p>
            <a:pPr marL="0" indent="0">
              <a:buNone/>
            </a:pPr>
            <a:r>
              <a:rPr lang="en-GB" dirty="0" smtClean="0"/>
              <a:t>Evidence         </a:t>
            </a:r>
            <a:r>
              <a:rPr lang="en-GB" dirty="0" err="1" smtClean="0"/>
              <a:t>evidence</a:t>
            </a:r>
            <a:r>
              <a:rPr lang="en-GB" dirty="0" smtClean="0"/>
              <a:t>         </a:t>
            </a:r>
            <a:r>
              <a:rPr lang="en-GB" dirty="0" err="1" smtClean="0"/>
              <a:t>evidence</a:t>
            </a:r>
            <a:r>
              <a:rPr lang="en-GB" dirty="0" smtClean="0"/>
              <a:t>         </a:t>
            </a:r>
            <a:r>
              <a:rPr lang="en-GB" dirty="0" err="1" smtClean="0"/>
              <a:t>evidence</a:t>
            </a:r>
            <a:r>
              <a:rPr lang="en-GB" dirty="0" smtClean="0"/>
              <a:t> </a:t>
            </a:r>
          </a:p>
          <a:p>
            <a:pPr marL="0" indent="0">
              <a:buNone/>
            </a:pPr>
            <a:endParaRPr lang="en-GB" dirty="0"/>
          </a:p>
          <a:p>
            <a:pPr marL="0" indent="0">
              <a:buNone/>
            </a:pPr>
            <a:r>
              <a:rPr lang="en-GB" dirty="0"/>
              <a:t>s</a:t>
            </a:r>
            <a:r>
              <a:rPr lang="en-GB" dirty="0" smtClean="0"/>
              <a:t>urface learning                                      deep learning</a:t>
            </a:r>
          </a:p>
          <a:p>
            <a:pPr marL="0" indent="0">
              <a:buNone/>
            </a:pPr>
            <a:endParaRPr lang="en-GB" dirty="0" smtClean="0"/>
          </a:p>
          <a:p>
            <a:pPr marL="0" indent="0">
              <a:buNone/>
            </a:pPr>
            <a:r>
              <a:rPr lang="en-GB" dirty="0"/>
              <a:t>s</a:t>
            </a:r>
            <a:r>
              <a:rPr lang="en-GB" dirty="0" smtClean="0"/>
              <a:t>ecure                   embedded                     applied</a:t>
            </a:r>
          </a:p>
          <a:p>
            <a:pPr marL="0" indent="0">
              <a:buNone/>
            </a:pPr>
            <a:r>
              <a:rPr lang="en-GB" dirty="0"/>
              <a:t> </a:t>
            </a:r>
            <a:r>
              <a:rPr lang="en-GB" dirty="0" smtClean="0"/>
              <a:t>            </a:t>
            </a:r>
          </a:p>
          <a:p>
            <a:pPr marL="0" indent="0">
              <a:buNone/>
            </a:pPr>
            <a:r>
              <a:rPr lang="en-GB" dirty="0" smtClean="0"/>
              <a:t> INDEPENDENCE</a:t>
            </a:r>
          </a:p>
        </p:txBody>
      </p:sp>
      <p:sp>
        <p:nvSpPr>
          <p:cNvPr id="4" name="Right Arrow 3"/>
          <p:cNvSpPr/>
          <p:nvPr/>
        </p:nvSpPr>
        <p:spPr>
          <a:xfrm>
            <a:off x="1846489" y="1783867"/>
            <a:ext cx="64807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5" name="Right Arrow 4"/>
          <p:cNvSpPr/>
          <p:nvPr/>
        </p:nvSpPr>
        <p:spPr>
          <a:xfrm>
            <a:off x="6516216" y="1804309"/>
            <a:ext cx="64807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rPr>
              <a:t> </a:t>
            </a:r>
            <a:endParaRPr lang="en-GB" dirty="0">
              <a:solidFill>
                <a:prstClr val="white"/>
              </a:solidFill>
            </a:endParaRPr>
          </a:p>
        </p:txBody>
      </p:sp>
      <p:sp>
        <p:nvSpPr>
          <p:cNvPr id="6" name="Right Arrow 5"/>
          <p:cNvSpPr/>
          <p:nvPr/>
        </p:nvSpPr>
        <p:spPr>
          <a:xfrm>
            <a:off x="4121425" y="1783867"/>
            <a:ext cx="64807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7" name="Right Arrow 6"/>
          <p:cNvSpPr/>
          <p:nvPr/>
        </p:nvSpPr>
        <p:spPr>
          <a:xfrm>
            <a:off x="6547842" y="2253324"/>
            <a:ext cx="64807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ight Arrow 7"/>
          <p:cNvSpPr/>
          <p:nvPr/>
        </p:nvSpPr>
        <p:spPr>
          <a:xfrm>
            <a:off x="4247754" y="2253324"/>
            <a:ext cx="64807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Right Arrow 8"/>
          <p:cNvSpPr/>
          <p:nvPr/>
        </p:nvSpPr>
        <p:spPr>
          <a:xfrm>
            <a:off x="1920506" y="2253324"/>
            <a:ext cx="64807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Right Arrow 9"/>
          <p:cNvSpPr/>
          <p:nvPr/>
        </p:nvSpPr>
        <p:spPr>
          <a:xfrm>
            <a:off x="3401345" y="3356992"/>
            <a:ext cx="273630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Right Arrow 11"/>
          <p:cNvSpPr/>
          <p:nvPr/>
        </p:nvSpPr>
        <p:spPr>
          <a:xfrm>
            <a:off x="1681168" y="4365104"/>
            <a:ext cx="145497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Right Arrow 13"/>
          <p:cNvSpPr/>
          <p:nvPr/>
        </p:nvSpPr>
        <p:spPr>
          <a:xfrm>
            <a:off x="5410160" y="4365104"/>
            <a:ext cx="145497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Right Arrow 14"/>
          <p:cNvSpPr/>
          <p:nvPr/>
        </p:nvSpPr>
        <p:spPr>
          <a:xfrm>
            <a:off x="3635896" y="5319278"/>
            <a:ext cx="399623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4011754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605" y="260648"/>
            <a:ext cx="4530834" cy="1143000"/>
          </a:xfrm>
        </p:spPr>
        <p:txBody>
          <a:bodyPr>
            <a:normAutofit/>
          </a:bodyPr>
          <a:lstStyle/>
          <a:p>
            <a:r>
              <a:rPr lang="en-GB" dirty="0" smtClean="0"/>
              <a:t>A working model for </a:t>
            </a:r>
            <a:br>
              <a:rPr lang="en-GB" dirty="0" smtClean="0"/>
            </a:br>
            <a:r>
              <a:rPr lang="en-GB" dirty="0" smtClean="0"/>
              <a:t>“Masterly Learning”? </a:t>
            </a:r>
            <a:endParaRPr lang="en-GB" dirty="0"/>
          </a:p>
        </p:txBody>
      </p:sp>
      <p:grpSp>
        <p:nvGrpSpPr>
          <p:cNvPr id="18" name="Group 17"/>
          <p:cNvGrpSpPr/>
          <p:nvPr/>
        </p:nvGrpSpPr>
        <p:grpSpPr>
          <a:xfrm>
            <a:off x="438605" y="2737289"/>
            <a:ext cx="1728192" cy="1584176"/>
            <a:chOff x="438605" y="2737289"/>
            <a:chExt cx="1728192" cy="1584176"/>
          </a:xfrm>
        </p:grpSpPr>
        <p:sp>
          <p:nvSpPr>
            <p:cNvPr id="6" name="Rectangle 5"/>
            <p:cNvSpPr/>
            <p:nvPr/>
          </p:nvSpPr>
          <p:spPr>
            <a:xfrm>
              <a:off x="438605" y="2737289"/>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TextBox 7"/>
            <p:cNvSpPr txBox="1"/>
            <p:nvPr/>
          </p:nvSpPr>
          <p:spPr>
            <a:xfrm>
              <a:off x="654629" y="2911554"/>
              <a:ext cx="1296144" cy="1200329"/>
            </a:xfrm>
            <a:prstGeom prst="rect">
              <a:avLst/>
            </a:prstGeom>
            <a:noFill/>
          </p:spPr>
          <p:txBody>
            <a:bodyPr wrap="square" rtlCol="0">
              <a:spAutoFit/>
            </a:bodyPr>
            <a:lstStyle/>
            <a:p>
              <a:pPr algn="ctr"/>
              <a:r>
                <a:rPr lang="en-GB" dirty="0" smtClean="0">
                  <a:solidFill>
                    <a:prstClr val="white"/>
                  </a:solidFill>
                </a:rPr>
                <a:t>Unit of learning  and objectives</a:t>
              </a:r>
              <a:endParaRPr lang="en-GB" dirty="0">
                <a:solidFill>
                  <a:prstClr val="white"/>
                </a:solidFill>
              </a:endParaRPr>
            </a:p>
          </p:txBody>
        </p:sp>
      </p:grpSp>
      <p:sp>
        <p:nvSpPr>
          <p:cNvPr id="9" name="Rounded Rectangle 8"/>
          <p:cNvSpPr/>
          <p:nvPr/>
        </p:nvSpPr>
        <p:spPr>
          <a:xfrm>
            <a:off x="3880084" y="1704227"/>
            <a:ext cx="64807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nvGrpSpPr>
          <p:cNvPr id="17" name="Group 16"/>
          <p:cNvGrpSpPr/>
          <p:nvPr/>
        </p:nvGrpSpPr>
        <p:grpSpPr>
          <a:xfrm>
            <a:off x="2241103" y="2899699"/>
            <a:ext cx="1800200" cy="1152128"/>
            <a:chOff x="2354965" y="2483537"/>
            <a:chExt cx="1800200" cy="1152128"/>
          </a:xfrm>
        </p:grpSpPr>
        <p:sp>
          <p:nvSpPr>
            <p:cNvPr id="10" name="Cloud 9"/>
            <p:cNvSpPr/>
            <p:nvPr/>
          </p:nvSpPr>
          <p:spPr>
            <a:xfrm>
              <a:off x="2354965" y="2483537"/>
              <a:ext cx="1800200"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2606993" y="2726360"/>
              <a:ext cx="1296144" cy="646331"/>
            </a:xfrm>
            <a:prstGeom prst="rect">
              <a:avLst/>
            </a:prstGeom>
            <a:noFill/>
          </p:spPr>
          <p:txBody>
            <a:bodyPr wrap="square" rtlCol="0">
              <a:spAutoFit/>
            </a:bodyPr>
            <a:lstStyle/>
            <a:p>
              <a:r>
                <a:rPr lang="en-GB" dirty="0" smtClean="0">
                  <a:solidFill>
                    <a:prstClr val="white"/>
                  </a:solidFill>
                </a:rPr>
                <a:t>Sufficiently Learnt?</a:t>
              </a:r>
              <a:endParaRPr lang="en-GB" dirty="0">
                <a:solidFill>
                  <a:prstClr val="white"/>
                </a:solidFill>
              </a:endParaRPr>
            </a:p>
          </p:txBody>
        </p:sp>
      </p:grpSp>
      <p:sp>
        <p:nvSpPr>
          <p:cNvPr id="12" name="TextBox 11"/>
          <p:cNvSpPr txBox="1"/>
          <p:nvPr/>
        </p:nvSpPr>
        <p:spPr>
          <a:xfrm>
            <a:off x="3910238" y="1795507"/>
            <a:ext cx="648072" cy="369332"/>
          </a:xfrm>
          <a:prstGeom prst="rect">
            <a:avLst/>
          </a:prstGeom>
          <a:noFill/>
        </p:spPr>
        <p:txBody>
          <a:bodyPr wrap="square" rtlCol="0">
            <a:spAutoFit/>
          </a:bodyPr>
          <a:lstStyle/>
          <a:p>
            <a:r>
              <a:rPr lang="en-GB" dirty="0" smtClean="0">
                <a:solidFill>
                  <a:prstClr val="white"/>
                </a:solidFill>
              </a:rPr>
              <a:t>Yes</a:t>
            </a:r>
            <a:endParaRPr lang="en-GB" dirty="0">
              <a:solidFill>
                <a:prstClr val="white"/>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9312" y="4489304"/>
            <a:ext cx="6699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957246" y="3990989"/>
            <a:ext cx="527484" cy="369332"/>
          </a:xfrm>
          <a:prstGeom prst="rect">
            <a:avLst/>
          </a:prstGeom>
          <a:noFill/>
        </p:spPr>
        <p:txBody>
          <a:bodyPr wrap="square" rtlCol="0">
            <a:spAutoFit/>
          </a:bodyPr>
          <a:lstStyle/>
          <a:p>
            <a:r>
              <a:rPr lang="en-GB" dirty="0" smtClean="0">
                <a:solidFill>
                  <a:prstClr val="white"/>
                </a:solidFill>
              </a:rPr>
              <a:t>No</a:t>
            </a:r>
            <a:endParaRPr lang="en-GB" dirty="0">
              <a:solidFill>
                <a:prstClr val="white"/>
              </a:solidFill>
            </a:endParaRPr>
          </a:p>
        </p:txBody>
      </p:sp>
      <p:sp>
        <p:nvSpPr>
          <p:cNvPr id="14" name="Oval 13"/>
          <p:cNvSpPr/>
          <p:nvPr/>
        </p:nvSpPr>
        <p:spPr>
          <a:xfrm>
            <a:off x="4788024" y="1124744"/>
            <a:ext cx="1872208" cy="17868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1599" y="4309841"/>
            <a:ext cx="189547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4942452" y="1786138"/>
            <a:ext cx="1563351" cy="369332"/>
          </a:xfrm>
          <a:prstGeom prst="rect">
            <a:avLst/>
          </a:prstGeom>
          <a:noFill/>
        </p:spPr>
        <p:txBody>
          <a:bodyPr wrap="square" rtlCol="0">
            <a:spAutoFit/>
          </a:bodyPr>
          <a:lstStyle/>
          <a:p>
            <a:pPr algn="ctr"/>
            <a:r>
              <a:rPr lang="en-GB" dirty="0" smtClean="0">
                <a:solidFill>
                  <a:prstClr val="white"/>
                </a:solidFill>
              </a:rPr>
              <a:t>enrich</a:t>
            </a:r>
            <a:endParaRPr lang="en-GB" dirty="0">
              <a:solidFill>
                <a:prstClr val="white"/>
              </a:solidFill>
            </a:endParaRPr>
          </a:p>
        </p:txBody>
      </p:sp>
      <p:sp>
        <p:nvSpPr>
          <p:cNvPr id="16" name="TextBox 15"/>
          <p:cNvSpPr txBox="1"/>
          <p:nvPr/>
        </p:nvSpPr>
        <p:spPr>
          <a:xfrm>
            <a:off x="5468554" y="5397316"/>
            <a:ext cx="1440160" cy="369332"/>
          </a:xfrm>
          <a:prstGeom prst="rect">
            <a:avLst/>
          </a:prstGeom>
          <a:noFill/>
        </p:spPr>
        <p:txBody>
          <a:bodyPr wrap="square" rtlCol="0">
            <a:spAutoFit/>
          </a:bodyPr>
          <a:lstStyle/>
          <a:p>
            <a:pPr algn="ctr"/>
            <a:r>
              <a:rPr lang="en-GB" dirty="0" smtClean="0">
                <a:solidFill>
                  <a:prstClr val="white"/>
                </a:solidFill>
              </a:rPr>
              <a:t>Correct</a:t>
            </a:r>
            <a:endParaRPr lang="en-GB" dirty="0">
              <a:solidFill>
                <a:prstClr val="white"/>
              </a:solidFill>
            </a:endParaRPr>
          </a:p>
        </p:txBody>
      </p:sp>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9439" y="5301208"/>
            <a:ext cx="1841500"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7219258" y="2719630"/>
            <a:ext cx="1728192" cy="1584176"/>
            <a:chOff x="438605" y="2720492"/>
            <a:chExt cx="1728192" cy="1584176"/>
          </a:xfrm>
        </p:grpSpPr>
        <p:sp>
          <p:nvSpPr>
            <p:cNvPr id="24" name="Rectangle 23"/>
            <p:cNvSpPr/>
            <p:nvPr/>
          </p:nvSpPr>
          <p:spPr>
            <a:xfrm>
              <a:off x="438605" y="2720492"/>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5" name="TextBox 24"/>
            <p:cNvSpPr txBox="1"/>
            <p:nvPr/>
          </p:nvSpPr>
          <p:spPr>
            <a:xfrm>
              <a:off x="654629" y="2911554"/>
              <a:ext cx="1296144" cy="1200329"/>
            </a:xfrm>
            <a:prstGeom prst="rect">
              <a:avLst/>
            </a:prstGeom>
            <a:noFill/>
          </p:spPr>
          <p:txBody>
            <a:bodyPr wrap="square" rtlCol="0">
              <a:spAutoFit/>
            </a:bodyPr>
            <a:lstStyle/>
            <a:p>
              <a:pPr algn="ctr"/>
              <a:r>
                <a:rPr lang="en-GB" dirty="0" smtClean="0">
                  <a:solidFill>
                    <a:prstClr val="white"/>
                  </a:solidFill>
                </a:rPr>
                <a:t>Next unit of learning  and objectives</a:t>
              </a:r>
              <a:endParaRPr lang="en-GB" dirty="0">
                <a:solidFill>
                  <a:prstClr val="white"/>
                </a:solidFill>
              </a:endParaRPr>
            </a:p>
          </p:txBody>
        </p:sp>
      </p:grpSp>
      <p:sp>
        <p:nvSpPr>
          <p:cNvPr id="26" name="TextBox 25"/>
          <p:cNvSpPr txBox="1"/>
          <p:nvPr/>
        </p:nvSpPr>
        <p:spPr>
          <a:xfrm>
            <a:off x="5147660" y="4530781"/>
            <a:ext cx="1563351" cy="369332"/>
          </a:xfrm>
          <a:prstGeom prst="rect">
            <a:avLst/>
          </a:prstGeom>
          <a:noFill/>
        </p:spPr>
        <p:txBody>
          <a:bodyPr wrap="square" rtlCol="0">
            <a:spAutoFit/>
          </a:bodyPr>
          <a:lstStyle/>
          <a:p>
            <a:pPr algn="ctr"/>
            <a:r>
              <a:rPr lang="en-GB" dirty="0" smtClean="0">
                <a:solidFill>
                  <a:prstClr val="white"/>
                </a:solidFill>
              </a:rPr>
              <a:t>Correct</a:t>
            </a:r>
            <a:endParaRPr lang="en-GB" dirty="0">
              <a:solidFill>
                <a:prstClr val="white"/>
              </a:solidFill>
            </a:endParaRPr>
          </a:p>
        </p:txBody>
      </p:sp>
      <p:sp>
        <p:nvSpPr>
          <p:cNvPr id="27" name="TextBox 26"/>
          <p:cNvSpPr txBox="1"/>
          <p:nvPr/>
        </p:nvSpPr>
        <p:spPr>
          <a:xfrm>
            <a:off x="3899312" y="4569750"/>
            <a:ext cx="648072" cy="369332"/>
          </a:xfrm>
          <a:prstGeom prst="rect">
            <a:avLst/>
          </a:prstGeom>
          <a:noFill/>
        </p:spPr>
        <p:txBody>
          <a:bodyPr wrap="square" rtlCol="0">
            <a:spAutoFit/>
          </a:bodyPr>
          <a:lstStyle/>
          <a:p>
            <a:r>
              <a:rPr lang="en-GB" dirty="0" smtClean="0">
                <a:solidFill>
                  <a:prstClr val="white"/>
                </a:solidFill>
              </a:rPr>
              <a:t>No</a:t>
            </a:r>
            <a:endParaRPr lang="en-GB" dirty="0">
              <a:solidFill>
                <a:prstClr val="white"/>
              </a:solidFill>
            </a:endParaRPr>
          </a:p>
        </p:txBody>
      </p:sp>
      <p:sp>
        <p:nvSpPr>
          <p:cNvPr id="28" name="TextBox 27"/>
          <p:cNvSpPr txBox="1"/>
          <p:nvPr/>
        </p:nvSpPr>
        <p:spPr>
          <a:xfrm>
            <a:off x="2493131" y="5946601"/>
            <a:ext cx="2294893" cy="646331"/>
          </a:xfrm>
          <a:prstGeom prst="rect">
            <a:avLst/>
          </a:prstGeom>
          <a:noFill/>
        </p:spPr>
        <p:txBody>
          <a:bodyPr wrap="square" rtlCol="0">
            <a:spAutoFit/>
          </a:bodyPr>
          <a:lstStyle/>
          <a:p>
            <a:r>
              <a:rPr lang="en-GB" dirty="0" smtClean="0">
                <a:solidFill>
                  <a:prstClr val="black"/>
                </a:solidFill>
              </a:rPr>
              <a:t>Adapted from Bloom, 1971</a:t>
            </a:r>
            <a:endParaRPr lang="en-GB" dirty="0">
              <a:solidFill>
                <a:prstClr val="black"/>
              </a:solidFill>
            </a:endParaRPr>
          </a:p>
        </p:txBody>
      </p:sp>
      <p:sp>
        <p:nvSpPr>
          <p:cNvPr id="3" name="Right Arrow 2"/>
          <p:cNvSpPr/>
          <p:nvPr/>
        </p:nvSpPr>
        <p:spPr>
          <a:xfrm rot="18993821">
            <a:off x="2634381" y="2343305"/>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ight Arrow 28"/>
          <p:cNvSpPr/>
          <p:nvPr/>
        </p:nvSpPr>
        <p:spPr>
          <a:xfrm rot="2325303">
            <a:off x="2682673" y="436577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0" name="Right Arrow 29"/>
          <p:cNvSpPr/>
          <p:nvPr/>
        </p:nvSpPr>
        <p:spPr>
          <a:xfrm rot="18993821">
            <a:off x="6692517" y="4976371"/>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1" name="Right Arrow 30"/>
          <p:cNvSpPr/>
          <p:nvPr/>
        </p:nvSpPr>
        <p:spPr>
          <a:xfrm rot="2575381">
            <a:off x="6743915" y="1877110"/>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2" name="Right Arrow 31"/>
          <p:cNvSpPr/>
          <p:nvPr/>
        </p:nvSpPr>
        <p:spPr>
          <a:xfrm rot="5400000">
            <a:off x="4962223" y="3412148"/>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3" name="Right Arrow 32"/>
          <p:cNvSpPr/>
          <p:nvPr/>
        </p:nvSpPr>
        <p:spPr>
          <a:xfrm rot="16200000">
            <a:off x="5379367" y="3507877"/>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 name="TextBox 3"/>
          <p:cNvSpPr txBox="1"/>
          <p:nvPr/>
        </p:nvSpPr>
        <p:spPr>
          <a:xfrm>
            <a:off x="899592" y="4900113"/>
            <a:ext cx="2309820" cy="1200329"/>
          </a:xfrm>
          <a:prstGeom prst="rect">
            <a:avLst/>
          </a:prstGeom>
          <a:noFill/>
        </p:spPr>
        <p:txBody>
          <a:bodyPr wrap="square" rtlCol="0">
            <a:spAutoFit/>
          </a:bodyPr>
          <a:lstStyle/>
          <a:p>
            <a:r>
              <a:rPr lang="en-GB" dirty="0" smtClean="0"/>
              <a:t>Don’t forget that children will need </a:t>
            </a:r>
            <a:r>
              <a:rPr lang="en-GB" dirty="0"/>
              <a:t>t</a:t>
            </a:r>
            <a:r>
              <a:rPr lang="en-GB" dirty="0" smtClean="0"/>
              <a:t>o have application skills modelled.</a:t>
            </a:r>
            <a:endParaRPr lang="en-GB" dirty="0"/>
          </a:p>
        </p:txBody>
      </p:sp>
    </p:spTree>
    <p:extLst>
      <p:ext uri="{BB962C8B-B14F-4D97-AF65-F5344CB8AC3E}">
        <p14:creationId xmlns:p14="http://schemas.microsoft.com/office/powerpoint/2010/main" val="421495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19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1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19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4" grpId="0" animBg="1"/>
      <p:bldP spid="15" grpId="0"/>
      <p:bldP spid="26" grpId="0"/>
      <p:bldP spid="27" grpId="0"/>
      <p:bldP spid="3" grpId="0" animBg="1"/>
      <p:bldP spid="29" grpId="0" animBg="1"/>
      <p:bldP spid="30" grpId="0" animBg="1"/>
      <p:bldP spid="31" grpId="0" animBg="1"/>
      <p:bldP spid="32" grpId="0" animBg="1"/>
      <p:bldP spid="3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67544" y="1124744"/>
            <a:ext cx="8229600" cy="4896544"/>
          </a:xfrm>
        </p:spPr>
        <p:txBody>
          <a:bodyPr>
            <a:normAutofit fontScale="92500" lnSpcReduction="10000"/>
          </a:bodyPr>
          <a:lstStyle/>
          <a:p>
            <a:pPr marL="0" lvl="0" indent="0">
              <a:buNone/>
            </a:pPr>
            <a:r>
              <a:rPr lang="en-GB" b="1" dirty="0" smtClean="0">
                <a:solidFill>
                  <a:prstClr val="black"/>
                </a:solidFill>
              </a:rPr>
              <a:t>3. Pupils </a:t>
            </a:r>
            <a:r>
              <a:rPr lang="en-GB" b="1" dirty="0">
                <a:solidFill>
                  <a:prstClr val="black"/>
                </a:solidFill>
              </a:rPr>
              <a:t>who </a:t>
            </a:r>
            <a:r>
              <a:rPr lang="en-GB" b="1" dirty="0" smtClean="0">
                <a:solidFill>
                  <a:prstClr val="black"/>
                </a:solidFill>
              </a:rPr>
              <a:t>grasp </a:t>
            </a:r>
            <a:r>
              <a:rPr lang="en-GB" b="1" dirty="0">
                <a:solidFill>
                  <a:prstClr val="black"/>
                </a:solidFill>
              </a:rPr>
              <a:t>concepts rapidly should be challenged through being offered rich and sophisticated problems before any acceleration through new content</a:t>
            </a:r>
            <a:r>
              <a:rPr lang="en-GB" b="1" dirty="0" smtClean="0">
                <a:solidFill>
                  <a:prstClr val="black"/>
                </a:solidFill>
              </a:rPr>
              <a:t>.</a:t>
            </a:r>
          </a:p>
          <a:p>
            <a:pPr marL="0" lvl="0" indent="0">
              <a:buNone/>
            </a:pPr>
            <a:endParaRPr lang="en-GB" dirty="0">
              <a:solidFill>
                <a:prstClr val="black"/>
              </a:solidFill>
            </a:endParaRPr>
          </a:p>
          <a:p>
            <a:pPr marL="0" lvl="0" indent="0">
              <a:buNone/>
            </a:pPr>
            <a:r>
              <a:rPr lang="en-GB" dirty="0" smtClean="0">
                <a:solidFill>
                  <a:prstClr val="black"/>
                </a:solidFill>
              </a:rPr>
              <a:t>How well are teachers designing activities that are rich and sophisticated?</a:t>
            </a:r>
            <a:endParaRPr lang="en-GB" dirty="0">
              <a:solidFill>
                <a:prstClr val="black"/>
              </a:solidFill>
            </a:endParaRPr>
          </a:p>
          <a:p>
            <a:pPr marL="0" lvl="0" indent="0">
              <a:buNone/>
            </a:pPr>
            <a:r>
              <a:rPr lang="en-GB" dirty="0" smtClean="0">
                <a:solidFill>
                  <a:prstClr val="black"/>
                </a:solidFill>
              </a:rPr>
              <a:t>How is planning enabling more opportunities for children to evidence depth of learning outside of the taught/known context/familiar as the year continues?</a:t>
            </a:r>
          </a:p>
          <a:p>
            <a:pPr marL="0" lvl="0" indent="0">
              <a:buNone/>
            </a:pPr>
            <a:endParaRPr lang="en-GB" sz="900" dirty="0">
              <a:solidFill>
                <a:prstClr val="black"/>
              </a:solidFill>
            </a:endParaRPr>
          </a:p>
          <a:p>
            <a:pPr marL="0" lvl="0" indent="0">
              <a:buNone/>
            </a:pPr>
            <a:r>
              <a:rPr lang="en-GB" dirty="0" smtClean="0">
                <a:solidFill>
                  <a:prstClr val="black"/>
                </a:solidFill>
              </a:rPr>
              <a:t>Is homework being set that deepens understanding?</a:t>
            </a:r>
            <a:endParaRPr lang="en-GB" dirty="0">
              <a:solidFill>
                <a:prstClr val="black"/>
              </a:solidFill>
            </a:endParaRPr>
          </a:p>
        </p:txBody>
      </p:sp>
    </p:spTree>
    <p:extLst>
      <p:ext uri="{BB962C8B-B14F-4D97-AF65-F5344CB8AC3E}">
        <p14:creationId xmlns:p14="http://schemas.microsoft.com/office/powerpoint/2010/main" val="1727657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67544" y="1124744"/>
            <a:ext cx="8229600" cy="5184576"/>
          </a:xfrm>
        </p:spPr>
        <p:txBody>
          <a:bodyPr>
            <a:normAutofit fontScale="92500" lnSpcReduction="20000"/>
          </a:bodyPr>
          <a:lstStyle/>
          <a:p>
            <a:pPr marL="0" indent="0">
              <a:buNone/>
            </a:pPr>
            <a:r>
              <a:rPr lang="en-GB" b="1" dirty="0" smtClean="0"/>
              <a:t>4. Those children who are not sufficiently fluent with earlier material should consolidate their understanding, including through additional practise before moving on.</a:t>
            </a:r>
          </a:p>
          <a:p>
            <a:pPr marL="0" indent="0">
              <a:buNone/>
            </a:pPr>
            <a:endParaRPr lang="en-GB" sz="1200" dirty="0"/>
          </a:p>
          <a:p>
            <a:pPr marL="0" indent="0">
              <a:buNone/>
            </a:pPr>
            <a:r>
              <a:rPr lang="en-GB" sz="2400" dirty="0"/>
              <a:t>Is pre-teaching being </a:t>
            </a:r>
            <a:r>
              <a:rPr lang="en-GB" sz="2400" dirty="0" smtClean="0"/>
              <a:t>used to ensure more fragile learners are ready for the lesson?</a:t>
            </a:r>
            <a:endParaRPr lang="en-GB" sz="2400" dirty="0"/>
          </a:p>
          <a:p>
            <a:pPr marL="0" indent="0">
              <a:buNone/>
            </a:pPr>
            <a:r>
              <a:rPr lang="en-GB" sz="2400" dirty="0" smtClean="0"/>
              <a:t>Where in your time table is ‘adequate time for practise to embed’? (We all really don’t want children counting on their fingers or not being able to spell ‘they’ at the end of KS2!)</a:t>
            </a:r>
          </a:p>
          <a:p>
            <a:pPr marL="0" indent="0">
              <a:buNone/>
            </a:pPr>
            <a:r>
              <a:rPr lang="en-GB" sz="2400" dirty="0" smtClean="0"/>
              <a:t>Does the timetable allow for “air bricks” along the way? Revisits over time? Warm ups?</a:t>
            </a:r>
          </a:p>
          <a:p>
            <a:pPr marL="0" indent="0">
              <a:buNone/>
            </a:pPr>
            <a:r>
              <a:rPr lang="en-GB" sz="2400" dirty="0"/>
              <a:t>Do teachers sometimes move on earlier, as well as stay still or go back? </a:t>
            </a:r>
          </a:p>
          <a:p>
            <a:pPr marL="0" indent="0">
              <a:buNone/>
            </a:pPr>
            <a:endParaRPr lang="en-GB" sz="800" dirty="0"/>
          </a:p>
          <a:p>
            <a:pPr marL="0" indent="0">
              <a:buNone/>
            </a:pPr>
            <a:r>
              <a:rPr lang="en-GB" sz="2400" dirty="0" smtClean="0"/>
              <a:t>How are teachers identifying homework that can be used to consolidate learning and prepare them for work to come? </a:t>
            </a:r>
          </a:p>
        </p:txBody>
      </p:sp>
    </p:spTree>
    <p:extLst>
      <p:ext uri="{BB962C8B-B14F-4D97-AF65-F5344CB8AC3E}">
        <p14:creationId xmlns:p14="http://schemas.microsoft.com/office/powerpoint/2010/main" val="1480864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tracking questions</a:t>
            </a:r>
            <a:endParaRPr lang="en-GB" dirty="0"/>
          </a:p>
        </p:txBody>
      </p:sp>
      <p:sp>
        <p:nvSpPr>
          <p:cNvPr id="3" name="Content Placeholder 2"/>
          <p:cNvSpPr>
            <a:spLocks noGrp="1"/>
          </p:cNvSpPr>
          <p:nvPr>
            <p:ph idx="1"/>
          </p:nvPr>
        </p:nvSpPr>
        <p:spPr/>
        <p:txBody>
          <a:bodyPr>
            <a:normAutofit fontScale="92500" lnSpcReduction="10000"/>
          </a:bodyPr>
          <a:lstStyle/>
          <a:p>
            <a:r>
              <a:rPr lang="en-GB" b="1" dirty="0" smtClean="0"/>
              <a:t>“Close to”:</a:t>
            </a:r>
            <a:r>
              <a:rPr lang="en-GB" dirty="0" smtClean="0"/>
              <a:t> should they have caught up in that domain between November and February? It should be flagged but what is your response?</a:t>
            </a:r>
          </a:p>
          <a:p>
            <a:r>
              <a:rPr lang="en-GB" dirty="0" smtClean="0"/>
              <a:t>Can you have </a:t>
            </a:r>
            <a:r>
              <a:rPr lang="en-GB" b="1" dirty="0" smtClean="0"/>
              <a:t>too many “close to” </a:t>
            </a:r>
            <a:r>
              <a:rPr lang="en-GB" dirty="0" smtClean="0"/>
              <a:t>in a profile for a subject?</a:t>
            </a:r>
          </a:p>
          <a:p>
            <a:r>
              <a:rPr lang="en-GB" b="1" dirty="0" smtClean="0"/>
              <a:t>A single domain below: </a:t>
            </a:r>
            <a:r>
              <a:rPr lang="en-GB" dirty="0" smtClean="0"/>
              <a:t>This child would be regarded as “close to” because they </a:t>
            </a:r>
            <a:r>
              <a:rPr lang="en-GB" b="1" dirty="0" smtClean="0"/>
              <a:t>can</a:t>
            </a:r>
            <a:r>
              <a:rPr lang="en-GB" dirty="0" smtClean="0"/>
              <a:t> catch up. Are they catching up? (e.g. now close to?</a:t>
            </a:r>
          </a:p>
          <a:p>
            <a:r>
              <a:rPr lang="en-GB" dirty="0" smtClean="0"/>
              <a:t>The principle of good tracking is the </a:t>
            </a:r>
            <a:r>
              <a:rPr lang="en-GB" b="1" dirty="0" smtClean="0"/>
              <a:t>responsive</a:t>
            </a:r>
            <a:r>
              <a:rPr lang="en-GB" dirty="0" smtClean="0"/>
              <a:t> </a:t>
            </a:r>
            <a:r>
              <a:rPr lang="en-GB" b="1" dirty="0" smtClean="0"/>
              <a:t>actions that it provokes.</a:t>
            </a:r>
            <a:r>
              <a:rPr lang="en-GB" dirty="0" smtClean="0"/>
              <a:t> “There is no intrinsic value” in simply having the information.</a:t>
            </a:r>
            <a:endParaRPr lang="en-GB" b="1" dirty="0" smtClean="0"/>
          </a:p>
          <a:p>
            <a:endParaRPr lang="en-GB" b="1" dirty="0"/>
          </a:p>
        </p:txBody>
      </p:sp>
    </p:spTree>
    <p:extLst>
      <p:ext uri="{BB962C8B-B14F-4D97-AF65-F5344CB8AC3E}">
        <p14:creationId xmlns:p14="http://schemas.microsoft.com/office/powerpoint/2010/main" val="1319869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Focus Groups</a:t>
            </a:r>
            <a:endParaRPr lang="en-GB" dirty="0">
              <a:solidFill>
                <a:srgbClr val="0070C0"/>
              </a:solidFill>
            </a:endParaRPr>
          </a:p>
        </p:txBody>
      </p:sp>
      <p:sp>
        <p:nvSpPr>
          <p:cNvPr id="3" name="Content Placeholder 2"/>
          <p:cNvSpPr>
            <a:spLocks noGrp="1"/>
          </p:cNvSpPr>
          <p:nvPr>
            <p:ph idx="1"/>
          </p:nvPr>
        </p:nvSpPr>
        <p:spPr/>
        <p:txBody>
          <a:bodyPr/>
          <a:lstStyle/>
          <a:p>
            <a:r>
              <a:rPr lang="en-GB" dirty="0" smtClean="0"/>
              <a:t>Mixed Age Classes  </a:t>
            </a:r>
          </a:p>
          <a:p>
            <a:r>
              <a:rPr lang="en-GB" dirty="0" smtClean="0"/>
              <a:t>Reporting to Parents</a:t>
            </a:r>
          </a:p>
          <a:p>
            <a:r>
              <a:rPr lang="en-GB" dirty="0" smtClean="0"/>
              <a:t>Reporting to governors and other stakeholders</a:t>
            </a:r>
            <a:endParaRPr lang="en-GB" dirty="0"/>
          </a:p>
        </p:txBody>
      </p:sp>
    </p:spTree>
    <p:extLst>
      <p:ext uri="{BB962C8B-B14F-4D97-AF65-F5344CB8AC3E}">
        <p14:creationId xmlns:p14="http://schemas.microsoft.com/office/powerpoint/2010/main" val="1324921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sz="4000" dirty="0" smtClean="0">
                <a:solidFill>
                  <a:srgbClr val="0070C0"/>
                </a:solidFill>
              </a:rPr>
              <a:t>BREAK</a:t>
            </a:r>
            <a:endParaRPr lang="en-GB" sz="4000" dirty="0">
              <a:solidFill>
                <a:srgbClr val="0070C0"/>
              </a:solidFill>
            </a:endParaRPr>
          </a:p>
        </p:txBody>
      </p:sp>
      <p:pic>
        <p:nvPicPr>
          <p:cNvPr id="2050" name="Picture 2" descr="C:\Users\Hantsnet\AppData\Local\Microsoft\Windows\Temporary Internet Files\Content.IE5\GZJMVFBY\large-Cup-of-Tea-0-17613[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1536870"/>
            <a:ext cx="4572488" cy="4214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8292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50648519"/>
              </p:ext>
            </p:extLst>
          </p:nvPr>
        </p:nvGraphicFramePr>
        <p:xfrm>
          <a:off x="395536" y="1741992"/>
          <a:ext cx="8465030" cy="3352800"/>
        </p:xfrm>
        <a:graphic>
          <a:graphicData uri="http://schemas.openxmlformats.org/drawingml/2006/table">
            <a:tbl>
              <a:tblPr firstRow="1" firstCol="1" bandRow="1"/>
              <a:tblGrid>
                <a:gridCol w="1840295"/>
                <a:gridCol w="1728192"/>
                <a:gridCol w="735564"/>
                <a:gridCol w="1496684"/>
                <a:gridCol w="584596"/>
                <a:gridCol w="2079699"/>
              </a:tblGrid>
              <a:tr h="299655">
                <a:tc>
                  <a:txBody>
                    <a:bodyPr/>
                    <a:lstStyle/>
                    <a:p>
                      <a:pPr>
                        <a:spcAft>
                          <a:spcPts val="0"/>
                        </a:spcAft>
                      </a:pPr>
                      <a:r>
                        <a:rPr lang="en-GB" sz="2000" dirty="0">
                          <a:effectLst/>
                          <a:latin typeface="Calibri"/>
                          <a:cs typeface="Times New Roman"/>
                        </a:rPr>
                        <a:t>To be “on track”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GB" sz="2000" dirty="0">
                          <a:effectLst/>
                          <a:latin typeface="Calibri"/>
                          <a:cs typeface="Times New Roman"/>
                        </a:rPr>
                        <a:t>Phase 1 objectives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spcAft>
                          <a:spcPts val="0"/>
                        </a:spcAft>
                      </a:pPr>
                      <a:r>
                        <a:rPr lang="en-GB" sz="2000">
                          <a:effectLst/>
                          <a:latin typeface="Calibri"/>
                          <a:cs typeface="Times New Roman"/>
                        </a:rPr>
                        <a:t>Phase 2 objectives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spcAft>
                          <a:spcPts val="0"/>
                        </a:spcAft>
                      </a:pPr>
                      <a:r>
                        <a:rPr lang="en-GB" sz="2000">
                          <a:effectLst/>
                          <a:latin typeface="Calibri"/>
                          <a:cs typeface="Times New Roman"/>
                        </a:rPr>
                        <a:t>Phase 3 objectives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655">
                <a:tc>
                  <a:txBody>
                    <a:bodyPr/>
                    <a:lstStyle/>
                    <a:p>
                      <a:pPr>
                        <a:spcAft>
                          <a:spcPts val="0"/>
                        </a:spcAft>
                      </a:pPr>
                      <a:r>
                        <a:rPr lang="en-GB" sz="2000">
                          <a:effectLst/>
                          <a:latin typeface="Calibri"/>
                          <a:cs typeface="Times New Roman"/>
                        </a:rPr>
                        <a:t>Milestone 1 (November)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66"/>
                    </a:solidFill>
                  </a:tcPr>
                </a:tc>
                <a:tc>
                  <a:txBody>
                    <a:bodyPr/>
                    <a:lstStyle/>
                    <a:p>
                      <a:pPr>
                        <a:spcAft>
                          <a:spcPts val="0"/>
                        </a:spcAft>
                      </a:pPr>
                      <a:r>
                        <a:rPr lang="en-GB" sz="2000" dirty="0">
                          <a:effectLst/>
                          <a:latin typeface="Calibri"/>
                          <a:cs typeface="Times New Roman"/>
                        </a:rPr>
                        <a:t> </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c hMerge="1">
                  <a:txBody>
                    <a:bodyPr/>
                    <a:lstStyle/>
                    <a:p>
                      <a:endParaRPr lang="en-GB"/>
                    </a:p>
                  </a:txBody>
                  <a:tcPr/>
                </a:tc>
                <a:tc>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r>
              <a:tr h="299655">
                <a:tc>
                  <a:txBody>
                    <a:bodyPr/>
                    <a:lstStyle/>
                    <a:p>
                      <a:pPr>
                        <a:spcAft>
                          <a:spcPts val="0"/>
                        </a:spcAft>
                      </a:pPr>
                      <a:r>
                        <a:rPr lang="en-GB" sz="2000">
                          <a:effectLst/>
                          <a:latin typeface="Calibri"/>
                          <a:cs typeface="Times New Roman"/>
                        </a:rPr>
                        <a:t>Milestone 2 (February)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Competent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spcAft>
                          <a:spcPts val="0"/>
                        </a:spcAft>
                      </a:pPr>
                      <a:r>
                        <a:rPr lang="en-GB" sz="2000" b="1">
                          <a:effectLst/>
                          <a:latin typeface="Calibri"/>
                          <a:cs typeface="Times New Roman"/>
                        </a:rPr>
                        <a:t> </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r>
              <a:tr h="299655">
                <a:tc>
                  <a:txBody>
                    <a:bodyPr/>
                    <a:lstStyle/>
                    <a:p>
                      <a:pPr>
                        <a:spcAft>
                          <a:spcPts val="0"/>
                        </a:spcAft>
                      </a:pPr>
                      <a:r>
                        <a:rPr lang="en-GB" sz="2000">
                          <a:effectLst/>
                          <a:latin typeface="Calibri"/>
                          <a:cs typeface="Times New Roman"/>
                        </a:rPr>
                        <a:t>Milestone 3 (April)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Expert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lgn="ctr">
                        <a:spcAft>
                          <a:spcPts val="0"/>
                        </a:spcAft>
                      </a:pPr>
                      <a:r>
                        <a:rPr lang="en-GB" sz="2000" b="1">
                          <a:effectLst/>
                          <a:latin typeface="Calibri"/>
                          <a:cs typeface="Times New Roman"/>
                        </a:rPr>
                        <a:t>Competent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r>
              <a:tr h="599310">
                <a:tc>
                  <a:txBody>
                    <a:bodyPr/>
                    <a:lstStyle/>
                    <a:p>
                      <a:pPr>
                        <a:spcAft>
                          <a:spcPts val="0"/>
                        </a:spcAft>
                      </a:pPr>
                      <a:r>
                        <a:rPr lang="en-GB" sz="2000">
                          <a:effectLst/>
                          <a:latin typeface="Calibri"/>
                          <a:cs typeface="Times New Roman"/>
                        </a:rPr>
                        <a:t>End of Year </a:t>
                      </a:r>
                    </a:p>
                    <a:p>
                      <a:pPr>
                        <a:spcAft>
                          <a:spcPts val="0"/>
                        </a:spcAft>
                      </a:pPr>
                      <a:r>
                        <a:rPr lang="en-GB" sz="2000">
                          <a:effectLst/>
                          <a:latin typeface="Calibri"/>
                          <a:cs typeface="Times New Roman"/>
                        </a:rPr>
                        <a:t>Age Related Expectations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Expert</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n-GB" sz="2000" b="1" dirty="0">
                          <a:effectLst/>
                          <a:latin typeface="Calibri"/>
                          <a:cs typeface="Times New Roman"/>
                        </a:rPr>
                        <a:t> </a:t>
                      </a:r>
                      <a:endParaRPr lang="en-GB" sz="2000" dirty="0">
                        <a:effectLst/>
                        <a:latin typeface="Calibri"/>
                        <a:cs typeface="Times New Roman"/>
                      </a:endParaRPr>
                    </a:p>
                    <a:p>
                      <a:pPr>
                        <a:spcAft>
                          <a:spcPts val="0"/>
                        </a:spcAft>
                      </a:pPr>
                      <a:r>
                        <a:rPr lang="en-GB" sz="2000" b="1" dirty="0">
                          <a:effectLst/>
                          <a:latin typeface="Calibri"/>
                          <a:cs typeface="Times New Roman"/>
                        </a:rPr>
                        <a:t>and</a:t>
                      </a:r>
                      <a:endParaRPr lang="en-GB" sz="2000" dirty="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Expert</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n-GB" sz="2000" b="1">
                          <a:effectLst/>
                          <a:latin typeface="Calibri"/>
                          <a:cs typeface="Times New Roman"/>
                        </a:rPr>
                        <a:t> </a:t>
                      </a:r>
                      <a:endParaRPr lang="en-GB" sz="2000">
                        <a:effectLst/>
                        <a:latin typeface="Calibri"/>
                        <a:cs typeface="Times New Roman"/>
                      </a:endParaRPr>
                    </a:p>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Competent/Expert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3" name="Rectangle 1"/>
          <p:cNvSpPr>
            <a:spLocks noChangeArrowheads="1"/>
          </p:cNvSpPr>
          <p:nvPr/>
        </p:nvSpPr>
        <p:spPr bwMode="auto">
          <a:xfrm>
            <a:off x="251520" y="332656"/>
            <a:ext cx="662473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dirty="0" smtClean="0">
                <a:ln>
                  <a:noFill/>
                </a:ln>
                <a:solidFill>
                  <a:schemeClr val="tx1"/>
                </a:solidFill>
                <a:effectLst/>
                <a:latin typeface="Arial" pitchFamily="34" charset="0"/>
                <a:cs typeface="Arial" pitchFamily="34" charset="0"/>
              </a:rPr>
              <a:t>Objectives have to be “sufficiently” secured at each strategic assessment for a pupil to be “on track”. </a:t>
            </a:r>
          </a:p>
        </p:txBody>
      </p:sp>
    </p:spTree>
    <p:extLst>
      <p:ext uri="{BB962C8B-B14F-4D97-AF65-F5344CB8AC3E}">
        <p14:creationId xmlns:p14="http://schemas.microsoft.com/office/powerpoint/2010/main" val="27252138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Mastery of Mathematics</a:t>
            </a:r>
            <a:endParaRPr lang="en-GB" b="1" dirty="0">
              <a:solidFill>
                <a:srgbClr val="0070C0"/>
              </a:solidFill>
            </a:endParaRPr>
          </a:p>
        </p:txBody>
      </p:sp>
      <p:sp>
        <p:nvSpPr>
          <p:cNvPr id="3" name="Content Placeholder 2"/>
          <p:cNvSpPr>
            <a:spLocks noGrp="1"/>
          </p:cNvSpPr>
          <p:nvPr>
            <p:ph idx="1"/>
          </p:nvPr>
        </p:nvSpPr>
        <p:spPr/>
        <p:txBody>
          <a:bodyPr>
            <a:normAutofit/>
          </a:bodyPr>
          <a:lstStyle/>
          <a:p>
            <a:pPr marL="0" indent="0">
              <a:buNone/>
            </a:pPr>
            <a:r>
              <a:rPr lang="en-GB" dirty="0" smtClean="0"/>
              <a:t>‘A mathematical concept or skill has been </a:t>
            </a:r>
            <a:r>
              <a:rPr lang="en-GB" i="1" dirty="0" smtClean="0"/>
              <a:t>mastered </a:t>
            </a:r>
            <a:r>
              <a:rPr lang="en-GB" dirty="0" smtClean="0"/>
              <a:t>when, through exploration, clarification, practice and application over time, a person can represent it in multiple ways, has the mathematical language to be able to communicate related ideas, and can think mathematically with the concept so that they can independently apply it to a totally new problem in an unfamiliar situation’</a:t>
            </a:r>
          </a:p>
          <a:p>
            <a:pPr marL="0" indent="0">
              <a:buNone/>
            </a:pPr>
            <a:endParaRPr lang="en-GB" dirty="0"/>
          </a:p>
          <a:p>
            <a:pPr marL="0" indent="0">
              <a:buNone/>
            </a:pPr>
            <a:r>
              <a:rPr lang="en-GB" sz="1700" dirty="0" smtClean="0"/>
              <a:t>Drury, H (2014) Mastering mathematics, Teaching to transform achievement OUP</a:t>
            </a:r>
            <a:endParaRPr lang="en-GB" sz="1700" dirty="0"/>
          </a:p>
        </p:txBody>
      </p:sp>
    </p:spTree>
    <p:extLst>
      <p:ext uri="{BB962C8B-B14F-4D97-AF65-F5344CB8AC3E}">
        <p14:creationId xmlns:p14="http://schemas.microsoft.com/office/powerpoint/2010/main" val="2489874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Overview of the session</a:t>
            </a:r>
            <a:endParaRPr lang="en-GB" dirty="0">
              <a:solidFill>
                <a:srgbClr val="0070C0"/>
              </a:solidFill>
            </a:endParaRPr>
          </a:p>
        </p:txBody>
      </p:sp>
      <p:sp>
        <p:nvSpPr>
          <p:cNvPr id="3" name="Content Placeholder 2"/>
          <p:cNvSpPr>
            <a:spLocks noGrp="1"/>
          </p:cNvSpPr>
          <p:nvPr>
            <p:ph idx="1"/>
          </p:nvPr>
        </p:nvSpPr>
        <p:spPr>
          <a:xfrm>
            <a:off x="467544" y="1196752"/>
            <a:ext cx="8229600" cy="4896544"/>
          </a:xfrm>
        </p:spPr>
        <p:txBody>
          <a:bodyPr>
            <a:normAutofit fontScale="92500" lnSpcReduction="10000"/>
          </a:bodyPr>
          <a:lstStyle/>
          <a:p>
            <a:pPr marL="0" indent="0">
              <a:buNone/>
            </a:pPr>
            <a:r>
              <a:rPr lang="en-GB" dirty="0" smtClean="0"/>
              <a:t>9.00		The journey to ‘mastery’ Implications 			for leaders</a:t>
            </a:r>
          </a:p>
          <a:p>
            <a:pPr marL="0" indent="0">
              <a:buNone/>
            </a:pPr>
            <a:r>
              <a:rPr lang="en-GB" dirty="0" smtClean="0"/>
              <a:t>9.15		Focus groups: Mixed age classes; 			reporting to parents and reporting to 			governors and other stakeholders</a:t>
            </a:r>
          </a:p>
          <a:p>
            <a:pPr marL="0" indent="0">
              <a:buNone/>
            </a:pPr>
            <a:r>
              <a:rPr lang="en-GB" dirty="0" smtClean="0"/>
              <a:t>10.00		Break </a:t>
            </a:r>
          </a:p>
          <a:p>
            <a:pPr marL="0" indent="0">
              <a:buNone/>
            </a:pPr>
            <a:r>
              <a:rPr lang="en-GB" dirty="0" smtClean="0"/>
              <a:t>10.20		What does ‘expert’ look like? – the final 		part of the mastery journey – 				Mathematics and English teams</a:t>
            </a:r>
          </a:p>
          <a:p>
            <a:pPr marL="0" indent="0">
              <a:buNone/>
            </a:pPr>
            <a:r>
              <a:rPr lang="en-GB" dirty="0" smtClean="0"/>
              <a:t>11.20		Target group pupils – catch up and 			adapted planning</a:t>
            </a:r>
          </a:p>
          <a:p>
            <a:pPr marL="0" indent="0">
              <a:buNone/>
            </a:pPr>
            <a:r>
              <a:rPr lang="en-GB" dirty="0" smtClean="0"/>
              <a:t>11.40		High Impact Interventions</a:t>
            </a:r>
          </a:p>
          <a:p>
            <a:pPr marL="0" indent="0">
              <a:buNone/>
            </a:pPr>
            <a:endParaRPr lang="en-GB" dirty="0" smtClean="0"/>
          </a:p>
          <a:p>
            <a:pPr marL="0" indent="0">
              <a:buNone/>
            </a:pPr>
            <a:endParaRPr lang="en-GB" dirty="0" smtClean="0"/>
          </a:p>
          <a:p>
            <a:endParaRPr lang="en-GB" dirty="0" smtClean="0"/>
          </a:p>
          <a:p>
            <a:endParaRPr lang="en-GB" dirty="0"/>
          </a:p>
        </p:txBody>
      </p:sp>
    </p:spTree>
    <p:extLst>
      <p:ext uri="{BB962C8B-B14F-4D97-AF65-F5344CB8AC3E}">
        <p14:creationId xmlns:p14="http://schemas.microsoft.com/office/powerpoint/2010/main" val="2206980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96980" y="964199"/>
            <a:ext cx="7850218" cy="2962186"/>
            <a:chOff x="695397" y="717783"/>
            <a:chExt cx="10879563" cy="5047930"/>
          </a:xfrm>
        </p:grpSpPr>
        <p:sp>
          <p:nvSpPr>
            <p:cNvPr id="9" name="Right Triangle 8"/>
            <p:cNvSpPr/>
            <p:nvPr/>
          </p:nvSpPr>
          <p:spPr>
            <a:xfrm>
              <a:off x="1461957" y="941558"/>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95397" y="717783"/>
              <a:ext cx="10879563" cy="5047930"/>
              <a:chOff x="695397" y="717783"/>
              <a:chExt cx="10879563"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noFill/>
            </p:spPr>
            <p:txBody>
              <a:bodyPr wrap="square" rtlCol="0">
                <a:spAutoFit/>
              </a:bodyPr>
              <a:lstStyle/>
              <a:p>
                <a:r>
                  <a:rPr lang="en-GB" sz="2400" b="1" dirty="0" smtClean="0">
                    <a:solidFill>
                      <a:srgbClr val="FF0000"/>
                    </a:solidFill>
                  </a:rPr>
                  <a:t>Level of Support</a:t>
                </a:r>
                <a:endParaRPr lang="en-GB" sz="2400" b="1" dirty="0">
                  <a:solidFill>
                    <a:srgbClr val="FF0000"/>
                  </a:solidFill>
                </a:endParaRPr>
              </a:p>
            </p:txBody>
          </p:sp>
        </p:grpSp>
      </p:grpSp>
      <p:grpSp>
        <p:nvGrpSpPr>
          <p:cNvPr id="20" name="Group 19"/>
          <p:cNvGrpSpPr/>
          <p:nvPr/>
        </p:nvGrpSpPr>
        <p:grpSpPr>
          <a:xfrm>
            <a:off x="557864" y="627233"/>
            <a:ext cx="3643503" cy="673932"/>
            <a:chOff x="712473" y="1119969"/>
            <a:chExt cx="3643503"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smtClean="0"/>
                <a:t>Teacher instructs</a:t>
              </a:r>
              <a:endParaRPr lang="en-US" dirty="0"/>
            </a:p>
          </p:txBody>
        </p:sp>
        <p:sp>
          <p:nvSpPr>
            <p:cNvPr id="3" name="TextBox 2"/>
            <p:cNvSpPr txBox="1"/>
            <p:nvPr/>
          </p:nvSpPr>
          <p:spPr>
            <a:xfrm>
              <a:off x="1943708" y="1119969"/>
              <a:ext cx="2412268" cy="646331"/>
            </a:xfrm>
            <a:prstGeom prst="rect">
              <a:avLst/>
            </a:prstGeom>
            <a:solidFill>
              <a:srgbClr val="66FF99"/>
            </a:solidFill>
          </p:spPr>
          <p:txBody>
            <a:bodyPr wrap="square" rtlCol="0">
              <a:spAutoFit/>
            </a:bodyPr>
            <a:lstStyle/>
            <a:p>
              <a:pPr algn="ctr"/>
              <a:r>
                <a:rPr lang="en-GB" dirty="0" smtClean="0"/>
                <a:t>Learners are dependent</a:t>
              </a:r>
              <a:endParaRPr lang="en-US" dirty="0"/>
            </a:p>
          </p:txBody>
        </p:sp>
      </p:grpSp>
      <p:grpSp>
        <p:nvGrpSpPr>
          <p:cNvPr id="21" name="Group 20"/>
          <p:cNvGrpSpPr/>
          <p:nvPr/>
        </p:nvGrpSpPr>
        <p:grpSpPr>
          <a:xfrm>
            <a:off x="2381703" y="1408898"/>
            <a:ext cx="3639328" cy="649277"/>
            <a:chOff x="2156809" y="1802708"/>
            <a:chExt cx="3639328"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smtClean="0"/>
                <a:t>Teacher guides</a:t>
              </a:r>
              <a:endParaRPr lang="en-US" dirty="0"/>
            </a:p>
          </p:txBody>
        </p:sp>
        <p:sp>
          <p:nvSpPr>
            <p:cNvPr id="17" name="TextBox 16"/>
            <p:cNvSpPr txBox="1"/>
            <p:nvPr/>
          </p:nvSpPr>
          <p:spPr>
            <a:xfrm>
              <a:off x="3275857" y="1802708"/>
              <a:ext cx="2520280" cy="646331"/>
            </a:xfrm>
            <a:prstGeom prst="rect">
              <a:avLst/>
            </a:prstGeom>
            <a:solidFill>
              <a:srgbClr val="66FF99"/>
            </a:solidFill>
          </p:spPr>
          <p:txBody>
            <a:bodyPr wrap="square" rtlCol="0">
              <a:spAutoFit/>
            </a:bodyPr>
            <a:lstStyle/>
            <a:p>
              <a:pPr algn="ctr"/>
              <a:r>
                <a:rPr lang="en-GB" dirty="0" smtClean="0"/>
                <a:t>Learners are responsible</a:t>
              </a:r>
              <a:endParaRPr lang="en-US" dirty="0"/>
            </a:p>
          </p:txBody>
        </p:sp>
      </p:grpSp>
      <p:grpSp>
        <p:nvGrpSpPr>
          <p:cNvPr id="22" name="Group 21"/>
          <p:cNvGrpSpPr/>
          <p:nvPr/>
        </p:nvGrpSpPr>
        <p:grpSpPr>
          <a:xfrm>
            <a:off x="4332843" y="2023646"/>
            <a:ext cx="3714355" cy="845306"/>
            <a:chOff x="4004610" y="2338701"/>
            <a:chExt cx="3714355" cy="84530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smtClean="0"/>
                <a:t>Teacher facilitates</a:t>
              </a:r>
              <a:endParaRPr lang="en-US" dirty="0"/>
            </a:p>
          </p:txBody>
        </p:sp>
        <p:sp>
          <p:nvSpPr>
            <p:cNvPr id="18" name="TextBox 17"/>
            <p:cNvSpPr txBox="1"/>
            <p:nvPr/>
          </p:nvSpPr>
          <p:spPr>
            <a:xfrm>
              <a:off x="5267794" y="2338701"/>
              <a:ext cx="2451171" cy="369332"/>
            </a:xfrm>
            <a:prstGeom prst="rect">
              <a:avLst/>
            </a:prstGeom>
            <a:solidFill>
              <a:srgbClr val="66FF99"/>
            </a:solidFill>
          </p:spPr>
          <p:txBody>
            <a:bodyPr wrap="square" rtlCol="0">
              <a:spAutoFit/>
            </a:bodyPr>
            <a:lstStyle/>
            <a:p>
              <a:pPr algn="ctr"/>
              <a:r>
                <a:rPr lang="en-GB" dirty="0" smtClean="0"/>
                <a:t>Learners are resourceful</a:t>
              </a:r>
              <a:endParaRPr lang="en-US" dirty="0"/>
            </a:p>
          </p:txBody>
        </p:sp>
      </p:grpSp>
      <p:grpSp>
        <p:nvGrpSpPr>
          <p:cNvPr id="23" name="Group 22"/>
          <p:cNvGrpSpPr/>
          <p:nvPr/>
        </p:nvGrpSpPr>
        <p:grpSpPr>
          <a:xfrm>
            <a:off x="6107549" y="2768888"/>
            <a:ext cx="3063599" cy="1018605"/>
            <a:chOff x="6041463" y="3297719"/>
            <a:chExt cx="3063599" cy="1018605"/>
          </a:xfrm>
        </p:grpSpPr>
        <p:sp>
          <p:nvSpPr>
            <p:cNvPr id="15" name="TextBox 14"/>
            <p:cNvSpPr txBox="1"/>
            <p:nvPr/>
          </p:nvSpPr>
          <p:spPr>
            <a:xfrm>
              <a:off x="6041463" y="3946992"/>
              <a:ext cx="2020905" cy="369332"/>
            </a:xfrm>
            <a:prstGeom prst="rect">
              <a:avLst/>
            </a:prstGeom>
            <a:solidFill>
              <a:srgbClr val="0066FF"/>
            </a:solidFill>
          </p:spPr>
          <p:txBody>
            <a:bodyPr wrap="square" rtlCol="0">
              <a:spAutoFit/>
            </a:bodyPr>
            <a:lstStyle/>
            <a:p>
              <a:pPr algn="ctr"/>
              <a:r>
                <a:rPr lang="en-GB" dirty="0" smtClean="0"/>
                <a:t>Teacher consults</a:t>
              </a:r>
              <a:endParaRPr lang="en-US" dirty="0"/>
            </a:p>
          </p:txBody>
        </p:sp>
        <p:sp>
          <p:nvSpPr>
            <p:cNvPr id="19" name="TextBox 18"/>
            <p:cNvSpPr txBox="1"/>
            <p:nvPr/>
          </p:nvSpPr>
          <p:spPr>
            <a:xfrm>
              <a:off x="6795031" y="3297719"/>
              <a:ext cx="2310031" cy="369332"/>
            </a:xfrm>
            <a:prstGeom prst="rect">
              <a:avLst/>
            </a:prstGeom>
            <a:solidFill>
              <a:srgbClr val="66FF99"/>
            </a:solidFill>
          </p:spPr>
          <p:txBody>
            <a:bodyPr wrap="square" rtlCol="0">
              <a:spAutoFit/>
            </a:bodyPr>
            <a:lstStyle/>
            <a:p>
              <a:pPr algn="ctr"/>
              <a:r>
                <a:rPr lang="en-GB" dirty="0" smtClean="0"/>
                <a:t>Learners are creative</a:t>
              </a:r>
              <a:endParaRPr lang="en-US" dirty="0"/>
            </a:p>
          </p:txBody>
        </p:sp>
      </p:grpSp>
      <p:sp>
        <p:nvSpPr>
          <p:cNvPr id="24" name="TextBox 23"/>
          <p:cNvSpPr txBox="1"/>
          <p:nvPr/>
        </p:nvSpPr>
        <p:spPr>
          <a:xfrm>
            <a:off x="7020273" y="4005064"/>
            <a:ext cx="2088660" cy="400110"/>
          </a:xfrm>
          <a:prstGeom prst="rect">
            <a:avLst/>
          </a:prstGeom>
          <a:noFill/>
        </p:spPr>
        <p:txBody>
          <a:bodyPr wrap="square" rtlCol="0">
            <a:spAutoFit/>
          </a:bodyPr>
          <a:lstStyle/>
          <a:p>
            <a:r>
              <a:rPr lang="en-GB" sz="2000" b="1" dirty="0" smtClean="0">
                <a:solidFill>
                  <a:srgbClr val="FF0000"/>
                </a:solidFill>
              </a:rPr>
              <a:t>Academic year</a:t>
            </a:r>
            <a:endParaRPr lang="en-GB" sz="2000" b="1" dirty="0">
              <a:solidFill>
                <a:srgbClr val="FF0000"/>
              </a:solidFill>
            </a:endParaRPr>
          </a:p>
        </p:txBody>
      </p:sp>
      <p:grpSp>
        <p:nvGrpSpPr>
          <p:cNvPr id="39" name="Group 38"/>
          <p:cNvGrpSpPr/>
          <p:nvPr/>
        </p:nvGrpSpPr>
        <p:grpSpPr>
          <a:xfrm>
            <a:off x="-136997" y="3592752"/>
            <a:ext cx="6213714" cy="2543591"/>
            <a:chOff x="2069691" y="3697537"/>
            <a:chExt cx="6213714" cy="2543591"/>
          </a:xfrm>
        </p:grpSpPr>
        <p:cxnSp>
          <p:nvCxnSpPr>
            <p:cNvPr id="40" name="Straight Connector 39"/>
            <p:cNvCxnSpPr/>
            <p:nvPr/>
          </p:nvCxnSpPr>
          <p:spPr>
            <a:xfrm>
              <a:off x="2069691" y="4982754"/>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145124" y="4971869"/>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214264" y="496179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6200000">
              <a:off x="2641114" y="4738407"/>
              <a:ext cx="2528513" cy="46692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44" name="TextBox 43"/>
            <p:cNvSpPr txBox="1"/>
            <p:nvPr/>
          </p:nvSpPr>
          <p:spPr>
            <a:xfrm rot="16200000">
              <a:off x="4716546" y="4743410"/>
              <a:ext cx="2528513" cy="466923"/>
            </a:xfrm>
            <a:prstGeom prst="rect">
              <a:avLst/>
            </a:prstGeom>
            <a:solidFill>
              <a:srgbClr val="ECA07E"/>
            </a:solidFill>
            <a:ln>
              <a:solidFill>
                <a:schemeClr val="accent1">
                  <a:lumMod val="75000"/>
                </a:schemeClr>
              </a:solidFill>
            </a:ln>
          </p:spPr>
          <p:txBody>
            <a:bodyPr wrap="square" rtlCol="0">
              <a:spAutoFit/>
            </a:bodyPr>
            <a:lstStyle/>
            <a:p>
              <a:pPr algn="ctr"/>
              <a:r>
                <a:rPr lang="en-GB" sz="2400" dirty="0"/>
                <a:t>Competent</a:t>
              </a:r>
            </a:p>
          </p:txBody>
        </p:sp>
        <p:sp>
          <p:nvSpPr>
            <p:cNvPr id="45" name="TextBox 44"/>
            <p:cNvSpPr txBox="1"/>
            <p:nvPr/>
          </p:nvSpPr>
          <p:spPr>
            <a:xfrm rot="16200000">
              <a:off x="6785687" y="4728332"/>
              <a:ext cx="2528513" cy="466923"/>
            </a:xfrm>
            <a:prstGeom prst="rect">
              <a:avLst/>
            </a:prstGeom>
            <a:solidFill>
              <a:srgbClr val="BCA4B9"/>
            </a:solidFill>
            <a:ln>
              <a:solidFill>
                <a:schemeClr val="accent1">
                  <a:lumMod val="75000"/>
                </a:schemeClr>
              </a:solidFill>
            </a:ln>
          </p:spPr>
          <p:txBody>
            <a:bodyPr wrap="square" rtlCol="0">
              <a:spAutoFit/>
            </a:bodyPr>
            <a:lstStyle/>
            <a:p>
              <a:pPr algn="ctr"/>
              <a:r>
                <a:rPr lang="en-GB" sz="2400" dirty="0"/>
                <a:t>Expert</a:t>
              </a:r>
            </a:p>
          </p:txBody>
        </p:sp>
      </p:grpSp>
      <p:grpSp>
        <p:nvGrpSpPr>
          <p:cNvPr id="7" name="Group 6"/>
          <p:cNvGrpSpPr/>
          <p:nvPr/>
        </p:nvGrpSpPr>
        <p:grpSpPr>
          <a:xfrm>
            <a:off x="5671235" y="100836"/>
            <a:ext cx="3472765" cy="1754326"/>
            <a:chOff x="5671235" y="100836"/>
            <a:chExt cx="3472765" cy="1754326"/>
          </a:xfrm>
        </p:grpSpPr>
        <p:sp>
          <p:nvSpPr>
            <p:cNvPr id="46" name="Right Triangle 45"/>
            <p:cNvSpPr/>
            <p:nvPr/>
          </p:nvSpPr>
          <p:spPr>
            <a:xfrm>
              <a:off x="7050600" y="404664"/>
              <a:ext cx="1379365" cy="653133"/>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47" name="TextBox 46"/>
            <p:cNvSpPr txBox="1"/>
            <p:nvPr/>
          </p:nvSpPr>
          <p:spPr>
            <a:xfrm>
              <a:off x="7883860" y="100836"/>
              <a:ext cx="1260140" cy="1754326"/>
            </a:xfrm>
            <a:prstGeom prst="rect">
              <a:avLst/>
            </a:prstGeom>
            <a:solidFill>
              <a:schemeClr val="bg1"/>
            </a:solidFill>
          </p:spPr>
          <p:txBody>
            <a:bodyPr wrap="square" rtlCol="0">
              <a:spAutoFit/>
            </a:bodyPr>
            <a:lstStyle/>
            <a:p>
              <a:r>
                <a:rPr lang="en-GB" sz="1200" b="1" dirty="0" smtClean="0">
                  <a:solidFill>
                    <a:schemeClr val="tx2"/>
                  </a:solidFill>
                </a:rPr>
                <a:t>Within learning journeys  - ‘break away groups’ / open ended tasks etc. enable independence where appropriate</a:t>
              </a:r>
              <a:endParaRPr lang="en-GB" sz="1200" b="1" dirty="0">
                <a:solidFill>
                  <a:schemeClr val="tx2"/>
                </a:solidFill>
              </a:endParaRPr>
            </a:p>
          </p:txBody>
        </p:sp>
        <p:sp>
          <p:nvSpPr>
            <p:cNvPr id="52" name="Right Triangle 51"/>
            <p:cNvSpPr/>
            <p:nvPr/>
          </p:nvSpPr>
          <p:spPr>
            <a:xfrm>
              <a:off x="5671235" y="404664"/>
              <a:ext cx="1379365" cy="653133"/>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grpSp>
    </p:spTree>
    <p:extLst>
      <p:ext uri="{BB962C8B-B14F-4D97-AF65-F5344CB8AC3E}">
        <p14:creationId xmlns:p14="http://schemas.microsoft.com/office/powerpoint/2010/main" val="70912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95536" y="1484784"/>
            <a:ext cx="3574108" cy="3888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1"/>
          <p:cNvSpPr>
            <a:spLocks noGrp="1"/>
          </p:cNvSpPr>
          <p:nvPr>
            <p:ph type="title"/>
          </p:nvPr>
        </p:nvSpPr>
        <p:spPr>
          <a:xfrm>
            <a:off x="323528" y="274638"/>
            <a:ext cx="6624736" cy="1143000"/>
          </a:xfrm>
        </p:spPr>
        <p:txBody>
          <a:bodyPr>
            <a:normAutofit/>
          </a:bodyPr>
          <a:lstStyle/>
          <a:p>
            <a:r>
              <a:rPr lang="en-GB" sz="2800" b="1" dirty="0" smtClean="0">
                <a:solidFill>
                  <a:srgbClr val="0070C0"/>
                </a:solidFill>
              </a:rPr>
              <a:t>What might these ideas mean in the context of learning?</a:t>
            </a:r>
            <a:endParaRPr lang="en-GB" sz="2800" b="1" dirty="0">
              <a:solidFill>
                <a:srgbClr val="0070C0"/>
              </a:solidFill>
            </a:endParaRPr>
          </a:p>
        </p:txBody>
      </p:sp>
      <p:sp>
        <p:nvSpPr>
          <p:cNvPr id="3" name="Content Placeholder 2"/>
          <p:cNvSpPr>
            <a:spLocks noGrp="1"/>
          </p:cNvSpPr>
          <p:nvPr>
            <p:ph idx="1"/>
          </p:nvPr>
        </p:nvSpPr>
        <p:spPr>
          <a:xfrm>
            <a:off x="562410" y="1628800"/>
            <a:ext cx="3240360" cy="3744416"/>
          </a:xfrm>
        </p:spPr>
        <p:txBody>
          <a:bodyPr>
            <a:normAutofit fontScale="92500" lnSpcReduction="10000"/>
          </a:bodyPr>
          <a:lstStyle/>
          <a:p>
            <a:r>
              <a:rPr lang="en-GB" b="1" dirty="0"/>
              <a:t>Fluency</a:t>
            </a:r>
            <a:r>
              <a:rPr lang="en-GB" dirty="0"/>
              <a:t> over </a:t>
            </a:r>
            <a:r>
              <a:rPr lang="en-GB" dirty="0" smtClean="0"/>
              <a:t>time?</a:t>
            </a:r>
            <a:br>
              <a:rPr lang="en-GB" dirty="0" smtClean="0"/>
            </a:br>
            <a:endParaRPr lang="en-GB" dirty="0"/>
          </a:p>
          <a:p>
            <a:r>
              <a:rPr lang="en-GB" b="1" dirty="0" smtClean="0"/>
              <a:t>Independence</a:t>
            </a:r>
            <a:r>
              <a:rPr lang="en-GB" dirty="0" smtClean="0"/>
              <a:t>?</a:t>
            </a:r>
            <a:br>
              <a:rPr lang="en-GB" dirty="0" smtClean="0"/>
            </a:br>
            <a:endParaRPr lang="en-GB" dirty="0"/>
          </a:p>
          <a:p>
            <a:r>
              <a:rPr lang="en-GB" b="1" dirty="0"/>
              <a:t>Resilience</a:t>
            </a:r>
            <a:r>
              <a:rPr lang="en-GB" dirty="0"/>
              <a:t> to deal with complexity and new </a:t>
            </a:r>
            <a:r>
              <a:rPr lang="en-GB" dirty="0" smtClean="0"/>
              <a:t>contexts?</a:t>
            </a:r>
          </a:p>
        </p:txBody>
      </p:sp>
      <p:sp>
        <p:nvSpPr>
          <p:cNvPr id="4" name="Rectangle 3"/>
          <p:cNvSpPr/>
          <p:nvPr/>
        </p:nvSpPr>
        <p:spPr>
          <a:xfrm>
            <a:off x="4427984" y="1268760"/>
            <a:ext cx="4392488" cy="4154984"/>
          </a:xfrm>
          <a:prstGeom prst="rect">
            <a:avLst/>
          </a:prstGeom>
        </p:spPr>
        <p:txBody>
          <a:bodyPr wrap="square">
            <a:spAutoFit/>
          </a:bodyPr>
          <a:lstStyle/>
          <a:p>
            <a:r>
              <a:rPr lang="en-GB" sz="2400" dirty="0">
                <a:solidFill>
                  <a:srgbClr val="FFC000"/>
                </a:solidFill>
              </a:rPr>
              <a:t>Apprentice</a:t>
            </a:r>
            <a:r>
              <a:rPr lang="en-GB" sz="2400" dirty="0">
                <a:solidFill>
                  <a:prstClr val="black"/>
                </a:solidFill>
              </a:rPr>
              <a:t>- </a:t>
            </a:r>
            <a:r>
              <a:rPr lang="en-GB" sz="2400" dirty="0" smtClean="0">
                <a:solidFill>
                  <a:prstClr val="black"/>
                </a:solidFill>
              </a:rPr>
              <a:t>Fundamental ideas that build </a:t>
            </a:r>
            <a:r>
              <a:rPr lang="en-GB" sz="2400" dirty="0">
                <a:solidFill>
                  <a:prstClr val="black"/>
                </a:solidFill>
              </a:rPr>
              <a:t>on previous year’s </a:t>
            </a:r>
            <a:r>
              <a:rPr lang="en-GB" sz="2400" dirty="0" smtClean="0">
                <a:solidFill>
                  <a:prstClr val="black"/>
                </a:solidFill>
              </a:rPr>
              <a:t>work</a:t>
            </a:r>
          </a:p>
          <a:p>
            <a:endParaRPr lang="en-GB" sz="2400" dirty="0">
              <a:solidFill>
                <a:prstClr val="black"/>
              </a:solidFill>
            </a:endParaRPr>
          </a:p>
          <a:p>
            <a:r>
              <a:rPr lang="en-GB" sz="2400" dirty="0">
                <a:solidFill>
                  <a:srgbClr val="92D050"/>
                </a:solidFill>
              </a:rPr>
              <a:t>Competent</a:t>
            </a:r>
            <a:r>
              <a:rPr lang="en-GB" sz="2400" dirty="0">
                <a:solidFill>
                  <a:prstClr val="black"/>
                </a:solidFill>
              </a:rPr>
              <a:t>- builds on </a:t>
            </a:r>
            <a:r>
              <a:rPr lang="en-GB" sz="2400" dirty="0" smtClean="0">
                <a:solidFill>
                  <a:prstClr val="black"/>
                </a:solidFill>
              </a:rPr>
              <a:t>ideas initially developed at the </a:t>
            </a:r>
            <a:r>
              <a:rPr lang="en-GB" sz="2400" dirty="0">
                <a:solidFill>
                  <a:prstClr val="black"/>
                </a:solidFill>
              </a:rPr>
              <a:t>A</a:t>
            </a:r>
            <a:r>
              <a:rPr lang="en-GB" sz="2400" dirty="0" smtClean="0">
                <a:solidFill>
                  <a:prstClr val="black"/>
                </a:solidFill>
              </a:rPr>
              <a:t>pprentice stage</a:t>
            </a:r>
          </a:p>
          <a:p>
            <a:endParaRPr lang="en-GB" sz="2400" dirty="0">
              <a:solidFill>
                <a:prstClr val="black"/>
              </a:solidFill>
            </a:endParaRPr>
          </a:p>
          <a:p>
            <a:r>
              <a:rPr lang="en-GB" sz="2400" dirty="0">
                <a:solidFill>
                  <a:srgbClr val="00B050"/>
                </a:solidFill>
              </a:rPr>
              <a:t>Expert</a:t>
            </a:r>
            <a:r>
              <a:rPr lang="en-GB" sz="2400" dirty="0">
                <a:solidFill>
                  <a:prstClr val="black"/>
                </a:solidFill>
              </a:rPr>
              <a:t>- builds on </a:t>
            </a:r>
            <a:r>
              <a:rPr lang="en-GB" sz="2400" dirty="0" smtClean="0">
                <a:solidFill>
                  <a:prstClr val="black"/>
                </a:solidFill>
              </a:rPr>
              <a:t>Competence </a:t>
            </a:r>
            <a:r>
              <a:rPr lang="en-GB" sz="2400" dirty="0">
                <a:solidFill>
                  <a:prstClr val="black"/>
                </a:solidFill>
              </a:rPr>
              <a:t>and achieves sufficient mastery for next year’s work</a:t>
            </a:r>
          </a:p>
        </p:txBody>
      </p:sp>
      <p:sp>
        <p:nvSpPr>
          <p:cNvPr id="7" name="Down Arrow 6"/>
          <p:cNvSpPr/>
          <p:nvPr/>
        </p:nvSpPr>
        <p:spPr>
          <a:xfrm>
            <a:off x="3969644" y="1484784"/>
            <a:ext cx="484632" cy="39389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26558742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86275" y="1700808"/>
            <a:ext cx="3581669" cy="4073624"/>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791171" y="2099784"/>
            <a:ext cx="3015569" cy="1323439"/>
          </a:xfrm>
          <a:prstGeom prst="rect">
            <a:avLst/>
          </a:prstGeom>
          <a:solidFill>
            <a:schemeClr val="accent3">
              <a:lumMod val="60000"/>
              <a:lumOff val="40000"/>
              <a:alpha val="71000"/>
            </a:schemeClr>
          </a:solidFill>
          <a:ln w="38100">
            <a:solidFill>
              <a:schemeClr val="accent3">
                <a:lumMod val="60000"/>
                <a:lumOff val="40000"/>
              </a:schemeClr>
            </a:solidFill>
          </a:ln>
        </p:spPr>
        <p:txBody>
          <a:bodyPr wrap="none" rtlCol="0">
            <a:spAutoFit/>
          </a:bodyPr>
          <a:lstStyle/>
          <a:p>
            <a:r>
              <a:rPr lang="en-GB" sz="1600" dirty="0" smtClean="0"/>
              <a:t>Check previous learning:</a:t>
            </a:r>
          </a:p>
          <a:p>
            <a:pPr marL="285750" indent="-285750">
              <a:buFont typeface="Arial" panose="020B0604020202020204" pitchFamily="34" charset="0"/>
              <a:buChar char="•"/>
            </a:pPr>
            <a:r>
              <a:rPr lang="en-GB" sz="1600" dirty="0" smtClean="0"/>
              <a:t>Calculation (mental/ written)</a:t>
            </a:r>
          </a:p>
          <a:p>
            <a:pPr marL="285750" indent="-285750">
              <a:buFont typeface="Arial" panose="020B0604020202020204" pitchFamily="34" charset="0"/>
              <a:buChar char="•"/>
            </a:pPr>
            <a:r>
              <a:rPr lang="en-GB" sz="1600" dirty="0" smtClean="0"/>
              <a:t>Inverse links</a:t>
            </a:r>
          </a:p>
          <a:p>
            <a:pPr marL="285750" indent="-285750">
              <a:buFont typeface="Arial" panose="020B0604020202020204" pitchFamily="34" charset="0"/>
              <a:buChar char="•"/>
            </a:pPr>
            <a:r>
              <a:rPr lang="en-GB" sz="1600" dirty="0" smtClean="0"/>
              <a:t>Missing box equations</a:t>
            </a:r>
          </a:p>
          <a:p>
            <a:pPr marL="285750" indent="-285750">
              <a:buFont typeface="Arial" panose="020B0604020202020204" pitchFamily="34" charset="0"/>
              <a:buChar char="•"/>
            </a:pPr>
            <a:r>
              <a:rPr lang="en-GB" sz="1600" dirty="0"/>
              <a:t>Vocab </a:t>
            </a:r>
            <a:r>
              <a:rPr lang="en-GB" sz="1600" dirty="0" smtClean="0"/>
              <a:t>definition </a:t>
            </a:r>
            <a:r>
              <a:rPr lang="en-GB" sz="1600" dirty="0" err="1" smtClean="0"/>
              <a:t>etc</a:t>
            </a:r>
            <a:endParaRPr lang="en-GB" sz="1600" dirty="0"/>
          </a:p>
        </p:txBody>
      </p:sp>
      <p:sp>
        <p:nvSpPr>
          <p:cNvPr id="6" name="TextBox 5"/>
          <p:cNvSpPr txBox="1"/>
          <p:nvPr/>
        </p:nvSpPr>
        <p:spPr>
          <a:xfrm>
            <a:off x="646897" y="3752664"/>
            <a:ext cx="3159844" cy="1323439"/>
          </a:xfrm>
          <a:prstGeom prst="rect">
            <a:avLst/>
          </a:prstGeom>
          <a:solidFill>
            <a:schemeClr val="accent4">
              <a:lumMod val="60000"/>
              <a:lumOff val="40000"/>
            </a:schemeClr>
          </a:solidFill>
          <a:ln w="38100">
            <a:solidFill>
              <a:schemeClr val="accent4">
                <a:lumMod val="60000"/>
                <a:lumOff val="40000"/>
              </a:schemeClr>
            </a:solidFill>
          </a:ln>
        </p:spPr>
        <p:txBody>
          <a:bodyPr wrap="square" rtlCol="0">
            <a:spAutoFit/>
          </a:bodyPr>
          <a:lstStyle/>
          <a:p>
            <a:r>
              <a:rPr lang="en-GB" sz="1600" dirty="0" smtClean="0"/>
              <a:t>Example of the sort of mathematics the unit is going to focus on (which pupils already able to use this well and need tasks to deepen understanding?)</a:t>
            </a:r>
            <a:endParaRPr lang="en-GB" sz="1600" dirty="0"/>
          </a:p>
        </p:txBody>
      </p:sp>
      <p:sp>
        <p:nvSpPr>
          <p:cNvPr id="8" name="Right Arrow 7"/>
          <p:cNvSpPr/>
          <p:nvPr/>
        </p:nvSpPr>
        <p:spPr>
          <a:xfrm rot="10800000">
            <a:off x="-48295" y="2276872"/>
            <a:ext cx="695191"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Arrow 8"/>
          <p:cNvSpPr/>
          <p:nvPr/>
        </p:nvSpPr>
        <p:spPr>
          <a:xfrm>
            <a:off x="3662465" y="4482546"/>
            <a:ext cx="690376" cy="1936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6156176" y="1124744"/>
            <a:ext cx="2645246" cy="2930065"/>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6398679" y="1507553"/>
            <a:ext cx="2160240" cy="2031325"/>
          </a:xfrm>
          <a:prstGeom prst="rect">
            <a:avLst/>
          </a:prstGeom>
          <a:noFill/>
          <a:ln w="57150">
            <a:solidFill>
              <a:schemeClr val="accent2">
                <a:lumMod val="60000"/>
                <a:lumOff val="40000"/>
              </a:schemeClr>
            </a:solidFill>
          </a:ln>
        </p:spPr>
        <p:txBody>
          <a:bodyPr wrap="square" rtlCol="0">
            <a:spAutoFit/>
          </a:bodyPr>
          <a:lstStyle/>
          <a:p>
            <a:r>
              <a:rPr lang="en-GB" dirty="0" smtClean="0"/>
              <a:t>What tasks / calculation would represent the progress in learning expected by the end of the unit?</a:t>
            </a:r>
            <a:endParaRPr lang="en-GB" dirty="0"/>
          </a:p>
        </p:txBody>
      </p:sp>
      <p:sp>
        <p:nvSpPr>
          <p:cNvPr id="12" name="Rectangle 11"/>
          <p:cNvSpPr/>
          <p:nvPr/>
        </p:nvSpPr>
        <p:spPr>
          <a:xfrm>
            <a:off x="4296746" y="3816522"/>
            <a:ext cx="623233" cy="476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Key task</a:t>
            </a:r>
            <a:endParaRPr lang="en-GB" dirty="0"/>
          </a:p>
        </p:txBody>
      </p:sp>
      <p:sp>
        <p:nvSpPr>
          <p:cNvPr id="16" name="TextBox 15"/>
          <p:cNvSpPr txBox="1"/>
          <p:nvPr/>
        </p:nvSpPr>
        <p:spPr>
          <a:xfrm>
            <a:off x="1331640" y="1138221"/>
            <a:ext cx="1784719" cy="461665"/>
          </a:xfrm>
          <a:prstGeom prst="rect">
            <a:avLst/>
          </a:prstGeom>
          <a:noFill/>
        </p:spPr>
        <p:txBody>
          <a:bodyPr wrap="none" rtlCol="0">
            <a:spAutoFit/>
          </a:bodyPr>
          <a:lstStyle/>
          <a:p>
            <a:r>
              <a:rPr lang="en-GB" sz="2400" b="1" dirty="0" smtClean="0">
                <a:solidFill>
                  <a:srgbClr val="0070C0"/>
                </a:solidFill>
              </a:rPr>
              <a:t>‘Cold’ Task</a:t>
            </a:r>
            <a:endParaRPr lang="en-GB" sz="2400" b="1" dirty="0">
              <a:solidFill>
                <a:srgbClr val="0070C0"/>
              </a:solidFill>
            </a:endParaRPr>
          </a:p>
        </p:txBody>
      </p:sp>
      <p:sp>
        <p:nvSpPr>
          <p:cNvPr id="17" name="TextBox 16"/>
          <p:cNvSpPr txBox="1"/>
          <p:nvPr/>
        </p:nvSpPr>
        <p:spPr>
          <a:xfrm>
            <a:off x="6496172" y="4407926"/>
            <a:ext cx="2201816" cy="1292662"/>
          </a:xfrm>
          <a:prstGeom prst="rect">
            <a:avLst/>
          </a:prstGeom>
          <a:noFill/>
          <a:ln>
            <a:noFill/>
          </a:ln>
        </p:spPr>
        <p:txBody>
          <a:bodyPr wrap="square" rtlCol="0">
            <a:spAutoFit/>
          </a:bodyPr>
          <a:lstStyle/>
          <a:p>
            <a:r>
              <a:rPr lang="en-GB" sz="2400" b="1" dirty="0" smtClean="0">
                <a:solidFill>
                  <a:srgbClr val="FF0000"/>
                </a:solidFill>
              </a:rPr>
              <a:t>‘Hot’ Task</a:t>
            </a:r>
          </a:p>
          <a:p>
            <a:r>
              <a:rPr lang="en-GB" b="1" dirty="0" smtClean="0">
                <a:solidFill>
                  <a:srgbClr val="FF0000"/>
                </a:solidFill>
              </a:rPr>
              <a:t>Include pupil self review/ personal next steps</a:t>
            </a:r>
            <a:endParaRPr lang="en-GB" b="1" dirty="0">
              <a:solidFill>
                <a:srgbClr val="FF0000"/>
              </a:solidFill>
            </a:endParaRPr>
          </a:p>
        </p:txBody>
      </p:sp>
      <p:sp>
        <p:nvSpPr>
          <p:cNvPr id="2" name="Cloud Callout 1"/>
          <p:cNvSpPr/>
          <p:nvPr/>
        </p:nvSpPr>
        <p:spPr>
          <a:xfrm>
            <a:off x="7139880" y="3232554"/>
            <a:ext cx="914400" cy="612648"/>
          </a:xfrm>
          <a:prstGeom prst="cloudCallout">
            <a:avLst>
              <a:gd name="adj1" fmla="val -54166"/>
              <a:gd name="adj2" fmla="val 982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270080" y="332656"/>
            <a:ext cx="4026666" cy="461665"/>
          </a:xfrm>
          <a:prstGeom prst="rect">
            <a:avLst/>
          </a:prstGeom>
          <a:noFill/>
        </p:spPr>
        <p:txBody>
          <a:bodyPr wrap="square" rtlCol="0">
            <a:spAutoFit/>
          </a:bodyPr>
          <a:lstStyle/>
          <a:p>
            <a:r>
              <a:rPr lang="en-GB" sz="1200" b="1" dirty="0" smtClean="0">
                <a:solidFill>
                  <a:srgbClr val="0070C0"/>
                </a:solidFill>
              </a:rPr>
              <a:t>Use ‘big ideas’ from previous year’s NCETM Mastery booklet to review previous curriculum for cold task</a:t>
            </a:r>
            <a:endParaRPr lang="en-GB" sz="1200" b="1" dirty="0">
              <a:solidFill>
                <a:srgbClr val="0070C0"/>
              </a:solidFill>
            </a:endParaRPr>
          </a:p>
        </p:txBody>
      </p:sp>
      <p:sp>
        <p:nvSpPr>
          <p:cNvPr id="18" name="Rectangle 17"/>
          <p:cNvSpPr/>
          <p:nvPr/>
        </p:nvSpPr>
        <p:spPr>
          <a:xfrm>
            <a:off x="4621651" y="3184936"/>
            <a:ext cx="623233" cy="476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Key task</a:t>
            </a:r>
            <a:endParaRPr lang="en-GB" dirty="0"/>
          </a:p>
        </p:txBody>
      </p:sp>
      <p:sp>
        <p:nvSpPr>
          <p:cNvPr id="19" name="Rectangle 18"/>
          <p:cNvSpPr/>
          <p:nvPr/>
        </p:nvSpPr>
        <p:spPr>
          <a:xfrm>
            <a:off x="5002371" y="2429503"/>
            <a:ext cx="623233" cy="476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Key task</a:t>
            </a:r>
            <a:endParaRPr lang="en-GB" dirty="0"/>
          </a:p>
        </p:txBody>
      </p:sp>
      <p:sp>
        <p:nvSpPr>
          <p:cNvPr id="20" name="Rectangle 19"/>
          <p:cNvSpPr/>
          <p:nvPr/>
        </p:nvSpPr>
        <p:spPr>
          <a:xfrm>
            <a:off x="5252215" y="1700808"/>
            <a:ext cx="623233" cy="476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Key task</a:t>
            </a:r>
            <a:endParaRPr lang="en-GB" dirty="0"/>
          </a:p>
        </p:txBody>
      </p:sp>
    </p:spTree>
    <p:extLst>
      <p:ext uri="{BB962C8B-B14F-4D97-AF65-F5344CB8AC3E}">
        <p14:creationId xmlns:p14="http://schemas.microsoft.com/office/powerpoint/2010/main" val="2251265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500062"/>
          </a:xfrm>
        </p:spPr>
        <p:txBody>
          <a:bodyPr/>
          <a:lstStyle/>
          <a:p>
            <a:r>
              <a:rPr lang="en-GB" b="1" dirty="0" smtClean="0">
                <a:solidFill>
                  <a:srgbClr val="0070C0"/>
                </a:solidFill>
              </a:rPr>
              <a:t>‘Entry’ &amp; ‘Exit’ pass </a:t>
            </a:r>
            <a:r>
              <a:rPr lang="en-GB" b="1" dirty="0" err="1" smtClean="0">
                <a:solidFill>
                  <a:srgbClr val="0070C0"/>
                </a:solidFill>
              </a:rPr>
              <a:t>eg</a:t>
            </a:r>
            <a:r>
              <a:rPr lang="en-GB" b="1" dirty="0" smtClean="0">
                <a:solidFill>
                  <a:srgbClr val="0070C0"/>
                </a:solidFill>
              </a:rPr>
              <a:t> Year 5</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750" t="11296" r="33125" b="11111"/>
          <a:stretch/>
        </p:blipFill>
        <p:spPr bwMode="auto">
          <a:xfrm>
            <a:off x="395536" y="908720"/>
            <a:ext cx="4038600" cy="532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271" t="14629" r="32864" b="9157"/>
          <a:stretch/>
        </p:blipFill>
        <p:spPr bwMode="auto">
          <a:xfrm>
            <a:off x="4860032" y="908720"/>
            <a:ext cx="4006850" cy="5226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1561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Y5 ‘exit’ pass Fractions</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458" t="25186" r="16146" b="5555"/>
          <a:stretch/>
        </p:blipFill>
        <p:spPr bwMode="auto">
          <a:xfrm>
            <a:off x="1403648" y="1412776"/>
            <a:ext cx="3949700" cy="474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4845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921920" y="2151922"/>
            <a:ext cx="180020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Key Task 1</a:t>
            </a:r>
            <a:endParaRPr lang="en-GB" dirty="0"/>
          </a:p>
        </p:txBody>
      </p:sp>
      <p:sp>
        <p:nvSpPr>
          <p:cNvPr id="3" name="Oval 2"/>
          <p:cNvSpPr/>
          <p:nvPr/>
        </p:nvSpPr>
        <p:spPr>
          <a:xfrm>
            <a:off x="7562750" y="2479936"/>
            <a:ext cx="432048" cy="415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a:off x="3296149" y="2083738"/>
            <a:ext cx="180020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Key Task 2</a:t>
            </a:r>
            <a:endParaRPr lang="en-GB" dirty="0"/>
          </a:p>
        </p:txBody>
      </p:sp>
      <p:sp>
        <p:nvSpPr>
          <p:cNvPr id="5" name="Oval 4"/>
          <p:cNvSpPr/>
          <p:nvPr/>
        </p:nvSpPr>
        <p:spPr>
          <a:xfrm>
            <a:off x="5438959" y="3054902"/>
            <a:ext cx="180020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Key Task 3</a:t>
            </a:r>
            <a:endParaRPr lang="en-GB" dirty="0"/>
          </a:p>
        </p:txBody>
      </p:sp>
      <p:sp>
        <p:nvSpPr>
          <p:cNvPr id="6" name="Oval 5"/>
          <p:cNvSpPr/>
          <p:nvPr/>
        </p:nvSpPr>
        <p:spPr>
          <a:xfrm>
            <a:off x="7601569" y="4821683"/>
            <a:ext cx="432048" cy="415627"/>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940918" y="3384492"/>
            <a:ext cx="1800200" cy="136815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0070C0"/>
                </a:solidFill>
              </a:rPr>
              <a:t>Key Task 1</a:t>
            </a:r>
            <a:endParaRPr lang="en-GB" b="1" dirty="0">
              <a:solidFill>
                <a:srgbClr val="0070C0"/>
              </a:solidFill>
            </a:endParaRPr>
          </a:p>
        </p:txBody>
      </p:sp>
      <p:sp>
        <p:nvSpPr>
          <p:cNvPr id="8" name="Oval 7"/>
          <p:cNvSpPr/>
          <p:nvPr/>
        </p:nvSpPr>
        <p:spPr>
          <a:xfrm>
            <a:off x="3410218" y="3256877"/>
            <a:ext cx="1800200" cy="136815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0070C0"/>
                </a:solidFill>
              </a:rPr>
              <a:t>Key Task 2</a:t>
            </a:r>
            <a:endParaRPr lang="en-GB" b="1" dirty="0">
              <a:solidFill>
                <a:srgbClr val="0070C0"/>
              </a:solidFill>
            </a:endParaRPr>
          </a:p>
        </p:txBody>
      </p:sp>
      <p:sp>
        <p:nvSpPr>
          <p:cNvPr id="10" name="Up-Down Arrow 9"/>
          <p:cNvSpPr/>
          <p:nvPr/>
        </p:nvSpPr>
        <p:spPr>
          <a:xfrm>
            <a:off x="950358" y="2297401"/>
            <a:ext cx="484632" cy="1216152"/>
          </a:xfrm>
          <a:prstGeom prst="up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smtClean="0"/>
              <a:t>va</a:t>
            </a:r>
            <a:r>
              <a:rPr lang="en-GB" sz="1600" dirty="0" smtClean="0"/>
              <a:t>riati</a:t>
            </a:r>
            <a:r>
              <a:rPr lang="en-GB" dirty="0" smtClean="0"/>
              <a:t>on</a:t>
            </a:r>
            <a:endParaRPr lang="en-GB" dirty="0"/>
          </a:p>
        </p:txBody>
      </p:sp>
      <p:sp>
        <p:nvSpPr>
          <p:cNvPr id="11" name="Up-Down Arrow 10"/>
          <p:cNvSpPr/>
          <p:nvPr/>
        </p:nvSpPr>
        <p:spPr>
          <a:xfrm>
            <a:off x="5482105" y="3055136"/>
            <a:ext cx="400194" cy="1216152"/>
          </a:xfrm>
          <a:prstGeom prst="up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940918" y="476672"/>
            <a:ext cx="1562472"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997349" y="564540"/>
            <a:ext cx="1485342" cy="738664"/>
          </a:xfrm>
          <a:prstGeom prst="rect">
            <a:avLst/>
          </a:prstGeom>
          <a:noFill/>
        </p:spPr>
        <p:txBody>
          <a:bodyPr wrap="square" rtlCol="0">
            <a:spAutoFit/>
          </a:bodyPr>
          <a:lstStyle/>
          <a:p>
            <a:r>
              <a:rPr lang="en-GB" sz="1400" dirty="0" smtClean="0"/>
              <a:t>Additional tasks to deepen learning</a:t>
            </a:r>
            <a:endParaRPr lang="en-GB" sz="1400" dirty="0"/>
          </a:p>
        </p:txBody>
      </p:sp>
      <p:sp>
        <p:nvSpPr>
          <p:cNvPr id="14" name="Up-Down Arrow 13"/>
          <p:cNvSpPr/>
          <p:nvPr/>
        </p:nvSpPr>
        <p:spPr>
          <a:xfrm>
            <a:off x="3350382" y="2151922"/>
            <a:ext cx="370563" cy="1216152"/>
          </a:xfrm>
          <a:prstGeom prst="up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dirty="0"/>
          </a:p>
        </p:txBody>
      </p:sp>
      <p:sp>
        <p:nvSpPr>
          <p:cNvPr id="17" name="Down Arrow 16"/>
          <p:cNvSpPr/>
          <p:nvPr/>
        </p:nvSpPr>
        <p:spPr>
          <a:xfrm rot="10800000">
            <a:off x="1685296" y="1582798"/>
            <a:ext cx="293760" cy="7833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3350382" y="467594"/>
            <a:ext cx="1562472"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5653260" y="1418151"/>
            <a:ext cx="1562472"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p:cNvCxnSpPr/>
          <p:nvPr/>
        </p:nvCxnSpPr>
        <p:spPr>
          <a:xfrm>
            <a:off x="2741281" y="2907372"/>
            <a:ext cx="554868" cy="0"/>
          </a:xfrm>
          <a:prstGeom prst="line">
            <a:avLst/>
          </a:prstGeom>
          <a:ln w="635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127122" y="2819191"/>
            <a:ext cx="526138" cy="308197"/>
          </a:xfrm>
          <a:prstGeom prst="line">
            <a:avLst/>
          </a:prstGeom>
          <a:ln w="635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endCxn id="8" idx="2"/>
          </p:cNvCxnSpPr>
          <p:nvPr/>
        </p:nvCxnSpPr>
        <p:spPr>
          <a:xfrm>
            <a:off x="2732276" y="3940953"/>
            <a:ext cx="677942" cy="0"/>
          </a:xfrm>
          <a:prstGeom prst="line">
            <a:avLst/>
          </a:prstGeom>
          <a:ln w="635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6996845" y="2790052"/>
            <a:ext cx="604724" cy="463648"/>
          </a:xfrm>
          <a:prstGeom prst="line">
            <a:avLst/>
          </a:prstGeom>
          <a:ln w="635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5" idx="5"/>
            <a:endCxn id="6" idx="0"/>
          </p:cNvCxnSpPr>
          <p:nvPr/>
        </p:nvCxnSpPr>
        <p:spPr>
          <a:xfrm>
            <a:off x="6975526" y="4222693"/>
            <a:ext cx="842067" cy="598990"/>
          </a:xfrm>
          <a:prstGeom prst="line">
            <a:avLst/>
          </a:prstGeom>
          <a:ln w="635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46" name="Down Arrow 45"/>
          <p:cNvSpPr/>
          <p:nvPr/>
        </p:nvSpPr>
        <p:spPr>
          <a:xfrm rot="10800000">
            <a:off x="4031940" y="1438070"/>
            <a:ext cx="293760" cy="7833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Down Arrow 46"/>
          <p:cNvSpPr/>
          <p:nvPr/>
        </p:nvSpPr>
        <p:spPr>
          <a:xfrm rot="10800000">
            <a:off x="6192179" y="2376149"/>
            <a:ext cx="293760" cy="7833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ounded Rectangle 47"/>
          <p:cNvSpPr/>
          <p:nvPr/>
        </p:nvSpPr>
        <p:spPr>
          <a:xfrm>
            <a:off x="8272561" y="2907372"/>
            <a:ext cx="619920" cy="895892"/>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p:cNvSpPr txBox="1"/>
          <p:nvPr/>
        </p:nvSpPr>
        <p:spPr>
          <a:xfrm>
            <a:off x="8272561" y="3036046"/>
            <a:ext cx="720080" cy="646331"/>
          </a:xfrm>
          <a:prstGeom prst="rect">
            <a:avLst/>
          </a:prstGeom>
          <a:noFill/>
        </p:spPr>
        <p:txBody>
          <a:bodyPr wrap="square" rtlCol="0">
            <a:spAutoFit/>
          </a:bodyPr>
          <a:lstStyle/>
          <a:p>
            <a:r>
              <a:rPr lang="en-GB" b="1" dirty="0" smtClean="0">
                <a:solidFill>
                  <a:schemeClr val="bg1"/>
                </a:solidFill>
              </a:rPr>
              <a:t>Hot task</a:t>
            </a:r>
            <a:endParaRPr lang="en-GB" b="1" dirty="0">
              <a:solidFill>
                <a:schemeClr val="bg1"/>
              </a:solidFill>
            </a:endParaRPr>
          </a:p>
        </p:txBody>
      </p:sp>
      <p:sp>
        <p:nvSpPr>
          <p:cNvPr id="50" name="Rounded Rectangle 49"/>
          <p:cNvSpPr/>
          <p:nvPr/>
        </p:nvSpPr>
        <p:spPr>
          <a:xfrm>
            <a:off x="27012" y="3003944"/>
            <a:ext cx="800572" cy="895892"/>
          </a:xfrm>
          <a:prstGeom prst="round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Cold Task</a:t>
            </a:r>
            <a:endParaRPr lang="en-GB" b="1" dirty="0"/>
          </a:p>
        </p:txBody>
      </p:sp>
      <p:cxnSp>
        <p:nvCxnSpPr>
          <p:cNvPr id="53" name="Straight Connector 52"/>
          <p:cNvCxnSpPr/>
          <p:nvPr/>
        </p:nvCxnSpPr>
        <p:spPr>
          <a:xfrm>
            <a:off x="5096349" y="4222693"/>
            <a:ext cx="736344" cy="48595"/>
          </a:xfrm>
          <a:prstGeom prst="line">
            <a:avLst/>
          </a:prstGeom>
          <a:ln w="635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7" name="Oval 56"/>
          <p:cNvSpPr/>
          <p:nvPr/>
        </p:nvSpPr>
        <p:spPr>
          <a:xfrm>
            <a:off x="7775623" y="3279192"/>
            <a:ext cx="432048" cy="415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p:cNvSpPr/>
          <p:nvPr/>
        </p:nvSpPr>
        <p:spPr>
          <a:xfrm>
            <a:off x="7815261" y="3595450"/>
            <a:ext cx="432048" cy="415627"/>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p:cNvSpPr txBox="1"/>
          <p:nvPr/>
        </p:nvSpPr>
        <p:spPr>
          <a:xfrm>
            <a:off x="2855729" y="5518580"/>
            <a:ext cx="3108543" cy="369332"/>
          </a:xfrm>
          <a:prstGeom prst="rect">
            <a:avLst/>
          </a:prstGeom>
          <a:noFill/>
          <a:ln w="28575">
            <a:solidFill>
              <a:schemeClr val="bg2">
                <a:lumMod val="50000"/>
              </a:schemeClr>
            </a:solidFill>
          </a:ln>
        </p:spPr>
        <p:txBody>
          <a:bodyPr wrap="none" rtlCol="0">
            <a:spAutoFit/>
          </a:bodyPr>
          <a:lstStyle/>
          <a:p>
            <a:r>
              <a:rPr lang="en-GB" dirty="0" smtClean="0"/>
              <a:t>10/15/20 </a:t>
            </a:r>
            <a:r>
              <a:rPr lang="en-GB" dirty="0"/>
              <a:t>s</a:t>
            </a:r>
            <a:r>
              <a:rPr lang="en-GB" dirty="0" smtClean="0"/>
              <a:t>essions in the unit</a:t>
            </a:r>
            <a:endParaRPr lang="en-GB" dirty="0"/>
          </a:p>
        </p:txBody>
      </p:sp>
      <p:sp>
        <p:nvSpPr>
          <p:cNvPr id="61" name="Right Arrow 60"/>
          <p:cNvSpPr/>
          <p:nvPr/>
        </p:nvSpPr>
        <p:spPr>
          <a:xfrm rot="10800000">
            <a:off x="1174962" y="5403280"/>
            <a:ext cx="1566318" cy="484632"/>
          </a:xfrm>
          <a:prstGeom prst="rightArrow">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2" name="Right Arrow 61"/>
          <p:cNvSpPr/>
          <p:nvPr/>
        </p:nvSpPr>
        <p:spPr>
          <a:xfrm>
            <a:off x="6084168" y="5460930"/>
            <a:ext cx="2711833" cy="484632"/>
          </a:xfrm>
          <a:prstGeom prst="rightArrow">
            <a:avLst/>
          </a:prstGeom>
          <a:solidFill>
            <a:schemeClr val="bg2">
              <a:lumMod val="50000"/>
            </a:schemeClr>
          </a:solidFill>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63" name="Straight Connector 62"/>
          <p:cNvCxnSpPr/>
          <p:nvPr/>
        </p:nvCxnSpPr>
        <p:spPr>
          <a:xfrm>
            <a:off x="3571750" y="5167995"/>
            <a:ext cx="677942" cy="0"/>
          </a:xfrm>
          <a:prstGeom prst="line">
            <a:avLst/>
          </a:prstGeom>
          <a:ln w="635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4296517" y="4983329"/>
            <a:ext cx="2877711" cy="369332"/>
          </a:xfrm>
          <a:prstGeom prst="rect">
            <a:avLst/>
          </a:prstGeom>
          <a:noFill/>
        </p:spPr>
        <p:txBody>
          <a:bodyPr wrap="none" rtlCol="0">
            <a:spAutoFit/>
          </a:bodyPr>
          <a:lstStyle/>
          <a:p>
            <a:r>
              <a:rPr lang="en-GB" dirty="0" smtClean="0"/>
              <a:t>Practise and consolidation</a:t>
            </a:r>
            <a:endParaRPr lang="en-GB" dirty="0"/>
          </a:p>
        </p:txBody>
      </p:sp>
      <p:sp>
        <p:nvSpPr>
          <p:cNvPr id="9" name="6-Point Star 8"/>
          <p:cNvSpPr/>
          <p:nvPr/>
        </p:nvSpPr>
        <p:spPr>
          <a:xfrm>
            <a:off x="683568" y="1974464"/>
            <a:ext cx="2172161" cy="1696444"/>
          </a:xfrm>
          <a:prstGeom prst="star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6-Point Star 36"/>
          <p:cNvSpPr/>
          <p:nvPr/>
        </p:nvSpPr>
        <p:spPr>
          <a:xfrm>
            <a:off x="334441" y="4733081"/>
            <a:ext cx="840521" cy="848222"/>
          </a:xfrm>
          <a:prstGeom prst="star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172914" y="4983329"/>
            <a:ext cx="1896673" cy="276999"/>
          </a:xfrm>
          <a:prstGeom prst="rect">
            <a:avLst/>
          </a:prstGeom>
          <a:noFill/>
        </p:spPr>
        <p:txBody>
          <a:bodyPr wrap="none" rtlCol="0">
            <a:spAutoFit/>
          </a:bodyPr>
          <a:lstStyle/>
          <a:p>
            <a:r>
              <a:rPr lang="en-GB" sz="1200" b="1" dirty="0" smtClean="0">
                <a:solidFill>
                  <a:srgbClr val="FF0000"/>
                </a:solidFill>
              </a:rPr>
              <a:t>Focus for interventions</a:t>
            </a:r>
            <a:endParaRPr lang="en-GB" sz="1200" b="1" dirty="0">
              <a:solidFill>
                <a:srgbClr val="FF0000"/>
              </a:solidFill>
            </a:endParaRPr>
          </a:p>
        </p:txBody>
      </p:sp>
      <p:sp>
        <p:nvSpPr>
          <p:cNvPr id="40" name="6-Point Star 39"/>
          <p:cNvSpPr/>
          <p:nvPr/>
        </p:nvSpPr>
        <p:spPr>
          <a:xfrm>
            <a:off x="3163611" y="1823630"/>
            <a:ext cx="2172161" cy="1696444"/>
          </a:xfrm>
          <a:prstGeom prst="star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6-Point Star 40"/>
          <p:cNvSpPr/>
          <p:nvPr/>
        </p:nvSpPr>
        <p:spPr>
          <a:xfrm>
            <a:off x="5348415" y="2846597"/>
            <a:ext cx="2172161" cy="1696444"/>
          </a:xfrm>
          <a:prstGeom prst="star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5439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Year 5 Fractions unit</a:t>
            </a:r>
            <a:endParaRPr lang="en-GB" b="1" dirty="0">
              <a:solidFill>
                <a:srgbClr val="0070C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281" t="16735" r="23623" b="31020"/>
          <a:stretch/>
        </p:blipFill>
        <p:spPr bwMode="auto">
          <a:xfrm>
            <a:off x="18107" y="1690509"/>
            <a:ext cx="8964488" cy="4696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7193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800" b="1" dirty="0" smtClean="0">
                <a:solidFill>
                  <a:srgbClr val="0070C0"/>
                </a:solidFill>
              </a:rPr>
              <a:t>Working towards expert  ARE</a:t>
            </a:r>
            <a:endParaRPr lang="en-GB" sz="2800" b="1" dirty="0">
              <a:solidFill>
                <a:srgbClr val="0070C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133" t="21497" r="22092" b="14149"/>
          <a:stretch/>
        </p:blipFill>
        <p:spPr bwMode="auto">
          <a:xfrm>
            <a:off x="323528" y="1340768"/>
            <a:ext cx="8352928" cy="5144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2290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71660" y="-607444"/>
            <a:ext cx="6336704" cy="8216904"/>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531560" y="548680"/>
            <a:ext cx="7776864" cy="3970318"/>
          </a:xfrm>
          <a:prstGeom prst="rect">
            <a:avLst/>
          </a:prstGeom>
          <a:noFill/>
        </p:spPr>
        <p:txBody>
          <a:bodyPr wrap="square" rtlCol="0">
            <a:spAutoFit/>
          </a:bodyPr>
          <a:lstStyle/>
          <a:p>
            <a:r>
              <a:rPr lang="en-GB" sz="2800" b="1" dirty="0" smtClean="0">
                <a:solidFill>
                  <a:schemeClr val="tx2"/>
                </a:solidFill>
              </a:rPr>
              <a:t>APPRENTICE mathematician (November)</a:t>
            </a:r>
          </a:p>
          <a:p>
            <a:endParaRPr lang="en-GB" sz="2800" b="1" dirty="0" smtClean="0">
              <a:solidFill>
                <a:schemeClr val="tx2"/>
              </a:solidFill>
            </a:endParaRPr>
          </a:p>
          <a:p>
            <a:pPr marL="285750" lvl="0" indent="-285750">
              <a:buFont typeface="Arial" panose="020B0604020202020204" pitchFamily="34" charset="0"/>
              <a:buChar char="•"/>
            </a:pPr>
            <a:r>
              <a:rPr lang="en-GB" sz="1400" dirty="0"/>
              <a:t>Relies heavily on the teachers’ modelling to solve calculations and problems tending to repeat exactly what the teacher/ adult has said to describe process used</a:t>
            </a:r>
          </a:p>
          <a:p>
            <a:pPr marL="285750" lvl="0" indent="-285750">
              <a:buFont typeface="Arial" panose="020B0604020202020204" pitchFamily="34" charset="0"/>
              <a:buChar char="•"/>
            </a:pPr>
            <a:r>
              <a:rPr lang="en-GB" sz="1400" dirty="0"/>
              <a:t>Uses success criteria as a checklist</a:t>
            </a:r>
          </a:p>
          <a:p>
            <a:pPr marL="285750" lvl="0" indent="-285750">
              <a:buFont typeface="Arial" panose="020B0604020202020204" pitchFamily="34" charset="0"/>
              <a:buChar char="•"/>
            </a:pPr>
            <a:r>
              <a:rPr lang="en-GB" sz="1400" dirty="0"/>
              <a:t>Relies upon adult guidance and reminders when ‘stuck’  particularly when remembering meanings of </a:t>
            </a:r>
            <a:r>
              <a:rPr lang="en-GB" sz="1400" dirty="0" smtClean="0"/>
              <a:t>new technical </a:t>
            </a:r>
            <a:r>
              <a:rPr lang="en-GB" sz="1400" dirty="0"/>
              <a:t>vocabulary or language</a:t>
            </a:r>
          </a:p>
          <a:p>
            <a:pPr marL="285750" lvl="0" indent="-285750">
              <a:buFont typeface="Arial" panose="020B0604020202020204" pitchFamily="34" charset="0"/>
              <a:buChar char="•"/>
            </a:pPr>
            <a:r>
              <a:rPr lang="en-GB" sz="1400" dirty="0"/>
              <a:t>Makes choices based heavily on previous year group’s successes</a:t>
            </a:r>
          </a:p>
          <a:p>
            <a:pPr marL="285750" lvl="0" indent="-285750">
              <a:buFont typeface="Arial" panose="020B0604020202020204" pitchFamily="34" charset="0"/>
              <a:buChar char="•"/>
            </a:pPr>
            <a:r>
              <a:rPr lang="en-GB" sz="1400" dirty="0"/>
              <a:t>Works ‘mentally’ or with pencil and paper recording as directed by the teacher</a:t>
            </a:r>
          </a:p>
          <a:p>
            <a:pPr marL="285750" lvl="0" indent="-285750">
              <a:buFont typeface="Arial" panose="020B0604020202020204" pitchFamily="34" charset="0"/>
              <a:buChar char="•"/>
            </a:pPr>
            <a:r>
              <a:rPr lang="en-GB" sz="1400" dirty="0"/>
              <a:t>Uses concrete resources and models and images as shown by the teacher or adult. May still be building understanding of the connections between concrete modelling and informal/ formal recording</a:t>
            </a:r>
          </a:p>
          <a:p>
            <a:pPr marL="285750" lvl="0" indent="-285750">
              <a:buFont typeface="Arial" panose="020B0604020202020204" pitchFamily="34" charset="0"/>
              <a:buChar char="•"/>
            </a:pPr>
            <a:r>
              <a:rPr lang="en-GB" sz="1400" dirty="0"/>
              <a:t>Some solutions are based on counting in 1s rather than making using appropriate use of number bonds (10, 100, 1000, 1) or other known facts</a:t>
            </a:r>
          </a:p>
          <a:p>
            <a:endParaRPr lang="en-GB" sz="2800" b="1" dirty="0" smtClean="0">
              <a:solidFill>
                <a:schemeClr val="tx2"/>
              </a:solidFill>
            </a:endParaRPr>
          </a:p>
        </p:txBody>
      </p:sp>
      <p:sp>
        <p:nvSpPr>
          <p:cNvPr id="8" name="TextBox 7"/>
          <p:cNvSpPr txBox="1"/>
          <p:nvPr/>
        </p:nvSpPr>
        <p:spPr>
          <a:xfrm>
            <a:off x="827584" y="1502787"/>
            <a:ext cx="184731"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2909970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03648" y="-675456"/>
            <a:ext cx="6336704" cy="8352928"/>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31560" y="548680"/>
            <a:ext cx="8000880" cy="4278094"/>
          </a:xfrm>
          <a:prstGeom prst="rect">
            <a:avLst/>
          </a:prstGeom>
          <a:noFill/>
        </p:spPr>
        <p:txBody>
          <a:bodyPr wrap="square" rtlCol="0">
            <a:spAutoFit/>
          </a:bodyPr>
          <a:lstStyle/>
          <a:p>
            <a:r>
              <a:rPr lang="en-GB" sz="2400" i="1" dirty="0" smtClean="0">
                <a:solidFill>
                  <a:schemeClr val="tx2"/>
                </a:solidFill>
              </a:rPr>
              <a:t>Apprentice</a:t>
            </a:r>
            <a:r>
              <a:rPr lang="en-GB" sz="2400" b="1" dirty="0" smtClean="0">
                <a:solidFill>
                  <a:schemeClr val="tx2"/>
                </a:solidFill>
              </a:rPr>
              <a:t> + COMPETENT  mathematician (</a:t>
            </a:r>
            <a:r>
              <a:rPr lang="en-GB" sz="2400" b="1" smtClean="0">
                <a:solidFill>
                  <a:schemeClr val="tx2"/>
                </a:solidFill>
              </a:rPr>
              <a:t>February)</a:t>
            </a:r>
            <a:endParaRPr lang="en-GB" sz="2400" b="1" dirty="0" smtClean="0">
              <a:solidFill>
                <a:schemeClr val="tx2"/>
              </a:solidFill>
            </a:endParaRPr>
          </a:p>
          <a:p>
            <a:pPr marL="285750" lvl="0" indent="-285750">
              <a:buFont typeface="Arial" panose="020B0604020202020204" pitchFamily="34" charset="0"/>
              <a:buChar char="•"/>
            </a:pPr>
            <a:r>
              <a:rPr lang="en-GB" sz="1400" dirty="0"/>
              <a:t>Can anticipate and independently suggest an appropriate mathematical model which has been used in previous work so far in the year when solving a problem or a calculation. </a:t>
            </a:r>
          </a:p>
          <a:p>
            <a:pPr marL="285750" lvl="0" indent="-285750">
              <a:buFont typeface="Arial" panose="020B0604020202020204" pitchFamily="34" charset="0"/>
              <a:buChar char="•"/>
            </a:pPr>
            <a:r>
              <a:rPr lang="en-GB" sz="1400" dirty="0"/>
              <a:t>Can make some suggestions for success criteria to clarify their thinking</a:t>
            </a:r>
          </a:p>
          <a:p>
            <a:pPr marL="285750" lvl="0" indent="-285750">
              <a:buFont typeface="Arial" panose="020B0604020202020204" pitchFamily="34" charset="0"/>
              <a:buChar char="•"/>
            </a:pPr>
            <a:r>
              <a:rPr lang="en-GB" sz="1400" dirty="0"/>
              <a:t>Beginning to independently explain their reasoning with peers and adults using some new vocabulary accurately</a:t>
            </a:r>
          </a:p>
          <a:p>
            <a:pPr marL="285750" lvl="0" indent="-285750">
              <a:buFont typeface="Arial" panose="020B0604020202020204" pitchFamily="34" charset="0"/>
              <a:buChar char="•"/>
            </a:pPr>
            <a:r>
              <a:rPr lang="en-GB" sz="1400" dirty="0"/>
              <a:t>Developing resilience to ‘being stuck’ by using more than one approach independently before asking for adult help</a:t>
            </a:r>
          </a:p>
          <a:p>
            <a:pPr marL="285750" lvl="0" indent="-285750">
              <a:buFont typeface="Arial" panose="020B0604020202020204" pitchFamily="34" charset="0"/>
              <a:buChar char="•"/>
            </a:pPr>
            <a:r>
              <a:rPr lang="en-GB" sz="1400" dirty="0"/>
              <a:t>Can accurately identify and record the number sentence involved when working mentally using a missing box to show the unidentified part.</a:t>
            </a:r>
          </a:p>
          <a:p>
            <a:pPr marL="285750" lvl="0" indent="-285750">
              <a:buFont typeface="Arial" panose="020B0604020202020204" pitchFamily="34" charset="0"/>
              <a:buChar char="•"/>
            </a:pPr>
            <a:r>
              <a:rPr lang="en-GB" sz="1400" dirty="0"/>
              <a:t>Able to draw on more than one different </a:t>
            </a:r>
            <a:r>
              <a:rPr lang="en-GB" sz="1400" dirty="0" smtClean="0"/>
              <a:t>representation </a:t>
            </a:r>
            <a:r>
              <a:rPr lang="en-GB" sz="1400" dirty="0"/>
              <a:t>of the same concept, skill or solution to a routine problem including using concrete </a:t>
            </a:r>
            <a:r>
              <a:rPr lang="en-GB" sz="1400" dirty="0" smtClean="0"/>
              <a:t>resources, </a:t>
            </a:r>
            <a:r>
              <a:rPr lang="en-GB" sz="1400" dirty="0"/>
              <a:t>models and images and informal recording based on these models</a:t>
            </a:r>
          </a:p>
          <a:p>
            <a:pPr marL="285750" lvl="0" indent="-285750">
              <a:buFont typeface="Arial" panose="020B0604020202020204" pitchFamily="34" charset="0"/>
              <a:buChar char="•"/>
            </a:pPr>
            <a:r>
              <a:rPr lang="en-GB" sz="1400" dirty="0"/>
              <a:t>Beginning to notice, talk about, demonstrate  and use inverse relationships in </a:t>
            </a:r>
            <a:r>
              <a:rPr lang="en-GB" sz="1400" dirty="0" smtClean="0"/>
              <a:t>calculation, for example responding confidently to ‘ if you know this, what else do you know?’</a:t>
            </a:r>
            <a:endParaRPr lang="en-GB" sz="1400" dirty="0"/>
          </a:p>
          <a:p>
            <a:pPr marL="285750" lvl="0" indent="-285750">
              <a:buFont typeface="Arial" panose="020B0604020202020204" pitchFamily="34" charset="0"/>
              <a:buChar char="•"/>
            </a:pPr>
            <a:r>
              <a:rPr lang="en-GB" sz="1400" dirty="0"/>
              <a:t>Some use of known facts and related facts made to check reasonableness of answer and or to identify a calculation that could be solved easily mentally</a:t>
            </a:r>
          </a:p>
          <a:p>
            <a:pPr marL="342900" indent="-342900">
              <a:buFont typeface="Arial" panose="020B0604020202020204" pitchFamily="34" charset="0"/>
              <a:buChar char="•"/>
            </a:pPr>
            <a:endParaRPr lang="en-GB" sz="2400" b="1" dirty="0" smtClean="0">
              <a:solidFill>
                <a:schemeClr val="tx2"/>
              </a:solidFill>
            </a:endParaRPr>
          </a:p>
        </p:txBody>
      </p:sp>
    </p:spTree>
    <p:extLst>
      <p:ext uri="{BB962C8B-B14F-4D97-AF65-F5344CB8AC3E}">
        <p14:creationId xmlns:p14="http://schemas.microsoft.com/office/powerpoint/2010/main" val="2909970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marL="0" indent="0" algn="ctr">
              <a:buNone/>
            </a:pPr>
            <a:r>
              <a:rPr lang="en-GB" sz="4000" dirty="0" smtClean="0"/>
              <a:t>The journey to ‘Mastery’</a:t>
            </a:r>
          </a:p>
          <a:p>
            <a:pPr marL="0" indent="0" algn="ctr">
              <a:buNone/>
            </a:pPr>
            <a:r>
              <a:rPr lang="en-GB" sz="4000" dirty="0" smtClean="0"/>
              <a:t>Implications for leaders</a:t>
            </a:r>
          </a:p>
          <a:p>
            <a:pPr marL="0" indent="0" algn="ctr">
              <a:buNone/>
            </a:pPr>
            <a:endParaRPr lang="en-GB" sz="4000" dirty="0"/>
          </a:p>
          <a:p>
            <a:pPr marL="0" indent="0" algn="ctr">
              <a:buNone/>
            </a:pPr>
            <a:r>
              <a:rPr lang="en-GB" dirty="0" smtClean="0"/>
              <a:t>How often are you monitoring planning and its adaption?</a:t>
            </a:r>
          </a:p>
          <a:p>
            <a:pPr marL="0" indent="0" algn="ctr">
              <a:buNone/>
            </a:pPr>
            <a:r>
              <a:rPr lang="en-GB" dirty="0" smtClean="0"/>
              <a:t>What are you evaluating it for?</a:t>
            </a:r>
            <a:endParaRPr lang="en-GB" dirty="0"/>
          </a:p>
        </p:txBody>
      </p:sp>
    </p:spTree>
    <p:extLst>
      <p:ext uri="{BB962C8B-B14F-4D97-AF65-F5344CB8AC3E}">
        <p14:creationId xmlns:p14="http://schemas.microsoft.com/office/powerpoint/2010/main" val="736615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03648" y="-675456"/>
            <a:ext cx="6336704" cy="8352928"/>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03320" y="356235"/>
            <a:ext cx="8101127" cy="4739759"/>
          </a:xfrm>
          <a:prstGeom prst="rect">
            <a:avLst/>
          </a:prstGeom>
          <a:noFill/>
        </p:spPr>
        <p:txBody>
          <a:bodyPr wrap="square" rtlCol="0">
            <a:spAutoFit/>
          </a:bodyPr>
          <a:lstStyle/>
          <a:p>
            <a:r>
              <a:rPr lang="en-GB" sz="2400" b="1" dirty="0" smtClean="0">
                <a:solidFill>
                  <a:schemeClr val="tx2"/>
                </a:solidFill>
              </a:rPr>
              <a:t>EXPERT</a:t>
            </a:r>
            <a:r>
              <a:rPr lang="en-GB" sz="2400" i="1" dirty="0" smtClean="0">
                <a:solidFill>
                  <a:schemeClr val="tx2"/>
                </a:solidFill>
              </a:rPr>
              <a:t> </a:t>
            </a:r>
            <a:r>
              <a:rPr lang="en-GB" sz="2400" b="1" dirty="0" smtClean="0">
                <a:solidFill>
                  <a:schemeClr val="tx2"/>
                </a:solidFill>
              </a:rPr>
              <a:t>mathematician (end of year) </a:t>
            </a:r>
            <a:r>
              <a:rPr lang="en-GB" sz="1400" b="1" i="1" dirty="0" smtClean="0">
                <a:solidFill>
                  <a:schemeClr val="tx2"/>
                </a:solidFill>
              </a:rPr>
              <a:t>make links to </a:t>
            </a:r>
            <a:r>
              <a:rPr lang="en-GB" sz="1400" b="1" i="1" dirty="0" err="1" smtClean="0">
                <a:solidFill>
                  <a:schemeClr val="tx2"/>
                </a:solidFill>
              </a:rPr>
              <a:t>DfE</a:t>
            </a:r>
            <a:r>
              <a:rPr lang="en-GB" sz="1400" b="1" i="1" dirty="0" smtClean="0">
                <a:solidFill>
                  <a:schemeClr val="tx2"/>
                </a:solidFill>
              </a:rPr>
              <a:t> interim performance descriptors for end of key stage in Y2 and Y6 ‘working at expected’ +</a:t>
            </a:r>
            <a:endParaRPr lang="en-GB" sz="2400" b="1" dirty="0" smtClean="0">
              <a:solidFill>
                <a:schemeClr val="tx2"/>
              </a:solidFill>
            </a:endParaRPr>
          </a:p>
          <a:p>
            <a:pPr marL="285750" lvl="0" indent="-285750">
              <a:buFont typeface="Arial" panose="020B0604020202020204" pitchFamily="34" charset="0"/>
              <a:buChar char="•"/>
            </a:pPr>
            <a:r>
              <a:rPr lang="en-GB" sz="1600" dirty="0" smtClean="0"/>
              <a:t>Pupils </a:t>
            </a:r>
            <a:r>
              <a:rPr lang="en-GB" sz="1600" dirty="0"/>
              <a:t>can suggest and draw on a range of appropriate models  to represent  a mathematical concept,  or solution including a missing box number sentence</a:t>
            </a:r>
          </a:p>
          <a:p>
            <a:pPr marL="285750" lvl="0" indent="-285750">
              <a:buFont typeface="Arial" panose="020B0604020202020204" pitchFamily="34" charset="0"/>
              <a:buChar char="•"/>
            </a:pPr>
            <a:r>
              <a:rPr lang="en-GB" sz="1600" dirty="0"/>
              <a:t>Able to talk about their reasoning </a:t>
            </a:r>
            <a:r>
              <a:rPr lang="en-GB" sz="1600" dirty="0" smtClean="0"/>
              <a:t>using accurate vocabulary when </a:t>
            </a:r>
            <a:r>
              <a:rPr lang="en-GB" sz="1600" dirty="0"/>
              <a:t>engaged in ‘intelligent practice’ tasks</a:t>
            </a:r>
          </a:p>
          <a:p>
            <a:pPr marL="285750" lvl="0" indent="-285750">
              <a:buFont typeface="Arial" panose="020B0604020202020204" pitchFamily="34" charset="0"/>
              <a:buChar char="•"/>
            </a:pPr>
            <a:r>
              <a:rPr lang="en-GB" sz="1600" dirty="0"/>
              <a:t>Can discuss what is mathematically the same and different about a range of problems because the context is not distracting from the mathematics required.</a:t>
            </a:r>
          </a:p>
          <a:p>
            <a:pPr marL="285750" lvl="0" indent="-285750">
              <a:buFont typeface="Arial" panose="020B0604020202020204" pitchFamily="34" charset="0"/>
              <a:buChar char="•"/>
            </a:pPr>
            <a:r>
              <a:rPr lang="en-GB" sz="1600" dirty="0"/>
              <a:t>Pupils respond flexibly and with resilience to non- routine problems</a:t>
            </a:r>
          </a:p>
          <a:p>
            <a:pPr marL="285750" lvl="0" indent="-285750">
              <a:buFont typeface="Arial" panose="020B0604020202020204" pitchFamily="34" charset="0"/>
              <a:buChar char="•"/>
            </a:pPr>
            <a:r>
              <a:rPr lang="en-GB" sz="1600" dirty="0" smtClean="0"/>
              <a:t>Make </a:t>
            </a:r>
            <a:r>
              <a:rPr lang="en-GB" sz="1600" dirty="0"/>
              <a:t>decisions confidently about which calculations could be worked out mentally and which calculations need pencil and paper recording.</a:t>
            </a:r>
          </a:p>
          <a:p>
            <a:pPr marL="285750" lvl="0" indent="-285750">
              <a:buFont typeface="Arial" panose="020B0604020202020204" pitchFamily="34" charset="0"/>
              <a:buChar char="•"/>
            </a:pPr>
            <a:r>
              <a:rPr lang="en-GB" sz="1600" dirty="0"/>
              <a:t>Pupils able to discuss and illustrate connections between domains of mathematics</a:t>
            </a:r>
          </a:p>
          <a:p>
            <a:pPr marL="285750" lvl="0" indent="-285750">
              <a:buFont typeface="Arial" panose="020B0604020202020204" pitchFamily="34" charset="0"/>
              <a:buChar char="•"/>
            </a:pPr>
            <a:r>
              <a:rPr lang="en-GB" sz="1600" dirty="0"/>
              <a:t>Pupils can independently use informal and formal notation to share their solutions with peers</a:t>
            </a:r>
          </a:p>
          <a:p>
            <a:pPr marL="285750" lvl="0" indent="-285750">
              <a:buFont typeface="Arial" panose="020B0604020202020204" pitchFamily="34" charset="0"/>
              <a:buChar char="•"/>
            </a:pPr>
            <a:r>
              <a:rPr lang="en-GB" sz="1600" dirty="0"/>
              <a:t>Pupils </a:t>
            </a:r>
            <a:r>
              <a:rPr lang="en-GB" sz="1600" dirty="0" smtClean="0"/>
              <a:t>independently use  </a:t>
            </a:r>
            <a:r>
              <a:rPr lang="en-GB" sz="1600" dirty="0"/>
              <a:t>known facts </a:t>
            </a:r>
            <a:r>
              <a:rPr lang="en-GB" sz="1600" dirty="0" smtClean="0"/>
              <a:t>involving all four operations to both simplify calculations and check reasonableness of answers including in the context of measures </a:t>
            </a:r>
            <a:endParaRPr lang="en-GB" sz="1600" dirty="0"/>
          </a:p>
          <a:p>
            <a:endParaRPr lang="en-GB" sz="2400" b="1" dirty="0" smtClean="0">
              <a:solidFill>
                <a:schemeClr val="tx2"/>
              </a:solidFill>
            </a:endParaRPr>
          </a:p>
        </p:txBody>
      </p:sp>
    </p:spTree>
    <p:extLst>
      <p:ext uri="{BB962C8B-B14F-4D97-AF65-F5344CB8AC3E}">
        <p14:creationId xmlns:p14="http://schemas.microsoft.com/office/powerpoint/2010/main" val="1629200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9"/>
            <a:ext cx="6131024" cy="418058"/>
          </a:xfrm>
        </p:spPr>
        <p:txBody>
          <a:bodyPr>
            <a:normAutofit fontScale="90000"/>
          </a:bodyPr>
          <a:lstStyle/>
          <a:p>
            <a:r>
              <a:rPr lang="en-GB" sz="2400" b="1" dirty="0" smtClean="0">
                <a:solidFill>
                  <a:srgbClr val="0070C0"/>
                </a:solidFill>
              </a:rPr>
              <a:t>Fluency with addition/ subtraction facts</a:t>
            </a:r>
            <a:endParaRPr lang="en-GB" sz="2400" b="1" dirty="0">
              <a:solidFill>
                <a:srgbClr val="0070C0"/>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8342" t="16735" r="10383" b="56871"/>
          <a:stretch/>
        </p:blipFill>
        <p:spPr bwMode="auto">
          <a:xfrm>
            <a:off x="301824" y="1016469"/>
            <a:ext cx="5256584" cy="3668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Oval 11"/>
          <p:cNvSpPr/>
          <p:nvPr/>
        </p:nvSpPr>
        <p:spPr>
          <a:xfrm>
            <a:off x="5704703" y="1349225"/>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60544" t="51545" r="11089" b="33200"/>
          <a:stretch/>
        </p:blipFill>
        <p:spPr bwMode="auto">
          <a:xfrm>
            <a:off x="62831" y="4722994"/>
            <a:ext cx="5902228" cy="1785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965059" y="3679152"/>
            <a:ext cx="2810740" cy="1815882"/>
          </a:xfrm>
          <a:prstGeom prst="rect">
            <a:avLst/>
          </a:prstGeom>
          <a:noFill/>
        </p:spPr>
        <p:txBody>
          <a:bodyPr wrap="square" rtlCol="0">
            <a:spAutoFit/>
          </a:bodyPr>
          <a:lstStyle/>
          <a:p>
            <a:r>
              <a:rPr lang="en-GB" sz="1400" b="1" dirty="0" smtClean="0">
                <a:solidFill>
                  <a:srgbClr val="0070C0"/>
                </a:solidFill>
              </a:rPr>
              <a:t>In year 2 apply to bonds within 100 </a:t>
            </a:r>
            <a:r>
              <a:rPr lang="en-GB" sz="1400" b="1" dirty="0" err="1" smtClean="0">
                <a:solidFill>
                  <a:srgbClr val="0070C0"/>
                </a:solidFill>
              </a:rPr>
              <a:t>eg</a:t>
            </a:r>
            <a:r>
              <a:rPr lang="en-GB" sz="1400" b="1" dirty="0" smtClean="0">
                <a:solidFill>
                  <a:srgbClr val="0070C0"/>
                </a:solidFill>
              </a:rPr>
              <a:t> </a:t>
            </a:r>
          </a:p>
          <a:p>
            <a:endParaRPr lang="en-GB" sz="1400" b="1" dirty="0" smtClean="0">
              <a:solidFill>
                <a:srgbClr val="0070C0"/>
              </a:solidFill>
            </a:endParaRPr>
          </a:p>
          <a:p>
            <a:r>
              <a:rPr lang="en-GB" sz="1400" b="1" dirty="0" smtClean="0">
                <a:solidFill>
                  <a:srgbClr val="0070C0"/>
                </a:solidFill>
              </a:rPr>
              <a:t>3+5= 8/ 5+3=8</a:t>
            </a:r>
          </a:p>
          <a:p>
            <a:r>
              <a:rPr lang="en-GB" sz="1400" b="1" dirty="0" smtClean="0">
                <a:solidFill>
                  <a:srgbClr val="0070C0"/>
                </a:solidFill>
              </a:rPr>
              <a:t>30+50=80/ 50+30=80</a:t>
            </a:r>
          </a:p>
          <a:p>
            <a:endParaRPr lang="en-GB" sz="1400" b="1" dirty="0" smtClean="0">
              <a:solidFill>
                <a:srgbClr val="0070C0"/>
              </a:solidFill>
            </a:endParaRPr>
          </a:p>
          <a:p>
            <a:r>
              <a:rPr lang="en-GB" sz="1400" b="1" dirty="0" smtClean="0">
                <a:solidFill>
                  <a:srgbClr val="0070C0"/>
                </a:solidFill>
              </a:rPr>
              <a:t>8-5=3/ 8-3=5</a:t>
            </a:r>
          </a:p>
          <a:p>
            <a:r>
              <a:rPr lang="en-GB" sz="1400" b="1" dirty="0" smtClean="0">
                <a:solidFill>
                  <a:srgbClr val="0070C0"/>
                </a:solidFill>
              </a:rPr>
              <a:t>80-50=30/ 80-30-50</a:t>
            </a:r>
          </a:p>
        </p:txBody>
      </p:sp>
      <p:sp>
        <p:nvSpPr>
          <p:cNvPr id="6" name="TextBox 5"/>
          <p:cNvSpPr txBox="1"/>
          <p:nvPr/>
        </p:nvSpPr>
        <p:spPr>
          <a:xfrm>
            <a:off x="6310256" y="1246324"/>
            <a:ext cx="2443970" cy="1077218"/>
          </a:xfrm>
          <a:prstGeom prst="rect">
            <a:avLst/>
          </a:prstGeom>
          <a:noFill/>
        </p:spPr>
        <p:txBody>
          <a:bodyPr wrap="square" rtlCol="0">
            <a:spAutoFit/>
          </a:bodyPr>
          <a:lstStyle/>
          <a:p>
            <a:r>
              <a:rPr lang="en-GB" sz="1600" dirty="0" smtClean="0">
                <a:solidFill>
                  <a:prstClr val="black"/>
                </a:solidFill>
              </a:rPr>
              <a:t>Learnt as ‘addition/ subtraction’ and ‘multiplication/ division’ as x2, doubles and halves</a:t>
            </a:r>
          </a:p>
        </p:txBody>
      </p:sp>
      <p:grpSp>
        <p:nvGrpSpPr>
          <p:cNvPr id="3" name="Group 2"/>
          <p:cNvGrpSpPr/>
          <p:nvPr/>
        </p:nvGrpSpPr>
        <p:grpSpPr>
          <a:xfrm>
            <a:off x="1015008" y="1561203"/>
            <a:ext cx="4167920" cy="2999045"/>
            <a:chOff x="1015008" y="1561203"/>
            <a:chExt cx="4167920" cy="2999045"/>
          </a:xfrm>
        </p:grpSpPr>
        <p:sp>
          <p:nvSpPr>
            <p:cNvPr id="4" name="Oval 3"/>
            <p:cNvSpPr/>
            <p:nvPr/>
          </p:nvSpPr>
          <p:spPr>
            <a:xfrm>
              <a:off x="1349178" y="1856832"/>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7" name="Oval 6"/>
            <p:cNvSpPr/>
            <p:nvPr/>
          </p:nvSpPr>
          <p:spPr>
            <a:xfrm>
              <a:off x="1727235" y="2146920"/>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8" name="Oval 7"/>
            <p:cNvSpPr/>
            <p:nvPr/>
          </p:nvSpPr>
          <p:spPr>
            <a:xfrm>
              <a:off x="1015008" y="1561203"/>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9" name="Oval 8"/>
            <p:cNvSpPr/>
            <p:nvPr/>
          </p:nvSpPr>
          <p:spPr>
            <a:xfrm>
              <a:off x="2065571" y="2442592"/>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10" name="Oval 9"/>
            <p:cNvSpPr/>
            <p:nvPr/>
          </p:nvSpPr>
          <p:spPr>
            <a:xfrm>
              <a:off x="2455067" y="2730624"/>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11" name="Oval 10"/>
            <p:cNvSpPr/>
            <p:nvPr/>
          </p:nvSpPr>
          <p:spPr>
            <a:xfrm>
              <a:off x="2930116" y="3025812"/>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13" name="Oval 12"/>
            <p:cNvSpPr/>
            <p:nvPr/>
          </p:nvSpPr>
          <p:spPr>
            <a:xfrm>
              <a:off x="2067971" y="2154374"/>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14" name="Oval 13"/>
            <p:cNvSpPr/>
            <p:nvPr/>
          </p:nvSpPr>
          <p:spPr>
            <a:xfrm>
              <a:off x="4844592" y="4221912"/>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15" name="Oval 14"/>
            <p:cNvSpPr/>
            <p:nvPr/>
          </p:nvSpPr>
          <p:spPr>
            <a:xfrm>
              <a:off x="3896347" y="3633366"/>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16" name="Oval 15"/>
            <p:cNvSpPr/>
            <p:nvPr/>
          </p:nvSpPr>
          <p:spPr>
            <a:xfrm>
              <a:off x="4377680" y="3942774"/>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17" name="Oval 16"/>
            <p:cNvSpPr/>
            <p:nvPr/>
          </p:nvSpPr>
          <p:spPr>
            <a:xfrm>
              <a:off x="3419033" y="3340816"/>
              <a:ext cx="338336" cy="3383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28" name="Oval 27"/>
            <p:cNvSpPr/>
            <p:nvPr/>
          </p:nvSpPr>
          <p:spPr>
            <a:xfrm>
              <a:off x="2455067" y="2432864"/>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29" name="Oval 28"/>
            <p:cNvSpPr/>
            <p:nvPr/>
          </p:nvSpPr>
          <p:spPr>
            <a:xfrm>
              <a:off x="4373483" y="3633366"/>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30" name="Oval 29"/>
            <p:cNvSpPr/>
            <p:nvPr/>
          </p:nvSpPr>
          <p:spPr>
            <a:xfrm>
              <a:off x="3896347" y="3295030"/>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31" name="Oval 30"/>
            <p:cNvSpPr/>
            <p:nvPr/>
          </p:nvSpPr>
          <p:spPr>
            <a:xfrm>
              <a:off x="1687514" y="1856832"/>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33" name="Oval 32"/>
            <p:cNvSpPr/>
            <p:nvPr/>
          </p:nvSpPr>
          <p:spPr>
            <a:xfrm>
              <a:off x="3419033" y="3019771"/>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34" name="Oval 33"/>
            <p:cNvSpPr/>
            <p:nvPr/>
          </p:nvSpPr>
          <p:spPr>
            <a:xfrm>
              <a:off x="2926939" y="2690860"/>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35" name="Oval 34"/>
            <p:cNvSpPr/>
            <p:nvPr/>
          </p:nvSpPr>
          <p:spPr>
            <a:xfrm>
              <a:off x="4844592" y="3883576"/>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grpSp>
      <p:sp>
        <p:nvSpPr>
          <p:cNvPr id="36" name="Oval 35"/>
          <p:cNvSpPr/>
          <p:nvPr/>
        </p:nvSpPr>
        <p:spPr>
          <a:xfrm>
            <a:off x="5730035" y="2850603"/>
            <a:ext cx="338336" cy="338336"/>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mtClean="0">
              <a:solidFill>
                <a:prstClr val="white"/>
              </a:solidFill>
            </a:endParaRPr>
          </a:p>
        </p:txBody>
      </p:sp>
      <p:sp>
        <p:nvSpPr>
          <p:cNvPr id="18" name="TextBox 17"/>
          <p:cNvSpPr txBox="1"/>
          <p:nvPr/>
        </p:nvSpPr>
        <p:spPr>
          <a:xfrm>
            <a:off x="6310256" y="2730624"/>
            <a:ext cx="2016224" cy="830997"/>
          </a:xfrm>
          <a:prstGeom prst="rect">
            <a:avLst/>
          </a:prstGeom>
          <a:noFill/>
        </p:spPr>
        <p:txBody>
          <a:bodyPr wrap="square" rtlCol="0">
            <a:spAutoFit/>
          </a:bodyPr>
          <a:lstStyle/>
          <a:p>
            <a:r>
              <a:rPr lang="en-GB" sz="1600" dirty="0" smtClean="0">
                <a:solidFill>
                  <a:prstClr val="black"/>
                </a:solidFill>
              </a:rPr>
              <a:t>Learnt as ‘addition/ subtraction’ and ‘near doubles’</a:t>
            </a:r>
          </a:p>
        </p:txBody>
      </p:sp>
      <p:sp>
        <p:nvSpPr>
          <p:cNvPr id="19" name="TextBox 18"/>
          <p:cNvSpPr txBox="1"/>
          <p:nvPr/>
        </p:nvSpPr>
        <p:spPr>
          <a:xfrm>
            <a:off x="308120" y="764704"/>
            <a:ext cx="6712094" cy="369332"/>
          </a:xfrm>
          <a:prstGeom prst="rect">
            <a:avLst/>
          </a:prstGeom>
          <a:noFill/>
        </p:spPr>
        <p:txBody>
          <a:bodyPr wrap="none" rtlCol="0">
            <a:spAutoFit/>
          </a:bodyPr>
          <a:lstStyle/>
          <a:p>
            <a:r>
              <a:rPr lang="en-GB" dirty="0" smtClean="0"/>
              <a:t>Develop with concrete resources, number lines and bar models </a:t>
            </a:r>
            <a:endParaRPr lang="en-GB" dirty="0"/>
          </a:p>
        </p:txBody>
      </p:sp>
    </p:spTree>
    <p:extLst>
      <p:ext uri="{BB962C8B-B14F-4D97-AF65-F5344CB8AC3E}">
        <p14:creationId xmlns:p14="http://schemas.microsoft.com/office/powerpoint/2010/main" val="36794274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6696744" cy="1143000"/>
          </a:xfrm>
        </p:spPr>
        <p:txBody>
          <a:bodyPr>
            <a:normAutofit/>
          </a:bodyPr>
          <a:lstStyle/>
          <a:p>
            <a:r>
              <a:rPr lang="en-GB" sz="2400" b="1" dirty="0" smtClean="0">
                <a:solidFill>
                  <a:srgbClr val="0070C0"/>
                </a:solidFill>
              </a:rPr>
              <a:t>Fluency with multiplication/ division facts</a:t>
            </a:r>
            <a:endParaRPr lang="en-GB" sz="2400" b="1" dirty="0">
              <a:solidFill>
                <a:srgbClr val="0070C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031" t="35316" r="48189" b="24683"/>
          <a:stretch/>
        </p:blipFill>
        <p:spPr bwMode="auto">
          <a:xfrm>
            <a:off x="28180" y="1394265"/>
            <a:ext cx="5790261"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012160" y="1772816"/>
            <a:ext cx="2520280" cy="4647426"/>
          </a:xfrm>
          <a:prstGeom prst="rect">
            <a:avLst/>
          </a:prstGeom>
          <a:noFill/>
        </p:spPr>
        <p:txBody>
          <a:bodyPr wrap="square" rtlCol="0">
            <a:spAutoFit/>
          </a:bodyPr>
          <a:lstStyle/>
          <a:p>
            <a:r>
              <a:rPr lang="en-GB" b="1" dirty="0" smtClean="0">
                <a:solidFill>
                  <a:srgbClr val="0070C0"/>
                </a:solidFill>
              </a:rPr>
              <a:t>Year 3</a:t>
            </a:r>
          </a:p>
          <a:p>
            <a:r>
              <a:rPr lang="en-GB" sz="1400" dirty="0" smtClean="0">
                <a:solidFill>
                  <a:prstClr val="black"/>
                </a:solidFill>
              </a:rPr>
              <a:t>3x4= 12/ 4x3=12</a:t>
            </a:r>
          </a:p>
          <a:p>
            <a:r>
              <a:rPr lang="en-GB" sz="1400" dirty="0" smtClean="0">
                <a:solidFill>
                  <a:prstClr val="black"/>
                </a:solidFill>
              </a:rPr>
              <a:t>12÷4=3 / 12÷3=4</a:t>
            </a:r>
          </a:p>
          <a:p>
            <a:endParaRPr lang="en-GB" sz="1400" dirty="0" smtClean="0">
              <a:solidFill>
                <a:prstClr val="black"/>
              </a:solidFill>
            </a:endParaRPr>
          </a:p>
          <a:p>
            <a:r>
              <a:rPr lang="en-GB" sz="1400" dirty="0" smtClean="0">
                <a:solidFill>
                  <a:prstClr val="black"/>
                </a:solidFill>
              </a:rPr>
              <a:t>30x4= 12/ 40x3=12</a:t>
            </a:r>
          </a:p>
          <a:p>
            <a:r>
              <a:rPr lang="en-GB" sz="1400" dirty="0" smtClean="0">
                <a:solidFill>
                  <a:prstClr val="black"/>
                </a:solidFill>
              </a:rPr>
              <a:t>120÷4=30 / 120÷3=40</a:t>
            </a:r>
          </a:p>
          <a:p>
            <a:endParaRPr lang="en-GB" sz="1400" dirty="0" smtClean="0">
              <a:solidFill>
                <a:prstClr val="black"/>
              </a:solidFill>
            </a:endParaRPr>
          </a:p>
          <a:p>
            <a:r>
              <a:rPr lang="en-GB" sz="1400" dirty="0" smtClean="0">
                <a:solidFill>
                  <a:prstClr val="black"/>
                </a:solidFill>
              </a:rPr>
              <a:t>TU x U </a:t>
            </a:r>
          </a:p>
          <a:p>
            <a:r>
              <a:rPr lang="en-GB" sz="1400" dirty="0" smtClean="0">
                <a:solidFill>
                  <a:prstClr val="black"/>
                </a:solidFill>
              </a:rPr>
              <a:t>eg15x 5= (10x5)+(5x5)</a:t>
            </a:r>
          </a:p>
          <a:p>
            <a:r>
              <a:rPr lang="en-GB" sz="1400" dirty="0" smtClean="0">
                <a:solidFill>
                  <a:prstClr val="black"/>
                </a:solidFill>
              </a:rPr>
              <a:t>75÷5=15</a:t>
            </a:r>
          </a:p>
          <a:p>
            <a:endParaRPr lang="en-GB" b="1" dirty="0" smtClean="0">
              <a:solidFill>
                <a:srgbClr val="0070C0"/>
              </a:solidFill>
            </a:endParaRPr>
          </a:p>
          <a:p>
            <a:r>
              <a:rPr lang="en-GB" b="1" dirty="0" smtClean="0">
                <a:solidFill>
                  <a:srgbClr val="0070C0"/>
                </a:solidFill>
              </a:rPr>
              <a:t>Year 4</a:t>
            </a:r>
          </a:p>
          <a:p>
            <a:r>
              <a:rPr lang="en-GB" sz="1400" dirty="0" smtClean="0">
                <a:solidFill>
                  <a:prstClr val="black"/>
                </a:solidFill>
              </a:rPr>
              <a:t>HTU/TU x U</a:t>
            </a:r>
          </a:p>
          <a:p>
            <a:endParaRPr lang="en-GB" sz="1400" dirty="0" smtClean="0">
              <a:solidFill>
                <a:prstClr val="black"/>
              </a:solidFill>
            </a:endParaRPr>
          </a:p>
          <a:p>
            <a:r>
              <a:rPr lang="en-GB" sz="1400" dirty="0" smtClean="0">
                <a:solidFill>
                  <a:prstClr val="black"/>
                </a:solidFill>
              </a:rPr>
              <a:t>Looking for connections</a:t>
            </a:r>
          </a:p>
          <a:p>
            <a:r>
              <a:rPr lang="en-GB" sz="1400" dirty="0" err="1" smtClean="0">
                <a:solidFill>
                  <a:prstClr val="black"/>
                </a:solidFill>
              </a:rPr>
              <a:t>Eg</a:t>
            </a:r>
            <a:r>
              <a:rPr lang="en-GB" sz="1400" dirty="0" smtClean="0">
                <a:solidFill>
                  <a:prstClr val="black"/>
                </a:solidFill>
              </a:rPr>
              <a:t> 30x40=1200</a:t>
            </a:r>
          </a:p>
          <a:p>
            <a:r>
              <a:rPr lang="en-GB" sz="1400" dirty="0" smtClean="0">
                <a:solidFill>
                  <a:prstClr val="black"/>
                </a:solidFill>
              </a:rPr>
              <a:t>40x30=1200</a:t>
            </a:r>
          </a:p>
          <a:p>
            <a:r>
              <a:rPr lang="en-GB" sz="1400" dirty="0" smtClean="0">
                <a:solidFill>
                  <a:prstClr val="black"/>
                </a:solidFill>
              </a:rPr>
              <a:t>1200÷40=30</a:t>
            </a:r>
          </a:p>
          <a:p>
            <a:r>
              <a:rPr lang="en-GB" sz="1400" dirty="0" smtClean="0">
                <a:solidFill>
                  <a:prstClr val="black"/>
                </a:solidFill>
              </a:rPr>
              <a:t>1200÷30= 40</a:t>
            </a:r>
          </a:p>
          <a:p>
            <a:endParaRPr lang="en-GB" dirty="0" smtClean="0">
              <a:solidFill>
                <a:prstClr val="black"/>
              </a:solidFill>
            </a:endParaRPr>
          </a:p>
        </p:txBody>
      </p:sp>
      <p:sp>
        <p:nvSpPr>
          <p:cNvPr id="5" name="TextBox 4"/>
          <p:cNvSpPr txBox="1"/>
          <p:nvPr/>
        </p:nvSpPr>
        <p:spPr>
          <a:xfrm>
            <a:off x="179512" y="1154019"/>
            <a:ext cx="8148384" cy="369332"/>
          </a:xfrm>
          <a:prstGeom prst="rect">
            <a:avLst/>
          </a:prstGeom>
          <a:noFill/>
        </p:spPr>
        <p:txBody>
          <a:bodyPr wrap="none" rtlCol="0">
            <a:spAutoFit/>
          </a:bodyPr>
          <a:lstStyle/>
          <a:p>
            <a:r>
              <a:rPr lang="en-GB" dirty="0" smtClean="0">
                <a:solidFill>
                  <a:prstClr val="black"/>
                </a:solidFill>
              </a:rPr>
              <a:t>Represented using counting in </a:t>
            </a:r>
            <a:r>
              <a:rPr lang="en-GB" err="1" smtClean="0">
                <a:solidFill>
                  <a:prstClr val="black"/>
                </a:solidFill>
              </a:rPr>
              <a:t>multiples</a:t>
            </a:r>
            <a:r>
              <a:rPr lang="en-GB" smtClean="0">
                <a:solidFill>
                  <a:prstClr val="black"/>
                </a:solidFill>
              </a:rPr>
              <a:t>, number </a:t>
            </a:r>
            <a:r>
              <a:rPr lang="en-GB" dirty="0" smtClean="0">
                <a:solidFill>
                  <a:prstClr val="black"/>
                </a:solidFill>
              </a:rPr>
              <a:t>lines, arrays and bar models</a:t>
            </a:r>
          </a:p>
        </p:txBody>
      </p:sp>
    </p:spTree>
    <p:extLst>
      <p:ext uri="{BB962C8B-B14F-4D97-AF65-F5344CB8AC3E}">
        <p14:creationId xmlns:p14="http://schemas.microsoft.com/office/powerpoint/2010/main" val="2153460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562074"/>
          </a:xfrm>
        </p:spPr>
        <p:txBody>
          <a:bodyPr/>
          <a:lstStyle/>
          <a:p>
            <a:r>
              <a:rPr lang="en-GB" sz="2800" b="1" dirty="0" smtClean="0">
                <a:solidFill>
                  <a:srgbClr val="0070C0"/>
                </a:solidFill>
              </a:rPr>
              <a:t>Working towards expert in year 4</a:t>
            </a:r>
            <a:endParaRPr lang="en-GB" sz="2800" b="1" dirty="0">
              <a:solidFill>
                <a:srgbClr val="0070C0"/>
              </a:solidFill>
            </a:endParaRPr>
          </a:p>
        </p:txBody>
      </p:sp>
      <p:sp>
        <p:nvSpPr>
          <p:cNvPr id="7" name="TextBox 6"/>
          <p:cNvSpPr txBox="1"/>
          <p:nvPr/>
        </p:nvSpPr>
        <p:spPr>
          <a:xfrm>
            <a:off x="467544" y="1265516"/>
            <a:ext cx="7497646" cy="861774"/>
          </a:xfrm>
          <a:prstGeom prst="rect">
            <a:avLst/>
          </a:prstGeom>
          <a:noFill/>
          <a:ln w="38100">
            <a:solidFill>
              <a:srgbClr val="92D050"/>
            </a:solidFill>
          </a:ln>
        </p:spPr>
        <p:txBody>
          <a:bodyPr wrap="square" rtlCol="0">
            <a:spAutoFit/>
          </a:bodyPr>
          <a:lstStyle/>
          <a:p>
            <a:r>
              <a:rPr lang="en-GB" dirty="0" smtClean="0"/>
              <a:t> 	</a:t>
            </a:r>
            <a:endParaRPr lang="en-GB" sz="1600" dirty="0" smtClean="0"/>
          </a:p>
          <a:p>
            <a:r>
              <a:rPr lang="en-GB" sz="1600" dirty="0" smtClean="0"/>
              <a:t>Jo pours 3ml of cough mixture from a bottle containing 1/10 of a litre. How much cough mixture is left? Does she have enough for two more 30ml doses?</a:t>
            </a:r>
            <a:endParaRPr lang="en-GB" sz="16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0035" y="1052736"/>
            <a:ext cx="740259" cy="522148"/>
          </a:xfrm>
          <a:prstGeom prst="rect">
            <a:avLst/>
          </a:prstGeom>
        </p:spPr>
      </p:pic>
      <p:sp>
        <p:nvSpPr>
          <p:cNvPr id="9" name="TextBox 8"/>
          <p:cNvSpPr txBox="1"/>
          <p:nvPr/>
        </p:nvSpPr>
        <p:spPr>
          <a:xfrm>
            <a:off x="467543" y="2492896"/>
            <a:ext cx="7516547" cy="830997"/>
          </a:xfrm>
          <a:prstGeom prst="rect">
            <a:avLst/>
          </a:prstGeom>
          <a:noFill/>
          <a:ln w="28575">
            <a:solidFill>
              <a:srgbClr val="92D050"/>
            </a:solidFill>
          </a:ln>
        </p:spPr>
        <p:txBody>
          <a:bodyPr wrap="square" rtlCol="0">
            <a:spAutoFit/>
          </a:bodyPr>
          <a:lstStyle/>
          <a:p>
            <a:r>
              <a:rPr lang="en-GB" sz="1600" dirty="0" smtClean="0"/>
              <a:t>Chloe shares a bag of grapes between 6 friends. Each friend gets 23 grapes and there are 2 grapes left. </a:t>
            </a:r>
          </a:p>
          <a:p>
            <a:r>
              <a:rPr lang="en-GB" sz="1600" dirty="0" smtClean="0"/>
              <a:t>How many grapes were in the bag?</a:t>
            </a:r>
            <a:endParaRPr lang="en-GB" sz="160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6" y="2817817"/>
            <a:ext cx="972108" cy="648072"/>
          </a:xfrm>
          <a:prstGeom prst="rect">
            <a:avLst/>
          </a:prstGeom>
        </p:spPr>
      </p:pic>
      <p:sp>
        <p:nvSpPr>
          <p:cNvPr id="12" name="TextBox 11"/>
          <p:cNvSpPr txBox="1"/>
          <p:nvPr/>
        </p:nvSpPr>
        <p:spPr>
          <a:xfrm>
            <a:off x="467544" y="3861048"/>
            <a:ext cx="7516547" cy="584775"/>
          </a:xfrm>
          <a:prstGeom prst="rect">
            <a:avLst/>
          </a:prstGeom>
          <a:noFill/>
          <a:ln w="28575">
            <a:solidFill>
              <a:srgbClr val="92D050"/>
            </a:solidFill>
          </a:ln>
        </p:spPr>
        <p:txBody>
          <a:bodyPr wrap="square" rtlCol="0">
            <a:spAutoFit/>
          </a:bodyPr>
          <a:lstStyle/>
          <a:p>
            <a:r>
              <a:rPr lang="en-GB" sz="1600" dirty="0" smtClean="0"/>
              <a:t>Which of these amounts of money can you make using only 3 coins each time?</a:t>
            </a:r>
          </a:p>
          <a:p>
            <a:r>
              <a:rPr lang="en-GB" sz="1600" dirty="0" smtClean="0"/>
              <a:t>£1.12     83p      £1.05      46p       £2.71        16p</a:t>
            </a:r>
            <a:endParaRPr lang="en-GB" sz="1600" dirty="0"/>
          </a:p>
        </p:txBody>
      </p:sp>
      <p:sp>
        <p:nvSpPr>
          <p:cNvPr id="13" name="TextBox 12"/>
          <p:cNvSpPr txBox="1"/>
          <p:nvPr/>
        </p:nvSpPr>
        <p:spPr>
          <a:xfrm>
            <a:off x="467544" y="5050050"/>
            <a:ext cx="7560840" cy="584775"/>
          </a:xfrm>
          <a:prstGeom prst="rect">
            <a:avLst/>
          </a:prstGeom>
          <a:noFill/>
          <a:ln w="28575">
            <a:solidFill>
              <a:srgbClr val="92D050"/>
            </a:solidFill>
          </a:ln>
        </p:spPr>
        <p:txBody>
          <a:bodyPr wrap="square" rtlCol="0">
            <a:spAutoFit/>
          </a:bodyPr>
          <a:lstStyle/>
          <a:p>
            <a:r>
              <a:rPr lang="en-GB" sz="1600" dirty="0" smtClean="0"/>
              <a:t>Ruth says that the calculation 50÷8 gives a remainder of 2. Is she correct?</a:t>
            </a:r>
          </a:p>
          <a:p>
            <a:r>
              <a:rPr lang="en-GB" sz="1600" dirty="0" smtClean="0"/>
              <a:t>Can you give five other examples of division calculations with a remainder of 2?</a:t>
            </a:r>
            <a:endParaRPr lang="en-GB" sz="1600" dirty="0"/>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7551" y="4169435"/>
            <a:ext cx="939087" cy="704315"/>
          </a:xfrm>
          <a:prstGeom prst="rect">
            <a:avLst/>
          </a:prstGeom>
        </p:spPr>
      </p:pic>
    </p:spTree>
    <p:extLst>
      <p:ext uri="{BB962C8B-B14F-4D97-AF65-F5344CB8AC3E}">
        <p14:creationId xmlns:p14="http://schemas.microsoft.com/office/powerpoint/2010/main" val="37625112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DCIM\100EKZX5\100_0983.JPG"/>
          <p:cNvPicPr>
            <a:picLocks noGrp="1" noChangeAspect="1" noChangeArrowheads="1"/>
          </p:cNvPicPr>
          <p:nvPr>
            <p:ph idx="4294967295"/>
          </p:nvPr>
        </p:nvPicPr>
        <p:blipFill rotWithShape="1">
          <a:blip r:embed="rId2" cstate="print">
            <a:extLst>
              <a:ext uri="{28A0092B-C50C-407E-A947-70E740481C1C}">
                <a14:useLocalDpi xmlns:a14="http://schemas.microsoft.com/office/drawing/2010/main" val="0"/>
              </a:ext>
            </a:extLst>
          </a:blip>
          <a:srcRect l="71133" t="20449" b="39294"/>
          <a:stretch/>
        </p:blipFill>
        <p:spPr bwMode="auto">
          <a:xfrm>
            <a:off x="467544" y="3935305"/>
            <a:ext cx="2543135" cy="19950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F:\DCIM\100EKZX5\100_098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2239" t="20449" r="31067" b="48097"/>
          <a:stretch/>
        </p:blipFill>
        <p:spPr bwMode="auto">
          <a:xfrm>
            <a:off x="3151025" y="4149079"/>
            <a:ext cx="2426568" cy="16083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F:\DCIM\100EKZX5\100_098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106" t="20449" r="59423" b="37266"/>
          <a:stretch/>
        </p:blipFill>
        <p:spPr bwMode="auto">
          <a:xfrm>
            <a:off x="5796136" y="2966811"/>
            <a:ext cx="3240361" cy="211321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F:\DCIM\100EKZX5\100_098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106" t="61414" r="43186" b="12114"/>
          <a:stretch/>
        </p:blipFill>
        <p:spPr bwMode="auto">
          <a:xfrm>
            <a:off x="1285893" y="2689259"/>
            <a:ext cx="4291699" cy="12124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43337" y="1412776"/>
            <a:ext cx="7632848" cy="923330"/>
          </a:xfrm>
          <a:prstGeom prst="rect">
            <a:avLst/>
          </a:prstGeom>
          <a:noFill/>
          <a:ln w="28575">
            <a:solidFill>
              <a:srgbClr val="00B050"/>
            </a:solidFill>
          </a:ln>
        </p:spPr>
        <p:txBody>
          <a:bodyPr wrap="square" rtlCol="0">
            <a:spAutoFit/>
          </a:bodyPr>
          <a:lstStyle/>
          <a:p>
            <a:r>
              <a:rPr lang="en-GB" dirty="0"/>
              <a:t>Chloe shares a bag of grapes between 6 friends. Each friend gets 23 grapes and there are 2 grapes left. </a:t>
            </a:r>
          </a:p>
          <a:p>
            <a:r>
              <a:rPr lang="en-GB" dirty="0"/>
              <a:t>How many grapes were in the bag?</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30262" y="2041187"/>
            <a:ext cx="972108" cy="648072"/>
          </a:xfrm>
          <a:prstGeom prst="rect">
            <a:avLst/>
          </a:prstGeom>
        </p:spPr>
      </p:pic>
    </p:spTree>
    <p:extLst>
      <p:ext uri="{BB962C8B-B14F-4D97-AF65-F5344CB8AC3E}">
        <p14:creationId xmlns:p14="http://schemas.microsoft.com/office/powerpoint/2010/main" val="1833239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DCIM\100EKZX5\100_0984.JPG"/>
          <p:cNvPicPr>
            <a:picLocks noGrp="1" noChangeAspect="1" noChangeArrowheads="1"/>
          </p:cNvPicPr>
          <p:nvPr>
            <p:ph idx="4294967295"/>
          </p:nvPr>
        </p:nvPicPr>
        <p:blipFill rotWithShape="1">
          <a:blip r:embed="rId2" cstate="print">
            <a:extLst>
              <a:ext uri="{28A0092B-C50C-407E-A947-70E740481C1C}">
                <a14:useLocalDpi xmlns:a14="http://schemas.microsoft.com/office/drawing/2010/main" val="0"/>
              </a:ext>
            </a:extLst>
          </a:blip>
          <a:srcRect l="76796" t="15038" b="50827"/>
          <a:stretch/>
        </p:blipFill>
        <p:spPr bwMode="auto">
          <a:xfrm>
            <a:off x="6516216" y="2996952"/>
            <a:ext cx="2232248" cy="18752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DCIM\100EKZX5\100_098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1590" t="15038" r="24575" b="23145"/>
          <a:stretch/>
        </p:blipFill>
        <p:spPr bwMode="auto">
          <a:xfrm>
            <a:off x="3347864" y="2996607"/>
            <a:ext cx="3024336" cy="31080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DCIM\100EKZX5\100_098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5039" r="65532" b="29944"/>
          <a:stretch/>
        </p:blipFill>
        <p:spPr bwMode="auto">
          <a:xfrm>
            <a:off x="179512" y="3068960"/>
            <a:ext cx="2967359" cy="26642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11561" y="1340768"/>
            <a:ext cx="7488832" cy="1200329"/>
          </a:xfrm>
          <a:prstGeom prst="rect">
            <a:avLst/>
          </a:prstGeom>
          <a:noFill/>
          <a:ln w="28575">
            <a:solidFill>
              <a:srgbClr val="00B050"/>
            </a:solidFill>
          </a:ln>
        </p:spPr>
        <p:txBody>
          <a:bodyPr wrap="square" rtlCol="0">
            <a:spAutoFit/>
          </a:bodyPr>
          <a:lstStyle/>
          <a:p>
            <a:r>
              <a:rPr lang="en-GB" dirty="0" smtClean="0"/>
              <a:t>Jo </a:t>
            </a:r>
            <a:r>
              <a:rPr lang="en-GB" dirty="0"/>
              <a:t>pours 3ml of cough mixture from a bottle containing 1/10 of a litre. How much cough mixture is left? Does she have enough for two more 30ml doses?</a:t>
            </a:r>
          </a:p>
          <a:p>
            <a:endParaRPr lang="en-GB"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0645" y="1892149"/>
            <a:ext cx="1111897" cy="784286"/>
          </a:xfrm>
          <a:prstGeom prst="rect">
            <a:avLst/>
          </a:prstGeom>
        </p:spPr>
      </p:pic>
    </p:spTree>
    <p:extLst>
      <p:ext uri="{BB962C8B-B14F-4D97-AF65-F5344CB8AC3E}">
        <p14:creationId xmlns:p14="http://schemas.microsoft.com/office/powerpoint/2010/main" val="7933408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2674" y="2966356"/>
            <a:ext cx="8712967" cy="923330"/>
          </a:xfrm>
          <a:prstGeom prst="rect">
            <a:avLst/>
          </a:prstGeom>
          <a:noFill/>
          <a:ln w="38100">
            <a:solidFill>
              <a:srgbClr val="00B050"/>
            </a:solidFill>
          </a:ln>
        </p:spPr>
        <p:txBody>
          <a:bodyPr wrap="square" rtlCol="0">
            <a:spAutoFit/>
          </a:bodyPr>
          <a:lstStyle/>
          <a:p>
            <a:r>
              <a:rPr lang="en-GB" dirty="0"/>
              <a:t>Jo pours 3ml of cough mixture from a bottle containing 1/10 of a litre. How much cough mixture is left? Does she have enough for two more 30ml doses?</a:t>
            </a:r>
          </a:p>
          <a:p>
            <a:endParaRPr lang="en-GB" dirty="0"/>
          </a:p>
        </p:txBody>
      </p:sp>
      <p:sp>
        <p:nvSpPr>
          <p:cNvPr id="4" name="Oval 3"/>
          <p:cNvSpPr/>
          <p:nvPr/>
        </p:nvSpPr>
        <p:spPr>
          <a:xfrm>
            <a:off x="5848052" y="2855886"/>
            <a:ext cx="554360" cy="587484"/>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6261562" y="3221751"/>
            <a:ext cx="462724" cy="518326"/>
          </a:xfrm>
          <a:prstGeom prst="ellipse">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endParaRPr>
          </a:p>
        </p:txBody>
      </p:sp>
      <p:sp>
        <p:nvSpPr>
          <p:cNvPr id="8" name="Oval 7"/>
          <p:cNvSpPr/>
          <p:nvPr/>
        </p:nvSpPr>
        <p:spPr>
          <a:xfrm>
            <a:off x="1198476" y="2900430"/>
            <a:ext cx="340511" cy="5429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724286" y="2900430"/>
            <a:ext cx="482352" cy="476642"/>
          </a:xfrm>
          <a:prstGeom prst="ellipse">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lumMod val="75000"/>
                </a:schemeClr>
              </a:solidFill>
            </a:endParaRPr>
          </a:p>
        </p:txBody>
      </p:sp>
      <p:sp>
        <p:nvSpPr>
          <p:cNvPr id="10" name="TextBox 9"/>
          <p:cNvSpPr txBox="1"/>
          <p:nvPr/>
        </p:nvSpPr>
        <p:spPr>
          <a:xfrm>
            <a:off x="683568" y="548680"/>
            <a:ext cx="3621504" cy="369332"/>
          </a:xfrm>
          <a:prstGeom prst="rect">
            <a:avLst/>
          </a:prstGeom>
          <a:noFill/>
        </p:spPr>
        <p:txBody>
          <a:bodyPr wrap="none" rtlCol="0">
            <a:spAutoFit/>
          </a:bodyPr>
          <a:lstStyle/>
          <a:p>
            <a:r>
              <a:rPr lang="en-GB" b="1" dirty="0" smtClean="0">
                <a:solidFill>
                  <a:srgbClr val="0070C0"/>
                </a:solidFill>
              </a:rPr>
              <a:t>Intelligent practice possibilities</a:t>
            </a:r>
            <a:endParaRPr lang="en-GB" b="1" dirty="0">
              <a:solidFill>
                <a:srgbClr val="0070C0"/>
              </a:solidFill>
            </a:endParaRPr>
          </a:p>
        </p:txBody>
      </p:sp>
      <p:sp>
        <p:nvSpPr>
          <p:cNvPr id="11" name="TextBox 10"/>
          <p:cNvSpPr txBox="1"/>
          <p:nvPr/>
        </p:nvSpPr>
        <p:spPr>
          <a:xfrm>
            <a:off x="172673" y="1031933"/>
            <a:ext cx="8712968" cy="1815882"/>
          </a:xfrm>
          <a:prstGeom prst="rect">
            <a:avLst/>
          </a:prstGeom>
          <a:noFill/>
        </p:spPr>
        <p:txBody>
          <a:bodyPr wrap="square" rtlCol="0">
            <a:spAutoFit/>
          </a:bodyPr>
          <a:lstStyle/>
          <a:p>
            <a:r>
              <a:rPr lang="en-GB" sz="1400" dirty="0" smtClean="0">
                <a:solidFill>
                  <a:srgbClr val="FF0000"/>
                </a:solidFill>
              </a:rPr>
              <a:t>Change amount of cough mixture </a:t>
            </a:r>
            <a:r>
              <a:rPr lang="en-GB" sz="1400" dirty="0" smtClean="0"/>
              <a:t>(check pupils know how much this is practically)</a:t>
            </a:r>
          </a:p>
          <a:p>
            <a:r>
              <a:rPr lang="en-GB" sz="1400" dirty="0" smtClean="0">
                <a:solidFill>
                  <a:srgbClr val="00B050"/>
                </a:solidFill>
              </a:rPr>
              <a:t>- And or change total amount in bottle </a:t>
            </a:r>
            <a:r>
              <a:rPr lang="en-GB" sz="1400" dirty="0" smtClean="0"/>
              <a:t>(check pupils know how much this is, read scale)</a:t>
            </a:r>
          </a:p>
          <a:p>
            <a:r>
              <a:rPr lang="en-GB" sz="1400" dirty="0" smtClean="0">
                <a:solidFill>
                  <a:srgbClr val="0070C0"/>
                </a:solidFill>
              </a:rPr>
              <a:t>- And or change fraction of bottle</a:t>
            </a:r>
          </a:p>
          <a:p>
            <a:r>
              <a:rPr lang="en-GB" sz="1400" dirty="0" smtClean="0"/>
              <a:t>- And or change number of doses needed</a:t>
            </a:r>
          </a:p>
          <a:p>
            <a:r>
              <a:rPr lang="en-GB" sz="1400" dirty="0" smtClean="0">
                <a:solidFill>
                  <a:schemeClr val="accent2">
                    <a:lumMod val="75000"/>
                  </a:schemeClr>
                </a:solidFill>
              </a:rPr>
              <a:t>- And or change amount in each dose</a:t>
            </a:r>
          </a:p>
          <a:p>
            <a:r>
              <a:rPr lang="en-GB" sz="1400" b="1" dirty="0">
                <a:solidFill>
                  <a:schemeClr val="accent6">
                    <a:lumMod val="75000"/>
                  </a:schemeClr>
                </a:solidFill>
              </a:rPr>
              <a:t>Generate similar problems (look for changes that you can quickly know the answer to because you have worked out one solution already)</a:t>
            </a:r>
          </a:p>
          <a:p>
            <a:endParaRPr lang="en-GB" sz="1400" dirty="0"/>
          </a:p>
        </p:txBody>
      </p:sp>
      <p:sp>
        <p:nvSpPr>
          <p:cNvPr id="12" name="TextBox 11"/>
          <p:cNvSpPr txBox="1"/>
          <p:nvPr/>
        </p:nvSpPr>
        <p:spPr>
          <a:xfrm>
            <a:off x="179513" y="4298442"/>
            <a:ext cx="2925737" cy="307777"/>
          </a:xfrm>
          <a:prstGeom prst="rect">
            <a:avLst/>
          </a:prstGeom>
          <a:noFill/>
        </p:spPr>
        <p:txBody>
          <a:bodyPr wrap="none" rtlCol="0">
            <a:spAutoFit/>
          </a:bodyPr>
          <a:lstStyle/>
          <a:p>
            <a:r>
              <a:rPr lang="en-GB" sz="1400" b="1" dirty="0" smtClean="0">
                <a:solidFill>
                  <a:schemeClr val="accent6">
                    <a:lumMod val="75000"/>
                  </a:schemeClr>
                </a:solidFill>
              </a:rPr>
              <a:t>Write own problem like this one.</a:t>
            </a:r>
            <a:endParaRPr lang="en-GB" sz="1400" b="1" dirty="0">
              <a:solidFill>
                <a:schemeClr val="accent6">
                  <a:lumMod val="75000"/>
                </a:schemeClr>
              </a:solidFill>
            </a:endParaRPr>
          </a:p>
        </p:txBody>
      </p:sp>
      <p:sp>
        <p:nvSpPr>
          <p:cNvPr id="13" name="TextBox 12"/>
          <p:cNvSpPr txBox="1"/>
          <p:nvPr/>
        </p:nvSpPr>
        <p:spPr>
          <a:xfrm>
            <a:off x="484540" y="4725144"/>
            <a:ext cx="2004075" cy="1446550"/>
          </a:xfrm>
          <a:prstGeom prst="rect">
            <a:avLst/>
          </a:prstGeom>
          <a:noFill/>
        </p:spPr>
        <p:txBody>
          <a:bodyPr wrap="none" rtlCol="0">
            <a:spAutoFit/>
          </a:bodyPr>
          <a:lstStyle/>
          <a:p>
            <a:r>
              <a:rPr lang="en-GB" sz="1400" dirty="0" smtClean="0"/>
              <a:t>Practise:</a:t>
            </a:r>
          </a:p>
          <a:p>
            <a:r>
              <a:rPr lang="en-GB" sz="1400" dirty="0" smtClean="0"/>
              <a:t>1/10 of 100ml / 1000ml</a:t>
            </a:r>
          </a:p>
          <a:p>
            <a:r>
              <a:rPr lang="en-GB" sz="1400" dirty="0" smtClean="0"/>
              <a:t>3/10 of 100ml/ 250ml</a:t>
            </a:r>
          </a:p>
          <a:p>
            <a:r>
              <a:rPr lang="en-GB" sz="1400" dirty="0" smtClean="0"/>
              <a:t>1/5 of 100ml/ 1000ml</a:t>
            </a:r>
          </a:p>
          <a:p>
            <a:r>
              <a:rPr lang="en-GB" sz="1400" dirty="0" smtClean="0"/>
              <a:t>4/5 of 100ml/ 1000ml</a:t>
            </a:r>
          </a:p>
          <a:p>
            <a:endParaRPr lang="en-GB" dirty="0"/>
          </a:p>
        </p:txBody>
      </p:sp>
      <p:sp>
        <p:nvSpPr>
          <p:cNvPr id="14" name="TextBox 13"/>
          <p:cNvSpPr txBox="1"/>
          <p:nvPr/>
        </p:nvSpPr>
        <p:spPr>
          <a:xfrm>
            <a:off x="2720854" y="5981461"/>
            <a:ext cx="4881333" cy="646331"/>
          </a:xfrm>
          <a:prstGeom prst="rect">
            <a:avLst/>
          </a:prstGeom>
          <a:noFill/>
        </p:spPr>
        <p:txBody>
          <a:bodyPr wrap="square" rtlCol="0">
            <a:spAutoFit/>
          </a:bodyPr>
          <a:lstStyle/>
          <a:p>
            <a:r>
              <a:rPr lang="en-GB" dirty="0" smtClean="0"/>
              <a:t>Use bar models/ number lines, sequence of  number sentences to record solutions</a:t>
            </a:r>
            <a:endParaRPr lang="en-GB" dirty="0"/>
          </a:p>
        </p:txBody>
      </p:sp>
      <p:sp>
        <p:nvSpPr>
          <p:cNvPr id="15" name="TextBox 14"/>
          <p:cNvSpPr txBox="1"/>
          <p:nvPr/>
        </p:nvSpPr>
        <p:spPr>
          <a:xfrm>
            <a:off x="5364088" y="4293095"/>
            <a:ext cx="3096344" cy="1477328"/>
          </a:xfrm>
          <a:prstGeom prst="rect">
            <a:avLst/>
          </a:prstGeom>
          <a:noFill/>
        </p:spPr>
        <p:txBody>
          <a:bodyPr wrap="square" rtlCol="0">
            <a:spAutoFit/>
          </a:bodyPr>
          <a:lstStyle/>
          <a:p>
            <a:r>
              <a:rPr lang="en-GB" dirty="0" smtClean="0"/>
              <a:t>Linked practical work, measuring and reading amounts </a:t>
            </a:r>
            <a:r>
              <a:rPr lang="en-GB" dirty="0" err="1" smtClean="0"/>
              <a:t>eg</a:t>
            </a:r>
            <a:r>
              <a:rPr lang="en-GB" dirty="0" smtClean="0"/>
              <a:t> of litres expressed as  x </a:t>
            </a:r>
            <a:r>
              <a:rPr lang="en-GB" dirty="0" err="1" smtClean="0"/>
              <a:t>mls</a:t>
            </a:r>
            <a:r>
              <a:rPr lang="en-GB" dirty="0" smtClean="0"/>
              <a:t> and or fractions of whole litres</a:t>
            </a:r>
            <a:endParaRPr lang="en-GB" dirty="0"/>
          </a:p>
        </p:txBody>
      </p:sp>
      <p:sp>
        <p:nvSpPr>
          <p:cNvPr id="3" name="TextBox 2"/>
          <p:cNvSpPr txBox="1"/>
          <p:nvPr/>
        </p:nvSpPr>
        <p:spPr>
          <a:xfrm>
            <a:off x="484540" y="171088"/>
            <a:ext cx="6442789" cy="369332"/>
          </a:xfrm>
          <a:prstGeom prst="rect">
            <a:avLst/>
          </a:prstGeom>
          <a:noFill/>
        </p:spPr>
        <p:txBody>
          <a:bodyPr wrap="none" rtlCol="0">
            <a:spAutoFit/>
          </a:bodyPr>
          <a:lstStyle/>
          <a:p>
            <a:r>
              <a:rPr lang="en-GB" dirty="0" smtClean="0">
                <a:solidFill>
                  <a:schemeClr val="accent4">
                    <a:lumMod val="60000"/>
                    <a:lumOff val="40000"/>
                  </a:schemeClr>
                </a:solidFill>
              </a:rPr>
              <a:t>Support- independence/ fluency in a focused aspect of maths</a:t>
            </a:r>
            <a:endParaRPr lang="en-GB" dirty="0">
              <a:solidFill>
                <a:schemeClr val="accent4">
                  <a:lumMod val="60000"/>
                  <a:lumOff val="40000"/>
                </a:schemeClr>
              </a:solidFill>
            </a:endParaRPr>
          </a:p>
        </p:txBody>
      </p:sp>
      <p:sp>
        <p:nvSpPr>
          <p:cNvPr id="5" name="TextBox 4"/>
          <p:cNvSpPr txBox="1"/>
          <p:nvPr/>
        </p:nvSpPr>
        <p:spPr>
          <a:xfrm>
            <a:off x="2555776" y="5262591"/>
            <a:ext cx="2454518" cy="369332"/>
          </a:xfrm>
          <a:prstGeom prst="rect">
            <a:avLst/>
          </a:prstGeom>
          <a:noFill/>
        </p:spPr>
        <p:txBody>
          <a:bodyPr wrap="none" rtlCol="0">
            <a:spAutoFit/>
          </a:bodyPr>
          <a:lstStyle/>
          <a:p>
            <a:r>
              <a:rPr lang="en-GB" dirty="0" smtClean="0">
                <a:solidFill>
                  <a:srgbClr val="FF0000"/>
                </a:solidFill>
              </a:rPr>
              <a:t>Missing box examples</a:t>
            </a:r>
            <a:endParaRPr lang="en-GB" dirty="0">
              <a:solidFill>
                <a:srgbClr val="FF0000"/>
              </a:solidFill>
            </a:endParaRPr>
          </a:p>
        </p:txBody>
      </p:sp>
    </p:spTree>
    <p:extLst>
      <p:ext uri="{BB962C8B-B14F-4D97-AF65-F5344CB8AC3E}">
        <p14:creationId xmlns:p14="http://schemas.microsoft.com/office/powerpoint/2010/main" val="40510727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457200" y="274638"/>
            <a:ext cx="6491063" cy="1143000"/>
          </a:xfrm>
        </p:spPr>
        <p:txBody>
          <a:bodyPr/>
          <a:lstStyle/>
          <a:p>
            <a:pPr algn="l"/>
            <a:r>
              <a:rPr lang="en-US" sz="2400" b="1" dirty="0" smtClean="0"/>
              <a:t> </a:t>
            </a:r>
            <a:br>
              <a:rPr lang="en-US" sz="2400" b="1" dirty="0" smtClean="0"/>
            </a:br>
            <a:r>
              <a:rPr lang="en-US" sz="2400" b="1" dirty="0" smtClean="0">
                <a:solidFill>
                  <a:srgbClr val="0070C0"/>
                </a:solidFill>
              </a:rPr>
              <a:t>Year 6 </a:t>
            </a:r>
          </a:p>
        </p:txBody>
      </p:sp>
      <p:sp>
        <p:nvSpPr>
          <p:cNvPr id="51202" name="Content Placeholder 2"/>
          <p:cNvSpPr>
            <a:spLocks noGrp="1"/>
          </p:cNvSpPr>
          <p:nvPr>
            <p:ph idx="1"/>
          </p:nvPr>
        </p:nvSpPr>
        <p:spPr>
          <a:xfrm>
            <a:off x="457200" y="1268413"/>
            <a:ext cx="8229600" cy="4681537"/>
          </a:xfrm>
        </p:spPr>
        <p:txBody>
          <a:bodyPr>
            <a:normAutofit fontScale="92500" lnSpcReduction="10000"/>
          </a:bodyPr>
          <a:lstStyle/>
          <a:p>
            <a:r>
              <a:rPr lang="en-GB" sz="2400" dirty="0"/>
              <a:t>Build confidence through discussion and working on the aspects pupils feel they need to improve on</a:t>
            </a:r>
          </a:p>
          <a:p>
            <a:r>
              <a:rPr lang="en-US" sz="2400" dirty="0" smtClean="0"/>
              <a:t>Ensure pupils are conceptually fluent with the parts of the number system they need to calculate with so that they can judge reasonableness of answer</a:t>
            </a:r>
          </a:p>
          <a:p>
            <a:r>
              <a:rPr lang="en-US" sz="2400" dirty="0" smtClean="0"/>
              <a:t>Pupils  need to develop a toolkit of calculation approaches – mental, mental with jottings and written methods so that they can independently choose an appropriate approach that will lead them to a solution they can believe in.</a:t>
            </a:r>
          </a:p>
          <a:p>
            <a:r>
              <a:rPr lang="en-US" sz="2400" dirty="0" smtClean="0"/>
              <a:t>Pupils need to understand and use links between domains to find the simplest approach and  support their reasoning.</a:t>
            </a:r>
          </a:p>
          <a:p>
            <a:r>
              <a:rPr lang="en-GB" sz="2400" dirty="0" smtClean="0"/>
              <a:t>Look </a:t>
            </a:r>
            <a:r>
              <a:rPr lang="en-GB" sz="2400" dirty="0"/>
              <a:t>at groups of problems and talk about what is the same and what is </a:t>
            </a:r>
            <a:r>
              <a:rPr lang="en-GB" sz="2400" dirty="0" smtClean="0"/>
              <a:t>different about them</a:t>
            </a:r>
            <a:endParaRPr lang="en-GB" sz="2400" dirty="0"/>
          </a:p>
          <a:p>
            <a:endParaRPr lang="en-US" sz="2400" dirty="0" smtClean="0"/>
          </a:p>
          <a:p>
            <a:endParaRPr lang="en-US" sz="2400" dirty="0" smtClean="0"/>
          </a:p>
        </p:txBody>
      </p:sp>
    </p:spTree>
    <p:extLst>
      <p:ext uri="{BB962C8B-B14F-4D97-AF65-F5344CB8AC3E}">
        <p14:creationId xmlns:p14="http://schemas.microsoft.com/office/powerpoint/2010/main" val="23995941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336" y="116632"/>
            <a:ext cx="6131024" cy="724942"/>
          </a:xfrm>
        </p:spPr>
        <p:txBody>
          <a:bodyPr/>
          <a:lstStyle/>
          <a:p>
            <a:pPr algn="l"/>
            <a:r>
              <a:rPr lang="en-GB" sz="2000" b="1" dirty="0" smtClean="0">
                <a:solidFill>
                  <a:schemeClr val="tx2"/>
                </a:solidFill>
              </a:rPr>
              <a:t>The “Competent” Year 2 mathematician…</a:t>
            </a:r>
            <a:endParaRPr lang="en-GB" sz="2000" b="1" dirty="0">
              <a:solidFill>
                <a:schemeClr val="tx2"/>
              </a:solidFill>
            </a:endParaRPr>
          </a:p>
        </p:txBody>
      </p:sp>
      <p:sp>
        <p:nvSpPr>
          <p:cNvPr id="3" name="Rectangle 2"/>
          <p:cNvSpPr/>
          <p:nvPr/>
        </p:nvSpPr>
        <p:spPr>
          <a:xfrm>
            <a:off x="611560" y="718576"/>
            <a:ext cx="2160240" cy="113042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I have kept up with the learning mapped out in our curriculum so far.</a:t>
            </a:r>
            <a:endParaRPr lang="en-GB" sz="1600" dirty="0">
              <a:solidFill>
                <a:schemeClr val="tx1"/>
              </a:solidFill>
            </a:endParaRPr>
          </a:p>
        </p:txBody>
      </p:sp>
      <p:sp>
        <p:nvSpPr>
          <p:cNvPr id="16" name="Rectangle 15"/>
          <p:cNvSpPr/>
          <p:nvPr/>
        </p:nvSpPr>
        <p:spPr>
          <a:xfrm>
            <a:off x="502060" y="3399994"/>
            <a:ext cx="2736304" cy="170895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The work in my books shows sequences of lessons where I have applied, practised and consolidated the core “Phase two” learning </a:t>
            </a:r>
            <a:endParaRPr lang="en-GB" sz="1600" dirty="0">
              <a:solidFill>
                <a:schemeClr val="tx1"/>
              </a:solidFill>
            </a:endParaRPr>
          </a:p>
        </p:txBody>
      </p:sp>
      <p:sp>
        <p:nvSpPr>
          <p:cNvPr id="19" name="Rectangle 18"/>
          <p:cNvSpPr/>
          <p:nvPr/>
        </p:nvSpPr>
        <p:spPr>
          <a:xfrm>
            <a:off x="790092" y="1991055"/>
            <a:ext cx="2448272" cy="12049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I am showing sufficient understanding at this time of the end-of-year “big ideas”</a:t>
            </a:r>
            <a:endParaRPr lang="en-GB" sz="1600" dirty="0">
              <a:solidFill>
                <a:schemeClr val="tx1"/>
              </a:solidFill>
            </a:endParaRPr>
          </a:p>
        </p:txBody>
      </p:sp>
      <p:sp>
        <p:nvSpPr>
          <p:cNvPr id="20" name="Rectangle 19"/>
          <p:cNvSpPr/>
          <p:nvPr/>
        </p:nvSpPr>
        <p:spPr>
          <a:xfrm>
            <a:off x="6310067" y="3634421"/>
            <a:ext cx="2448272" cy="15121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 sequences of lessons in my book show clear learning journeys.</a:t>
            </a:r>
            <a:endParaRPr lang="en-GB" dirty="0">
              <a:solidFill>
                <a:schemeClr val="tx1"/>
              </a:solidFill>
            </a:endParaRPr>
          </a:p>
        </p:txBody>
      </p:sp>
      <p:sp>
        <p:nvSpPr>
          <p:cNvPr id="21" name="Rectangle 20"/>
          <p:cNvSpPr/>
          <p:nvPr/>
        </p:nvSpPr>
        <p:spPr>
          <a:xfrm>
            <a:off x="6228184" y="1988840"/>
            <a:ext cx="2664296" cy="15121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My work shows conceptual  understanding – and sufficient fluency and confidence with the learning to this point </a:t>
            </a:r>
            <a:endParaRPr lang="en-GB" sz="1600" dirty="0">
              <a:solidFill>
                <a:schemeClr val="tx1"/>
              </a:solidFill>
            </a:endParaRPr>
          </a:p>
        </p:txBody>
      </p:sp>
      <p:sp>
        <p:nvSpPr>
          <p:cNvPr id="23" name="Rectangle 22"/>
          <p:cNvSpPr/>
          <p:nvPr/>
        </p:nvSpPr>
        <p:spPr>
          <a:xfrm>
            <a:off x="3450497" y="5179082"/>
            <a:ext cx="2448272" cy="15121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When I have carried out calculations, my use of appropriate mental skills  and strategies is clarified in my work.</a:t>
            </a:r>
            <a:endParaRPr lang="en-GB" sz="1600" dirty="0">
              <a:solidFill>
                <a:schemeClr val="tx1"/>
              </a:solidFill>
            </a:endParaRPr>
          </a:p>
        </p:txBody>
      </p:sp>
      <p:sp>
        <p:nvSpPr>
          <p:cNvPr id="10" name="Rectangle 9"/>
          <p:cNvSpPr/>
          <p:nvPr/>
        </p:nvSpPr>
        <p:spPr>
          <a:xfrm>
            <a:off x="3465292" y="1825588"/>
            <a:ext cx="2448272" cy="15121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My learning of mathematical concepts and skills is embedded in problem solving and related to appropriate contexts     </a:t>
            </a:r>
            <a:endParaRPr lang="en-GB" sz="1600" dirty="0">
              <a:solidFill>
                <a:schemeClr val="tx1"/>
              </a:solidFill>
            </a:endParaRPr>
          </a:p>
        </p:txBody>
      </p:sp>
      <p:sp>
        <p:nvSpPr>
          <p:cNvPr id="11" name="Rectangle 10"/>
          <p:cNvSpPr/>
          <p:nvPr/>
        </p:nvSpPr>
        <p:spPr>
          <a:xfrm>
            <a:off x="3606309" y="3498388"/>
            <a:ext cx="2448272" cy="15121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My work shows that  I have rich opportunities to practise skills in varied ways that make me think </a:t>
            </a:r>
            <a:endParaRPr lang="en-GB" sz="1600" dirty="0">
              <a:solidFill>
                <a:schemeClr val="tx1"/>
              </a:solidFill>
            </a:endParaRPr>
          </a:p>
        </p:txBody>
      </p:sp>
      <p:sp>
        <p:nvSpPr>
          <p:cNvPr id="13" name="Rectangle 12"/>
          <p:cNvSpPr/>
          <p:nvPr/>
        </p:nvSpPr>
        <p:spPr>
          <a:xfrm>
            <a:off x="6148293" y="5266446"/>
            <a:ext cx="2448272" cy="15121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Talk and discussion are a big part of my learning in mathematics. My reasoning and explanations are captured</a:t>
            </a:r>
            <a:endParaRPr lang="en-GB" sz="1600" dirty="0">
              <a:solidFill>
                <a:schemeClr val="tx1"/>
              </a:solidFill>
            </a:endParaRPr>
          </a:p>
        </p:txBody>
      </p:sp>
      <p:sp>
        <p:nvSpPr>
          <p:cNvPr id="14" name="Rectangle 13"/>
          <p:cNvSpPr/>
          <p:nvPr/>
        </p:nvSpPr>
        <p:spPr>
          <a:xfrm>
            <a:off x="3923928" y="698705"/>
            <a:ext cx="2448272" cy="92285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dirty="0" smtClean="0">
                <a:solidFill>
                  <a:schemeClr val="tx1"/>
                </a:solidFill>
              </a:rPr>
              <a:t>I use resources to support,  explain and clarify my thinking</a:t>
            </a:r>
            <a:endParaRPr lang="en-GB" sz="1600" dirty="0">
              <a:solidFill>
                <a:schemeClr val="tx1"/>
              </a:solidFill>
            </a:endParaRPr>
          </a:p>
        </p:txBody>
      </p:sp>
      <p:pic>
        <p:nvPicPr>
          <p:cNvPr id="17" name="Picture 7" descr="MPj0439336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2757" y="64154"/>
            <a:ext cx="1185381" cy="178484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Hantsnet\AppData\Local\Microsoft\Windows\Temporary Internet Files\Content.IE5\J2PPE7Y9\child-13809717097a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5155763"/>
            <a:ext cx="2619468" cy="1733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03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9" grpId="0" animBg="1"/>
      <p:bldP spid="20" grpId="0" animBg="1"/>
      <p:bldP spid="21" grpId="0" animBg="1"/>
      <p:bldP spid="23" grpId="0" animBg="1"/>
      <p:bldP spid="10" grpId="0" animBg="1"/>
      <p:bldP spid="11" grpId="0" animBg="1"/>
      <p:bldP spid="13"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antsnet\AppData\Local\Microsoft\Windows\Temporary Internet Files\Content.IE5\J2PPE7Y9\child-13809717097a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6" y="5229200"/>
            <a:ext cx="2461209" cy="1628800"/>
          </a:xfrm>
          <a:prstGeom prst="rect">
            <a:avLst/>
          </a:prstGeom>
          <a:noFill/>
          <a:extLst>
            <a:ext uri="{909E8E84-426E-40DD-AFC4-6F175D3DCCD1}">
              <a14:hiddenFill xmlns:a14="http://schemas.microsoft.com/office/drawing/2010/main">
                <a:solidFill>
                  <a:srgbClr val="FFFFFF"/>
                </a:solidFill>
              </a14:hiddenFill>
            </a:ext>
          </a:extLst>
        </p:spPr>
      </p:pic>
      <p:sp>
        <p:nvSpPr>
          <p:cNvPr id="4" name="Cloud Callout 3"/>
          <p:cNvSpPr/>
          <p:nvPr/>
        </p:nvSpPr>
        <p:spPr>
          <a:xfrm>
            <a:off x="6228184" y="188640"/>
            <a:ext cx="2808312" cy="1800200"/>
          </a:xfrm>
          <a:prstGeom prst="cloudCallout">
            <a:avLst>
              <a:gd name="adj1" fmla="val -27911"/>
              <a:gd name="adj2" fmla="val 154151"/>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My addition and subtraction strategies are becoming more efficient – I can add multiples of ten and bridge through tens numbers (using a number line to scaffold the steps.) </a:t>
            </a:r>
            <a:endParaRPr lang="en-GB" sz="1100" dirty="0">
              <a:solidFill>
                <a:schemeClr val="tx1"/>
              </a:solidFill>
            </a:endParaRPr>
          </a:p>
        </p:txBody>
      </p:sp>
      <p:sp>
        <p:nvSpPr>
          <p:cNvPr id="6" name="Title 5"/>
          <p:cNvSpPr>
            <a:spLocks noGrp="1"/>
          </p:cNvSpPr>
          <p:nvPr>
            <p:ph type="title"/>
          </p:nvPr>
        </p:nvSpPr>
        <p:spPr>
          <a:xfrm>
            <a:off x="755576" y="188640"/>
            <a:ext cx="4896544" cy="1143000"/>
          </a:xfrm>
          <a:prstGeom prst="cloudCallout">
            <a:avLst>
              <a:gd name="adj1" fmla="val -36258"/>
              <a:gd name="adj2" fmla="val 151404"/>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I can confidently  use and apply my mental and written  calculation skills (+ and -) to solving problems in other domains e.g. measures </a:t>
            </a:r>
            <a:endParaRPr lang="en-GB" sz="1400" dirty="0">
              <a:solidFill>
                <a:schemeClr val="tx1"/>
              </a:solidFill>
            </a:endParaRPr>
          </a:p>
        </p:txBody>
      </p:sp>
      <p:sp>
        <p:nvSpPr>
          <p:cNvPr id="7" name="Content Placeholder 6"/>
          <p:cNvSpPr>
            <a:spLocks noGrp="1"/>
          </p:cNvSpPr>
          <p:nvPr>
            <p:ph idx="1"/>
          </p:nvPr>
        </p:nvSpPr>
        <p:spPr>
          <a:xfrm>
            <a:off x="683568" y="1412777"/>
            <a:ext cx="2736304" cy="1440160"/>
          </a:xfrm>
          <a:prstGeom prst="cloudCallout">
            <a:avLst>
              <a:gd name="adj1" fmla="val -33611"/>
              <a:gd name="adj2" fmla="val 151252"/>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lgn="ctr">
              <a:buNone/>
            </a:pPr>
            <a:r>
              <a:rPr lang="en-GB" sz="1400" dirty="0" smtClean="0">
                <a:solidFill>
                  <a:schemeClr val="tx1"/>
                </a:solidFill>
              </a:rPr>
              <a:t>I can  quickly add together three single digit numbers.</a:t>
            </a:r>
            <a:endParaRPr lang="en-GB" sz="1400" dirty="0">
              <a:solidFill>
                <a:schemeClr val="tx1"/>
              </a:solidFill>
            </a:endParaRPr>
          </a:p>
        </p:txBody>
      </p:sp>
      <p:sp>
        <p:nvSpPr>
          <p:cNvPr id="8" name="Cloud Callout 7"/>
          <p:cNvSpPr/>
          <p:nvPr/>
        </p:nvSpPr>
        <p:spPr>
          <a:xfrm>
            <a:off x="3246535" y="2313456"/>
            <a:ext cx="2160240" cy="1440160"/>
          </a:xfrm>
          <a:prstGeom prst="cloudCallout">
            <a:avLst>
              <a:gd name="adj1" fmla="val 85107"/>
              <a:gd name="adj2" fmla="val 174405"/>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I have extended my counting skills to include confident counting in steps of 5 from zero </a:t>
            </a:r>
            <a:endParaRPr lang="en-GB" sz="1100" dirty="0">
              <a:solidFill>
                <a:schemeClr val="tx1"/>
              </a:solidFill>
            </a:endParaRPr>
          </a:p>
        </p:txBody>
      </p:sp>
      <p:sp>
        <p:nvSpPr>
          <p:cNvPr id="9" name="Cloud Callout 8"/>
          <p:cNvSpPr/>
          <p:nvPr/>
        </p:nvSpPr>
        <p:spPr>
          <a:xfrm>
            <a:off x="5940152" y="2348880"/>
            <a:ext cx="2808312" cy="1800200"/>
          </a:xfrm>
          <a:prstGeom prst="cloudCallout">
            <a:avLst>
              <a:gd name="adj1" fmla="val -51132"/>
              <a:gd name="adj2" fmla="val 97358"/>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FF0000"/>
                </a:solidFill>
              </a:rPr>
              <a:t> </a:t>
            </a:r>
            <a:r>
              <a:rPr lang="en-GB" sz="1400" dirty="0" smtClean="0">
                <a:solidFill>
                  <a:schemeClr val="tx1"/>
                </a:solidFill>
              </a:rPr>
              <a:t>I can calculate mathematical statements involving multiplication – using the symbols correctly.  </a:t>
            </a:r>
            <a:endParaRPr lang="en-GB" sz="1400" dirty="0">
              <a:solidFill>
                <a:schemeClr val="tx1"/>
              </a:solidFill>
            </a:endParaRPr>
          </a:p>
        </p:txBody>
      </p:sp>
      <p:sp>
        <p:nvSpPr>
          <p:cNvPr id="12" name="Cloud Callout 11"/>
          <p:cNvSpPr/>
          <p:nvPr/>
        </p:nvSpPr>
        <p:spPr>
          <a:xfrm>
            <a:off x="251520" y="3068960"/>
            <a:ext cx="2808312" cy="1476164"/>
          </a:xfrm>
          <a:prstGeom prst="cloudCallout">
            <a:avLst>
              <a:gd name="adj1" fmla="val -15824"/>
              <a:gd name="adj2" fmla="val 87769"/>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I can show and explain that I understand that  addition of can be carried out in any order (</a:t>
            </a:r>
            <a:r>
              <a:rPr lang="en-GB" sz="1200" dirty="0" err="1" smtClean="0">
                <a:solidFill>
                  <a:schemeClr val="tx1"/>
                </a:solidFill>
              </a:rPr>
              <a:t>commutativity</a:t>
            </a:r>
            <a:r>
              <a:rPr lang="en-GB" sz="1200" dirty="0" smtClean="0">
                <a:solidFill>
                  <a:schemeClr val="tx1"/>
                </a:solidFill>
              </a:rPr>
              <a:t>) but subtraction cannot. </a:t>
            </a:r>
            <a:endParaRPr lang="en-GB" sz="1200" dirty="0">
              <a:solidFill>
                <a:schemeClr val="tx1"/>
              </a:solidFill>
            </a:endParaRPr>
          </a:p>
        </p:txBody>
      </p:sp>
      <p:sp>
        <p:nvSpPr>
          <p:cNvPr id="2" name="Cloud Callout 1"/>
          <p:cNvSpPr/>
          <p:nvPr/>
        </p:nvSpPr>
        <p:spPr>
          <a:xfrm>
            <a:off x="3635896" y="1312315"/>
            <a:ext cx="3101820" cy="1044696"/>
          </a:xfrm>
          <a:prstGeom prst="cloudCallou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I can choose and use  appropriate standard units for measuring length/height (m/cm) </a:t>
            </a:r>
            <a:r>
              <a:rPr lang="en-GB" sz="1200" dirty="0" smtClean="0"/>
              <a:t> </a:t>
            </a:r>
            <a:endParaRPr lang="en-GB" sz="1200" dirty="0"/>
          </a:p>
        </p:txBody>
      </p:sp>
      <p:pic>
        <p:nvPicPr>
          <p:cNvPr id="13" name="Picture 7" descr="MPj0439336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7475" y="4148167"/>
            <a:ext cx="1520749" cy="2289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7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build="p" animBg="1"/>
      <p:bldP spid="8" grpId="0" animBg="1"/>
      <p:bldP spid="9" grpId="0" animBg="1"/>
      <p:bldP spid="12"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Prize</a:t>
            </a:r>
            <a:endParaRPr lang="en-GB" dirty="0"/>
          </a:p>
        </p:txBody>
      </p:sp>
      <p:sp>
        <p:nvSpPr>
          <p:cNvPr id="3" name="Content Placeholder 2"/>
          <p:cNvSpPr>
            <a:spLocks noGrp="1"/>
          </p:cNvSpPr>
          <p:nvPr>
            <p:ph idx="1"/>
          </p:nvPr>
        </p:nvSpPr>
        <p:spPr/>
        <p:txBody>
          <a:bodyPr/>
          <a:lstStyle/>
          <a:p>
            <a:pPr marL="0" indent="0">
              <a:buNone/>
            </a:pPr>
            <a:r>
              <a:rPr lang="en-GB" dirty="0" smtClean="0"/>
              <a:t>As many children as possible are… </a:t>
            </a:r>
          </a:p>
          <a:p>
            <a:r>
              <a:rPr lang="en-GB" dirty="0" smtClean="0"/>
              <a:t>able to achieve essential skills, knowledge and understanding</a:t>
            </a:r>
          </a:p>
          <a:p>
            <a:r>
              <a:rPr lang="en-GB" dirty="0" smtClean="0"/>
              <a:t>have skills, knowledge and understanding will be embedded and secure</a:t>
            </a:r>
          </a:p>
          <a:p>
            <a:r>
              <a:rPr lang="en-GB" dirty="0" smtClean="0"/>
              <a:t>not going to have gaps in their skills, knowledge and understanding that become barriers to learning and progressing</a:t>
            </a:r>
          </a:p>
          <a:p>
            <a:endParaRPr lang="en-GB" dirty="0"/>
          </a:p>
        </p:txBody>
      </p:sp>
    </p:spTree>
    <p:extLst>
      <p:ext uri="{BB962C8B-B14F-4D97-AF65-F5344CB8AC3E}">
        <p14:creationId xmlns:p14="http://schemas.microsoft.com/office/powerpoint/2010/main" val="10530995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antsnet\AppData\Local\Microsoft\Windows\Temporary Internet Files\Content.IE5\J2PPE7Y9\child-13809717097a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6" y="4404151"/>
            <a:ext cx="3707904" cy="2453849"/>
          </a:xfrm>
          <a:prstGeom prst="rect">
            <a:avLst/>
          </a:prstGeom>
          <a:noFill/>
          <a:extLst>
            <a:ext uri="{909E8E84-426E-40DD-AFC4-6F175D3DCCD1}">
              <a14:hiddenFill xmlns:a14="http://schemas.microsoft.com/office/drawing/2010/main">
                <a:solidFill>
                  <a:srgbClr val="FFFFFF"/>
                </a:solidFill>
              </a14:hiddenFill>
            </a:ext>
          </a:extLst>
        </p:spPr>
      </p:pic>
      <p:sp>
        <p:nvSpPr>
          <p:cNvPr id="4" name="Cloud Callout 3"/>
          <p:cNvSpPr/>
          <p:nvPr/>
        </p:nvSpPr>
        <p:spPr>
          <a:xfrm>
            <a:off x="6228184" y="188640"/>
            <a:ext cx="2808312" cy="1800200"/>
          </a:xfrm>
          <a:prstGeom prst="cloudCallout">
            <a:avLst>
              <a:gd name="adj1" fmla="val -93664"/>
              <a:gd name="adj2" fmla="val 90041"/>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rgbClr val="FF0000"/>
                </a:solidFill>
              </a:rPr>
              <a:t>I  can tell the time on an analogue clock – including quarter to and quarter past – and I can show these times accurately.</a:t>
            </a:r>
          </a:p>
          <a:p>
            <a:pPr algn="ctr"/>
            <a:r>
              <a:rPr lang="en-GB" sz="1100" dirty="0" smtClean="0">
                <a:solidFill>
                  <a:srgbClr val="FF0000"/>
                </a:solidFill>
              </a:rPr>
              <a:t>I know the number of minutes in an hour and hours in a day. </a:t>
            </a:r>
            <a:endParaRPr lang="en-GB" sz="1100" dirty="0">
              <a:solidFill>
                <a:srgbClr val="FF0000"/>
              </a:solidFill>
            </a:endParaRPr>
          </a:p>
        </p:txBody>
      </p:sp>
      <p:sp>
        <p:nvSpPr>
          <p:cNvPr id="6" name="Title 5"/>
          <p:cNvSpPr>
            <a:spLocks noGrp="1"/>
          </p:cNvSpPr>
          <p:nvPr>
            <p:ph type="title"/>
          </p:nvPr>
        </p:nvSpPr>
        <p:spPr>
          <a:xfrm>
            <a:off x="354360" y="188640"/>
            <a:ext cx="4793704" cy="1143000"/>
          </a:xfrm>
          <a:prstGeom prst="cloudCallout">
            <a:avLst>
              <a:gd name="adj1" fmla="val -36258"/>
              <a:gd name="adj2" fmla="val 151404"/>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0000"/>
                </a:solidFill>
              </a:rPr>
              <a:t/>
            </a:r>
            <a:br>
              <a:rPr lang="en-GB" sz="1200" dirty="0" smtClean="0">
                <a:solidFill>
                  <a:srgbClr val="FF0000"/>
                </a:solidFill>
              </a:rPr>
            </a:br>
            <a:r>
              <a:rPr lang="en-GB" sz="1200" dirty="0">
                <a:solidFill>
                  <a:srgbClr val="FF0000"/>
                </a:solidFill>
              </a:rPr>
              <a:t/>
            </a:r>
            <a:br>
              <a:rPr lang="en-GB" sz="1200" dirty="0">
                <a:solidFill>
                  <a:srgbClr val="FF0000"/>
                </a:solidFill>
              </a:rPr>
            </a:br>
            <a:r>
              <a:rPr lang="en-GB" sz="1200" dirty="0" smtClean="0">
                <a:solidFill>
                  <a:schemeClr val="tx1"/>
                </a:solidFill>
              </a:rPr>
              <a:t>I can  recognise and use symbols for pounds and pence</a:t>
            </a:r>
            <a:br>
              <a:rPr lang="en-GB" sz="1200" dirty="0" smtClean="0">
                <a:solidFill>
                  <a:schemeClr val="tx1"/>
                </a:solidFill>
              </a:rPr>
            </a:br>
            <a:r>
              <a:rPr lang="en-GB" sz="1200" dirty="0" smtClean="0">
                <a:solidFill>
                  <a:schemeClr val="tx1"/>
                </a:solidFill>
              </a:rPr>
              <a:t>I can combine different amounts to make a  particular value</a:t>
            </a:r>
            <a:br>
              <a:rPr lang="en-GB" sz="1200" dirty="0" smtClean="0">
                <a:solidFill>
                  <a:schemeClr val="tx1"/>
                </a:solidFill>
              </a:rPr>
            </a:br>
            <a:r>
              <a:rPr lang="en-GB" sz="1200" dirty="0" smtClean="0">
                <a:solidFill>
                  <a:schemeClr val="tx1"/>
                </a:solidFill>
              </a:rPr>
              <a:t>I can work out change. </a:t>
            </a:r>
            <a:r>
              <a:rPr lang="en-GB" sz="1200" dirty="0" smtClean="0">
                <a:solidFill>
                  <a:srgbClr val="FF0000"/>
                </a:solidFill>
              </a:rPr>
              <a:t/>
            </a:r>
            <a:br>
              <a:rPr lang="en-GB" sz="1200" dirty="0" smtClean="0">
                <a:solidFill>
                  <a:srgbClr val="FF0000"/>
                </a:solidFill>
              </a:rPr>
            </a:br>
            <a:r>
              <a:rPr lang="en-GB" sz="1600" dirty="0" smtClean="0">
                <a:solidFill>
                  <a:srgbClr val="FF0000"/>
                </a:solidFill>
              </a:rPr>
              <a:t> </a:t>
            </a:r>
            <a:endParaRPr lang="en-GB" sz="1600" dirty="0">
              <a:solidFill>
                <a:srgbClr val="FF0000"/>
              </a:solidFill>
            </a:endParaRPr>
          </a:p>
        </p:txBody>
      </p:sp>
      <p:sp>
        <p:nvSpPr>
          <p:cNvPr id="9" name="Cloud Callout 8"/>
          <p:cNvSpPr/>
          <p:nvPr/>
        </p:nvSpPr>
        <p:spPr>
          <a:xfrm>
            <a:off x="3669093" y="1088740"/>
            <a:ext cx="2808312" cy="1800200"/>
          </a:xfrm>
          <a:prstGeom prst="cloudCallout">
            <a:avLst>
              <a:gd name="adj1" fmla="val -14462"/>
              <a:gd name="adj2" fmla="val 158015"/>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FF0000"/>
                </a:solidFill>
              </a:rPr>
              <a:t> I can identify and describe the properties of 3D shapes – including the number of faces, edges and vertices.</a:t>
            </a:r>
            <a:endParaRPr lang="en-GB" sz="1400" dirty="0">
              <a:solidFill>
                <a:srgbClr val="FF0000"/>
              </a:solidFill>
            </a:endParaRPr>
          </a:p>
        </p:txBody>
      </p:sp>
      <p:sp>
        <p:nvSpPr>
          <p:cNvPr id="11" name="Cloud Callout 10"/>
          <p:cNvSpPr/>
          <p:nvPr/>
        </p:nvSpPr>
        <p:spPr>
          <a:xfrm>
            <a:off x="2771800" y="3212976"/>
            <a:ext cx="3312368" cy="1800200"/>
          </a:xfrm>
          <a:prstGeom prst="cloudCallout">
            <a:avLst>
              <a:gd name="adj1" fmla="val -46315"/>
              <a:gd name="adj2" fmla="val 73542"/>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FF0000"/>
                </a:solidFill>
              </a:rPr>
              <a:t>I can use mathematical vocabulary to describe position,  direction and movement</a:t>
            </a:r>
            <a:endParaRPr lang="en-GB" sz="1400" dirty="0">
              <a:solidFill>
                <a:srgbClr val="FF0000"/>
              </a:solidFill>
            </a:endParaRPr>
          </a:p>
        </p:txBody>
      </p:sp>
      <p:sp>
        <p:nvSpPr>
          <p:cNvPr id="13" name="Cloud Callout 12"/>
          <p:cNvSpPr/>
          <p:nvPr/>
        </p:nvSpPr>
        <p:spPr>
          <a:xfrm>
            <a:off x="179512" y="1682806"/>
            <a:ext cx="3706378" cy="1872208"/>
          </a:xfrm>
          <a:prstGeom prst="cloudCallout">
            <a:avLst>
              <a:gd name="adj1" fmla="val 11171"/>
              <a:gd name="adj2" fmla="val 81129"/>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100" dirty="0" smtClean="0">
              <a:solidFill>
                <a:srgbClr val="FF0000"/>
              </a:solidFill>
            </a:endParaRPr>
          </a:p>
          <a:p>
            <a:pPr lvl="0"/>
            <a:r>
              <a:rPr lang="en-GB" sz="1100" dirty="0" smtClean="0">
                <a:solidFill>
                  <a:schemeClr val="tx1"/>
                </a:solidFill>
              </a:rPr>
              <a:t>I can </a:t>
            </a:r>
            <a:r>
              <a:rPr lang="en-GB" sz="1100" dirty="0">
                <a:solidFill>
                  <a:schemeClr val="tx1"/>
                </a:solidFill>
              </a:rPr>
              <a:t>interpret and construct simple pictograms, tally charts, block diagrams and simple </a:t>
            </a:r>
            <a:r>
              <a:rPr lang="en-GB" sz="1100" dirty="0" smtClean="0">
                <a:solidFill>
                  <a:schemeClr val="tx1"/>
                </a:solidFill>
              </a:rPr>
              <a:t>tables. I can </a:t>
            </a:r>
            <a:endParaRPr lang="en-GB" sz="1100" dirty="0">
              <a:solidFill>
                <a:schemeClr val="tx1"/>
              </a:solidFill>
            </a:endParaRPr>
          </a:p>
          <a:p>
            <a:pPr lvl="0"/>
            <a:r>
              <a:rPr lang="en-GB" sz="1100" dirty="0">
                <a:solidFill>
                  <a:schemeClr val="tx1"/>
                </a:solidFill>
              </a:rPr>
              <a:t>ask and answer simple questions by counting the number of objects in each category and sorting the categories by quantity </a:t>
            </a:r>
          </a:p>
          <a:p>
            <a:pPr algn="ctr"/>
            <a:endParaRPr lang="en-GB" sz="1400" dirty="0">
              <a:solidFill>
                <a:srgbClr val="FF0000"/>
              </a:solidFill>
            </a:endParaRPr>
          </a:p>
        </p:txBody>
      </p:sp>
      <p:sp>
        <p:nvSpPr>
          <p:cNvPr id="14" name="Cloud Callout 13"/>
          <p:cNvSpPr/>
          <p:nvPr/>
        </p:nvSpPr>
        <p:spPr>
          <a:xfrm>
            <a:off x="6084168" y="2618910"/>
            <a:ext cx="2808312" cy="1620180"/>
          </a:xfrm>
          <a:prstGeom prst="cloudCallout">
            <a:avLst>
              <a:gd name="adj1" fmla="val -46769"/>
              <a:gd name="adj2" fmla="val 16170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I have extended my understanding fractions to a non-unit fraction (3/4)</a:t>
            </a:r>
            <a:endParaRPr lang="en-GB" sz="1400" dirty="0">
              <a:solidFill>
                <a:schemeClr val="tx1"/>
              </a:solidFill>
            </a:endParaRPr>
          </a:p>
        </p:txBody>
      </p:sp>
      <p:pic>
        <p:nvPicPr>
          <p:cNvPr id="15" name="Picture 7" descr="MPj0439336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7031" y="4613400"/>
            <a:ext cx="1520749" cy="2289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79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1" grpId="0" animBg="1"/>
      <p:bldP spid="13" grpId="0" animBg="1"/>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chemeClr val="accent1"/>
                </a:solidFill>
              </a:rPr>
              <a:t>‘Expert’ in English </a:t>
            </a:r>
            <a:endParaRPr lang="en-GB" b="1" dirty="0">
              <a:solidFill>
                <a:schemeClr val="accent1"/>
              </a:solidFill>
            </a:endParaRPr>
          </a:p>
        </p:txBody>
      </p:sp>
      <p:sp>
        <p:nvSpPr>
          <p:cNvPr id="3" name="Content Placeholder 2"/>
          <p:cNvSpPr>
            <a:spLocks noGrp="1"/>
          </p:cNvSpPr>
          <p:nvPr>
            <p:ph idx="1"/>
          </p:nvPr>
        </p:nvSpPr>
        <p:spPr>
          <a:xfrm>
            <a:off x="457200" y="1600200"/>
            <a:ext cx="8507288" cy="4525963"/>
          </a:xfrm>
        </p:spPr>
        <p:txBody>
          <a:bodyPr/>
          <a:lstStyle/>
          <a:p>
            <a:r>
              <a:rPr lang="en-GB" dirty="0" smtClean="0"/>
              <a:t>The following messages should be applied to your internal assessment of pupils in Year 1, 3, 4 and 5.</a:t>
            </a:r>
          </a:p>
          <a:p>
            <a:endParaRPr lang="en-GB" dirty="0"/>
          </a:p>
          <a:p>
            <a:r>
              <a:rPr lang="en-GB" dirty="0" smtClean="0"/>
              <a:t>End of Key Stage assessment and reporting does not reflect a ‘mastery’ curriculum.</a:t>
            </a:r>
          </a:p>
          <a:p>
            <a:endParaRPr lang="en-GB" dirty="0"/>
          </a:p>
          <a:p>
            <a:r>
              <a:rPr lang="en-GB" dirty="0" smtClean="0"/>
              <a:t>End of Key Stage assessment is based on the ‘interim performance descriptors’ and standards as exemplified in the STA materials.</a:t>
            </a:r>
            <a:endParaRPr lang="en-GB" dirty="0"/>
          </a:p>
        </p:txBody>
      </p:sp>
    </p:spTree>
    <p:extLst>
      <p:ext uri="{BB962C8B-B14F-4D97-AF65-F5344CB8AC3E}">
        <p14:creationId xmlns:p14="http://schemas.microsoft.com/office/powerpoint/2010/main" val="19234227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95536" y="1484784"/>
            <a:ext cx="3574108" cy="3888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1"/>
          <p:cNvSpPr>
            <a:spLocks noGrp="1"/>
          </p:cNvSpPr>
          <p:nvPr>
            <p:ph type="title"/>
          </p:nvPr>
        </p:nvSpPr>
        <p:spPr>
          <a:xfrm>
            <a:off x="323528" y="274638"/>
            <a:ext cx="6624736" cy="1143000"/>
          </a:xfrm>
        </p:spPr>
        <p:txBody>
          <a:bodyPr>
            <a:normAutofit/>
          </a:bodyPr>
          <a:lstStyle/>
          <a:p>
            <a:r>
              <a:rPr lang="en-GB" sz="2800" b="1" dirty="0" smtClean="0">
                <a:solidFill>
                  <a:srgbClr val="0070C0"/>
                </a:solidFill>
              </a:rPr>
              <a:t>What might these ideas mean in the context of learning?</a:t>
            </a:r>
            <a:endParaRPr lang="en-GB" sz="2800" b="1" dirty="0">
              <a:solidFill>
                <a:srgbClr val="0070C0"/>
              </a:solidFill>
            </a:endParaRPr>
          </a:p>
        </p:txBody>
      </p:sp>
      <p:sp>
        <p:nvSpPr>
          <p:cNvPr id="3" name="Content Placeholder 2"/>
          <p:cNvSpPr>
            <a:spLocks noGrp="1"/>
          </p:cNvSpPr>
          <p:nvPr>
            <p:ph idx="1"/>
          </p:nvPr>
        </p:nvSpPr>
        <p:spPr>
          <a:xfrm>
            <a:off x="562410" y="1628800"/>
            <a:ext cx="3240360" cy="3744416"/>
          </a:xfrm>
        </p:spPr>
        <p:txBody>
          <a:bodyPr>
            <a:normAutofit fontScale="92500" lnSpcReduction="10000"/>
          </a:bodyPr>
          <a:lstStyle/>
          <a:p>
            <a:r>
              <a:rPr lang="en-GB" b="1" dirty="0"/>
              <a:t>Fluency</a:t>
            </a:r>
            <a:r>
              <a:rPr lang="en-GB" dirty="0"/>
              <a:t> over </a:t>
            </a:r>
            <a:r>
              <a:rPr lang="en-GB" dirty="0" smtClean="0"/>
              <a:t>time?</a:t>
            </a:r>
            <a:br>
              <a:rPr lang="en-GB" dirty="0" smtClean="0"/>
            </a:br>
            <a:endParaRPr lang="en-GB" dirty="0"/>
          </a:p>
          <a:p>
            <a:r>
              <a:rPr lang="en-GB" b="1" dirty="0" smtClean="0"/>
              <a:t>Independence</a:t>
            </a:r>
            <a:r>
              <a:rPr lang="en-GB" dirty="0" smtClean="0"/>
              <a:t>?</a:t>
            </a:r>
            <a:br>
              <a:rPr lang="en-GB" dirty="0" smtClean="0"/>
            </a:br>
            <a:endParaRPr lang="en-GB" dirty="0"/>
          </a:p>
          <a:p>
            <a:r>
              <a:rPr lang="en-GB" b="1" dirty="0"/>
              <a:t>Resilience</a:t>
            </a:r>
            <a:r>
              <a:rPr lang="en-GB" dirty="0"/>
              <a:t> to deal with complexity and new </a:t>
            </a:r>
            <a:r>
              <a:rPr lang="en-GB" dirty="0" smtClean="0"/>
              <a:t>contexts?</a:t>
            </a:r>
          </a:p>
        </p:txBody>
      </p:sp>
      <p:sp>
        <p:nvSpPr>
          <p:cNvPr id="4" name="Rectangle 3"/>
          <p:cNvSpPr/>
          <p:nvPr/>
        </p:nvSpPr>
        <p:spPr>
          <a:xfrm>
            <a:off x="4427984" y="1268760"/>
            <a:ext cx="4392488" cy="4154984"/>
          </a:xfrm>
          <a:prstGeom prst="rect">
            <a:avLst/>
          </a:prstGeom>
        </p:spPr>
        <p:txBody>
          <a:bodyPr wrap="square">
            <a:spAutoFit/>
          </a:bodyPr>
          <a:lstStyle/>
          <a:p>
            <a:r>
              <a:rPr lang="en-GB" sz="2400" dirty="0">
                <a:solidFill>
                  <a:srgbClr val="FFC000"/>
                </a:solidFill>
              </a:rPr>
              <a:t>Apprentice</a:t>
            </a:r>
            <a:r>
              <a:rPr lang="en-GB" sz="2400" dirty="0">
                <a:solidFill>
                  <a:prstClr val="black"/>
                </a:solidFill>
              </a:rPr>
              <a:t>- </a:t>
            </a:r>
            <a:r>
              <a:rPr lang="en-GB" sz="2400" dirty="0" smtClean="0">
                <a:solidFill>
                  <a:prstClr val="black"/>
                </a:solidFill>
              </a:rPr>
              <a:t>Fundamental ideas that build </a:t>
            </a:r>
            <a:r>
              <a:rPr lang="en-GB" sz="2400" dirty="0">
                <a:solidFill>
                  <a:prstClr val="black"/>
                </a:solidFill>
              </a:rPr>
              <a:t>on previous year’s </a:t>
            </a:r>
            <a:r>
              <a:rPr lang="en-GB" sz="2400" dirty="0" smtClean="0">
                <a:solidFill>
                  <a:prstClr val="black"/>
                </a:solidFill>
              </a:rPr>
              <a:t>work</a:t>
            </a:r>
          </a:p>
          <a:p>
            <a:endParaRPr lang="en-GB" sz="2400" dirty="0">
              <a:solidFill>
                <a:prstClr val="black"/>
              </a:solidFill>
            </a:endParaRPr>
          </a:p>
          <a:p>
            <a:r>
              <a:rPr lang="en-GB" sz="2400" dirty="0">
                <a:solidFill>
                  <a:srgbClr val="92D050"/>
                </a:solidFill>
              </a:rPr>
              <a:t>Competent</a:t>
            </a:r>
            <a:r>
              <a:rPr lang="en-GB" sz="2400" dirty="0">
                <a:solidFill>
                  <a:prstClr val="black"/>
                </a:solidFill>
              </a:rPr>
              <a:t>- builds on </a:t>
            </a:r>
            <a:r>
              <a:rPr lang="en-GB" sz="2400" dirty="0" smtClean="0">
                <a:solidFill>
                  <a:prstClr val="black"/>
                </a:solidFill>
              </a:rPr>
              <a:t>ideas initially developed at the </a:t>
            </a:r>
            <a:r>
              <a:rPr lang="en-GB" sz="2400" dirty="0">
                <a:solidFill>
                  <a:prstClr val="black"/>
                </a:solidFill>
              </a:rPr>
              <a:t>A</a:t>
            </a:r>
            <a:r>
              <a:rPr lang="en-GB" sz="2400" dirty="0" smtClean="0">
                <a:solidFill>
                  <a:prstClr val="black"/>
                </a:solidFill>
              </a:rPr>
              <a:t>pprentice stage</a:t>
            </a:r>
          </a:p>
          <a:p>
            <a:endParaRPr lang="en-GB" sz="2400" dirty="0">
              <a:solidFill>
                <a:prstClr val="black"/>
              </a:solidFill>
            </a:endParaRPr>
          </a:p>
          <a:p>
            <a:r>
              <a:rPr lang="en-GB" sz="2400" dirty="0">
                <a:solidFill>
                  <a:srgbClr val="00B050"/>
                </a:solidFill>
              </a:rPr>
              <a:t>Expert</a:t>
            </a:r>
            <a:r>
              <a:rPr lang="en-GB" sz="2400" dirty="0">
                <a:solidFill>
                  <a:prstClr val="black"/>
                </a:solidFill>
              </a:rPr>
              <a:t>- builds on </a:t>
            </a:r>
            <a:r>
              <a:rPr lang="en-GB" sz="2400" dirty="0" smtClean="0">
                <a:solidFill>
                  <a:prstClr val="black"/>
                </a:solidFill>
              </a:rPr>
              <a:t>Competence </a:t>
            </a:r>
            <a:r>
              <a:rPr lang="en-GB" sz="2400" dirty="0">
                <a:solidFill>
                  <a:prstClr val="black"/>
                </a:solidFill>
              </a:rPr>
              <a:t>and achieves sufficient mastery for next year’s work</a:t>
            </a:r>
          </a:p>
        </p:txBody>
      </p:sp>
      <p:sp>
        <p:nvSpPr>
          <p:cNvPr id="7" name="Down Arrow 6"/>
          <p:cNvSpPr/>
          <p:nvPr/>
        </p:nvSpPr>
        <p:spPr>
          <a:xfrm>
            <a:off x="3969644" y="1484784"/>
            <a:ext cx="484632" cy="39389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768577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96980" y="964199"/>
            <a:ext cx="7850218" cy="2962186"/>
            <a:chOff x="695397" y="717783"/>
            <a:chExt cx="10879563" cy="5047930"/>
          </a:xfrm>
        </p:grpSpPr>
        <p:sp>
          <p:nvSpPr>
            <p:cNvPr id="9" name="Right Triangle 8"/>
            <p:cNvSpPr/>
            <p:nvPr/>
          </p:nvSpPr>
          <p:spPr>
            <a:xfrm>
              <a:off x="1461957" y="941558"/>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95397" y="717783"/>
              <a:ext cx="10879563" cy="5047930"/>
              <a:chOff x="695397" y="717783"/>
              <a:chExt cx="10879563"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noFill/>
            </p:spPr>
            <p:txBody>
              <a:bodyPr wrap="square" rtlCol="0">
                <a:spAutoFit/>
              </a:bodyPr>
              <a:lstStyle/>
              <a:p>
                <a:r>
                  <a:rPr lang="en-GB" sz="2400" b="1" dirty="0" smtClean="0">
                    <a:solidFill>
                      <a:srgbClr val="FF0000"/>
                    </a:solidFill>
                  </a:rPr>
                  <a:t>Level of Support</a:t>
                </a:r>
                <a:endParaRPr lang="en-GB" sz="2400" b="1" dirty="0">
                  <a:solidFill>
                    <a:srgbClr val="FF0000"/>
                  </a:solidFill>
                </a:endParaRPr>
              </a:p>
            </p:txBody>
          </p:sp>
        </p:grpSp>
      </p:grpSp>
      <p:grpSp>
        <p:nvGrpSpPr>
          <p:cNvPr id="20" name="Group 19"/>
          <p:cNvGrpSpPr/>
          <p:nvPr/>
        </p:nvGrpSpPr>
        <p:grpSpPr>
          <a:xfrm>
            <a:off x="557864" y="627233"/>
            <a:ext cx="3942127" cy="673932"/>
            <a:chOff x="712473" y="1119969"/>
            <a:chExt cx="3942127"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smtClean="0"/>
                <a:t>Teacher instructs</a:t>
              </a:r>
              <a:endParaRPr lang="en-US" dirty="0"/>
            </a:p>
          </p:txBody>
        </p:sp>
        <p:sp>
          <p:nvSpPr>
            <p:cNvPr id="3" name="TextBox 2"/>
            <p:cNvSpPr txBox="1"/>
            <p:nvPr/>
          </p:nvSpPr>
          <p:spPr>
            <a:xfrm>
              <a:off x="1943707" y="1119969"/>
              <a:ext cx="2710893" cy="369332"/>
            </a:xfrm>
            <a:prstGeom prst="rect">
              <a:avLst/>
            </a:prstGeom>
            <a:solidFill>
              <a:srgbClr val="66FF99"/>
            </a:solidFill>
          </p:spPr>
          <p:txBody>
            <a:bodyPr wrap="square" rtlCol="0">
              <a:spAutoFit/>
            </a:bodyPr>
            <a:lstStyle/>
            <a:p>
              <a:pPr algn="ctr"/>
              <a:r>
                <a:rPr lang="en-GB" dirty="0" smtClean="0"/>
                <a:t>Leaners are dependent</a:t>
              </a:r>
              <a:endParaRPr lang="en-US" dirty="0"/>
            </a:p>
          </p:txBody>
        </p:sp>
      </p:grpSp>
      <p:grpSp>
        <p:nvGrpSpPr>
          <p:cNvPr id="21" name="Group 20"/>
          <p:cNvGrpSpPr/>
          <p:nvPr/>
        </p:nvGrpSpPr>
        <p:grpSpPr>
          <a:xfrm>
            <a:off x="2381703" y="1408898"/>
            <a:ext cx="3972044" cy="649277"/>
            <a:chOff x="2156809" y="1802708"/>
            <a:chExt cx="3972044"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smtClean="0"/>
                <a:t>Teacher guides</a:t>
              </a:r>
              <a:endParaRPr lang="en-US" dirty="0"/>
            </a:p>
          </p:txBody>
        </p:sp>
        <p:sp>
          <p:nvSpPr>
            <p:cNvPr id="17" name="TextBox 16"/>
            <p:cNvSpPr txBox="1"/>
            <p:nvPr/>
          </p:nvSpPr>
          <p:spPr>
            <a:xfrm>
              <a:off x="3275856" y="1802708"/>
              <a:ext cx="2852997" cy="369332"/>
            </a:xfrm>
            <a:prstGeom prst="rect">
              <a:avLst/>
            </a:prstGeom>
            <a:solidFill>
              <a:srgbClr val="66FF99"/>
            </a:solidFill>
          </p:spPr>
          <p:txBody>
            <a:bodyPr wrap="square" rtlCol="0">
              <a:spAutoFit/>
            </a:bodyPr>
            <a:lstStyle/>
            <a:p>
              <a:pPr algn="ctr"/>
              <a:r>
                <a:rPr lang="en-GB" dirty="0" smtClean="0"/>
                <a:t>Leaners are responsible</a:t>
              </a:r>
              <a:endParaRPr lang="en-US" dirty="0"/>
            </a:p>
          </p:txBody>
        </p:sp>
      </p:grpSp>
      <p:grpSp>
        <p:nvGrpSpPr>
          <p:cNvPr id="22" name="Group 21"/>
          <p:cNvGrpSpPr/>
          <p:nvPr/>
        </p:nvGrpSpPr>
        <p:grpSpPr>
          <a:xfrm>
            <a:off x="4332843" y="2190006"/>
            <a:ext cx="4199597" cy="678946"/>
            <a:chOff x="4004610" y="2505061"/>
            <a:chExt cx="4199597" cy="67894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smtClean="0"/>
                <a:t>Teacher facilitates</a:t>
              </a:r>
              <a:endParaRPr lang="en-US" dirty="0"/>
            </a:p>
          </p:txBody>
        </p:sp>
        <p:sp>
          <p:nvSpPr>
            <p:cNvPr id="18" name="TextBox 17"/>
            <p:cNvSpPr txBox="1"/>
            <p:nvPr/>
          </p:nvSpPr>
          <p:spPr>
            <a:xfrm>
              <a:off x="5216977" y="2505061"/>
              <a:ext cx="2987230" cy="369332"/>
            </a:xfrm>
            <a:prstGeom prst="rect">
              <a:avLst/>
            </a:prstGeom>
            <a:solidFill>
              <a:srgbClr val="66FF99"/>
            </a:solidFill>
          </p:spPr>
          <p:txBody>
            <a:bodyPr wrap="square" rtlCol="0">
              <a:spAutoFit/>
            </a:bodyPr>
            <a:lstStyle/>
            <a:p>
              <a:pPr algn="ctr"/>
              <a:r>
                <a:rPr lang="en-GB" dirty="0" smtClean="0"/>
                <a:t>Learners are resourceful</a:t>
              </a:r>
              <a:endParaRPr lang="en-US" dirty="0"/>
            </a:p>
          </p:txBody>
        </p:sp>
      </p:grpSp>
      <p:grpSp>
        <p:nvGrpSpPr>
          <p:cNvPr id="23" name="Group 22"/>
          <p:cNvGrpSpPr/>
          <p:nvPr/>
        </p:nvGrpSpPr>
        <p:grpSpPr>
          <a:xfrm>
            <a:off x="6156177" y="2953554"/>
            <a:ext cx="2987823" cy="688329"/>
            <a:chOff x="6038439" y="3297719"/>
            <a:chExt cx="2766156" cy="688329"/>
          </a:xfrm>
        </p:grpSpPr>
        <p:sp>
          <p:nvSpPr>
            <p:cNvPr id="15" name="TextBox 14"/>
            <p:cNvSpPr txBox="1"/>
            <p:nvPr/>
          </p:nvSpPr>
          <p:spPr>
            <a:xfrm>
              <a:off x="6038439" y="3616716"/>
              <a:ext cx="2020905" cy="369332"/>
            </a:xfrm>
            <a:prstGeom prst="rect">
              <a:avLst/>
            </a:prstGeom>
            <a:solidFill>
              <a:srgbClr val="0066FF"/>
            </a:solidFill>
          </p:spPr>
          <p:txBody>
            <a:bodyPr wrap="square" rtlCol="0">
              <a:spAutoFit/>
            </a:bodyPr>
            <a:lstStyle/>
            <a:p>
              <a:pPr algn="ctr"/>
              <a:r>
                <a:rPr lang="en-GB" dirty="0" smtClean="0"/>
                <a:t>Teacher consults</a:t>
              </a:r>
              <a:endParaRPr lang="en-US" dirty="0"/>
            </a:p>
          </p:txBody>
        </p:sp>
        <p:sp>
          <p:nvSpPr>
            <p:cNvPr id="19" name="TextBox 18"/>
            <p:cNvSpPr txBox="1"/>
            <p:nvPr/>
          </p:nvSpPr>
          <p:spPr>
            <a:xfrm>
              <a:off x="6494564" y="3297719"/>
              <a:ext cx="2310031" cy="369332"/>
            </a:xfrm>
            <a:prstGeom prst="rect">
              <a:avLst/>
            </a:prstGeom>
            <a:solidFill>
              <a:srgbClr val="66FF99"/>
            </a:solidFill>
          </p:spPr>
          <p:txBody>
            <a:bodyPr wrap="square" rtlCol="0">
              <a:spAutoFit/>
            </a:bodyPr>
            <a:lstStyle/>
            <a:p>
              <a:pPr algn="ctr"/>
              <a:r>
                <a:rPr lang="en-GB" dirty="0" smtClean="0"/>
                <a:t>Learners are creative</a:t>
              </a:r>
              <a:endParaRPr lang="en-US" dirty="0"/>
            </a:p>
          </p:txBody>
        </p:sp>
      </p:grpSp>
      <p:sp>
        <p:nvSpPr>
          <p:cNvPr id="24" name="TextBox 23"/>
          <p:cNvSpPr txBox="1"/>
          <p:nvPr/>
        </p:nvSpPr>
        <p:spPr>
          <a:xfrm>
            <a:off x="7020273" y="4005064"/>
            <a:ext cx="2088660" cy="400110"/>
          </a:xfrm>
          <a:prstGeom prst="rect">
            <a:avLst/>
          </a:prstGeom>
          <a:noFill/>
        </p:spPr>
        <p:txBody>
          <a:bodyPr wrap="square" rtlCol="0">
            <a:spAutoFit/>
          </a:bodyPr>
          <a:lstStyle/>
          <a:p>
            <a:r>
              <a:rPr lang="en-GB" sz="2000" b="1" dirty="0" smtClean="0">
                <a:solidFill>
                  <a:srgbClr val="FF0000"/>
                </a:solidFill>
              </a:rPr>
              <a:t>Academic year</a:t>
            </a:r>
            <a:endParaRPr lang="en-GB" sz="2000" b="1" dirty="0">
              <a:solidFill>
                <a:srgbClr val="FF0000"/>
              </a:solidFill>
            </a:endParaRPr>
          </a:p>
        </p:txBody>
      </p:sp>
      <p:grpSp>
        <p:nvGrpSpPr>
          <p:cNvPr id="39" name="Group 38"/>
          <p:cNvGrpSpPr/>
          <p:nvPr/>
        </p:nvGrpSpPr>
        <p:grpSpPr>
          <a:xfrm>
            <a:off x="-136997" y="3592752"/>
            <a:ext cx="6213714" cy="2543591"/>
            <a:chOff x="2069691" y="3697537"/>
            <a:chExt cx="6213714" cy="2543591"/>
          </a:xfrm>
        </p:grpSpPr>
        <p:cxnSp>
          <p:nvCxnSpPr>
            <p:cNvPr id="40" name="Straight Connector 39"/>
            <p:cNvCxnSpPr/>
            <p:nvPr/>
          </p:nvCxnSpPr>
          <p:spPr>
            <a:xfrm>
              <a:off x="2069691" y="4982754"/>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145124" y="4971869"/>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214264" y="496179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6200000">
              <a:off x="2641114" y="4738407"/>
              <a:ext cx="2528513" cy="46692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44" name="TextBox 43"/>
            <p:cNvSpPr txBox="1"/>
            <p:nvPr/>
          </p:nvSpPr>
          <p:spPr>
            <a:xfrm rot="16200000">
              <a:off x="4716546" y="4743410"/>
              <a:ext cx="2528513" cy="466923"/>
            </a:xfrm>
            <a:prstGeom prst="rect">
              <a:avLst/>
            </a:prstGeom>
            <a:solidFill>
              <a:srgbClr val="ECA07E"/>
            </a:solidFill>
            <a:ln>
              <a:solidFill>
                <a:schemeClr val="accent1">
                  <a:lumMod val="75000"/>
                </a:schemeClr>
              </a:solidFill>
            </a:ln>
          </p:spPr>
          <p:txBody>
            <a:bodyPr wrap="square" rtlCol="0">
              <a:spAutoFit/>
            </a:bodyPr>
            <a:lstStyle/>
            <a:p>
              <a:pPr algn="ctr"/>
              <a:r>
                <a:rPr lang="en-GB" sz="2400" dirty="0"/>
                <a:t>Competent</a:t>
              </a:r>
            </a:p>
          </p:txBody>
        </p:sp>
        <p:sp>
          <p:nvSpPr>
            <p:cNvPr id="45" name="TextBox 44"/>
            <p:cNvSpPr txBox="1"/>
            <p:nvPr/>
          </p:nvSpPr>
          <p:spPr>
            <a:xfrm rot="16200000">
              <a:off x="6785687" y="4728332"/>
              <a:ext cx="2528513" cy="466923"/>
            </a:xfrm>
            <a:prstGeom prst="rect">
              <a:avLst/>
            </a:prstGeom>
            <a:solidFill>
              <a:srgbClr val="BCA4B9"/>
            </a:solidFill>
            <a:ln>
              <a:solidFill>
                <a:schemeClr val="accent1">
                  <a:lumMod val="75000"/>
                </a:schemeClr>
              </a:solidFill>
            </a:ln>
          </p:spPr>
          <p:txBody>
            <a:bodyPr wrap="square" rtlCol="0">
              <a:spAutoFit/>
            </a:bodyPr>
            <a:lstStyle/>
            <a:p>
              <a:pPr algn="ctr"/>
              <a:r>
                <a:rPr lang="en-GB" sz="2400" dirty="0"/>
                <a:t>Expert</a:t>
              </a:r>
            </a:p>
          </p:txBody>
        </p:sp>
      </p:grpSp>
      <p:grpSp>
        <p:nvGrpSpPr>
          <p:cNvPr id="7" name="Group 6"/>
          <p:cNvGrpSpPr/>
          <p:nvPr/>
        </p:nvGrpSpPr>
        <p:grpSpPr>
          <a:xfrm>
            <a:off x="5314217" y="77253"/>
            <a:ext cx="3772350" cy="1754326"/>
            <a:chOff x="5671235" y="118991"/>
            <a:chExt cx="3772350" cy="1754326"/>
          </a:xfrm>
        </p:grpSpPr>
        <p:sp>
          <p:nvSpPr>
            <p:cNvPr id="46" name="Right Triangle 45"/>
            <p:cNvSpPr/>
            <p:nvPr/>
          </p:nvSpPr>
          <p:spPr>
            <a:xfrm>
              <a:off x="7050600" y="404664"/>
              <a:ext cx="1379365" cy="653133"/>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47" name="TextBox 46"/>
            <p:cNvSpPr txBox="1"/>
            <p:nvPr/>
          </p:nvSpPr>
          <p:spPr>
            <a:xfrm>
              <a:off x="8183445" y="118991"/>
              <a:ext cx="1260140" cy="1754326"/>
            </a:xfrm>
            <a:prstGeom prst="rect">
              <a:avLst/>
            </a:prstGeom>
            <a:solidFill>
              <a:schemeClr val="bg1"/>
            </a:solidFill>
          </p:spPr>
          <p:txBody>
            <a:bodyPr wrap="square" rtlCol="0">
              <a:spAutoFit/>
            </a:bodyPr>
            <a:lstStyle/>
            <a:p>
              <a:r>
                <a:rPr lang="en-GB" sz="1200" b="1" dirty="0" smtClean="0">
                  <a:solidFill>
                    <a:schemeClr val="tx2"/>
                  </a:solidFill>
                </a:rPr>
                <a:t>Within learning journeys  - ‘break away groups’ / open ended tasks etc. enable independence where appropriate</a:t>
              </a:r>
              <a:endParaRPr lang="en-GB" sz="1200" b="1" dirty="0">
                <a:solidFill>
                  <a:schemeClr val="tx2"/>
                </a:solidFill>
              </a:endParaRPr>
            </a:p>
          </p:txBody>
        </p:sp>
        <p:sp>
          <p:nvSpPr>
            <p:cNvPr id="52" name="Right Triangle 51"/>
            <p:cNvSpPr/>
            <p:nvPr/>
          </p:nvSpPr>
          <p:spPr>
            <a:xfrm>
              <a:off x="5671235" y="404664"/>
              <a:ext cx="1379365" cy="653133"/>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grpSp>
    </p:spTree>
    <p:extLst>
      <p:ext uri="{BB962C8B-B14F-4D97-AF65-F5344CB8AC3E}">
        <p14:creationId xmlns:p14="http://schemas.microsoft.com/office/powerpoint/2010/main" val="133689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63688" y="620688"/>
            <a:ext cx="5347928" cy="1766319"/>
            <a:chOff x="463575" y="274297"/>
            <a:chExt cx="7782179" cy="2828078"/>
          </a:xfrm>
        </p:grpSpPr>
        <p:grpSp>
          <p:nvGrpSpPr>
            <p:cNvPr id="5" name="Group 4"/>
            <p:cNvGrpSpPr/>
            <p:nvPr/>
          </p:nvGrpSpPr>
          <p:grpSpPr>
            <a:xfrm>
              <a:off x="463575" y="274297"/>
              <a:ext cx="7782179" cy="2828078"/>
              <a:chOff x="673690" y="717783"/>
              <a:chExt cx="10901270" cy="5047930"/>
            </a:xfrm>
          </p:grpSpPr>
          <p:sp>
            <p:nvSpPr>
              <p:cNvPr id="9" name="Right Triangle 8"/>
              <p:cNvSpPr/>
              <p:nvPr/>
            </p:nvSpPr>
            <p:spPr>
              <a:xfrm>
                <a:off x="1461956" y="854036"/>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73690" y="717783"/>
                <a:ext cx="10901270" cy="5047930"/>
                <a:chOff x="673690" y="717783"/>
                <a:chExt cx="10901270"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3" y="2963539"/>
                  <a:ext cx="4909117" cy="690112"/>
                </a:xfrm>
                <a:prstGeom prst="rect">
                  <a:avLst/>
                </a:prstGeom>
                <a:noFill/>
              </p:spPr>
              <p:txBody>
                <a:bodyPr wrap="square" rtlCol="0">
                  <a:spAutoFit/>
                </a:bodyPr>
                <a:lstStyle/>
                <a:p>
                  <a:r>
                    <a:rPr lang="en-GB" sz="1600" b="1" dirty="0" smtClean="0">
                      <a:solidFill>
                        <a:schemeClr val="accent2">
                          <a:lumMod val="75000"/>
                        </a:schemeClr>
                      </a:solidFill>
                    </a:rPr>
                    <a:t>Level of Support</a:t>
                  </a:r>
                  <a:endParaRPr lang="en-GB" sz="1600" b="1" dirty="0">
                    <a:solidFill>
                      <a:schemeClr val="accent2">
                        <a:lumMod val="75000"/>
                      </a:schemeClr>
                    </a:solidFill>
                  </a:endParaRPr>
                </a:p>
              </p:txBody>
            </p:sp>
          </p:grpSp>
        </p:grpSp>
        <p:grpSp>
          <p:nvGrpSpPr>
            <p:cNvPr id="6" name="Group 5"/>
            <p:cNvGrpSpPr/>
            <p:nvPr/>
          </p:nvGrpSpPr>
          <p:grpSpPr>
            <a:xfrm>
              <a:off x="1222676" y="1196640"/>
              <a:ext cx="5498123" cy="1622988"/>
              <a:chOff x="3905821" y="3600071"/>
              <a:chExt cx="5498123" cy="1622988"/>
            </a:xfrm>
          </p:grpSpPr>
          <p:cxnSp>
            <p:nvCxnSpPr>
              <p:cNvPr id="7" name="Straight Connector 6"/>
              <p:cNvCxnSpPr/>
              <p:nvPr/>
            </p:nvCxnSpPr>
            <p:spPr>
              <a:xfrm>
                <a:off x="3905821" y="4594805"/>
                <a:ext cx="4691960" cy="51396"/>
              </a:xfrm>
              <a:prstGeom prst="line">
                <a:avLst/>
              </a:prstGeom>
              <a:ln w="571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6200000">
                <a:off x="8211762" y="4030876"/>
                <a:ext cx="1622988" cy="761377"/>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800" dirty="0" smtClean="0">
                    <a:solidFill>
                      <a:schemeClr val="accent6">
                        <a:lumMod val="75000"/>
                      </a:schemeClr>
                    </a:solidFill>
                  </a:rPr>
                  <a:t>ARE</a:t>
                </a:r>
                <a:endParaRPr lang="en-GB" sz="2800" dirty="0">
                  <a:solidFill>
                    <a:schemeClr val="accent6">
                      <a:lumMod val="75000"/>
                    </a:schemeClr>
                  </a:solidFill>
                </a:endParaRPr>
              </a:p>
            </p:txBody>
          </p:sp>
        </p:grpSp>
      </p:grpSp>
      <p:sp>
        <p:nvSpPr>
          <p:cNvPr id="15" name="TextBox 14"/>
          <p:cNvSpPr txBox="1"/>
          <p:nvPr/>
        </p:nvSpPr>
        <p:spPr>
          <a:xfrm>
            <a:off x="107504" y="97468"/>
            <a:ext cx="8856984" cy="523220"/>
          </a:xfrm>
          <a:prstGeom prst="rect">
            <a:avLst/>
          </a:prstGeom>
          <a:noFill/>
        </p:spPr>
        <p:txBody>
          <a:bodyPr wrap="square" rtlCol="0">
            <a:spAutoFit/>
          </a:bodyPr>
          <a:lstStyle/>
          <a:p>
            <a:r>
              <a:rPr lang="en-GB" b="1" dirty="0" smtClean="0"/>
              <a:t>Suggestions for a journey to fluency, accuracy, clarity and coherence - </a:t>
            </a:r>
            <a:r>
              <a:rPr lang="en-GB" sz="2800" b="1" dirty="0" smtClean="0"/>
              <a:t>WRITING</a:t>
            </a:r>
            <a:endParaRPr lang="en-US" sz="2800" b="1" dirty="0"/>
          </a:p>
        </p:txBody>
      </p:sp>
      <p:sp>
        <p:nvSpPr>
          <p:cNvPr id="14" name="TextBox 13"/>
          <p:cNvSpPr txBox="1"/>
          <p:nvPr/>
        </p:nvSpPr>
        <p:spPr>
          <a:xfrm>
            <a:off x="7104785" y="2155583"/>
            <a:ext cx="1717747" cy="338554"/>
          </a:xfrm>
          <a:prstGeom prst="rect">
            <a:avLst/>
          </a:prstGeom>
          <a:noFill/>
        </p:spPr>
        <p:txBody>
          <a:bodyPr wrap="square" rtlCol="0">
            <a:spAutoFit/>
          </a:bodyPr>
          <a:lstStyle/>
          <a:p>
            <a:r>
              <a:rPr lang="en-GB" sz="1600" b="1" dirty="0" smtClean="0">
                <a:solidFill>
                  <a:schemeClr val="accent2">
                    <a:lumMod val="75000"/>
                  </a:schemeClr>
                </a:solidFill>
              </a:rPr>
              <a:t>Time</a:t>
            </a:r>
            <a:endParaRPr lang="en-GB" sz="1600" b="1" dirty="0">
              <a:solidFill>
                <a:schemeClr val="accent2">
                  <a:lumMod val="75000"/>
                </a:schemeClr>
              </a:solidFill>
            </a:endParaRPr>
          </a:p>
        </p:txBody>
      </p:sp>
      <p:grpSp>
        <p:nvGrpSpPr>
          <p:cNvPr id="16" name="Group 15"/>
          <p:cNvGrpSpPr/>
          <p:nvPr/>
        </p:nvGrpSpPr>
        <p:grpSpPr>
          <a:xfrm>
            <a:off x="5436096" y="2494137"/>
            <a:ext cx="3442406" cy="4053363"/>
            <a:chOff x="7133" y="0"/>
            <a:chExt cx="8273786" cy="4064000"/>
          </a:xfrm>
          <a:solidFill>
            <a:schemeClr val="accent5">
              <a:lumMod val="75000"/>
            </a:schemeClr>
          </a:solidFill>
        </p:grpSpPr>
        <p:sp>
          <p:nvSpPr>
            <p:cNvPr id="17" name="Rounded Rectangle 16"/>
            <p:cNvSpPr/>
            <p:nvPr/>
          </p:nvSpPr>
          <p:spPr>
            <a:xfrm>
              <a:off x="7133" y="0"/>
              <a:ext cx="8273786" cy="4064000"/>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Rounded Rectangle 4"/>
            <p:cNvSpPr/>
            <p:nvPr/>
          </p:nvSpPr>
          <p:spPr>
            <a:xfrm>
              <a:off x="126163" y="119030"/>
              <a:ext cx="8035726" cy="38259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800100">
                <a:lnSpc>
                  <a:spcPct val="100000"/>
                </a:lnSpc>
                <a:spcBef>
                  <a:spcPct val="0"/>
                </a:spcBef>
                <a:spcAft>
                  <a:spcPct val="35000"/>
                </a:spcAft>
              </a:pPr>
              <a:r>
                <a:rPr lang="en-GB" sz="1600" b="1" kern="1200" dirty="0" smtClean="0"/>
                <a:t>FOCUS ON FACILITATING OPPORTUNITIES FOR APPLYING TAUGHT SKILLS INDEPENDENTLY</a:t>
              </a:r>
            </a:p>
            <a:p>
              <a:pPr lvl="0" algn="ctr" defTabSz="800100">
                <a:lnSpc>
                  <a:spcPct val="100000"/>
                </a:lnSpc>
                <a:spcBef>
                  <a:spcPct val="0"/>
                </a:spcBef>
                <a:spcAft>
                  <a:spcPct val="35000"/>
                </a:spcAft>
              </a:pPr>
              <a:endParaRPr lang="en-GB" sz="1600" b="1" kern="1200" dirty="0" smtClean="0"/>
            </a:p>
            <a:p>
              <a:pPr marL="0" marR="0" lvl="0" indent="0" algn="l" defTabSz="800100" eaLnBrk="1" fontAlgn="auto" latinLnBrk="0" hangingPunct="1">
                <a:lnSpc>
                  <a:spcPct val="100000"/>
                </a:lnSpc>
                <a:spcBef>
                  <a:spcPct val="0"/>
                </a:spcBef>
                <a:spcAft>
                  <a:spcPct val="35000"/>
                </a:spcAft>
                <a:buClrTx/>
                <a:buSzTx/>
                <a:buFontTx/>
                <a:buNone/>
                <a:tabLst/>
                <a:defRPr/>
              </a:pPr>
              <a:r>
                <a:rPr lang="en-GB" sz="1600" kern="1200" dirty="0" smtClean="0"/>
                <a:t>Pupil choice in writing outcomes – consider audience/ purpose/ author’s voice</a:t>
              </a:r>
            </a:p>
            <a:p>
              <a:pPr lvl="0" algn="l" defTabSz="800100">
                <a:lnSpc>
                  <a:spcPct val="100000"/>
                </a:lnSpc>
                <a:spcBef>
                  <a:spcPct val="0"/>
                </a:spcBef>
                <a:spcAft>
                  <a:spcPct val="35000"/>
                </a:spcAft>
              </a:pPr>
              <a:r>
                <a:rPr lang="en-GB" sz="1600" kern="1200" dirty="0" smtClean="0"/>
                <a:t>Meaningful ‘site of application’ writes</a:t>
              </a:r>
            </a:p>
            <a:p>
              <a:pPr lvl="0" algn="l" defTabSz="800100">
                <a:lnSpc>
                  <a:spcPct val="100000"/>
                </a:lnSpc>
                <a:spcBef>
                  <a:spcPct val="0"/>
                </a:spcBef>
                <a:spcAft>
                  <a:spcPct val="35000"/>
                </a:spcAft>
              </a:pPr>
              <a:r>
                <a:rPr lang="en-GB" sz="1600" kern="1200" dirty="0" smtClean="0"/>
                <a:t>Challenge pupils to generate own success criteria</a:t>
              </a:r>
            </a:p>
            <a:p>
              <a:pPr marL="0" marR="0" lvl="0" indent="0" algn="l" defTabSz="914400" eaLnBrk="1" fontAlgn="auto" latinLnBrk="0" hangingPunct="1">
                <a:lnSpc>
                  <a:spcPct val="100000"/>
                </a:lnSpc>
                <a:spcBef>
                  <a:spcPct val="0"/>
                </a:spcBef>
                <a:spcAft>
                  <a:spcPts val="0"/>
                </a:spcAft>
                <a:buClrTx/>
                <a:buSzTx/>
                <a:buFontTx/>
                <a:buNone/>
                <a:tabLst/>
                <a:defRPr/>
              </a:pPr>
              <a:r>
                <a:rPr lang="en-GB" sz="1600" kern="1200" dirty="0" smtClean="0"/>
                <a:t>Empowering pupil choices</a:t>
              </a:r>
            </a:p>
            <a:p>
              <a:pPr marL="0" marR="0" lvl="0" indent="0" algn="l" defTabSz="914400" eaLnBrk="1" fontAlgn="auto" latinLnBrk="0" hangingPunct="1">
                <a:lnSpc>
                  <a:spcPct val="100000"/>
                </a:lnSpc>
                <a:spcBef>
                  <a:spcPct val="0"/>
                </a:spcBef>
                <a:spcAft>
                  <a:spcPts val="0"/>
                </a:spcAft>
                <a:buClrTx/>
                <a:buSzTx/>
                <a:buFontTx/>
                <a:buNone/>
                <a:tabLst/>
                <a:defRPr/>
              </a:pPr>
              <a:endParaRPr lang="en-GB" sz="1600" kern="1200" dirty="0" smtClean="0"/>
            </a:p>
            <a:p>
              <a:pPr marL="0" marR="0" lvl="0" indent="0" algn="l" defTabSz="914400" eaLnBrk="1" fontAlgn="auto" latinLnBrk="0" hangingPunct="1">
                <a:lnSpc>
                  <a:spcPct val="100000"/>
                </a:lnSpc>
                <a:spcBef>
                  <a:spcPct val="0"/>
                </a:spcBef>
                <a:spcAft>
                  <a:spcPts val="0"/>
                </a:spcAft>
                <a:buClrTx/>
                <a:buSzTx/>
                <a:buFontTx/>
                <a:buNone/>
                <a:tabLst/>
                <a:defRPr/>
              </a:pPr>
              <a:r>
                <a:rPr lang="en-GB" sz="1600" kern="1200" dirty="0" smtClean="0"/>
                <a:t>Independent editing and redrafting</a:t>
              </a:r>
              <a:endParaRPr lang="en-US" sz="1600" kern="1200" dirty="0"/>
            </a:p>
          </p:txBody>
        </p:sp>
      </p:grpSp>
      <p:grpSp>
        <p:nvGrpSpPr>
          <p:cNvPr id="19" name="Group 18"/>
          <p:cNvGrpSpPr/>
          <p:nvPr/>
        </p:nvGrpSpPr>
        <p:grpSpPr>
          <a:xfrm>
            <a:off x="265053" y="2595953"/>
            <a:ext cx="3335819" cy="3951547"/>
            <a:chOff x="1508" y="87190"/>
            <a:chExt cx="3335819" cy="3791915"/>
          </a:xfrm>
          <a:solidFill>
            <a:schemeClr val="accent5">
              <a:lumMod val="75000"/>
            </a:schemeClr>
          </a:solidFill>
        </p:grpSpPr>
        <p:sp>
          <p:nvSpPr>
            <p:cNvPr id="20" name="Rounded Rectangle 19"/>
            <p:cNvSpPr/>
            <p:nvPr/>
          </p:nvSpPr>
          <p:spPr>
            <a:xfrm>
              <a:off x="1508" y="87190"/>
              <a:ext cx="3335819" cy="3775695"/>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Rounded Rectangle 4"/>
            <p:cNvSpPr/>
            <p:nvPr/>
          </p:nvSpPr>
          <p:spPr>
            <a:xfrm>
              <a:off x="99211" y="184893"/>
              <a:ext cx="3140413" cy="369421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800100">
                <a:lnSpc>
                  <a:spcPct val="90000"/>
                </a:lnSpc>
                <a:spcBef>
                  <a:spcPct val="0"/>
                </a:spcBef>
                <a:spcAft>
                  <a:spcPct val="35000"/>
                </a:spcAft>
              </a:pPr>
              <a:r>
                <a:rPr lang="en-GB" sz="1600" b="1" kern="1200" dirty="0" smtClean="0"/>
                <a:t>FOCUS ON TEACHER LED LEARNING WITH SPECIFIC OUTCOMES</a:t>
              </a:r>
            </a:p>
            <a:p>
              <a:pPr lvl="0" algn="ctr" defTabSz="800100">
                <a:lnSpc>
                  <a:spcPct val="90000"/>
                </a:lnSpc>
                <a:spcBef>
                  <a:spcPct val="0"/>
                </a:spcBef>
                <a:spcAft>
                  <a:spcPct val="35000"/>
                </a:spcAft>
              </a:pPr>
              <a:endParaRPr lang="en-GB" sz="1600" b="1" kern="1200" dirty="0" smtClean="0"/>
            </a:p>
            <a:p>
              <a:pPr lvl="0" algn="l" defTabSz="800100">
                <a:lnSpc>
                  <a:spcPct val="90000"/>
                </a:lnSpc>
                <a:spcBef>
                  <a:spcPct val="0"/>
                </a:spcBef>
                <a:spcAft>
                  <a:spcPct val="35000"/>
                </a:spcAft>
              </a:pPr>
              <a:r>
                <a:rPr lang="en-GB" sz="1600" kern="1200" dirty="0" smtClean="0"/>
                <a:t>Word banks</a:t>
              </a:r>
            </a:p>
            <a:p>
              <a:pPr lvl="0" algn="l" defTabSz="800100">
                <a:lnSpc>
                  <a:spcPct val="90000"/>
                </a:lnSpc>
                <a:spcBef>
                  <a:spcPct val="0"/>
                </a:spcBef>
                <a:spcAft>
                  <a:spcPct val="35000"/>
                </a:spcAft>
              </a:pPr>
              <a:r>
                <a:rPr lang="en-GB" sz="1600" kern="1200" dirty="0" smtClean="0"/>
                <a:t>Apprentice writes</a:t>
              </a:r>
            </a:p>
            <a:p>
              <a:pPr lvl="0" algn="l" defTabSz="800100">
                <a:lnSpc>
                  <a:spcPct val="90000"/>
                </a:lnSpc>
                <a:spcBef>
                  <a:spcPct val="0"/>
                </a:spcBef>
                <a:spcAft>
                  <a:spcPct val="35000"/>
                </a:spcAft>
              </a:pPr>
              <a:r>
                <a:rPr lang="en-GB" sz="1600" kern="1200" dirty="0" smtClean="0"/>
                <a:t>Teacher demonstrating</a:t>
              </a:r>
            </a:p>
            <a:p>
              <a:pPr marL="0" marR="0" lvl="0" indent="0" algn="l" defTabSz="800100" eaLnBrk="1" fontAlgn="auto" latinLnBrk="0" hangingPunct="1">
                <a:lnSpc>
                  <a:spcPct val="90000"/>
                </a:lnSpc>
                <a:spcBef>
                  <a:spcPct val="0"/>
                </a:spcBef>
                <a:spcAft>
                  <a:spcPct val="35000"/>
                </a:spcAft>
                <a:buClrTx/>
                <a:buSzTx/>
                <a:buFontTx/>
                <a:buNone/>
                <a:tabLst/>
                <a:defRPr/>
              </a:pPr>
              <a:r>
                <a:rPr lang="en-GB" sz="1600" kern="1200" dirty="0" smtClean="0"/>
                <a:t>Genre features explicitly taught</a:t>
              </a:r>
            </a:p>
            <a:p>
              <a:pPr lvl="0" algn="l" defTabSz="800100">
                <a:lnSpc>
                  <a:spcPct val="90000"/>
                </a:lnSpc>
                <a:spcBef>
                  <a:spcPct val="0"/>
                </a:spcBef>
                <a:spcAft>
                  <a:spcPct val="35000"/>
                </a:spcAft>
              </a:pPr>
              <a:r>
                <a:rPr lang="en-GB" sz="1600" kern="1200" dirty="0" smtClean="0"/>
                <a:t>Structured learning journey to  site of instruction writing </a:t>
              </a:r>
            </a:p>
            <a:p>
              <a:pPr lvl="0" algn="l" defTabSz="800100">
                <a:lnSpc>
                  <a:spcPct val="90000"/>
                </a:lnSpc>
                <a:spcBef>
                  <a:spcPct val="0"/>
                </a:spcBef>
                <a:spcAft>
                  <a:spcPct val="35000"/>
                </a:spcAft>
              </a:pPr>
              <a:r>
                <a:rPr lang="en-GB" sz="1600" kern="1200" dirty="0" smtClean="0"/>
                <a:t>Teacher agreed success criteria</a:t>
              </a:r>
            </a:p>
            <a:p>
              <a:pPr marL="0" marR="0" lvl="0" indent="0" algn="l" defTabSz="914400" eaLnBrk="1" fontAlgn="auto" latinLnBrk="0" hangingPunct="1">
                <a:lnSpc>
                  <a:spcPct val="100000"/>
                </a:lnSpc>
                <a:spcBef>
                  <a:spcPct val="0"/>
                </a:spcBef>
                <a:spcAft>
                  <a:spcPts val="0"/>
                </a:spcAft>
                <a:buClrTx/>
                <a:buSzTx/>
                <a:buFontTx/>
                <a:buNone/>
                <a:tabLst/>
                <a:defRPr/>
              </a:pPr>
              <a:r>
                <a:rPr lang="en-GB" sz="1600" kern="1200" dirty="0" smtClean="0"/>
                <a:t>Guided editing/ redrafting</a:t>
              </a:r>
              <a:endParaRPr lang="en-US" sz="1600" kern="1200" dirty="0"/>
            </a:p>
          </p:txBody>
        </p:sp>
      </p:grpSp>
      <p:sp>
        <p:nvSpPr>
          <p:cNvPr id="2" name="Right Arrow 1"/>
          <p:cNvSpPr/>
          <p:nvPr/>
        </p:nvSpPr>
        <p:spPr>
          <a:xfrm>
            <a:off x="3441790" y="3854397"/>
            <a:ext cx="1994306" cy="1536474"/>
          </a:xfrm>
          <a:prstGeom prst="rightArrow">
            <a:avLst>
              <a:gd name="adj1" fmla="val 50000"/>
              <a:gd name="adj2" fmla="val 49411"/>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2">
                    <a:lumMod val="50000"/>
                  </a:schemeClr>
                </a:solidFill>
              </a:rPr>
              <a:t>Reduce the scaffolding over time</a:t>
            </a:r>
            <a:endParaRPr lang="en-GB" dirty="0">
              <a:solidFill>
                <a:schemeClr val="accent2">
                  <a:lumMod val="50000"/>
                </a:schemeClr>
              </a:solidFill>
            </a:endParaRPr>
          </a:p>
        </p:txBody>
      </p:sp>
    </p:spTree>
    <p:extLst>
      <p:ext uri="{BB962C8B-B14F-4D97-AF65-F5344CB8AC3E}">
        <p14:creationId xmlns:p14="http://schemas.microsoft.com/office/powerpoint/2010/main" val="375837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literacyshed.com/uploads/1/2/5/7/12572836/5938227_or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51888">
            <a:off x="1425007" y="896350"/>
            <a:ext cx="1789070" cy="142577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d.gr-assets.com/books/1400890167l/2070877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71526">
            <a:off x="4963014" y="472304"/>
            <a:ext cx="1743418" cy="15624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S:\Staff\Kate Farlow\Yr 4 2008-09\Reading\Beegu\Picture.jpg"/>
          <p:cNvPicPr>
            <a:picLocks noChangeAspect="1" noChangeArrowheads="1"/>
          </p:cNvPicPr>
          <p:nvPr/>
        </p:nvPicPr>
        <p:blipFill>
          <a:blip r:embed="rId4" cstate="print">
            <a:extLst>
              <a:ext uri="{28A0092B-C50C-407E-A947-70E740481C1C}">
                <a14:useLocalDpi xmlns:a14="http://schemas.microsoft.com/office/drawing/2010/main" val="0"/>
              </a:ext>
            </a:extLst>
          </a:blip>
          <a:srcRect t="25226"/>
          <a:stretch>
            <a:fillRect/>
          </a:stretch>
        </p:blipFill>
        <p:spPr>
          <a:xfrm>
            <a:off x="3137840" y="991553"/>
            <a:ext cx="1601706" cy="1648543"/>
          </a:xfrm>
          <a:prstGeom prst="rect">
            <a:avLst/>
          </a:prstGeom>
          <a:noFill/>
        </p:spPr>
      </p:pic>
      <p:pic>
        <p:nvPicPr>
          <p:cNvPr id="7" name="Picture 6" descr="5F5ABB9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752820">
            <a:off x="1421756" y="2088556"/>
            <a:ext cx="1774005" cy="1283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6681" y="56013"/>
            <a:ext cx="6188942" cy="646331"/>
          </a:xfrm>
          <a:prstGeom prst="rect">
            <a:avLst/>
          </a:prstGeom>
          <a:noFill/>
        </p:spPr>
        <p:txBody>
          <a:bodyPr wrap="square" rtlCol="0">
            <a:spAutoFit/>
          </a:bodyPr>
          <a:lstStyle/>
          <a:p>
            <a:r>
              <a:rPr lang="en-GB" b="1" dirty="0" smtClean="0">
                <a:solidFill>
                  <a:schemeClr val="tx2">
                    <a:lumMod val="60000"/>
                    <a:lumOff val="40000"/>
                  </a:schemeClr>
                </a:solidFill>
              </a:rPr>
              <a:t>Developing independence and resilience in writing</a:t>
            </a:r>
          </a:p>
          <a:p>
            <a:r>
              <a:rPr lang="en-GB" dirty="0" smtClean="0">
                <a:solidFill>
                  <a:schemeClr val="tx2">
                    <a:lumMod val="60000"/>
                    <a:lumOff val="40000"/>
                  </a:schemeClr>
                </a:solidFill>
              </a:rPr>
              <a:t>Choose a stimulus with multiple writing outcomes:</a:t>
            </a:r>
            <a:endParaRPr lang="en-US" dirty="0">
              <a:solidFill>
                <a:schemeClr val="tx2">
                  <a:lumMod val="60000"/>
                  <a:lumOff val="40000"/>
                </a:schemeClr>
              </a:solidFill>
            </a:endParaRPr>
          </a:p>
        </p:txBody>
      </p:sp>
      <p:pic>
        <p:nvPicPr>
          <p:cNvPr id="1034" name="Picture 10" descr="http://ecx.images-amazon.com/images/I/61C0lSsKLTL._SX258_BO1,204,203,200_.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440941">
            <a:off x="2669385" y="2222057"/>
            <a:ext cx="1358729" cy="17088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ala.org/alsc/sites/ala.org.alsc/files/content/awardsgrants/bookmedia/caldecottmedal/bookimages/2007_Flotsam.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201466">
            <a:off x="3992189" y="854022"/>
            <a:ext cx="1769850" cy="143800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ecx.images-amazon.com/images/I/811YX31IFLL.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96257" y="2045153"/>
            <a:ext cx="1193448" cy="158455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91471" y="5255185"/>
            <a:ext cx="8696149" cy="1631216"/>
          </a:xfrm>
          <a:prstGeom prst="rect">
            <a:avLst/>
          </a:prstGeom>
          <a:noFill/>
        </p:spPr>
        <p:txBody>
          <a:bodyPr wrap="square" rtlCol="0">
            <a:spAutoFit/>
          </a:bodyPr>
          <a:lstStyle/>
          <a:p>
            <a:r>
              <a:rPr lang="en-GB" b="1" dirty="0" smtClean="0"/>
              <a:t>Think genres … think beyond the traditional genres </a:t>
            </a:r>
          </a:p>
          <a:p>
            <a:r>
              <a:rPr lang="en-GB" sz="1600" dirty="0" smtClean="0"/>
              <a:t>Writing narrative from a different viewpoint </a:t>
            </a:r>
          </a:p>
          <a:p>
            <a:r>
              <a:rPr lang="en-GB" sz="1600" dirty="0" smtClean="0"/>
              <a:t>Email to another character / blog the event</a:t>
            </a:r>
          </a:p>
          <a:p>
            <a:r>
              <a:rPr lang="en-GB" sz="1600" dirty="0" smtClean="0"/>
              <a:t>Formal letter &amp; informal diary – same character, same event</a:t>
            </a:r>
          </a:p>
          <a:p>
            <a:r>
              <a:rPr lang="en-GB" sz="1600" dirty="0" smtClean="0"/>
              <a:t> – change the style</a:t>
            </a:r>
          </a:p>
          <a:p>
            <a:endParaRPr lang="en-US" dirty="0"/>
          </a:p>
        </p:txBody>
      </p:sp>
      <p:grpSp>
        <p:nvGrpSpPr>
          <p:cNvPr id="10" name="Group 9"/>
          <p:cNvGrpSpPr/>
          <p:nvPr/>
        </p:nvGrpSpPr>
        <p:grpSpPr>
          <a:xfrm>
            <a:off x="106680" y="785732"/>
            <a:ext cx="7921704" cy="4350296"/>
            <a:chOff x="106680" y="785732"/>
            <a:chExt cx="7921704" cy="4350296"/>
          </a:xfrm>
        </p:grpSpPr>
        <p:sp>
          <p:nvSpPr>
            <p:cNvPr id="3" name="TextBox 2"/>
            <p:cNvSpPr txBox="1"/>
            <p:nvPr/>
          </p:nvSpPr>
          <p:spPr>
            <a:xfrm>
              <a:off x="6588224" y="1016062"/>
              <a:ext cx="1440160" cy="923330"/>
            </a:xfrm>
            <a:prstGeom prst="rect">
              <a:avLst/>
            </a:prstGeom>
            <a:solidFill>
              <a:schemeClr val="bg1"/>
            </a:solidFill>
            <a:ln w="31750">
              <a:solidFill>
                <a:schemeClr val="accent3"/>
              </a:solidFill>
            </a:ln>
          </p:spPr>
          <p:txBody>
            <a:bodyPr wrap="square" rtlCol="0">
              <a:spAutoFit/>
            </a:bodyPr>
            <a:lstStyle/>
            <a:p>
              <a:r>
                <a:rPr lang="en-GB" b="1" dirty="0" smtClean="0"/>
                <a:t>Wordless picture books</a:t>
              </a:r>
              <a:endParaRPr lang="en-US" b="1" dirty="0"/>
            </a:p>
          </p:txBody>
        </p:sp>
        <p:sp>
          <p:nvSpPr>
            <p:cNvPr id="4" name="TextBox 3"/>
            <p:cNvSpPr txBox="1"/>
            <p:nvPr/>
          </p:nvSpPr>
          <p:spPr>
            <a:xfrm>
              <a:off x="106680" y="785732"/>
              <a:ext cx="1440984" cy="1754326"/>
            </a:xfrm>
            <a:prstGeom prst="rect">
              <a:avLst/>
            </a:prstGeom>
            <a:noFill/>
            <a:ln w="31750">
              <a:solidFill>
                <a:schemeClr val="accent3"/>
              </a:solidFill>
            </a:ln>
          </p:spPr>
          <p:txBody>
            <a:bodyPr wrap="square" rtlCol="0">
              <a:spAutoFit/>
            </a:bodyPr>
            <a:lstStyle/>
            <a:p>
              <a:r>
                <a:rPr lang="en-GB" b="1" dirty="0" smtClean="0"/>
                <a:t>Quality picture books – including for older readers</a:t>
              </a:r>
              <a:endParaRPr lang="en-US" b="1" dirty="0"/>
            </a:p>
          </p:txBody>
        </p:sp>
        <p:sp>
          <p:nvSpPr>
            <p:cNvPr id="5" name="TextBox 4"/>
            <p:cNvSpPr txBox="1"/>
            <p:nvPr/>
          </p:nvSpPr>
          <p:spPr>
            <a:xfrm>
              <a:off x="3454763" y="3568826"/>
              <a:ext cx="2519553" cy="1200329"/>
            </a:xfrm>
            <a:prstGeom prst="rect">
              <a:avLst/>
            </a:prstGeom>
            <a:solidFill>
              <a:schemeClr val="bg1"/>
            </a:solidFill>
            <a:ln w="31750">
              <a:solidFill>
                <a:schemeClr val="accent3"/>
              </a:solidFill>
            </a:ln>
          </p:spPr>
          <p:txBody>
            <a:bodyPr wrap="square" rtlCol="0">
              <a:spAutoFit/>
            </a:bodyPr>
            <a:lstStyle/>
            <a:p>
              <a:r>
                <a:rPr lang="en-GB" b="1" dirty="0" smtClean="0"/>
                <a:t>Real school event:</a:t>
              </a:r>
            </a:p>
            <a:p>
              <a:r>
                <a:rPr lang="en-GB" dirty="0" smtClean="0"/>
                <a:t>School production</a:t>
              </a:r>
            </a:p>
            <a:p>
              <a:r>
                <a:rPr lang="en-GB" dirty="0" smtClean="0"/>
                <a:t>Summer fayre</a:t>
              </a:r>
            </a:p>
            <a:p>
              <a:r>
                <a:rPr lang="en-GB" dirty="0" smtClean="0"/>
                <a:t>Residential/ day  visit</a:t>
              </a:r>
              <a:endParaRPr lang="en-US" dirty="0"/>
            </a:p>
          </p:txBody>
        </p:sp>
        <p:sp>
          <p:nvSpPr>
            <p:cNvPr id="8" name="TextBox 7"/>
            <p:cNvSpPr txBox="1"/>
            <p:nvPr/>
          </p:nvSpPr>
          <p:spPr>
            <a:xfrm>
              <a:off x="1547664" y="3935699"/>
              <a:ext cx="1268207" cy="1200329"/>
            </a:xfrm>
            <a:prstGeom prst="rect">
              <a:avLst/>
            </a:prstGeom>
            <a:noFill/>
            <a:ln w="31750">
              <a:solidFill>
                <a:schemeClr val="accent3"/>
              </a:solidFill>
            </a:ln>
          </p:spPr>
          <p:txBody>
            <a:bodyPr wrap="square" rtlCol="0">
              <a:spAutoFit/>
            </a:bodyPr>
            <a:lstStyle/>
            <a:p>
              <a:r>
                <a:rPr lang="en-GB" b="1" dirty="0" smtClean="0"/>
                <a:t>3 ways to tell the same fairy tale</a:t>
              </a:r>
              <a:endParaRPr lang="en-US" b="1" dirty="0"/>
            </a:p>
          </p:txBody>
        </p:sp>
        <p:sp>
          <p:nvSpPr>
            <p:cNvPr id="17" name="TextBox 16"/>
            <p:cNvSpPr txBox="1"/>
            <p:nvPr/>
          </p:nvSpPr>
          <p:spPr>
            <a:xfrm>
              <a:off x="106681" y="2894060"/>
              <a:ext cx="1944216" cy="923330"/>
            </a:xfrm>
            <a:prstGeom prst="rect">
              <a:avLst/>
            </a:prstGeom>
            <a:solidFill>
              <a:schemeClr val="bg1"/>
            </a:solidFill>
            <a:ln w="28575">
              <a:solidFill>
                <a:schemeClr val="accent3"/>
              </a:solidFill>
            </a:ln>
          </p:spPr>
          <p:txBody>
            <a:bodyPr wrap="square" rtlCol="0">
              <a:spAutoFit/>
            </a:bodyPr>
            <a:lstStyle/>
            <a:p>
              <a:r>
                <a:rPr lang="en-GB" b="1" dirty="0" smtClean="0"/>
                <a:t>Current local/ national/ world event or issue</a:t>
              </a:r>
              <a:endParaRPr lang="en-US" dirty="0"/>
            </a:p>
          </p:txBody>
        </p:sp>
      </p:grpSp>
      <p:pic>
        <p:nvPicPr>
          <p:cNvPr id="18" name="Picture 17" descr="C:\Users\Adam\Pictures\Emma's iphone May 2013 to may 2014\iphone 2014 096.jpg"/>
          <p:cNvPicPr/>
          <p:nvPr/>
        </p:nvPicPr>
        <p:blipFill rotWithShape="1">
          <a:blip r:embed="rId9" cstate="print">
            <a:extLst>
              <a:ext uri="{28A0092B-C50C-407E-A947-70E740481C1C}">
                <a14:useLocalDpi xmlns:a14="http://schemas.microsoft.com/office/drawing/2010/main" val="0"/>
              </a:ext>
            </a:extLst>
          </a:blip>
          <a:srcRect l="7483" r="6221" b="18385"/>
          <a:stretch/>
        </p:blipFill>
        <p:spPr bwMode="auto">
          <a:xfrm rot="21200862">
            <a:off x="7268095" y="4195934"/>
            <a:ext cx="1672597" cy="2312799"/>
          </a:xfrm>
          <a:prstGeom prst="rect">
            <a:avLst/>
          </a:prstGeom>
          <a:noFill/>
          <a:ln w="76200">
            <a:solidFill>
              <a:schemeClr val="accent6">
                <a:lumMod val="75000"/>
              </a:schemeClr>
            </a:solidFill>
          </a:ln>
          <a:extLst>
            <a:ext uri="{53640926-AAD7-44D8-BBD7-CCE9431645EC}">
              <a14:shadowObscured xmlns:a14="http://schemas.microsoft.com/office/drawing/2010/main"/>
            </a:ext>
          </a:extLst>
        </p:spPr>
      </p:pic>
      <p:graphicFrame>
        <p:nvGraphicFramePr>
          <p:cNvPr id="19" name="Diagram 18"/>
          <p:cNvGraphicFramePr/>
          <p:nvPr>
            <p:extLst>
              <p:ext uri="{D42A27DB-BD31-4B8C-83A1-F6EECF244321}">
                <p14:modId xmlns:p14="http://schemas.microsoft.com/office/powerpoint/2010/main" val="2779819914"/>
              </p:ext>
            </p:extLst>
          </p:nvPr>
        </p:nvGraphicFramePr>
        <p:xfrm>
          <a:off x="5292080" y="2080759"/>
          <a:ext cx="3528392" cy="208823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343435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19" grpId="0">
        <p:bldAsOne/>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63688" y="620688"/>
            <a:ext cx="5347928" cy="1766319"/>
            <a:chOff x="463575" y="274297"/>
            <a:chExt cx="7782179" cy="2828078"/>
          </a:xfrm>
        </p:grpSpPr>
        <p:grpSp>
          <p:nvGrpSpPr>
            <p:cNvPr id="5" name="Group 4"/>
            <p:cNvGrpSpPr/>
            <p:nvPr/>
          </p:nvGrpSpPr>
          <p:grpSpPr>
            <a:xfrm>
              <a:off x="463575" y="274297"/>
              <a:ext cx="7782179" cy="2828078"/>
              <a:chOff x="673690" y="717783"/>
              <a:chExt cx="10901270" cy="5047930"/>
            </a:xfrm>
          </p:grpSpPr>
          <p:sp>
            <p:nvSpPr>
              <p:cNvPr id="9" name="Right Triangle 8"/>
              <p:cNvSpPr/>
              <p:nvPr/>
            </p:nvSpPr>
            <p:spPr>
              <a:xfrm>
                <a:off x="1461956" y="854036"/>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73690" y="717783"/>
                <a:ext cx="10901270" cy="5047930"/>
                <a:chOff x="673690" y="717783"/>
                <a:chExt cx="10901270"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3" y="2963539"/>
                  <a:ext cx="4909117" cy="690112"/>
                </a:xfrm>
                <a:prstGeom prst="rect">
                  <a:avLst/>
                </a:prstGeom>
                <a:noFill/>
              </p:spPr>
              <p:txBody>
                <a:bodyPr wrap="square" rtlCol="0">
                  <a:spAutoFit/>
                </a:bodyPr>
                <a:lstStyle/>
                <a:p>
                  <a:r>
                    <a:rPr lang="en-GB" sz="1600" b="1" dirty="0" smtClean="0">
                      <a:solidFill>
                        <a:schemeClr val="accent2">
                          <a:lumMod val="75000"/>
                        </a:schemeClr>
                      </a:solidFill>
                    </a:rPr>
                    <a:t>Level of Support</a:t>
                  </a:r>
                  <a:endParaRPr lang="en-GB" sz="1600" b="1" dirty="0">
                    <a:solidFill>
                      <a:schemeClr val="accent2">
                        <a:lumMod val="75000"/>
                      </a:schemeClr>
                    </a:solidFill>
                  </a:endParaRPr>
                </a:p>
              </p:txBody>
            </p:sp>
          </p:grpSp>
        </p:grpSp>
        <p:grpSp>
          <p:nvGrpSpPr>
            <p:cNvPr id="6" name="Group 5"/>
            <p:cNvGrpSpPr/>
            <p:nvPr/>
          </p:nvGrpSpPr>
          <p:grpSpPr>
            <a:xfrm>
              <a:off x="1222676" y="1108849"/>
              <a:ext cx="5540401" cy="1622988"/>
              <a:chOff x="3905821" y="3512280"/>
              <a:chExt cx="5540401" cy="1622988"/>
            </a:xfrm>
          </p:grpSpPr>
          <p:cxnSp>
            <p:nvCxnSpPr>
              <p:cNvPr id="7" name="Straight Connector 6"/>
              <p:cNvCxnSpPr/>
              <p:nvPr/>
            </p:nvCxnSpPr>
            <p:spPr>
              <a:xfrm>
                <a:off x="3905821" y="4594805"/>
                <a:ext cx="4691960" cy="51396"/>
              </a:xfrm>
              <a:prstGeom prst="line">
                <a:avLst/>
              </a:prstGeom>
              <a:ln w="571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6200000">
                <a:off x="8254040" y="3943085"/>
                <a:ext cx="1622988" cy="761377"/>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800" dirty="0" smtClean="0">
                    <a:solidFill>
                      <a:schemeClr val="accent6">
                        <a:lumMod val="75000"/>
                      </a:schemeClr>
                    </a:solidFill>
                  </a:rPr>
                  <a:t>ARE</a:t>
                </a:r>
                <a:endParaRPr lang="en-GB" sz="2800" dirty="0">
                  <a:solidFill>
                    <a:schemeClr val="accent6">
                      <a:lumMod val="75000"/>
                    </a:schemeClr>
                  </a:solidFill>
                </a:endParaRPr>
              </a:p>
            </p:txBody>
          </p:sp>
        </p:grpSp>
      </p:grpSp>
      <p:sp>
        <p:nvSpPr>
          <p:cNvPr id="15" name="TextBox 14"/>
          <p:cNvSpPr txBox="1"/>
          <p:nvPr/>
        </p:nvSpPr>
        <p:spPr>
          <a:xfrm>
            <a:off x="131785" y="97468"/>
            <a:ext cx="8856984" cy="523220"/>
          </a:xfrm>
          <a:prstGeom prst="rect">
            <a:avLst/>
          </a:prstGeom>
          <a:noFill/>
        </p:spPr>
        <p:txBody>
          <a:bodyPr wrap="square" rtlCol="0">
            <a:spAutoFit/>
          </a:bodyPr>
          <a:lstStyle/>
          <a:p>
            <a:r>
              <a:rPr lang="en-GB" b="1" dirty="0" smtClean="0"/>
              <a:t>Suggestions for a journey to fluency, accuracy, clarity and coherence - </a:t>
            </a:r>
            <a:r>
              <a:rPr lang="en-GB" sz="2800" b="1" dirty="0" smtClean="0"/>
              <a:t>READING</a:t>
            </a:r>
            <a:endParaRPr lang="en-US" sz="2800" b="1" dirty="0"/>
          </a:p>
        </p:txBody>
      </p:sp>
      <p:sp>
        <p:nvSpPr>
          <p:cNvPr id="14" name="TextBox 13"/>
          <p:cNvSpPr txBox="1"/>
          <p:nvPr/>
        </p:nvSpPr>
        <p:spPr>
          <a:xfrm>
            <a:off x="7104785" y="2155583"/>
            <a:ext cx="1717747" cy="338554"/>
          </a:xfrm>
          <a:prstGeom prst="rect">
            <a:avLst/>
          </a:prstGeom>
          <a:noFill/>
        </p:spPr>
        <p:txBody>
          <a:bodyPr wrap="square" rtlCol="0">
            <a:spAutoFit/>
          </a:bodyPr>
          <a:lstStyle/>
          <a:p>
            <a:r>
              <a:rPr lang="en-GB" sz="1600" b="1" dirty="0" smtClean="0">
                <a:solidFill>
                  <a:schemeClr val="accent2">
                    <a:lumMod val="75000"/>
                  </a:schemeClr>
                </a:solidFill>
              </a:rPr>
              <a:t>Time</a:t>
            </a:r>
            <a:endParaRPr lang="en-GB" sz="1600" b="1" dirty="0">
              <a:solidFill>
                <a:schemeClr val="accent2">
                  <a:lumMod val="75000"/>
                </a:schemeClr>
              </a:solidFill>
            </a:endParaRPr>
          </a:p>
        </p:txBody>
      </p:sp>
      <p:grpSp>
        <p:nvGrpSpPr>
          <p:cNvPr id="16" name="Group 15"/>
          <p:cNvGrpSpPr/>
          <p:nvPr/>
        </p:nvGrpSpPr>
        <p:grpSpPr>
          <a:xfrm>
            <a:off x="5436096" y="2494137"/>
            <a:ext cx="3442406" cy="4053363"/>
            <a:chOff x="7133" y="0"/>
            <a:chExt cx="8273786" cy="4064000"/>
          </a:xfrm>
          <a:solidFill>
            <a:schemeClr val="accent5">
              <a:lumMod val="75000"/>
            </a:schemeClr>
          </a:solidFill>
        </p:grpSpPr>
        <p:sp>
          <p:nvSpPr>
            <p:cNvPr id="17" name="Rounded Rectangle 16"/>
            <p:cNvSpPr/>
            <p:nvPr/>
          </p:nvSpPr>
          <p:spPr>
            <a:xfrm>
              <a:off x="7133" y="0"/>
              <a:ext cx="8273786" cy="4064000"/>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Rounded Rectangle 4"/>
            <p:cNvSpPr/>
            <p:nvPr/>
          </p:nvSpPr>
          <p:spPr>
            <a:xfrm>
              <a:off x="126163" y="119030"/>
              <a:ext cx="8035726" cy="38259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800100">
                <a:lnSpc>
                  <a:spcPct val="100000"/>
                </a:lnSpc>
                <a:spcBef>
                  <a:spcPct val="0"/>
                </a:spcBef>
                <a:spcAft>
                  <a:spcPct val="35000"/>
                </a:spcAft>
              </a:pPr>
              <a:r>
                <a:rPr lang="en-GB" sz="1600" b="1" kern="1200" dirty="0" smtClean="0"/>
                <a:t>FOCUS ON FACILITATING OPPORTUNITIES FOR APPLYING TAUGHT SKILLS INDEPENDENTLY</a:t>
              </a:r>
            </a:p>
            <a:p>
              <a:pPr lvl="0" algn="ctr" defTabSz="800100">
                <a:lnSpc>
                  <a:spcPct val="100000"/>
                </a:lnSpc>
                <a:spcBef>
                  <a:spcPct val="0"/>
                </a:spcBef>
                <a:spcAft>
                  <a:spcPct val="35000"/>
                </a:spcAft>
              </a:pPr>
              <a:endParaRPr lang="en-GB" sz="1600" b="1" kern="1200" dirty="0" smtClean="0"/>
            </a:p>
            <a:p>
              <a:pPr lvl="0" defTabSz="800100">
                <a:lnSpc>
                  <a:spcPct val="90000"/>
                </a:lnSpc>
                <a:spcBef>
                  <a:spcPct val="0"/>
                </a:spcBef>
                <a:spcAft>
                  <a:spcPct val="35000"/>
                </a:spcAft>
              </a:pPr>
              <a:r>
                <a:rPr lang="en-GB" sz="1600" dirty="0"/>
                <a:t>A focus on higher order </a:t>
              </a:r>
              <a:r>
                <a:rPr lang="en-GB" sz="1600" dirty="0" smtClean="0"/>
                <a:t>skills</a:t>
              </a:r>
            </a:p>
            <a:p>
              <a:pPr lvl="0" defTabSz="800100">
                <a:lnSpc>
                  <a:spcPct val="90000"/>
                </a:lnSpc>
                <a:spcBef>
                  <a:spcPct val="0"/>
                </a:spcBef>
                <a:spcAft>
                  <a:spcPct val="35000"/>
                </a:spcAft>
              </a:pPr>
              <a:endParaRPr lang="en-GB" sz="1600" dirty="0"/>
            </a:p>
            <a:p>
              <a:pPr lvl="0" defTabSz="800100">
                <a:lnSpc>
                  <a:spcPct val="90000"/>
                </a:lnSpc>
                <a:spcBef>
                  <a:spcPct val="0"/>
                </a:spcBef>
                <a:spcAft>
                  <a:spcPct val="35000"/>
                </a:spcAft>
              </a:pPr>
              <a:r>
                <a:rPr lang="en-GB" sz="1600" dirty="0" smtClean="0"/>
                <a:t>Deep questioning</a:t>
              </a:r>
              <a:endParaRPr lang="en-GB" sz="1600" dirty="0"/>
            </a:p>
            <a:p>
              <a:pPr lvl="0" defTabSz="800100">
                <a:lnSpc>
                  <a:spcPct val="90000"/>
                </a:lnSpc>
                <a:spcBef>
                  <a:spcPct val="0"/>
                </a:spcBef>
                <a:spcAft>
                  <a:spcPct val="35000"/>
                </a:spcAft>
              </a:pPr>
              <a:endParaRPr lang="en-GB" sz="1600" dirty="0"/>
            </a:p>
            <a:p>
              <a:pPr lvl="0" defTabSz="800100">
                <a:lnSpc>
                  <a:spcPct val="90000"/>
                </a:lnSpc>
                <a:spcBef>
                  <a:spcPct val="0"/>
                </a:spcBef>
                <a:spcAft>
                  <a:spcPct val="35000"/>
                </a:spcAft>
              </a:pPr>
              <a:r>
                <a:rPr lang="en-GB" sz="1600" dirty="0"/>
                <a:t>Tasks that require answers using skills from across the domains</a:t>
              </a:r>
            </a:p>
            <a:p>
              <a:pPr lvl="0" defTabSz="800100">
                <a:lnSpc>
                  <a:spcPct val="90000"/>
                </a:lnSpc>
                <a:spcBef>
                  <a:spcPct val="0"/>
                </a:spcBef>
                <a:spcAft>
                  <a:spcPct val="35000"/>
                </a:spcAft>
              </a:pPr>
              <a:endParaRPr lang="en-GB" sz="1600" dirty="0"/>
            </a:p>
            <a:p>
              <a:pPr lvl="0" defTabSz="800100">
                <a:lnSpc>
                  <a:spcPct val="90000"/>
                </a:lnSpc>
                <a:spcBef>
                  <a:spcPct val="0"/>
                </a:spcBef>
                <a:spcAft>
                  <a:spcPct val="35000"/>
                </a:spcAft>
              </a:pPr>
              <a:r>
                <a:rPr lang="en-GB" sz="1600" dirty="0"/>
                <a:t>Range of stimulus e.g. ‘read a painting’ focus on the comprehension skills</a:t>
              </a:r>
              <a:endParaRPr lang="en-US" sz="1600" dirty="0"/>
            </a:p>
          </p:txBody>
        </p:sp>
      </p:grpSp>
      <p:grpSp>
        <p:nvGrpSpPr>
          <p:cNvPr id="19" name="Group 18"/>
          <p:cNvGrpSpPr/>
          <p:nvPr/>
        </p:nvGrpSpPr>
        <p:grpSpPr>
          <a:xfrm>
            <a:off x="265053" y="2595953"/>
            <a:ext cx="3335819" cy="3951547"/>
            <a:chOff x="1508" y="87190"/>
            <a:chExt cx="3335819" cy="3791915"/>
          </a:xfrm>
          <a:solidFill>
            <a:schemeClr val="accent5">
              <a:lumMod val="75000"/>
            </a:schemeClr>
          </a:solidFill>
        </p:grpSpPr>
        <p:sp>
          <p:nvSpPr>
            <p:cNvPr id="20" name="Rounded Rectangle 19"/>
            <p:cNvSpPr/>
            <p:nvPr/>
          </p:nvSpPr>
          <p:spPr>
            <a:xfrm>
              <a:off x="1508" y="87190"/>
              <a:ext cx="3335819" cy="3775695"/>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Rounded Rectangle 4"/>
            <p:cNvSpPr/>
            <p:nvPr/>
          </p:nvSpPr>
          <p:spPr>
            <a:xfrm>
              <a:off x="99211" y="184893"/>
              <a:ext cx="3140413" cy="369421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800100">
                <a:lnSpc>
                  <a:spcPct val="90000"/>
                </a:lnSpc>
                <a:spcBef>
                  <a:spcPct val="0"/>
                </a:spcBef>
                <a:spcAft>
                  <a:spcPct val="35000"/>
                </a:spcAft>
              </a:pPr>
              <a:r>
                <a:rPr lang="en-GB" sz="1600" b="1" kern="1200" dirty="0" smtClean="0"/>
                <a:t>FOCUS ON TEACHER LED LEARNING WITH SPECIFIC OUTCOMES</a:t>
              </a:r>
            </a:p>
            <a:p>
              <a:pPr lvl="0" algn="ctr" defTabSz="800100">
                <a:lnSpc>
                  <a:spcPct val="90000"/>
                </a:lnSpc>
                <a:spcBef>
                  <a:spcPct val="0"/>
                </a:spcBef>
                <a:spcAft>
                  <a:spcPct val="35000"/>
                </a:spcAft>
              </a:pPr>
              <a:endParaRPr lang="en-GB" sz="1600" b="1" kern="1200" dirty="0" smtClean="0"/>
            </a:p>
            <a:p>
              <a:pPr lvl="0" defTabSz="800100">
                <a:lnSpc>
                  <a:spcPct val="90000"/>
                </a:lnSpc>
                <a:spcBef>
                  <a:spcPct val="0"/>
                </a:spcBef>
                <a:spcAft>
                  <a:spcPct val="35000"/>
                </a:spcAft>
              </a:pPr>
              <a:r>
                <a:rPr lang="en-GB" sz="1600" dirty="0"/>
                <a:t>Specific tasks focusing on one or more of the domains</a:t>
              </a:r>
            </a:p>
            <a:p>
              <a:pPr lvl="0" defTabSz="800100">
                <a:lnSpc>
                  <a:spcPct val="90000"/>
                </a:lnSpc>
                <a:spcBef>
                  <a:spcPct val="0"/>
                </a:spcBef>
                <a:spcAft>
                  <a:spcPct val="35000"/>
                </a:spcAft>
              </a:pPr>
              <a:endParaRPr lang="en-GB" sz="1600" dirty="0"/>
            </a:p>
            <a:p>
              <a:pPr lvl="0" defTabSz="800100">
                <a:lnSpc>
                  <a:spcPct val="90000"/>
                </a:lnSpc>
                <a:spcBef>
                  <a:spcPct val="0"/>
                </a:spcBef>
                <a:spcAft>
                  <a:spcPct val="35000"/>
                </a:spcAft>
              </a:pPr>
              <a:r>
                <a:rPr lang="en-GB" sz="1600" dirty="0"/>
                <a:t>Building a skills base</a:t>
              </a:r>
            </a:p>
          </p:txBody>
        </p:sp>
      </p:grpSp>
      <p:sp>
        <p:nvSpPr>
          <p:cNvPr id="2" name="Right Arrow 1"/>
          <p:cNvSpPr/>
          <p:nvPr/>
        </p:nvSpPr>
        <p:spPr>
          <a:xfrm>
            <a:off x="3441790" y="3854397"/>
            <a:ext cx="1994306" cy="1536474"/>
          </a:xfrm>
          <a:prstGeom prst="rightArrow">
            <a:avLst>
              <a:gd name="adj1" fmla="val 50000"/>
              <a:gd name="adj2" fmla="val 49411"/>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2">
                    <a:lumMod val="50000"/>
                  </a:schemeClr>
                </a:solidFill>
              </a:rPr>
              <a:t>Reduce the scaffolding over time</a:t>
            </a:r>
            <a:endParaRPr lang="en-GB" dirty="0">
              <a:solidFill>
                <a:schemeClr val="accent2">
                  <a:lumMod val="50000"/>
                </a:schemeClr>
              </a:solidFill>
            </a:endParaRPr>
          </a:p>
        </p:txBody>
      </p:sp>
    </p:spTree>
    <p:extLst>
      <p:ext uri="{BB962C8B-B14F-4D97-AF65-F5344CB8AC3E}">
        <p14:creationId xmlns:p14="http://schemas.microsoft.com/office/powerpoint/2010/main" val="323970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36" y="260648"/>
            <a:ext cx="8229600" cy="1143000"/>
          </a:xfrm>
        </p:spPr>
        <p:txBody>
          <a:bodyPr/>
          <a:lstStyle/>
          <a:p>
            <a:pPr algn="l"/>
            <a:r>
              <a:rPr lang="en-US" sz="2400" dirty="0" smtClean="0"/>
              <a:t>Reading domains: HAM</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9984109"/>
              </p:ext>
            </p:extLst>
          </p:nvPr>
        </p:nvGraphicFramePr>
        <p:xfrm>
          <a:off x="457200" y="2666457"/>
          <a:ext cx="8229604" cy="3383280"/>
        </p:xfrm>
        <a:graphic>
          <a:graphicData uri="http://schemas.openxmlformats.org/drawingml/2006/table">
            <a:tbl>
              <a:tblPr firstRow="1" bandRow="1">
                <a:tableStyleId>{2D5ABB26-0587-4C30-8999-92F81FD0307C}</a:tableStyleId>
              </a:tblPr>
              <a:tblGrid>
                <a:gridCol w="1164660"/>
                <a:gridCol w="960111"/>
                <a:gridCol w="960111"/>
                <a:gridCol w="960111"/>
                <a:gridCol w="960111"/>
                <a:gridCol w="1017487"/>
                <a:gridCol w="1063389"/>
                <a:gridCol w="1143624"/>
              </a:tblGrid>
              <a:tr h="633840">
                <a:tc>
                  <a:txBody>
                    <a:bodyPr/>
                    <a:lstStyle/>
                    <a:p>
                      <a:pPr algn="ctr"/>
                      <a:r>
                        <a:rPr lang="en-US" sz="1200" dirty="0" smtClean="0"/>
                        <a:t>Word reading</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4">
                  <a:txBody>
                    <a:bodyPr/>
                    <a:lstStyle/>
                    <a:p>
                      <a:pPr algn="ctr"/>
                      <a:r>
                        <a:rPr lang="en-US" sz="1200" dirty="0" smtClean="0"/>
                        <a:t>Comprehension</a:t>
                      </a:r>
                    </a:p>
                    <a:p>
                      <a:pPr algn="ctr"/>
                      <a:r>
                        <a:rPr lang="en-US" sz="1200" dirty="0" smtClean="0"/>
                        <a:t>(knowledge and experience of the world brought to bear alongside strategies)</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r>
                        <a:rPr lang="en-US" sz="1200" dirty="0" smtClean="0"/>
                        <a:t>Inference</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gradFill flip="none" rotWithShape="1">
                      <a:gsLst>
                        <a:gs pos="1000">
                          <a:schemeClr val="accent1">
                            <a:lumMod val="40000"/>
                            <a:lumOff val="60000"/>
                          </a:schemeClr>
                        </a:gs>
                        <a:gs pos="100000">
                          <a:srgbClr val="FFFFFF"/>
                        </a:gs>
                      </a:gsLst>
                      <a:lin ang="0" scaled="0"/>
                      <a:tileRect/>
                    </a:gradFill>
                  </a:tcPr>
                </a:tc>
                <a:tc>
                  <a:txBody>
                    <a:bodyPr/>
                    <a:lstStyle/>
                    <a:p>
                      <a:pPr algn="ctr"/>
                      <a:r>
                        <a:rPr lang="en-US" sz="1200" dirty="0" smtClean="0"/>
                        <a:t>Language for effect</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a:r>
                        <a:rPr lang="en-US" sz="1200" dirty="0" smtClean="0"/>
                        <a:t>Themes</a:t>
                      </a:r>
                      <a:r>
                        <a:rPr lang="en-US" sz="1200" baseline="0" dirty="0" smtClean="0"/>
                        <a:t> and conventions</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r h="777240">
                <a:tc rowSpan="2">
                  <a:txBody>
                    <a:bodyPr/>
                    <a:lstStyle/>
                    <a:p>
                      <a:r>
                        <a:rPr lang="en-US" sz="1100" dirty="0" smtClean="0"/>
                        <a:t>Cracking the code: piecing together the cues to make a word make sense in context</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Clarify</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Monitor and </a:t>
                      </a:r>
                      <a:r>
                        <a:rPr lang="en-US" sz="1100" dirty="0" err="1" smtClean="0"/>
                        <a:t>summarise</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Select and retrieve</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Respond and explain</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a:txBody>
                    <a:bodyPr/>
                    <a:lstStyle/>
                    <a:p>
                      <a:r>
                        <a:rPr lang="en-US" sz="1100" dirty="0" err="1" smtClean="0"/>
                        <a:t>Empathise</a:t>
                      </a:r>
                      <a:endParaRPr lang="en-US" sz="1100" dirty="0" smtClean="0"/>
                    </a:p>
                    <a:p>
                      <a:r>
                        <a:rPr lang="en-US" sz="1100" dirty="0" smtClean="0"/>
                        <a:t>Predict</a:t>
                      </a:r>
                    </a:p>
                    <a:p>
                      <a:r>
                        <a:rPr lang="en-US" sz="1100" dirty="0" smtClean="0"/>
                        <a:t>See layers of meaning</a:t>
                      </a:r>
                    </a:p>
                    <a:p>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gradFill flip="none" rotWithShape="1">
                      <a:gsLst>
                        <a:gs pos="1000">
                          <a:schemeClr val="accent1">
                            <a:lumMod val="40000"/>
                            <a:lumOff val="60000"/>
                          </a:schemeClr>
                        </a:gs>
                        <a:gs pos="100000">
                          <a:srgbClr val="FFFFFF"/>
                        </a:gs>
                      </a:gsLst>
                      <a:lin ang="0" scaled="0"/>
                      <a:tileRect/>
                    </a:gradFill>
                  </a:tcPr>
                </a:tc>
                <a:tc rowSpan="2">
                  <a:txBody>
                    <a:bodyPr/>
                    <a:lstStyle/>
                    <a:p>
                      <a:r>
                        <a:rPr lang="en-US" sz="1100" dirty="0" smtClean="0"/>
                        <a:t>How part relates to whole: writer’s choices in relation to intention</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rowSpan="2">
                  <a:txBody>
                    <a:bodyPr/>
                    <a:lstStyle/>
                    <a:p>
                      <a:r>
                        <a:rPr lang="en-US" sz="1100" dirty="0" err="1" smtClean="0"/>
                        <a:t>Categorisation</a:t>
                      </a:r>
                      <a:r>
                        <a:rPr lang="en-US" sz="1100" dirty="0" smtClean="0"/>
                        <a:t>:</a:t>
                      </a:r>
                      <a:r>
                        <a:rPr lang="en-US" sz="1100" baseline="0" dirty="0" smtClean="0"/>
                        <a:t> similarities and differences between like texts/ other texts I have read</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r h="777240">
                <a:tc vMerge="1">
                  <a:txBody>
                    <a:bodyPr/>
                    <a:lstStyle/>
                    <a:p>
                      <a:endParaRPr lang="en-US"/>
                    </a:p>
                  </a:txBody>
                  <a:tcPr/>
                </a:tc>
                <a:tc>
                  <a:txBody>
                    <a:bodyPr/>
                    <a:lstStyle/>
                    <a:p>
                      <a:r>
                        <a:rPr lang="en-US" sz="1100" dirty="0" smtClean="0"/>
                        <a:t>Noticing the bits that don’t</a:t>
                      </a:r>
                      <a:r>
                        <a:rPr lang="en-US" sz="1100" baseline="0" dirty="0" smtClean="0"/>
                        <a:t> make sense</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Developing a mental map of the text</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Seeking the specific</a:t>
                      </a:r>
                      <a:r>
                        <a:rPr lang="is-IS" sz="1100" dirty="0" smtClean="0"/>
                        <a:t>…</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What you think and feel</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r>
              <a:tr h="889588">
                <a:tc>
                  <a:txBody>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gradFill flip="none" rotWithShape="1">
                      <a:gsLst>
                        <a:gs pos="1000">
                          <a:schemeClr val="accent1">
                            <a:lumMod val="40000"/>
                            <a:lumOff val="60000"/>
                          </a:schemeClr>
                        </a:gs>
                        <a:gs pos="100000">
                          <a:srgbClr val="FFFFFF"/>
                        </a:gs>
                      </a:gsLst>
                      <a:lin ang="0" scaled="0"/>
                      <a:tileRect/>
                    </a:gradFill>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bl>
          </a:graphicData>
        </a:graphic>
      </p:graphicFrame>
      <p:pic>
        <p:nvPicPr>
          <p:cNvPr id="5" name="Picture 7" descr="C:\Users\Iain\AppData\Local\Microsoft\Windows\Temporary Internet Files\Content.IE5\8R6F0P30\MC90043485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15" y="5065886"/>
            <a:ext cx="828040" cy="82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C:\Users\Iain\AppData\Local\Microsoft\Windows\Temporary Internet Files\Content.IE5\E3UQSW2D\MC90043466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7219" y="5389875"/>
            <a:ext cx="676175" cy="58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C:\Users\Iain\AppData\Local\Microsoft\Windows\Temporary Internet Files\Content.IE5\GORGA0WI\MC900355983[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5250" y="5057140"/>
            <a:ext cx="667352" cy="725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loud Callout 2"/>
          <p:cNvSpPr/>
          <p:nvPr/>
        </p:nvSpPr>
        <p:spPr>
          <a:xfrm>
            <a:off x="5853141" y="0"/>
            <a:ext cx="3032866" cy="2418238"/>
          </a:xfrm>
          <a:prstGeom prst="cloudCallout">
            <a:avLst>
              <a:gd name="adj1" fmla="val -45460"/>
              <a:gd name="adj2" fmla="val 61116"/>
            </a:avLst>
          </a:prstGeom>
          <a:solidFill>
            <a:schemeClr val="accent5">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bg1"/>
                </a:solidFill>
              </a:rPr>
              <a:t>Higher cognitive demand, but it is possible to train these thinking muscles at all ages</a:t>
            </a:r>
            <a:endParaRPr lang="en-US" dirty="0">
              <a:solidFill>
                <a:schemeClr val="bg1"/>
              </a:solidFill>
            </a:endParaRPr>
          </a:p>
        </p:txBody>
      </p:sp>
      <p:sp>
        <p:nvSpPr>
          <p:cNvPr id="8" name="Cloud Callout 7"/>
          <p:cNvSpPr/>
          <p:nvPr/>
        </p:nvSpPr>
        <p:spPr>
          <a:xfrm>
            <a:off x="1289948" y="1101102"/>
            <a:ext cx="3973446" cy="1231781"/>
          </a:xfrm>
          <a:prstGeom prst="cloudCallout">
            <a:avLst>
              <a:gd name="adj1" fmla="val -10472"/>
              <a:gd name="adj2" fmla="val 90875"/>
            </a:avLst>
          </a:prstGeom>
          <a:solidFill>
            <a:schemeClr val="accent5">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bg1"/>
                </a:solidFill>
              </a:rPr>
              <a:t>Making meaning is the guide and the goal</a:t>
            </a:r>
            <a:endParaRPr lang="en-US" dirty="0">
              <a:solidFill>
                <a:schemeClr val="bg1"/>
              </a:solidFill>
            </a:endParaRPr>
          </a:p>
        </p:txBody>
      </p:sp>
      <p:pic>
        <p:nvPicPr>
          <p:cNvPr id="9" name="Picture 8"/>
          <p:cNvPicPr>
            <a:picLocks noChangeAspect="1"/>
          </p:cNvPicPr>
          <p:nvPr/>
        </p:nvPicPr>
        <p:blipFill>
          <a:blip r:embed="rId5"/>
          <a:stretch>
            <a:fillRect/>
          </a:stretch>
        </p:blipFill>
        <p:spPr>
          <a:xfrm>
            <a:off x="1682064" y="5068237"/>
            <a:ext cx="763479" cy="702178"/>
          </a:xfrm>
          <a:prstGeom prst="rect">
            <a:avLst/>
          </a:prstGeom>
        </p:spPr>
      </p:pic>
      <p:pic>
        <p:nvPicPr>
          <p:cNvPr id="10" name="Content Placeholder 3"/>
          <p:cNvPicPr>
            <a:picLocks noChangeAspect="1"/>
          </p:cNvPicPr>
          <p:nvPr/>
        </p:nvPicPr>
        <p:blipFill>
          <a:blip r:embed="rId6"/>
          <a:srcRect l="-39653" r="-39653"/>
          <a:stretch>
            <a:fillRect/>
          </a:stretch>
        </p:blipFill>
        <p:spPr>
          <a:xfrm>
            <a:off x="5853141" y="4939344"/>
            <a:ext cx="713070" cy="392161"/>
          </a:xfrm>
          <a:prstGeom prst="rect">
            <a:avLst/>
          </a:prstGeom>
        </p:spPr>
      </p:pic>
      <p:pic>
        <p:nvPicPr>
          <p:cNvPr id="12" name="Picture 11"/>
          <p:cNvPicPr>
            <a:picLocks noChangeAspect="1"/>
          </p:cNvPicPr>
          <p:nvPr/>
        </p:nvPicPr>
        <p:blipFill>
          <a:blip r:embed="rId7"/>
          <a:stretch>
            <a:fillRect/>
          </a:stretch>
        </p:blipFill>
        <p:spPr>
          <a:xfrm>
            <a:off x="5466127" y="4881854"/>
            <a:ext cx="436998" cy="327460"/>
          </a:xfrm>
          <a:prstGeom prst="rect">
            <a:avLst/>
          </a:prstGeom>
        </p:spPr>
      </p:pic>
      <p:pic>
        <p:nvPicPr>
          <p:cNvPr id="13" name="Picture 12"/>
          <p:cNvPicPr>
            <a:picLocks noChangeAspect="1"/>
          </p:cNvPicPr>
          <p:nvPr/>
        </p:nvPicPr>
        <p:blipFill>
          <a:blip r:embed="rId8"/>
          <a:stretch>
            <a:fillRect/>
          </a:stretch>
        </p:blipFill>
        <p:spPr>
          <a:xfrm>
            <a:off x="3595632" y="5077859"/>
            <a:ext cx="816067" cy="816067"/>
          </a:xfrm>
          <a:prstGeom prst="rect">
            <a:avLst/>
          </a:prstGeom>
        </p:spPr>
      </p:pic>
      <p:pic>
        <p:nvPicPr>
          <p:cNvPr id="11" name="Picture 10"/>
          <p:cNvPicPr>
            <a:picLocks noChangeAspect="1"/>
          </p:cNvPicPr>
          <p:nvPr/>
        </p:nvPicPr>
        <p:blipFill>
          <a:blip r:embed="rId9"/>
          <a:stretch>
            <a:fillRect/>
          </a:stretch>
        </p:blipFill>
        <p:spPr>
          <a:xfrm rot="10800000" flipH="1" flipV="1">
            <a:off x="5459238" y="5472223"/>
            <a:ext cx="992890" cy="503064"/>
          </a:xfrm>
          <a:prstGeom prst="rect">
            <a:avLst/>
          </a:prstGeom>
        </p:spPr>
      </p:pic>
      <p:pic>
        <p:nvPicPr>
          <p:cNvPr id="14" name="Picture 13"/>
          <p:cNvPicPr>
            <a:picLocks noChangeAspect="1"/>
          </p:cNvPicPr>
          <p:nvPr/>
        </p:nvPicPr>
        <p:blipFill>
          <a:blip r:embed="rId7"/>
          <a:stretch>
            <a:fillRect/>
          </a:stretch>
        </p:blipFill>
        <p:spPr>
          <a:xfrm>
            <a:off x="4723444" y="4939344"/>
            <a:ext cx="436998" cy="327460"/>
          </a:xfrm>
          <a:prstGeom prst="rect">
            <a:avLst/>
          </a:prstGeom>
        </p:spPr>
      </p:pic>
      <p:graphicFrame>
        <p:nvGraphicFramePr>
          <p:cNvPr id="15" name="Diagram 14"/>
          <p:cNvGraphicFramePr/>
          <p:nvPr>
            <p:extLst>
              <p:ext uri="{D42A27DB-BD31-4B8C-83A1-F6EECF244321}">
                <p14:modId xmlns:p14="http://schemas.microsoft.com/office/powerpoint/2010/main" val="385099975"/>
              </p:ext>
            </p:extLst>
          </p:nvPr>
        </p:nvGraphicFramePr>
        <p:xfrm>
          <a:off x="7586757" y="4972189"/>
          <a:ext cx="1100047" cy="97762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6" name="Picture 15"/>
          <p:cNvPicPr>
            <a:picLocks noChangeAspect="1"/>
          </p:cNvPicPr>
          <p:nvPr/>
        </p:nvPicPr>
        <p:blipFill>
          <a:blip r:embed="rId15"/>
          <a:stretch>
            <a:fillRect/>
          </a:stretch>
        </p:blipFill>
        <p:spPr>
          <a:xfrm>
            <a:off x="7056172" y="5538838"/>
            <a:ext cx="523999" cy="510899"/>
          </a:xfrm>
          <a:prstGeom prst="rect">
            <a:avLst/>
          </a:prstGeom>
        </p:spPr>
      </p:pic>
      <p:pic>
        <p:nvPicPr>
          <p:cNvPr id="17" name="Picture 16"/>
          <p:cNvPicPr>
            <a:picLocks noChangeAspect="1"/>
          </p:cNvPicPr>
          <p:nvPr/>
        </p:nvPicPr>
        <p:blipFill>
          <a:blip r:embed="rId16"/>
          <a:stretch>
            <a:fillRect/>
          </a:stretch>
        </p:blipFill>
        <p:spPr>
          <a:xfrm>
            <a:off x="6930189" y="5150587"/>
            <a:ext cx="399034" cy="361836"/>
          </a:xfrm>
          <a:prstGeom prst="rect">
            <a:avLst/>
          </a:prstGeom>
        </p:spPr>
      </p:pic>
      <p:pic>
        <p:nvPicPr>
          <p:cNvPr id="18" name="Picture 17" descr="http://i.telegraph.co.uk/telegraph/multimedia/archive/01145/arts-graphics-2003_1145711a.jpg"/>
          <p:cNvPicPr/>
          <p:nvPr/>
        </p:nvPicPr>
        <p:blipFill>
          <a:blip r:embed="rId17" cstate="print"/>
          <a:srcRect/>
          <a:stretch>
            <a:fillRect/>
          </a:stretch>
        </p:blipFill>
        <p:spPr bwMode="auto">
          <a:xfrm>
            <a:off x="6521134" y="4855692"/>
            <a:ext cx="409055" cy="475813"/>
          </a:xfrm>
          <a:prstGeom prst="rect">
            <a:avLst/>
          </a:prstGeom>
          <a:noFill/>
          <a:ln w="9525">
            <a:noFill/>
            <a:miter lim="800000"/>
            <a:headEnd/>
            <a:tailEnd/>
          </a:ln>
        </p:spPr>
      </p:pic>
      <p:sp>
        <p:nvSpPr>
          <p:cNvPr id="19" name="TextBox 18"/>
          <p:cNvSpPr txBox="1"/>
          <p:nvPr/>
        </p:nvSpPr>
        <p:spPr>
          <a:xfrm>
            <a:off x="20734" y="30421"/>
            <a:ext cx="6188942" cy="923330"/>
          </a:xfrm>
          <a:prstGeom prst="rect">
            <a:avLst/>
          </a:prstGeom>
          <a:noFill/>
        </p:spPr>
        <p:txBody>
          <a:bodyPr wrap="square" rtlCol="0">
            <a:spAutoFit/>
          </a:bodyPr>
          <a:lstStyle/>
          <a:p>
            <a:r>
              <a:rPr lang="en-GB" b="1" dirty="0" smtClean="0">
                <a:solidFill>
                  <a:schemeClr val="tx2">
                    <a:lumMod val="60000"/>
                    <a:lumOff val="40000"/>
                  </a:schemeClr>
                </a:solidFill>
              </a:rPr>
              <a:t>Developing independence and resilience in reading</a:t>
            </a:r>
          </a:p>
          <a:p>
            <a:endParaRPr lang="en-GB" b="1" dirty="0">
              <a:solidFill>
                <a:schemeClr val="tx2">
                  <a:lumMod val="60000"/>
                  <a:lumOff val="40000"/>
                </a:schemeClr>
              </a:solidFill>
            </a:endParaRPr>
          </a:p>
          <a:p>
            <a:endParaRPr lang="en-GB" b="1" dirty="0" smtClean="0">
              <a:solidFill>
                <a:schemeClr val="tx2">
                  <a:lumMod val="60000"/>
                  <a:lumOff val="40000"/>
                </a:schemeClr>
              </a:solidFill>
            </a:endParaRPr>
          </a:p>
        </p:txBody>
      </p:sp>
      <p:sp>
        <p:nvSpPr>
          <p:cNvPr id="20" name="Curved Up Arrow 19"/>
          <p:cNvSpPr/>
          <p:nvPr/>
        </p:nvSpPr>
        <p:spPr>
          <a:xfrm flipH="1">
            <a:off x="4911566" y="5893926"/>
            <a:ext cx="2088232" cy="548680"/>
          </a:xfrm>
          <a:prstGeom prst="curved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Curved Up Arrow 20"/>
          <p:cNvSpPr/>
          <p:nvPr/>
        </p:nvSpPr>
        <p:spPr>
          <a:xfrm flipH="1">
            <a:off x="4135697" y="5876221"/>
            <a:ext cx="2809480" cy="548680"/>
          </a:xfrm>
          <a:prstGeom prst="curved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Curved Up Arrow 21"/>
          <p:cNvSpPr/>
          <p:nvPr/>
        </p:nvSpPr>
        <p:spPr>
          <a:xfrm flipH="1">
            <a:off x="5826669" y="5876221"/>
            <a:ext cx="1173129" cy="548680"/>
          </a:xfrm>
          <a:prstGeom prst="curved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6163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20" grpId="0" animBg="1"/>
      <p:bldP spid="21" grpId="0" animBg="1"/>
      <p:bldP spid="2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Questioning HO link to Blooms</a:t>
            </a:r>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196752"/>
            <a:ext cx="6336704" cy="4661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87276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Arrow Callout 1"/>
          <p:cNvSpPr/>
          <p:nvPr/>
        </p:nvSpPr>
        <p:spPr>
          <a:xfrm rot="5400000">
            <a:off x="1511660" y="-783468"/>
            <a:ext cx="6120680" cy="8352928"/>
          </a:xfrm>
          <a:prstGeom prst="rightArrow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83568" y="620688"/>
            <a:ext cx="7776864" cy="3600986"/>
          </a:xfrm>
          <a:prstGeom prst="rect">
            <a:avLst/>
          </a:prstGeom>
          <a:noFill/>
        </p:spPr>
        <p:txBody>
          <a:bodyPr wrap="square" rtlCol="0">
            <a:spAutoFit/>
          </a:bodyPr>
          <a:lstStyle/>
          <a:p>
            <a:r>
              <a:rPr lang="en-GB" sz="2800" b="1" dirty="0" smtClean="0">
                <a:solidFill>
                  <a:schemeClr val="tx2"/>
                </a:solidFill>
              </a:rPr>
              <a:t>APPRENTICE WRITER (November)</a:t>
            </a:r>
          </a:p>
          <a:p>
            <a:pPr marL="285750" lvl="0" indent="-285750">
              <a:buFont typeface="Arial" panose="020B0604020202020204" pitchFamily="34" charset="0"/>
              <a:buChar char="•"/>
            </a:pPr>
            <a:r>
              <a:rPr lang="en-GB" sz="2000" dirty="0"/>
              <a:t>Copies words and phrases directly from models into own writing</a:t>
            </a:r>
          </a:p>
          <a:p>
            <a:pPr marL="285750" lvl="0" indent="-285750">
              <a:buFont typeface="Arial" panose="020B0604020202020204" pitchFamily="34" charset="0"/>
              <a:buChar char="•"/>
            </a:pPr>
            <a:r>
              <a:rPr lang="en-GB" sz="2000" dirty="0"/>
              <a:t>Relies heavily on the model text to shape their own writing</a:t>
            </a:r>
          </a:p>
          <a:p>
            <a:pPr marL="285750" indent="-285750">
              <a:buFont typeface="Arial" panose="020B0604020202020204" pitchFamily="34" charset="0"/>
              <a:buChar char="•"/>
            </a:pPr>
            <a:r>
              <a:rPr lang="en-GB" sz="2000" dirty="0"/>
              <a:t>Uses SC as a </a:t>
            </a:r>
            <a:r>
              <a:rPr lang="en-GB" sz="2000" dirty="0" smtClean="0"/>
              <a:t>checklist</a:t>
            </a:r>
          </a:p>
          <a:p>
            <a:pPr marL="285750" lvl="0" indent="-285750">
              <a:buFont typeface="Arial" panose="020B0604020202020204" pitchFamily="34" charset="0"/>
              <a:buChar char="•"/>
            </a:pPr>
            <a:r>
              <a:rPr lang="en-GB" sz="2000" dirty="0" smtClean="0"/>
              <a:t>Relies </a:t>
            </a:r>
            <a:r>
              <a:rPr lang="en-GB" sz="2000" dirty="0"/>
              <a:t>upon scaffolds and frames to support writing structure</a:t>
            </a:r>
          </a:p>
          <a:p>
            <a:pPr marL="285750" indent="-285750">
              <a:buFont typeface="Arial" panose="020B0604020202020204" pitchFamily="34" charset="0"/>
              <a:buChar char="•"/>
            </a:pPr>
            <a:r>
              <a:rPr lang="en-GB" sz="2000" dirty="0"/>
              <a:t>Relies upon adult guidance and reminders to include essential elements of </a:t>
            </a:r>
            <a:r>
              <a:rPr lang="en-GB" sz="2000" dirty="0" smtClean="0"/>
              <a:t>writing</a:t>
            </a:r>
          </a:p>
          <a:p>
            <a:pPr marL="285750" indent="-285750">
              <a:buFont typeface="Arial" panose="020B0604020202020204" pitchFamily="34" charset="0"/>
              <a:buChar char="•"/>
            </a:pPr>
            <a:r>
              <a:rPr lang="en-GB" sz="2000" dirty="0"/>
              <a:t>W</a:t>
            </a:r>
            <a:r>
              <a:rPr lang="en-GB" sz="2000" dirty="0" smtClean="0"/>
              <a:t>riting </a:t>
            </a:r>
            <a:r>
              <a:rPr lang="en-GB" sz="2000" dirty="0"/>
              <a:t>is </a:t>
            </a:r>
            <a:r>
              <a:rPr lang="en-GB" sz="2000" dirty="0" smtClean="0"/>
              <a:t>functional</a:t>
            </a:r>
          </a:p>
          <a:p>
            <a:pPr marL="285750" lvl="0" indent="-285750">
              <a:buFont typeface="Arial" panose="020B0604020202020204" pitchFamily="34" charset="0"/>
              <a:buChar char="•"/>
            </a:pPr>
            <a:r>
              <a:rPr lang="en-GB" sz="2000" dirty="0"/>
              <a:t>Makes </a:t>
            </a:r>
            <a:r>
              <a:rPr lang="en-GB" sz="2000" dirty="0" smtClean="0"/>
              <a:t>some inappropriate </a:t>
            </a:r>
            <a:r>
              <a:rPr lang="en-GB" sz="2000" dirty="0"/>
              <a:t>choices at word, sentence and text level</a:t>
            </a:r>
          </a:p>
          <a:p>
            <a:pPr marL="285750" indent="-285750">
              <a:buFont typeface="Arial" panose="020B0604020202020204" pitchFamily="34" charset="0"/>
              <a:buChar char="•"/>
            </a:pPr>
            <a:r>
              <a:rPr lang="en-GB" sz="2000" dirty="0"/>
              <a:t>Makes choices based heavily on previous successes</a:t>
            </a:r>
          </a:p>
        </p:txBody>
      </p:sp>
      <p:sp>
        <p:nvSpPr>
          <p:cNvPr id="4" name="Rectangle 3"/>
          <p:cNvSpPr/>
          <p:nvPr/>
        </p:nvSpPr>
        <p:spPr>
          <a:xfrm>
            <a:off x="4860032" y="6237892"/>
            <a:ext cx="4572000" cy="430887"/>
          </a:xfrm>
          <a:prstGeom prst="rect">
            <a:avLst/>
          </a:prstGeom>
        </p:spPr>
        <p:txBody>
          <a:bodyPr>
            <a:spAutoFit/>
          </a:bodyPr>
          <a:lstStyle/>
          <a:p>
            <a:r>
              <a:rPr lang="en-GB" sz="1100" dirty="0"/>
              <a:t>Based on the Dreyfus model </a:t>
            </a:r>
            <a:r>
              <a:rPr lang="en-GB" sz="1100" i="1" dirty="0"/>
              <a:t>A Five-Stage Model of the Mental Activities Involved in Directed Skill Acquisition’</a:t>
            </a:r>
            <a:endParaRPr lang="en-GB" sz="1100" dirty="0"/>
          </a:p>
        </p:txBody>
      </p:sp>
    </p:spTree>
    <p:extLst>
      <p:ext uri="{BB962C8B-B14F-4D97-AF65-F5344CB8AC3E}">
        <p14:creationId xmlns:p14="http://schemas.microsoft.com/office/powerpoint/2010/main" val="1175141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key ‘mastery’ ideas</a:t>
            </a:r>
            <a:endParaRPr lang="en-GB" dirty="0"/>
          </a:p>
        </p:txBody>
      </p:sp>
      <p:sp>
        <p:nvSpPr>
          <p:cNvPr id="3" name="Content Placeholder 2"/>
          <p:cNvSpPr>
            <a:spLocks noGrp="1"/>
          </p:cNvSpPr>
          <p:nvPr>
            <p:ph idx="1"/>
          </p:nvPr>
        </p:nvSpPr>
        <p:spPr>
          <a:xfrm>
            <a:off x="467544" y="1484784"/>
            <a:ext cx="8229600" cy="5040560"/>
          </a:xfrm>
        </p:spPr>
        <p:txBody>
          <a:bodyPr>
            <a:normAutofit fontScale="70000" lnSpcReduction="20000"/>
          </a:bodyPr>
          <a:lstStyle/>
          <a:p>
            <a:pPr marL="0" indent="0">
              <a:buNone/>
            </a:pPr>
            <a:r>
              <a:rPr lang="en-GB" sz="3600" dirty="0" smtClean="0"/>
              <a:t>1. The </a:t>
            </a:r>
            <a:r>
              <a:rPr lang="en-GB" sz="3600" b="1" dirty="0"/>
              <a:t>majority of pupils </a:t>
            </a:r>
            <a:r>
              <a:rPr lang="en-GB" sz="3600" dirty="0"/>
              <a:t>will move through the programmes of study at </a:t>
            </a:r>
            <a:r>
              <a:rPr lang="en-GB" sz="3600" b="1" dirty="0"/>
              <a:t>broadly the same pace</a:t>
            </a:r>
            <a:r>
              <a:rPr lang="en-GB" sz="3600" dirty="0"/>
              <a:t>. </a:t>
            </a:r>
            <a:endParaRPr lang="en-GB" sz="3600" dirty="0" smtClean="0"/>
          </a:p>
          <a:p>
            <a:pPr marL="742950" indent="-742950">
              <a:buAutoNum type="arabicPeriod"/>
            </a:pPr>
            <a:endParaRPr lang="en-GB" sz="1300" dirty="0" smtClean="0"/>
          </a:p>
          <a:p>
            <a:pPr marL="0" indent="0">
              <a:buNone/>
            </a:pPr>
            <a:r>
              <a:rPr lang="en-GB" sz="3600" dirty="0" smtClean="0"/>
              <a:t>2. Decisions </a:t>
            </a:r>
            <a:r>
              <a:rPr lang="en-GB" sz="3600" dirty="0"/>
              <a:t>about when to progress should always be based on the </a:t>
            </a:r>
            <a:r>
              <a:rPr lang="en-GB" sz="3600" b="1" dirty="0"/>
              <a:t>security of pupils’ understanding and their readiness to progress to the next stage</a:t>
            </a:r>
            <a:r>
              <a:rPr lang="en-GB" sz="3600" dirty="0"/>
              <a:t>. </a:t>
            </a:r>
            <a:endParaRPr lang="en-GB" sz="3600" dirty="0" smtClean="0"/>
          </a:p>
          <a:p>
            <a:pPr marL="0" indent="0">
              <a:buNone/>
            </a:pPr>
            <a:endParaRPr lang="en-GB" sz="1300" dirty="0" smtClean="0"/>
          </a:p>
          <a:p>
            <a:pPr marL="0" indent="0">
              <a:buNone/>
            </a:pPr>
            <a:r>
              <a:rPr lang="en-GB" sz="3600" dirty="0" smtClean="0"/>
              <a:t>3. Pupils </a:t>
            </a:r>
            <a:r>
              <a:rPr lang="en-GB" sz="3600" dirty="0"/>
              <a:t>who grasp concepts rapidly should be </a:t>
            </a:r>
            <a:r>
              <a:rPr lang="en-GB" sz="3600" b="1" dirty="0"/>
              <a:t>challenged through being offered rich and sophisticated problems before any acceleration through new content</a:t>
            </a:r>
            <a:r>
              <a:rPr lang="en-GB" sz="3600" dirty="0"/>
              <a:t>. </a:t>
            </a:r>
            <a:endParaRPr lang="en-GB" sz="3600" dirty="0" smtClean="0"/>
          </a:p>
          <a:p>
            <a:pPr marL="0" indent="0">
              <a:buNone/>
            </a:pPr>
            <a:endParaRPr lang="en-GB" sz="1100" dirty="0"/>
          </a:p>
          <a:p>
            <a:pPr marL="0" indent="0">
              <a:buNone/>
            </a:pPr>
            <a:r>
              <a:rPr lang="en-GB" sz="3600" dirty="0" smtClean="0"/>
              <a:t>4. Those </a:t>
            </a:r>
            <a:r>
              <a:rPr lang="en-GB" sz="3600" dirty="0"/>
              <a:t>who are not sufficiently fluent with earlier material should </a:t>
            </a:r>
            <a:r>
              <a:rPr lang="en-GB" sz="3600" b="1" dirty="0"/>
              <a:t>consolidate their understanding, including through additional practice, before moving on</a:t>
            </a:r>
            <a:r>
              <a:rPr lang="en-GB" sz="3600" dirty="0" smtClean="0"/>
              <a:t>.</a:t>
            </a:r>
            <a:endParaRPr lang="en-GB" dirty="0"/>
          </a:p>
          <a:p>
            <a:endParaRPr lang="en-GB" sz="1600" dirty="0"/>
          </a:p>
        </p:txBody>
      </p:sp>
    </p:spTree>
    <p:extLst>
      <p:ext uri="{BB962C8B-B14F-4D97-AF65-F5344CB8AC3E}">
        <p14:creationId xmlns:p14="http://schemas.microsoft.com/office/powerpoint/2010/main" val="1635448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Arrow Callout 1"/>
          <p:cNvSpPr/>
          <p:nvPr/>
        </p:nvSpPr>
        <p:spPr>
          <a:xfrm rot="5400000">
            <a:off x="1511660" y="-783468"/>
            <a:ext cx="6120680" cy="8352928"/>
          </a:xfrm>
          <a:prstGeom prst="rightArrow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683568" y="620688"/>
            <a:ext cx="7776864" cy="3354765"/>
          </a:xfrm>
          <a:prstGeom prst="rect">
            <a:avLst/>
          </a:prstGeom>
          <a:noFill/>
        </p:spPr>
        <p:txBody>
          <a:bodyPr wrap="square" rtlCol="0">
            <a:spAutoFit/>
          </a:bodyPr>
          <a:lstStyle/>
          <a:p>
            <a:r>
              <a:rPr lang="en-GB" sz="3200" b="1" dirty="0" smtClean="0">
                <a:solidFill>
                  <a:schemeClr val="tx2"/>
                </a:solidFill>
              </a:rPr>
              <a:t>COMPETENT WRITER (February?)</a:t>
            </a:r>
            <a:endParaRPr lang="en-GB" sz="3200" dirty="0" smtClean="0"/>
          </a:p>
          <a:p>
            <a:pPr marL="285750" lvl="0" indent="-285750">
              <a:buFont typeface="Arial" panose="020B0604020202020204" pitchFamily="34" charset="0"/>
              <a:buChar char="•"/>
            </a:pPr>
            <a:r>
              <a:rPr lang="en-GB" sz="2000" dirty="0" smtClean="0"/>
              <a:t>Draws </a:t>
            </a:r>
            <a:r>
              <a:rPr lang="en-GB" sz="2000" dirty="0"/>
              <a:t>upon model texts as a guide to shape their own writing</a:t>
            </a:r>
          </a:p>
          <a:p>
            <a:pPr marL="285750" indent="-285750">
              <a:buFont typeface="Arial" panose="020B0604020202020204" pitchFamily="34" charset="0"/>
              <a:buChar char="•"/>
            </a:pPr>
            <a:r>
              <a:rPr lang="en-GB" sz="2000" dirty="0"/>
              <a:t>Writes </a:t>
            </a:r>
            <a:r>
              <a:rPr lang="en-GB" sz="2000" dirty="0" smtClean="0"/>
              <a:t>intentionally rather </a:t>
            </a:r>
            <a:r>
              <a:rPr lang="en-GB" sz="2000" dirty="0"/>
              <a:t>than </a:t>
            </a:r>
            <a:r>
              <a:rPr lang="en-GB" sz="2000" dirty="0" smtClean="0"/>
              <a:t>functionally</a:t>
            </a:r>
          </a:p>
          <a:p>
            <a:pPr marL="285750" lvl="0" indent="-285750">
              <a:buFont typeface="Arial" panose="020B0604020202020204" pitchFamily="34" charset="0"/>
              <a:buChar char="•"/>
            </a:pPr>
            <a:r>
              <a:rPr lang="en-GB" sz="2000" dirty="0"/>
              <a:t>Is aware of differences in genres and/or forms of writing</a:t>
            </a:r>
          </a:p>
          <a:p>
            <a:pPr marL="285750" indent="-285750">
              <a:buFont typeface="Arial" panose="020B0604020202020204" pitchFamily="34" charset="0"/>
              <a:buChar char="•"/>
            </a:pPr>
            <a:r>
              <a:rPr lang="en-GB" sz="2000" dirty="0"/>
              <a:t>Is able to make appropriate choices of features and organisation according to the genre and/or </a:t>
            </a:r>
            <a:r>
              <a:rPr lang="en-GB" sz="2000" dirty="0" smtClean="0"/>
              <a:t>form</a:t>
            </a:r>
          </a:p>
          <a:p>
            <a:pPr marL="285750" lvl="0" indent="-285750">
              <a:buFont typeface="Arial" panose="020B0604020202020204" pitchFamily="34" charset="0"/>
              <a:buChar char="•"/>
            </a:pPr>
            <a:r>
              <a:rPr lang="en-GB" sz="2000" dirty="0"/>
              <a:t>Can make increasingly appropriate choices at word, sentence and whole text level</a:t>
            </a:r>
          </a:p>
          <a:p>
            <a:pPr marL="285750" indent="-285750">
              <a:buFont typeface="Arial" panose="020B0604020202020204" pitchFamily="34" charset="0"/>
              <a:buChar char="•"/>
            </a:pPr>
            <a:r>
              <a:rPr lang="en-GB" sz="2000" dirty="0"/>
              <a:t>Is able, at least some of the time, to adapt choices based on previous successes to the needs of the current task</a:t>
            </a:r>
          </a:p>
        </p:txBody>
      </p:sp>
      <p:sp>
        <p:nvSpPr>
          <p:cNvPr id="4" name="Rectangle 3"/>
          <p:cNvSpPr/>
          <p:nvPr/>
        </p:nvSpPr>
        <p:spPr>
          <a:xfrm>
            <a:off x="4860032" y="6237892"/>
            <a:ext cx="4572000" cy="430887"/>
          </a:xfrm>
          <a:prstGeom prst="rect">
            <a:avLst/>
          </a:prstGeom>
        </p:spPr>
        <p:txBody>
          <a:bodyPr>
            <a:spAutoFit/>
          </a:bodyPr>
          <a:lstStyle/>
          <a:p>
            <a:r>
              <a:rPr lang="en-GB" sz="1100" dirty="0"/>
              <a:t>Based on the Dreyfus model </a:t>
            </a:r>
            <a:r>
              <a:rPr lang="en-GB" sz="1100" i="1" dirty="0"/>
              <a:t>A Five-Stage Model of the Mental Activities Involved in Directed Skill Acquisition’</a:t>
            </a:r>
            <a:endParaRPr lang="en-GB" sz="1100" dirty="0"/>
          </a:p>
        </p:txBody>
      </p:sp>
    </p:spTree>
    <p:extLst>
      <p:ext uri="{BB962C8B-B14F-4D97-AF65-F5344CB8AC3E}">
        <p14:creationId xmlns:p14="http://schemas.microsoft.com/office/powerpoint/2010/main" val="4043929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Callout 2"/>
          <p:cNvSpPr/>
          <p:nvPr/>
        </p:nvSpPr>
        <p:spPr>
          <a:xfrm rot="5400000">
            <a:off x="1511660" y="-783468"/>
            <a:ext cx="6120680" cy="8352928"/>
          </a:xfrm>
          <a:prstGeom prst="rightArrow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683568" y="548680"/>
            <a:ext cx="7776864" cy="3231654"/>
          </a:xfrm>
          <a:prstGeom prst="rect">
            <a:avLst/>
          </a:prstGeom>
          <a:noFill/>
        </p:spPr>
        <p:txBody>
          <a:bodyPr wrap="square" rtlCol="0">
            <a:spAutoFit/>
          </a:bodyPr>
          <a:lstStyle/>
          <a:p>
            <a:pPr lvl="0"/>
            <a:r>
              <a:rPr lang="en-GB" sz="2400" b="1" dirty="0" smtClean="0">
                <a:solidFill>
                  <a:schemeClr val="tx2"/>
                </a:solidFill>
              </a:rPr>
              <a:t>EXPERT WRITER (April+?)</a:t>
            </a:r>
          </a:p>
          <a:p>
            <a:pPr marL="285750" lvl="0" indent="-285750">
              <a:buFont typeface="Arial" panose="020B0604020202020204" pitchFamily="34" charset="0"/>
              <a:buChar char="•"/>
            </a:pPr>
            <a:r>
              <a:rPr lang="en-GB" sz="2000" dirty="0" smtClean="0"/>
              <a:t>Uses </a:t>
            </a:r>
            <a:r>
              <a:rPr lang="en-GB" sz="2000" dirty="0"/>
              <a:t>awareness of intended outcome to drive choices made</a:t>
            </a:r>
          </a:p>
          <a:p>
            <a:pPr marL="285750" lvl="0" indent="-285750">
              <a:buFont typeface="Arial" panose="020B0604020202020204" pitchFamily="34" charset="0"/>
              <a:buChar char="•"/>
            </a:pPr>
            <a:r>
              <a:rPr lang="en-GB" sz="2000" dirty="0"/>
              <a:t>Choices made when writing are based on the breadth of experience of model texts to date</a:t>
            </a:r>
          </a:p>
          <a:p>
            <a:pPr marL="285750" indent="-285750">
              <a:buFont typeface="Arial" panose="020B0604020202020204" pitchFamily="34" charset="0"/>
              <a:buChar char="•"/>
            </a:pPr>
            <a:r>
              <a:rPr lang="en-GB" sz="2000" dirty="0"/>
              <a:t>Writing is developed effectively to match the </a:t>
            </a:r>
            <a:r>
              <a:rPr lang="en-GB" sz="2000" dirty="0" smtClean="0"/>
              <a:t>purpose</a:t>
            </a:r>
          </a:p>
          <a:p>
            <a:pPr marL="285750" indent="-285750">
              <a:buFont typeface="Arial" panose="020B0604020202020204" pitchFamily="34" charset="0"/>
              <a:buChar char="•"/>
            </a:pPr>
            <a:r>
              <a:rPr lang="en-GB" sz="2000" dirty="0"/>
              <a:t>Can select an appropriate form or genre of writing to effectively communicate in a given </a:t>
            </a:r>
            <a:r>
              <a:rPr lang="en-GB" sz="2000" dirty="0" smtClean="0"/>
              <a:t>situation</a:t>
            </a:r>
          </a:p>
          <a:p>
            <a:pPr marL="285750" indent="-285750">
              <a:buFont typeface="Arial" panose="020B0604020202020204" pitchFamily="34" charset="0"/>
              <a:buChar char="•"/>
            </a:pPr>
            <a:r>
              <a:rPr lang="en-GB" sz="2000" dirty="0"/>
              <a:t>Draws upon the range of experiences they have had and makes appropriate word, sentence and whole text level </a:t>
            </a:r>
            <a:r>
              <a:rPr lang="en-GB" sz="2000" dirty="0" smtClean="0"/>
              <a:t>choices</a:t>
            </a:r>
            <a:r>
              <a:rPr lang="en-GB" sz="2000" dirty="0"/>
              <a:t>, especially when writing for familiar purposes, genres or forms </a:t>
            </a:r>
          </a:p>
        </p:txBody>
      </p:sp>
      <p:sp>
        <p:nvSpPr>
          <p:cNvPr id="5" name="Rectangle 4"/>
          <p:cNvSpPr/>
          <p:nvPr/>
        </p:nvSpPr>
        <p:spPr>
          <a:xfrm>
            <a:off x="4860032" y="6237892"/>
            <a:ext cx="4572000" cy="430887"/>
          </a:xfrm>
          <a:prstGeom prst="rect">
            <a:avLst/>
          </a:prstGeom>
        </p:spPr>
        <p:txBody>
          <a:bodyPr>
            <a:spAutoFit/>
          </a:bodyPr>
          <a:lstStyle/>
          <a:p>
            <a:r>
              <a:rPr lang="en-GB" sz="1100" dirty="0"/>
              <a:t>Based on the Dreyfus model </a:t>
            </a:r>
            <a:r>
              <a:rPr lang="en-GB" sz="1100" i="1" dirty="0"/>
              <a:t>A Five-Stage Model of the Mental Activities Involved in Directed Skill Acquisition’</a:t>
            </a:r>
            <a:endParaRPr lang="en-GB" sz="1100" dirty="0"/>
          </a:p>
        </p:txBody>
      </p:sp>
    </p:spTree>
    <p:extLst>
      <p:ext uri="{BB962C8B-B14F-4D97-AF65-F5344CB8AC3E}">
        <p14:creationId xmlns:p14="http://schemas.microsoft.com/office/powerpoint/2010/main" val="32063074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Callout 2"/>
          <p:cNvSpPr/>
          <p:nvPr/>
        </p:nvSpPr>
        <p:spPr>
          <a:xfrm rot="5400000">
            <a:off x="1353442" y="-553242"/>
            <a:ext cx="6437115" cy="8352928"/>
          </a:xfrm>
          <a:prstGeom prst="rightArrow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683566" y="421081"/>
            <a:ext cx="7920881" cy="3847207"/>
          </a:xfrm>
          <a:prstGeom prst="rect">
            <a:avLst/>
          </a:prstGeom>
          <a:noFill/>
        </p:spPr>
        <p:txBody>
          <a:bodyPr wrap="square" rtlCol="0">
            <a:spAutoFit/>
          </a:bodyPr>
          <a:lstStyle/>
          <a:p>
            <a:pPr lvl="0"/>
            <a:r>
              <a:rPr lang="en-GB" sz="2400" b="1" dirty="0" smtClean="0">
                <a:solidFill>
                  <a:schemeClr val="tx2"/>
                </a:solidFill>
              </a:rPr>
              <a:t>EXPERT READER (April+?)</a:t>
            </a:r>
          </a:p>
          <a:p>
            <a:pPr marL="285750" indent="-285750">
              <a:buFont typeface="Arial" panose="020B0604020202020204" pitchFamily="34" charset="0"/>
              <a:buChar char="•"/>
            </a:pPr>
            <a:r>
              <a:rPr lang="en-GB" sz="2200" dirty="0"/>
              <a:t>Reads age appropriate texts with increased stamina</a:t>
            </a:r>
          </a:p>
          <a:p>
            <a:pPr marL="285750" indent="-285750">
              <a:buFont typeface="Arial" panose="020B0604020202020204" pitchFamily="34" charset="0"/>
              <a:buChar char="•"/>
            </a:pPr>
            <a:r>
              <a:rPr lang="en-GB" sz="2200" dirty="0" smtClean="0"/>
              <a:t>Approaches </a:t>
            </a:r>
            <a:r>
              <a:rPr lang="en-GB" sz="2200" dirty="0"/>
              <a:t>familiar texts with </a:t>
            </a:r>
            <a:r>
              <a:rPr lang="en-GB" sz="2200" dirty="0" smtClean="0"/>
              <a:t>confidence: increased </a:t>
            </a:r>
            <a:r>
              <a:rPr lang="en-GB" sz="2200" dirty="0"/>
              <a:t>fluency aids comprehension and allows them to </a:t>
            </a:r>
            <a:r>
              <a:rPr lang="en-GB" sz="2200" dirty="0" smtClean="0"/>
              <a:t>self-correct</a:t>
            </a:r>
            <a:endParaRPr lang="en-GB" sz="2200" dirty="0"/>
          </a:p>
          <a:p>
            <a:pPr marL="285750" indent="-285750">
              <a:buFont typeface="Arial" panose="020B0604020202020204" pitchFamily="34" charset="0"/>
              <a:buChar char="•"/>
            </a:pPr>
            <a:r>
              <a:rPr lang="en-GB" sz="2200" dirty="0"/>
              <a:t>Selects books </a:t>
            </a:r>
            <a:r>
              <a:rPr lang="en-GB" sz="2200" dirty="0" smtClean="0"/>
              <a:t>independently, </a:t>
            </a:r>
            <a:r>
              <a:rPr lang="en-GB" sz="2200" dirty="0"/>
              <a:t>reads for pleasure and can use information books and materials for reference </a:t>
            </a:r>
            <a:r>
              <a:rPr lang="en-GB" sz="2200" dirty="0" smtClean="0"/>
              <a:t>purposes</a:t>
            </a:r>
            <a:endParaRPr lang="en-GB" sz="2200" dirty="0"/>
          </a:p>
          <a:p>
            <a:pPr marL="285750" lvl="0" indent="-285750">
              <a:buFont typeface="Arial" panose="020B0604020202020204" pitchFamily="34" charset="0"/>
              <a:buChar char="•"/>
            </a:pPr>
            <a:r>
              <a:rPr lang="en-GB" sz="2200" dirty="0" smtClean="0"/>
              <a:t>Understanding of different literary drivers </a:t>
            </a:r>
            <a:r>
              <a:rPr lang="en-GB" sz="2200" dirty="0"/>
              <a:t>revealed through discussion and </a:t>
            </a:r>
            <a:r>
              <a:rPr lang="en-GB" sz="2200" dirty="0" smtClean="0"/>
              <a:t>writing</a:t>
            </a:r>
            <a:endParaRPr lang="en-GB" sz="2200" dirty="0"/>
          </a:p>
          <a:p>
            <a:pPr marL="285750" lvl="0" indent="-285750">
              <a:buFont typeface="Arial" panose="020B0604020202020204" pitchFamily="34" charset="0"/>
              <a:buChar char="•"/>
            </a:pPr>
            <a:r>
              <a:rPr lang="en-GB" sz="2200" dirty="0" smtClean="0"/>
              <a:t>Infers </a:t>
            </a:r>
            <a:r>
              <a:rPr lang="en-GB" sz="2200" dirty="0"/>
              <a:t>beyond the </a:t>
            </a:r>
            <a:r>
              <a:rPr lang="en-GB" sz="2200" dirty="0" smtClean="0"/>
              <a:t>literal; draws on multiple skills </a:t>
            </a:r>
            <a:r>
              <a:rPr lang="en-GB" sz="2200" dirty="0"/>
              <a:t>across </a:t>
            </a:r>
            <a:r>
              <a:rPr lang="en-GB" sz="2200" dirty="0" smtClean="0"/>
              <a:t>domains</a:t>
            </a:r>
          </a:p>
          <a:p>
            <a:pPr marL="285750" lvl="0" indent="-285750">
              <a:buFont typeface="Arial" panose="020B0604020202020204" pitchFamily="34" charset="0"/>
              <a:buChar char="•"/>
            </a:pPr>
            <a:r>
              <a:rPr lang="en-GB" sz="2200" dirty="0" smtClean="0"/>
              <a:t>Makes links between texts, experiences and the wider world</a:t>
            </a:r>
            <a:endParaRPr lang="en-GB" sz="2200" dirty="0"/>
          </a:p>
        </p:txBody>
      </p:sp>
    </p:spTree>
    <p:extLst>
      <p:ext uri="{BB962C8B-B14F-4D97-AF65-F5344CB8AC3E}">
        <p14:creationId xmlns:p14="http://schemas.microsoft.com/office/powerpoint/2010/main" val="320461238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490066"/>
          </a:xfrm>
        </p:spPr>
        <p:txBody>
          <a:bodyPr/>
          <a:lstStyle/>
          <a:p>
            <a:pPr algn="l"/>
            <a:r>
              <a:rPr lang="en-GB" dirty="0" err="1" smtClean="0"/>
              <a:t>Yr</a:t>
            </a:r>
            <a:r>
              <a:rPr lang="en-GB" dirty="0" smtClean="0"/>
              <a:t> 1,3,4,5 Expert</a:t>
            </a:r>
            <a:endParaRPr lang="en-GB" dirty="0"/>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4797152"/>
            <a:ext cx="2150571" cy="1416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loud Callout 3"/>
          <p:cNvSpPr/>
          <p:nvPr/>
        </p:nvSpPr>
        <p:spPr>
          <a:xfrm>
            <a:off x="827584" y="980727"/>
            <a:ext cx="2664296" cy="1686249"/>
          </a:xfrm>
          <a:prstGeom prst="cloudCallout">
            <a:avLst>
              <a:gd name="adj1" fmla="val 65745"/>
              <a:gd name="adj2" fmla="val 1594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loud Callout 5"/>
          <p:cNvSpPr/>
          <p:nvPr/>
        </p:nvSpPr>
        <p:spPr>
          <a:xfrm>
            <a:off x="3491880" y="188640"/>
            <a:ext cx="2376264" cy="2088232"/>
          </a:xfrm>
          <a:prstGeom prst="cloudCallout">
            <a:avLst>
              <a:gd name="adj1" fmla="val -9059"/>
              <a:gd name="adj2" fmla="val 15425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loud Callout 6"/>
          <p:cNvSpPr/>
          <p:nvPr/>
        </p:nvSpPr>
        <p:spPr>
          <a:xfrm>
            <a:off x="467544" y="2780928"/>
            <a:ext cx="2376264" cy="2088232"/>
          </a:xfrm>
          <a:prstGeom prst="cloudCallout">
            <a:avLst>
              <a:gd name="adj1" fmla="val 92599"/>
              <a:gd name="adj2" fmla="val 7582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a:t>
            </a:r>
            <a:endParaRPr lang="en-GB" dirty="0">
              <a:solidFill>
                <a:schemeClr val="tx1"/>
              </a:solidFill>
            </a:endParaRPr>
          </a:p>
        </p:txBody>
      </p:sp>
      <p:sp>
        <p:nvSpPr>
          <p:cNvPr id="8" name="Cloud Callout 7"/>
          <p:cNvSpPr/>
          <p:nvPr/>
        </p:nvSpPr>
        <p:spPr>
          <a:xfrm>
            <a:off x="6012160" y="1133127"/>
            <a:ext cx="2664296" cy="1686249"/>
          </a:xfrm>
          <a:prstGeom prst="cloudCallout">
            <a:avLst>
              <a:gd name="adj1" fmla="val -94588"/>
              <a:gd name="adj2" fmla="val 1561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loud Callout 9"/>
          <p:cNvSpPr/>
          <p:nvPr/>
        </p:nvSpPr>
        <p:spPr>
          <a:xfrm>
            <a:off x="6516216" y="2986978"/>
            <a:ext cx="2376264" cy="2088232"/>
          </a:xfrm>
          <a:prstGeom prst="cloudCallout">
            <a:avLst>
              <a:gd name="adj1" fmla="val -110142"/>
              <a:gd name="adj2" fmla="val 6340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933775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060848"/>
            <a:ext cx="6131024" cy="1143000"/>
          </a:xfrm>
        </p:spPr>
        <p:txBody>
          <a:bodyPr/>
          <a:lstStyle/>
          <a:p>
            <a:pPr algn="l"/>
            <a:r>
              <a:rPr lang="en-GB" b="1" dirty="0" smtClean="0">
                <a:solidFill>
                  <a:srgbClr val="0070C0"/>
                </a:solidFill>
              </a:rPr>
              <a:t>Pupils </a:t>
            </a:r>
            <a:r>
              <a:rPr lang="en-GB" b="1" dirty="0">
                <a:solidFill>
                  <a:srgbClr val="0070C0"/>
                </a:solidFill>
              </a:rPr>
              <a:t>B</a:t>
            </a:r>
            <a:r>
              <a:rPr lang="en-GB" b="1" dirty="0" smtClean="0">
                <a:solidFill>
                  <a:srgbClr val="0070C0"/>
                </a:solidFill>
              </a:rPr>
              <a:t>elow ARE</a:t>
            </a:r>
            <a:endParaRPr lang="en-GB" b="1" dirty="0">
              <a:solidFill>
                <a:srgbClr val="0070C0"/>
              </a:solidFill>
            </a:endParaRPr>
          </a:p>
        </p:txBody>
      </p:sp>
    </p:spTree>
    <p:extLst>
      <p:ext uri="{BB962C8B-B14F-4D97-AF65-F5344CB8AC3E}">
        <p14:creationId xmlns:p14="http://schemas.microsoft.com/office/powerpoint/2010/main" val="17882887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Pupils who are ‘Below’</a:t>
            </a:r>
            <a:endParaRPr lang="en-GB" dirty="0">
              <a:solidFill>
                <a:srgbClr val="0070C0"/>
              </a:solidFill>
            </a:endParaRPr>
          </a:p>
        </p:txBody>
      </p:sp>
      <p:sp>
        <p:nvSpPr>
          <p:cNvPr id="3" name="Content Placeholder 2"/>
          <p:cNvSpPr>
            <a:spLocks noGrp="1"/>
          </p:cNvSpPr>
          <p:nvPr>
            <p:ph idx="1"/>
          </p:nvPr>
        </p:nvSpPr>
        <p:spPr>
          <a:xfrm>
            <a:off x="457200" y="1268760"/>
            <a:ext cx="8229600" cy="4680521"/>
          </a:xfrm>
        </p:spPr>
        <p:txBody>
          <a:bodyPr>
            <a:normAutofit lnSpcReduction="10000"/>
          </a:bodyPr>
          <a:lstStyle/>
          <a:p>
            <a:pPr marL="0" indent="0">
              <a:buNone/>
            </a:pPr>
            <a:r>
              <a:rPr lang="en-GB" dirty="0" smtClean="0"/>
              <a:t>Below pupils are likely to fall into three groups:</a:t>
            </a:r>
          </a:p>
          <a:p>
            <a:pPr>
              <a:buFont typeface="Wingdings" pitchFamily="2" charset="2"/>
              <a:buChar char="Ø"/>
            </a:pPr>
            <a:r>
              <a:rPr lang="en-GB" dirty="0"/>
              <a:t>catch up children</a:t>
            </a:r>
          </a:p>
          <a:p>
            <a:pPr>
              <a:buFont typeface="Wingdings" pitchFamily="2" charset="2"/>
              <a:buChar char="Ø"/>
            </a:pPr>
            <a:r>
              <a:rPr lang="en-GB" dirty="0" smtClean="0"/>
              <a:t>specific </a:t>
            </a:r>
            <a:r>
              <a:rPr lang="en-GB" dirty="0"/>
              <a:t>domain </a:t>
            </a:r>
            <a:r>
              <a:rPr lang="en-GB" i="1" dirty="0"/>
              <a:t>(children identified in current research </a:t>
            </a:r>
            <a:r>
              <a:rPr lang="en-GB" i="1" dirty="0" smtClean="0"/>
              <a:t>group) – scrolling back in specific domains</a:t>
            </a:r>
            <a:endParaRPr lang="en-GB" dirty="0"/>
          </a:p>
          <a:p>
            <a:pPr>
              <a:buFont typeface="Wingdings" pitchFamily="2" charset="2"/>
              <a:buChar char="Ø"/>
            </a:pPr>
            <a:r>
              <a:rPr lang="en-GB" dirty="0" smtClean="0"/>
              <a:t>Global – opportunity to join a research group</a:t>
            </a:r>
          </a:p>
          <a:p>
            <a:pPr marL="0" indent="0">
              <a:buNone/>
            </a:pPr>
            <a:r>
              <a:rPr lang="en-GB" dirty="0" smtClean="0">
                <a:solidFill>
                  <a:srgbClr val="0070C0"/>
                </a:solidFill>
              </a:rPr>
              <a:t>Activity: work with your leadership team to sort the children into the three groupings – what effective practices have you for catch up children…..and to what extent have you employed scrolling back fro specific domains? Recording of this? </a:t>
            </a:r>
            <a:endParaRPr lang="en-GB" dirty="0">
              <a:solidFill>
                <a:srgbClr val="0070C0"/>
              </a:solidFill>
            </a:endParaRPr>
          </a:p>
        </p:txBody>
      </p:sp>
    </p:spTree>
    <p:extLst>
      <p:ext uri="{BB962C8B-B14F-4D97-AF65-F5344CB8AC3E}">
        <p14:creationId xmlns:p14="http://schemas.microsoft.com/office/powerpoint/2010/main" val="7780558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GB" dirty="0" smtClean="0">
                <a:solidFill>
                  <a:srgbClr val="0070C0"/>
                </a:solidFill>
              </a:rPr>
              <a:t>High Impact Interventions</a:t>
            </a:r>
            <a:endParaRPr lang="en-GB" dirty="0">
              <a:solidFill>
                <a:srgbClr val="0070C0"/>
              </a:solidFill>
            </a:endParaRPr>
          </a:p>
        </p:txBody>
      </p:sp>
      <p:sp>
        <p:nvSpPr>
          <p:cNvPr id="5" name="Content Placeholder 4"/>
          <p:cNvSpPr>
            <a:spLocks noGrp="1"/>
          </p:cNvSpPr>
          <p:nvPr>
            <p:ph idx="1"/>
          </p:nvPr>
        </p:nvSpPr>
        <p:spPr>
          <a:xfrm>
            <a:off x="457200" y="1196752"/>
            <a:ext cx="8229600" cy="4752529"/>
          </a:xfrm>
        </p:spPr>
        <p:txBody>
          <a:bodyPr>
            <a:normAutofit fontScale="70000" lnSpcReduction="20000"/>
          </a:bodyPr>
          <a:lstStyle/>
          <a:p>
            <a:r>
              <a:rPr lang="en-GB" dirty="0" smtClean="0"/>
              <a:t>Making use of all time available</a:t>
            </a:r>
          </a:p>
          <a:p>
            <a:r>
              <a:rPr lang="en-GB" dirty="0" smtClean="0"/>
              <a:t>Using diagnostic assessment to ensure that the interventions are well focused – diagnostic mathematics activities/reading miscue analysis/PM benchmarking/</a:t>
            </a:r>
            <a:r>
              <a:rPr lang="en-GB" dirty="0" smtClean="0">
                <a:solidFill>
                  <a:srgbClr val="7030A0"/>
                </a:solidFill>
              </a:rPr>
              <a:t>Language Links</a:t>
            </a:r>
            <a:r>
              <a:rPr lang="en-GB" dirty="0" smtClean="0"/>
              <a:t>?</a:t>
            </a:r>
          </a:p>
          <a:p>
            <a:r>
              <a:rPr lang="en-GB" dirty="0" smtClean="0"/>
              <a:t>Having a clear suite of interventions that are well known by the school team so that they can be used effectively – ideally members of the team will create some expertise that can be effectively shared with all/drawn upon </a:t>
            </a:r>
          </a:p>
          <a:p>
            <a:r>
              <a:rPr lang="en-GB" dirty="0" smtClean="0"/>
              <a:t>Ensuring the timescale is brisk for interventions – short sharply focused and high impact – demonstrating double ratio gains</a:t>
            </a:r>
          </a:p>
          <a:p>
            <a:r>
              <a:rPr lang="en-GB" dirty="0" smtClean="0"/>
              <a:t>Ensuring clear entry and exit measures are in place – measurable </a:t>
            </a:r>
          </a:p>
          <a:p>
            <a:r>
              <a:rPr lang="en-GB" dirty="0" smtClean="0"/>
              <a:t>Ensuring that interventions used are the most effective and best value</a:t>
            </a:r>
          </a:p>
          <a:p>
            <a:r>
              <a:rPr lang="en-GB" dirty="0" smtClean="0"/>
              <a:t>Involving parents/carers in the drive for ARE – ensuring that parents are enlisted in aspects that are easy to practise/where over-learning is essential</a:t>
            </a:r>
          </a:p>
          <a:p>
            <a:endParaRPr lang="en-GB" dirty="0"/>
          </a:p>
        </p:txBody>
      </p:sp>
    </p:spTree>
    <p:extLst>
      <p:ext uri="{BB962C8B-B14F-4D97-AF65-F5344CB8AC3E}">
        <p14:creationId xmlns:p14="http://schemas.microsoft.com/office/powerpoint/2010/main" val="19487054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The value of pre-teaching and keep up sessions</a:t>
            </a:r>
            <a:endParaRPr lang="en-GB" dirty="0">
              <a:solidFill>
                <a:srgbClr val="0070C0"/>
              </a:solidFill>
            </a:endParaRPr>
          </a:p>
        </p:txBody>
      </p:sp>
      <p:sp>
        <p:nvSpPr>
          <p:cNvPr id="3" name="Content Placeholder 2"/>
          <p:cNvSpPr>
            <a:spLocks noGrp="1"/>
          </p:cNvSpPr>
          <p:nvPr>
            <p:ph idx="1"/>
          </p:nvPr>
        </p:nvSpPr>
        <p:spPr/>
        <p:txBody>
          <a:bodyPr>
            <a:normAutofit fontScale="85000" lnSpcReduction="10000"/>
          </a:bodyPr>
          <a:lstStyle/>
          <a:p>
            <a:r>
              <a:rPr lang="en-GB" dirty="0"/>
              <a:t>Making use of pre-teaching proven to be highly </a:t>
            </a:r>
            <a:r>
              <a:rPr lang="en-GB" dirty="0" smtClean="0"/>
              <a:t>effective so </a:t>
            </a:r>
            <a:r>
              <a:rPr lang="en-GB" dirty="0"/>
              <a:t>that pupils are supported </a:t>
            </a:r>
            <a:r>
              <a:rPr lang="en-GB" dirty="0">
                <a:solidFill>
                  <a:srgbClr val="0070C0"/>
                </a:solidFill>
              </a:rPr>
              <a:t>before</a:t>
            </a:r>
            <a:r>
              <a:rPr lang="en-GB" dirty="0"/>
              <a:t> the teaching cycle </a:t>
            </a:r>
            <a:endParaRPr lang="en-GB" dirty="0" smtClean="0"/>
          </a:p>
          <a:p>
            <a:r>
              <a:rPr lang="en-GB" dirty="0" smtClean="0"/>
              <a:t>Enlist the use of parents/carers to support the building of key ideas/confidence </a:t>
            </a:r>
            <a:r>
              <a:rPr lang="en-GB" dirty="0" smtClean="0">
                <a:solidFill>
                  <a:srgbClr val="0070C0"/>
                </a:solidFill>
              </a:rPr>
              <a:t>before</a:t>
            </a:r>
            <a:r>
              <a:rPr lang="en-GB" dirty="0" smtClean="0"/>
              <a:t> the teaching cycle</a:t>
            </a:r>
          </a:p>
          <a:p>
            <a:r>
              <a:rPr lang="en-GB" dirty="0" smtClean="0"/>
              <a:t>Ensuring </a:t>
            </a:r>
            <a:r>
              <a:rPr lang="en-GB" dirty="0"/>
              <a:t>that post-teaching is timely and misconceptions addressed quickly – use of catch up time in the afternoon? Over lunch</a:t>
            </a:r>
            <a:r>
              <a:rPr lang="en-GB" dirty="0" smtClean="0"/>
              <a:t>? Use of other adults to enable the teacher to focus on the misconceptions – Shanghai mathematics model</a:t>
            </a:r>
            <a:endParaRPr lang="en-GB" dirty="0"/>
          </a:p>
          <a:p>
            <a:r>
              <a:rPr lang="en-GB" dirty="0"/>
              <a:t>Use of teacher time to effectively address misconceptions as soon as they </a:t>
            </a:r>
            <a:r>
              <a:rPr lang="en-GB" dirty="0" smtClean="0"/>
              <a:t>occur – next lesson ready</a:t>
            </a:r>
            <a:endParaRPr lang="en-GB" dirty="0"/>
          </a:p>
          <a:p>
            <a:endParaRPr lang="en-GB" dirty="0"/>
          </a:p>
        </p:txBody>
      </p:sp>
    </p:spTree>
    <p:extLst>
      <p:ext uri="{BB962C8B-B14F-4D97-AF65-F5344CB8AC3E}">
        <p14:creationId xmlns:p14="http://schemas.microsoft.com/office/powerpoint/2010/main" val="10028840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Before pre-teaching - sample</a:t>
            </a:r>
            <a:endParaRPr lang="en-GB" dirty="0"/>
          </a:p>
        </p:txBody>
      </p:sp>
      <p:sp>
        <p:nvSpPr>
          <p:cNvPr id="3" name="Content Placeholder 2"/>
          <p:cNvSpPr>
            <a:spLocks noGrp="1"/>
          </p:cNvSpPr>
          <p:nvPr>
            <p:ph sz="half" idx="1"/>
          </p:nvPr>
        </p:nvSpPr>
        <p:spPr>
          <a:xfrm>
            <a:off x="2051720" y="4437112"/>
            <a:ext cx="3657600" cy="2193424"/>
          </a:xfrm>
        </p:spPr>
        <p:txBody>
          <a:bodyPr>
            <a:normAutofit fontScale="92500" lnSpcReduction="10000"/>
          </a:bodyPr>
          <a:lstStyle/>
          <a:p>
            <a:pPr>
              <a:buFont typeface="Wingdings" panose="05000000000000000000" pitchFamily="2" charset="2"/>
              <a:buChar char="v"/>
            </a:pPr>
            <a:endParaRPr lang="en-GB" dirty="0" smtClean="0"/>
          </a:p>
          <a:p>
            <a:pPr>
              <a:buFont typeface="Wingdings" panose="05000000000000000000" pitchFamily="2" charset="2"/>
              <a:buChar char="v"/>
            </a:pPr>
            <a:endParaRPr lang="en-GB" dirty="0"/>
          </a:p>
          <a:p>
            <a:pPr>
              <a:buFont typeface="Wingdings" panose="05000000000000000000" pitchFamily="2" charset="2"/>
              <a:buChar char="v"/>
            </a:pPr>
            <a:r>
              <a:rPr lang="en-GB" dirty="0" smtClean="0">
                <a:solidFill>
                  <a:srgbClr val="C00000"/>
                </a:solidFill>
                <a:latin typeface="+mj-lt"/>
              </a:rPr>
              <a:t>Verb tenses</a:t>
            </a:r>
          </a:p>
          <a:p>
            <a:pPr>
              <a:buFont typeface="Wingdings" panose="05000000000000000000" pitchFamily="2" charset="2"/>
              <a:buChar char="v"/>
            </a:pPr>
            <a:r>
              <a:rPr lang="en-GB" dirty="0" smtClean="0">
                <a:solidFill>
                  <a:srgbClr val="C00000"/>
                </a:solidFill>
                <a:latin typeface="+mj-lt"/>
              </a:rPr>
              <a:t>Plurals</a:t>
            </a:r>
          </a:p>
          <a:p>
            <a:pPr>
              <a:buFont typeface="Wingdings" panose="05000000000000000000" pitchFamily="2" charset="2"/>
              <a:buChar char="v"/>
            </a:pPr>
            <a:r>
              <a:rPr lang="en-GB" dirty="0" smtClean="0">
                <a:solidFill>
                  <a:srgbClr val="C00000"/>
                </a:solidFill>
                <a:latin typeface="+mj-lt"/>
              </a:rPr>
              <a:t>Missing determiners</a:t>
            </a:r>
            <a:endParaRPr lang="en-GB" dirty="0">
              <a:solidFill>
                <a:srgbClr val="C00000"/>
              </a:solidFill>
              <a:latin typeface="+mj-lt"/>
            </a:endParaRPr>
          </a:p>
        </p:txBody>
      </p:sp>
      <p:pic>
        <p:nvPicPr>
          <p:cNvPr id="1026"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1412776"/>
            <a:ext cx="5097760" cy="3823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Callout 3"/>
          <p:cNvSpPr/>
          <p:nvPr/>
        </p:nvSpPr>
        <p:spPr>
          <a:xfrm>
            <a:off x="6084168" y="3140968"/>
            <a:ext cx="2483768" cy="2232248"/>
          </a:xfrm>
          <a:prstGeom prst="wedgeEllipseCallout">
            <a:avLst>
              <a:gd name="adj1" fmla="val -41231"/>
              <a:gd name="adj2" fmla="val 519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6372200" y="3573016"/>
            <a:ext cx="1944216" cy="923330"/>
          </a:xfrm>
          <a:prstGeom prst="rect">
            <a:avLst/>
          </a:prstGeom>
          <a:noFill/>
        </p:spPr>
        <p:txBody>
          <a:bodyPr wrap="square" rtlCol="0">
            <a:spAutoFit/>
          </a:bodyPr>
          <a:lstStyle/>
          <a:p>
            <a:r>
              <a:rPr lang="en-GB" dirty="0" smtClean="0">
                <a:solidFill>
                  <a:schemeClr val="bg1"/>
                </a:solidFill>
              </a:rPr>
              <a:t>Formative assessment – identified barriers</a:t>
            </a:r>
            <a:endParaRPr lang="en-GB" dirty="0">
              <a:solidFill>
                <a:schemeClr val="bg1"/>
              </a:solidFill>
            </a:endParaRPr>
          </a:p>
        </p:txBody>
      </p:sp>
    </p:spTree>
    <p:extLst>
      <p:ext uri="{BB962C8B-B14F-4D97-AF65-F5344CB8AC3E}">
        <p14:creationId xmlns:p14="http://schemas.microsoft.com/office/powerpoint/2010/main" val="10378353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Actions…</a:t>
            </a:r>
            <a:endParaRPr lang="en-GB" dirty="0"/>
          </a:p>
        </p:txBody>
      </p:sp>
      <p:sp>
        <p:nvSpPr>
          <p:cNvPr id="3" name="Content Placeholder 2"/>
          <p:cNvSpPr>
            <a:spLocks noGrp="1"/>
          </p:cNvSpPr>
          <p:nvPr>
            <p:ph sz="half" idx="1"/>
          </p:nvPr>
        </p:nvSpPr>
        <p:spPr/>
        <p:txBody>
          <a:bodyPr/>
          <a:lstStyle/>
          <a:p>
            <a:pPr>
              <a:buFont typeface="Wingdings" panose="05000000000000000000" pitchFamily="2" charset="2"/>
              <a:buChar char="ü"/>
            </a:pPr>
            <a:r>
              <a:rPr lang="en-GB" dirty="0" smtClean="0">
                <a:solidFill>
                  <a:srgbClr val="C00000"/>
                </a:solidFill>
                <a:latin typeface="+mj-lt"/>
              </a:rPr>
              <a:t>Pre-teaching for focus children – 20mins a week – two groups</a:t>
            </a:r>
          </a:p>
          <a:p>
            <a:pPr lvl="1">
              <a:buFont typeface="Wingdings" panose="05000000000000000000" pitchFamily="2" charset="2"/>
              <a:buChar char="ü"/>
            </a:pPr>
            <a:r>
              <a:rPr lang="en-GB" dirty="0" smtClean="0">
                <a:solidFill>
                  <a:srgbClr val="C00000"/>
                </a:solidFill>
                <a:latin typeface="+mj-lt"/>
              </a:rPr>
              <a:t>Generalisers for report writing</a:t>
            </a:r>
          </a:p>
          <a:p>
            <a:pPr lvl="1">
              <a:buFont typeface="Wingdings" panose="05000000000000000000" pitchFamily="2" charset="2"/>
              <a:buChar char="ü"/>
            </a:pPr>
            <a:r>
              <a:rPr lang="en-GB" dirty="0" smtClean="0">
                <a:solidFill>
                  <a:srgbClr val="C00000"/>
                </a:solidFill>
                <a:latin typeface="+mj-lt"/>
              </a:rPr>
              <a:t>Imperatives for instructions</a:t>
            </a:r>
          </a:p>
          <a:p>
            <a:pPr lvl="1">
              <a:buFont typeface="Wingdings" panose="05000000000000000000" pitchFamily="2" charset="2"/>
              <a:buChar char="ü"/>
            </a:pPr>
            <a:r>
              <a:rPr lang="en-GB" dirty="0" smtClean="0">
                <a:solidFill>
                  <a:srgbClr val="C00000"/>
                </a:solidFill>
                <a:latin typeface="+mj-lt"/>
              </a:rPr>
              <a:t>Present tense for story writing</a:t>
            </a:r>
            <a:endParaRPr lang="en-GB" dirty="0">
              <a:solidFill>
                <a:srgbClr val="C00000"/>
              </a:solidFill>
              <a:latin typeface="+mj-lt"/>
            </a:endParaRP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900921" flipV="1">
            <a:off x="3871077" y="4374870"/>
            <a:ext cx="3392269" cy="2387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834880" y="861864"/>
            <a:ext cx="3657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14017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63071" cy="1786210"/>
          </a:xfrm>
        </p:spPr>
        <p:txBody>
          <a:bodyPr/>
          <a:lstStyle/>
          <a:p>
            <a:pPr marL="342900" lvl="0" indent="-342900" algn="l">
              <a:spcBef>
                <a:spcPct val="20000"/>
              </a:spcBef>
            </a:pPr>
            <a:r>
              <a:rPr lang="en-GB" sz="2800" b="1" dirty="0" smtClean="0">
                <a:solidFill>
                  <a:prstClr val="black"/>
                </a:solidFill>
                <a:ea typeface="+mn-ea"/>
              </a:rPr>
              <a:t>1. The </a:t>
            </a:r>
            <a:r>
              <a:rPr lang="en-GB" sz="2800" b="1" dirty="0">
                <a:solidFill>
                  <a:prstClr val="black"/>
                </a:solidFill>
                <a:ea typeface="+mn-ea"/>
              </a:rPr>
              <a:t>majority of pupils will move through the programmes of study at broadly the same pace</a:t>
            </a:r>
            <a:r>
              <a:rPr lang="en-GB" sz="2800" dirty="0">
                <a:solidFill>
                  <a:prstClr val="black"/>
                </a:solidFill>
                <a:ea typeface="+mn-ea"/>
              </a:rPr>
              <a:t>. </a:t>
            </a:r>
            <a:r>
              <a:rPr lang="en-GB" sz="2300" dirty="0">
                <a:solidFill>
                  <a:prstClr val="black"/>
                </a:solidFill>
                <a:ea typeface="+mn-ea"/>
              </a:rPr>
              <a:t/>
            </a:r>
            <a:br>
              <a:rPr lang="en-GB" sz="2300" dirty="0">
                <a:solidFill>
                  <a:prstClr val="black"/>
                </a:solidFill>
                <a:ea typeface="+mn-ea"/>
              </a:rPr>
            </a:br>
            <a:endParaRPr lang="en-GB" dirty="0"/>
          </a:p>
        </p:txBody>
      </p:sp>
      <p:sp>
        <p:nvSpPr>
          <p:cNvPr id="3" name="Content Placeholder 2"/>
          <p:cNvSpPr>
            <a:spLocks noGrp="1"/>
          </p:cNvSpPr>
          <p:nvPr>
            <p:ph idx="1"/>
          </p:nvPr>
        </p:nvSpPr>
        <p:spPr>
          <a:xfrm>
            <a:off x="251520" y="1916832"/>
            <a:ext cx="8229600" cy="4392488"/>
          </a:xfrm>
        </p:spPr>
        <p:txBody>
          <a:bodyPr>
            <a:normAutofit/>
          </a:bodyPr>
          <a:lstStyle/>
          <a:p>
            <a:r>
              <a:rPr lang="en-GB" sz="2200" dirty="0"/>
              <a:t>Mastery </a:t>
            </a:r>
            <a:r>
              <a:rPr lang="en-GB" sz="2200" dirty="0" smtClean="0"/>
              <a:t>learning expects that children will </a:t>
            </a:r>
            <a:r>
              <a:rPr lang="en-GB" sz="2200" b="1" dirty="0" smtClean="0"/>
              <a:t>deepen their grasp </a:t>
            </a:r>
            <a:r>
              <a:rPr lang="en-GB" sz="2200" dirty="0" smtClean="0"/>
              <a:t>of key ideas, over time, </a:t>
            </a:r>
            <a:r>
              <a:rPr lang="en-GB" sz="2200" b="1" dirty="0" smtClean="0"/>
              <a:t>rather than move on and leave gaps behind</a:t>
            </a:r>
          </a:p>
          <a:p>
            <a:endParaRPr lang="en-GB" sz="800" dirty="0" smtClean="0"/>
          </a:p>
          <a:p>
            <a:r>
              <a:rPr lang="en-GB" sz="2200" dirty="0"/>
              <a:t>T</a:t>
            </a:r>
            <a:r>
              <a:rPr lang="en-GB" sz="2200" dirty="0" smtClean="0"/>
              <a:t>hrough being </a:t>
            </a:r>
            <a:r>
              <a:rPr lang="en-GB" sz="2200" b="1" dirty="0" smtClean="0"/>
              <a:t>well taught </a:t>
            </a:r>
            <a:r>
              <a:rPr lang="en-GB" sz="2200" dirty="0" smtClean="0"/>
              <a:t>and </a:t>
            </a:r>
            <a:r>
              <a:rPr lang="en-GB" sz="2200" b="1" dirty="0" smtClean="0"/>
              <a:t>given curriculum opportunities </a:t>
            </a:r>
            <a:r>
              <a:rPr lang="en-GB" sz="2200" dirty="0" smtClean="0"/>
              <a:t>they will develop and demonstrate their resourcefulness and versatility, (in an age appropriate way)</a:t>
            </a:r>
            <a:br>
              <a:rPr lang="en-GB" sz="2200" dirty="0" smtClean="0"/>
            </a:br>
            <a:endParaRPr lang="en-GB" sz="2200" dirty="0" smtClean="0"/>
          </a:p>
          <a:p>
            <a:r>
              <a:rPr lang="en-GB" sz="2200" dirty="0" smtClean="0"/>
              <a:t>This does not mean that all pupils achieve the same degree of mastery… but it is </a:t>
            </a:r>
            <a:r>
              <a:rPr lang="en-GB" sz="2200" b="1" dirty="0" smtClean="0"/>
              <a:t>at least sufficient, </a:t>
            </a:r>
            <a:r>
              <a:rPr lang="en-GB" sz="2200" dirty="0" smtClean="0"/>
              <a:t>so that they can make successful progress through the fundamental ideas. No one left behind…</a:t>
            </a:r>
          </a:p>
          <a:p>
            <a:pPr lvl="1"/>
            <a:endParaRPr lang="en-GB" dirty="0" smtClean="0"/>
          </a:p>
        </p:txBody>
      </p:sp>
    </p:spTree>
    <p:extLst>
      <p:ext uri="{BB962C8B-B14F-4D97-AF65-F5344CB8AC3E}">
        <p14:creationId xmlns:p14="http://schemas.microsoft.com/office/powerpoint/2010/main" val="121228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Impact</a:t>
            </a:r>
            <a:endParaRPr lang="en-GB" dirty="0"/>
          </a:p>
        </p:txBody>
      </p:sp>
      <p:sp>
        <p:nvSpPr>
          <p:cNvPr id="3" name="Content Placeholder 2"/>
          <p:cNvSpPr>
            <a:spLocks noGrp="1"/>
          </p:cNvSpPr>
          <p:nvPr>
            <p:ph sz="half" idx="1"/>
          </p:nvPr>
        </p:nvSpPr>
        <p:spPr/>
        <p:txBody>
          <a:bodyPr>
            <a:normAutofit fontScale="92500"/>
          </a:bodyPr>
          <a:lstStyle/>
          <a:p>
            <a:pPr>
              <a:buFont typeface="Wingdings" panose="05000000000000000000" pitchFamily="2" charset="2"/>
              <a:buChar char="ü"/>
            </a:pPr>
            <a:r>
              <a:rPr lang="en-GB" dirty="0" smtClean="0">
                <a:solidFill>
                  <a:srgbClr val="C00000"/>
                </a:solidFill>
                <a:latin typeface="+mj-lt"/>
              </a:rPr>
              <a:t>Focus child made 3 sublevels of progress in writing (even though early Spring looked unlikely)</a:t>
            </a:r>
          </a:p>
          <a:p>
            <a:pPr>
              <a:buFont typeface="Wingdings" panose="05000000000000000000" pitchFamily="2" charset="2"/>
              <a:buChar char="ü"/>
            </a:pPr>
            <a:r>
              <a:rPr lang="en-GB" dirty="0" smtClean="0">
                <a:solidFill>
                  <a:srgbClr val="C00000"/>
                </a:solidFill>
                <a:latin typeface="+mj-lt"/>
              </a:rPr>
              <a:t>Focus child now corrects the writing of others orally – can hear when determiners / plurals / </a:t>
            </a:r>
            <a:r>
              <a:rPr lang="en-GB" dirty="0" err="1" smtClean="0">
                <a:solidFill>
                  <a:srgbClr val="C00000"/>
                </a:solidFill>
                <a:latin typeface="+mj-lt"/>
              </a:rPr>
              <a:t>ed</a:t>
            </a:r>
            <a:r>
              <a:rPr lang="en-GB" dirty="0" smtClean="0">
                <a:solidFill>
                  <a:srgbClr val="C00000"/>
                </a:solidFill>
                <a:latin typeface="+mj-lt"/>
              </a:rPr>
              <a:t> </a:t>
            </a:r>
            <a:r>
              <a:rPr lang="en-GB" smtClean="0">
                <a:solidFill>
                  <a:srgbClr val="C00000"/>
                </a:solidFill>
                <a:latin typeface="+mj-lt"/>
              </a:rPr>
              <a:t>are missing</a:t>
            </a:r>
            <a:endParaRPr lang="en-GB" dirty="0" smtClean="0">
              <a:solidFill>
                <a:srgbClr val="C00000"/>
              </a:solidFill>
              <a:latin typeface="+mj-lt"/>
            </a:endParaRPr>
          </a:p>
        </p:txBody>
      </p:sp>
      <p:pic>
        <p:nvPicPr>
          <p:cNvPr id="7170"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008042" y="332656"/>
            <a:ext cx="3657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650040">
            <a:off x="4316533" y="3454706"/>
            <a:ext cx="2483321" cy="1862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869106">
            <a:off x="6252948" y="3355783"/>
            <a:ext cx="2747135" cy="2060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73245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a:xfrm>
            <a:off x="457200" y="274638"/>
            <a:ext cx="8363271" cy="1143000"/>
          </a:xfrm>
        </p:spPr>
        <p:txBody>
          <a:bodyPr rtlCol="0">
            <a:noAutofit/>
          </a:bodyPr>
          <a:lstStyle/>
          <a:p>
            <a:pPr>
              <a:tabLst>
                <a:tab pos="4483100" algn="l"/>
              </a:tabLst>
              <a:defRPr/>
            </a:pPr>
            <a:r>
              <a:rPr lang="en-GB" dirty="0" smtClean="0">
                <a:latin typeface="Arial" charset="0"/>
                <a:cs typeface="+mj-cs"/>
              </a:rPr>
              <a:t>Literacy provision with evidence evaluated by Institute of Education</a:t>
            </a:r>
            <a:endParaRPr lang="en-US" dirty="0" smtClean="0">
              <a:latin typeface="Arial" charset="0"/>
              <a:cs typeface="+mj-cs"/>
            </a:endParaRPr>
          </a:p>
        </p:txBody>
      </p:sp>
      <p:sp>
        <p:nvSpPr>
          <p:cNvPr id="2" name="Text Placeholder 1"/>
          <p:cNvSpPr>
            <a:spLocks noGrp="1"/>
          </p:cNvSpPr>
          <p:nvPr>
            <p:ph type="body" idx="1"/>
          </p:nvPr>
        </p:nvSpPr>
        <p:spPr/>
        <p:txBody>
          <a:bodyPr/>
          <a:lstStyle/>
          <a:p>
            <a:r>
              <a:rPr lang="en-GB" u="sng" dirty="0" smtClean="0"/>
              <a:t>Reading and / or spelling</a:t>
            </a:r>
            <a:endParaRPr lang="en-GB" u="sng" dirty="0"/>
          </a:p>
        </p:txBody>
      </p:sp>
      <p:sp>
        <p:nvSpPr>
          <p:cNvPr id="54275" name="Text Box 3"/>
          <p:cNvSpPr>
            <a:spLocks noGrp="1" noChangeArrowheads="1"/>
          </p:cNvSpPr>
          <p:nvPr>
            <p:ph sz="half" idx="2"/>
          </p:nvPr>
        </p:nvSpPr>
        <p:spPr>
          <a:xfrm>
            <a:off x="457201" y="2174876"/>
            <a:ext cx="4040188" cy="4206452"/>
          </a:xfrm>
        </p:spPr>
        <p:txBody>
          <a:bodyPr>
            <a:normAutofit/>
          </a:bodyPr>
          <a:lstStyle/>
          <a:p>
            <a:pPr marL="0" indent="0">
              <a:lnSpc>
                <a:spcPct val="80000"/>
              </a:lnSpc>
              <a:buNone/>
            </a:pPr>
            <a:r>
              <a:rPr lang="en-GB" b="1" dirty="0" err="1" smtClean="0">
                <a:latin typeface="Arial" charset="0"/>
                <a:ea typeface="ＭＳ Ｐゴシック" pitchFamily="34" charset="-128"/>
                <a:cs typeface="Arial" charset="0"/>
              </a:rPr>
              <a:t>Acceleread</a:t>
            </a:r>
            <a:r>
              <a:rPr lang="en-GB" b="1" dirty="0">
                <a:latin typeface="Arial" charset="0"/>
                <a:ea typeface="ＭＳ Ｐゴシック" pitchFamily="34" charset="-128"/>
                <a:cs typeface="Arial" charset="0"/>
              </a:rPr>
              <a:t>, </a:t>
            </a:r>
            <a:r>
              <a:rPr lang="en-GB" b="1" dirty="0" err="1">
                <a:latin typeface="Arial" charset="0"/>
                <a:ea typeface="ＭＳ Ｐゴシック" pitchFamily="34" charset="-128"/>
                <a:cs typeface="Arial" charset="0"/>
              </a:rPr>
              <a:t>Accelewrite</a:t>
            </a:r>
            <a:r>
              <a:rPr lang="en-GB" b="1" dirty="0">
                <a:latin typeface="Arial" charset="0"/>
                <a:ea typeface="ＭＳ Ｐゴシック" pitchFamily="34" charset="-128"/>
                <a:cs typeface="Arial" charset="0"/>
              </a:rPr>
              <a:t> </a:t>
            </a:r>
          </a:p>
          <a:p>
            <a:pPr marL="0" indent="0">
              <a:lnSpc>
                <a:spcPct val="80000"/>
              </a:lnSpc>
              <a:buNone/>
            </a:pPr>
            <a:r>
              <a:rPr lang="en-GB" b="1" dirty="0">
                <a:latin typeface="Arial" charset="0"/>
                <a:ea typeface="ＭＳ Ｐゴシック" pitchFamily="34" charset="-128"/>
                <a:cs typeface="Arial" charset="0"/>
              </a:rPr>
              <a:t>Better Reading Partnership</a:t>
            </a:r>
          </a:p>
          <a:p>
            <a:pPr marL="0" indent="0">
              <a:lnSpc>
                <a:spcPct val="80000"/>
              </a:lnSpc>
              <a:buNone/>
            </a:pPr>
            <a:r>
              <a:rPr lang="en-GB" dirty="0">
                <a:latin typeface="Arial" charset="0"/>
                <a:ea typeface="ＭＳ Ｐゴシック" pitchFamily="34" charset="-128"/>
                <a:cs typeface="Arial" charset="0"/>
              </a:rPr>
              <a:t>Catch-up </a:t>
            </a:r>
            <a:r>
              <a:rPr lang="en-GB" dirty="0" smtClean="0">
                <a:latin typeface="Arial" charset="0"/>
                <a:ea typeface="ＭＳ Ｐゴシック" pitchFamily="34" charset="-128"/>
                <a:cs typeface="Arial" charset="0"/>
              </a:rPr>
              <a:t>Literacy</a:t>
            </a:r>
            <a:endParaRPr lang="en-GB" dirty="0">
              <a:latin typeface="Arial" charset="0"/>
              <a:ea typeface="ＭＳ Ｐゴシック" pitchFamily="34" charset="-128"/>
              <a:cs typeface="Arial" charset="0"/>
            </a:endParaRPr>
          </a:p>
          <a:p>
            <a:pPr marL="0" indent="0">
              <a:lnSpc>
                <a:spcPct val="80000"/>
              </a:lnSpc>
              <a:buNone/>
            </a:pPr>
            <a:r>
              <a:rPr lang="en-GB" b="1" dirty="0" smtClean="0">
                <a:latin typeface="Arial" charset="0"/>
                <a:ea typeface="ＭＳ Ｐゴシック" pitchFamily="34" charset="-128"/>
                <a:cs typeface="Arial" charset="0"/>
              </a:rPr>
              <a:t>Paired Spelling</a:t>
            </a:r>
            <a:endParaRPr lang="en-GB" b="1" dirty="0">
              <a:latin typeface="Arial" charset="0"/>
              <a:ea typeface="ＭＳ Ｐゴシック" pitchFamily="34" charset="-128"/>
              <a:cs typeface="Arial" charset="0"/>
            </a:endParaRPr>
          </a:p>
          <a:p>
            <a:pPr marL="0" indent="0">
              <a:lnSpc>
                <a:spcPct val="80000"/>
              </a:lnSpc>
              <a:buNone/>
            </a:pPr>
            <a:r>
              <a:rPr lang="en-GB" b="1" dirty="0">
                <a:latin typeface="Arial" charset="0"/>
                <a:ea typeface="ＭＳ Ｐゴシック" pitchFamily="34" charset="-128"/>
                <a:cs typeface="Arial" charset="0"/>
              </a:rPr>
              <a:t>FFT Wave 3</a:t>
            </a:r>
          </a:p>
          <a:p>
            <a:pPr marL="0" indent="0">
              <a:lnSpc>
                <a:spcPct val="80000"/>
              </a:lnSpc>
              <a:buNone/>
            </a:pPr>
            <a:r>
              <a:rPr lang="en-GB" b="1" dirty="0">
                <a:latin typeface="Arial" charset="0"/>
                <a:ea typeface="ＭＳ Ｐゴシック" pitchFamily="34" charset="-128"/>
                <a:cs typeface="Arial" charset="0"/>
              </a:rPr>
              <a:t>Inference Training</a:t>
            </a:r>
          </a:p>
          <a:p>
            <a:pPr marL="0" indent="0">
              <a:lnSpc>
                <a:spcPct val="80000"/>
              </a:lnSpc>
              <a:buNone/>
            </a:pPr>
            <a:r>
              <a:rPr lang="en-GB" dirty="0">
                <a:latin typeface="Arial" charset="0"/>
                <a:ea typeface="ＭＳ Ｐゴシック" pitchFamily="34" charset="-128"/>
                <a:cs typeface="Arial" charset="0"/>
              </a:rPr>
              <a:t>Paired </a:t>
            </a:r>
            <a:r>
              <a:rPr lang="en-GB" dirty="0" smtClean="0">
                <a:latin typeface="Arial" charset="0"/>
                <a:ea typeface="ＭＳ Ｐゴシック" pitchFamily="34" charset="-128"/>
                <a:cs typeface="Arial" charset="0"/>
              </a:rPr>
              <a:t>Reading</a:t>
            </a:r>
            <a:endParaRPr lang="en-GB" dirty="0">
              <a:latin typeface="Arial" charset="0"/>
              <a:ea typeface="ＭＳ Ｐゴシック" pitchFamily="34" charset="-128"/>
              <a:cs typeface="Arial" charset="0"/>
            </a:endParaRPr>
          </a:p>
          <a:p>
            <a:pPr marL="0" indent="0">
              <a:lnSpc>
                <a:spcPct val="80000"/>
              </a:lnSpc>
              <a:buNone/>
            </a:pPr>
            <a:r>
              <a:rPr lang="en-GB" dirty="0">
                <a:latin typeface="Arial" charset="0"/>
                <a:ea typeface="ＭＳ Ｐゴシック" pitchFamily="34" charset="-128"/>
                <a:cs typeface="Arial" charset="0"/>
              </a:rPr>
              <a:t>Phonographix</a:t>
            </a:r>
          </a:p>
          <a:p>
            <a:pPr marL="0" indent="0">
              <a:lnSpc>
                <a:spcPct val="80000"/>
              </a:lnSpc>
              <a:buNone/>
            </a:pPr>
            <a:r>
              <a:rPr lang="en-GB" dirty="0">
                <a:latin typeface="Arial" charset="0"/>
                <a:ea typeface="ＭＳ Ｐゴシック" pitchFamily="34" charset="-128"/>
                <a:cs typeface="Arial" charset="0"/>
              </a:rPr>
              <a:t>Reading Recovery</a:t>
            </a:r>
          </a:p>
          <a:p>
            <a:pPr marL="0" indent="0">
              <a:lnSpc>
                <a:spcPct val="80000"/>
              </a:lnSpc>
              <a:buNone/>
            </a:pPr>
            <a:r>
              <a:rPr lang="en-GB" dirty="0">
                <a:latin typeface="Arial" charset="0"/>
                <a:ea typeface="ＭＳ Ｐゴシック" pitchFamily="34" charset="-128"/>
                <a:cs typeface="Arial" charset="0"/>
              </a:rPr>
              <a:t>Reciprocal </a:t>
            </a:r>
            <a:r>
              <a:rPr lang="en-GB" dirty="0" smtClean="0">
                <a:latin typeface="Arial" charset="0"/>
                <a:ea typeface="ＭＳ Ｐゴシック" pitchFamily="34" charset="-128"/>
                <a:cs typeface="Arial" charset="0"/>
              </a:rPr>
              <a:t>Reading</a:t>
            </a:r>
            <a:endParaRPr lang="en-GB" dirty="0">
              <a:latin typeface="Arial" charset="0"/>
              <a:ea typeface="ＭＳ Ｐゴシック" pitchFamily="34" charset="-128"/>
              <a:cs typeface="Arial" charset="0"/>
            </a:endParaRPr>
          </a:p>
          <a:p>
            <a:pPr marL="0" indent="0" eaLnBrk="1" hangingPunct="1">
              <a:lnSpc>
                <a:spcPct val="80000"/>
              </a:lnSpc>
              <a:buNone/>
            </a:pPr>
            <a:endParaRPr lang="en-GB" sz="2000" b="1" dirty="0" smtClean="0">
              <a:latin typeface="Arial" charset="0"/>
              <a:ea typeface="ＭＳ Ｐゴシック" pitchFamily="34" charset="-128"/>
              <a:cs typeface="Arial" charset="0"/>
            </a:endParaRPr>
          </a:p>
        </p:txBody>
      </p:sp>
      <p:sp>
        <p:nvSpPr>
          <p:cNvPr id="3" name="Text Placeholder 2"/>
          <p:cNvSpPr>
            <a:spLocks noGrp="1"/>
          </p:cNvSpPr>
          <p:nvPr>
            <p:ph type="body" sz="quarter" idx="3"/>
          </p:nvPr>
        </p:nvSpPr>
        <p:spPr/>
        <p:txBody>
          <a:bodyPr/>
          <a:lstStyle/>
          <a:p>
            <a:r>
              <a:rPr lang="en-GB" u="sng" dirty="0" smtClean="0"/>
              <a:t>Writing</a:t>
            </a:r>
            <a:endParaRPr lang="en-GB" u="sng" dirty="0"/>
          </a:p>
        </p:txBody>
      </p:sp>
      <p:sp>
        <p:nvSpPr>
          <p:cNvPr id="4" name="Content Placeholder 3"/>
          <p:cNvSpPr>
            <a:spLocks noGrp="1"/>
          </p:cNvSpPr>
          <p:nvPr>
            <p:ph sz="quarter" idx="4"/>
          </p:nvPr>
        </p:nvSpPr>
        <p:spPr/>
        <p:txBody>
          <a:bodyPr/>
          <a:lstStyle/>
          <a:p>
            <a:pPr marL="0" indent="0">
              <a:buNone/>
            </a:pPr>
            <a:r>
              <a:rPr lang="en-GB" dirty="0" smtClean="0"/>
              <a:t>Paired Writing</a:t>
            </a:r>
          </a:p>
          <a:p>
            <a:pPr marL="0" indent="0">
              <a:buNone/>
            </a:pPr>
            <a:r>
              <a:rPr lang="en-GB" dirty="0" smtClean="0"/>
              <a:t>Reading Recovery</a:t>
            </a:r>
          </a:p>
          <a:p>
            <a:pPr marL="0" indent="0">
              <a:buNone/>
            </a:pPr>
            <a:r>
              <a:rPr lang="en-GB" dirty="0" smtClean="0"/>
              <a:t>Write Away Together</a:t>
            </a:r>
          </a:p>
          <a:p>
            <a:pPr marL="0" indent="0">
              <a:buNone/>
            </a:pP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3645024"/>
            <a:ext cx="2222425" cy="3080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709220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412" y="5287517"/>
            <a:ext cx="1587810" cy="1440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6"/>
          <p:cNvSpPr>
            <a:spLocks noGrp="1"/>
          </p:cNvSpPr>
          <p:nvPr>
            <p:ph type="title"/>
          </p:nvPr>
        </p:nvSpPr>
        <p:spPr>
          <a:xfrm>
            <a:off x="457201" y="274638"/>
            <a:ext cx="6131024" cy="778098"/>
          </a:xfrm>
        </p:spPr>
        <p:txBody>
          <a:bodyPr/>
          <a:lstStyle/>
          <a:p>
            <a:pPr algn="l"/>
            <a:r>
              <a:rPr lang="en-GB" dirty="0" smtClean="0"/>
              <a:t>Paired Spelling</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687" y="1132897"/>
            <a:ext cx="8785393" cy="5559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974" y="5157193"/>
            <a:ext cx="1424104" cy="1700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620688"/>
            <a:ext cx="1449143" cy="1673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2206" y="4955299"/>
            <a:ext cx="1351794" cy="579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11558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43408"/>
            <a:ext cx="744619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39" y="1196439"/>
            <a:ext cx="8065529" cy="2323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927" y="4780568"/>
            <a:ext cx="8167542" cy="1873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1711" y="3975499"/>
            <a:ext cx="7505973"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955" y="3490356"/>
            <a:ext cx="1401519" cy="161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7437" y="3462308"/>
            <a:ext cx="1450100" cy="1674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65272" y="3160050"/>
            <a:ext cx="1411184" cy="604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0810" y="2348879"/>
            <a:ext cx="1650559" cy="707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0791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22362"/>
            <a:ext cx="7872776" cy="2756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6632"/>
            <a:ext cx="1512168" cy="17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116633"/>
            <a:ext cx="1423135" cy="1643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2780927"/>
            <a:ext cx="8064896" cy="3921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13465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34673"/>
            <a:ext cx="962419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31" y="2212027"/>
            <a:ext cx="8790307" cy="28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1" y="4984094"/>
            <a:ext cx="7992888" cy="18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35749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IAS_Admin\Downloads\20160225_14533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9232"/>
          <a:stretch/>
        </p:blipFill>
        <p:spPr bwMode="auto">
          <a:xfrm rot="5400000">
            <a:off x="6179161" y="3827357"/>
            <a:ext cx="2967658" cy="274701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00607" y="1052736"/>
            <a:ext cx="5832648" cy="4647426"/>
          </a:xfrm>
          <a:prstGeom prst="rect">
            <a:avLst/>
          </a:prstGeom>
          <a:noFill/>
        </p:spPr>
        <p:txBody>
          <a:bodyPr wrap="square" rtlCol="0">
            <a:spAutoFit/>
          </a:bodyPr>
          <a:lstStyle/>
          <a:p>
            <a:endParaRPr lang="en-GB" sz="2800" b="1" dirty="0">
              <a:solidFill>
                <a:schemeClr val="tx2"/>
              </a:solidFill>
            </a:endParaRPr>
          </a:p>
          <a:p>
            <a:endParaRPr lang="en-GB" sz="2800" b="1" dirty="0" smtClean="0">
              <a:solidFill>
                <a:schemeClr val="tx2"/>
              </a:solidFill>
            </a:endParaRPr>
          </a:p>
          <a:p>
            <a:pPr marL="285750" indent="-285750">
              <a:buFont typeface="Arial" panose="020B0604020202020204" pitchFamily="34" charset="0"/>
              <a:buChar char="•"/>
            </a:pPr>
            <a:r>
              <a:rPr lang="en-GB" sz="2000" dirty="0" smtClean="0"/>
              <a:t>‘</a:t>
            </a:r>
            <a:r>
              <a:rPr lang="en-GB" sz="2000" b="1" dirty="0" smtClean="0"/>
              <a:t>Monkey talking’</a:t>
            </a:r>
          </a:p>
          <a:p>
            <a:r>
              <a:rPr lang="en-GB" sz="2000" dirty="0"/>
              <a:t>W</a:t>
            </a:r>
            <a:r>
              <a:rPr lang="en-GB" sz="2000" dirty="0" smtClean="0"/>
              <a:t>hole class read work aloud with fingers in their ears.  Technique enables child to hear their work aloud and check for sense/ improve word choices </a:t>
            </a:r>
            <a:r>
              <a:rPr lang="en-GB" sz="2000" dirty="0" err="1" smtClean="0"/>
              <a:t>etc</a:t>
            </a:r>
            <a:r>
              <a:rPr lang="en-GB" sz="2000" dirty="0" smtClean="0"/>
              <a:t> without disturbing others.</a:t>
            </a:r>
          </a:p>
          <a:p>
            <a:endParaRPr lang="en-GB" sz="2000" dirty="0" smtClean="0"/>
          </a:p>
          <a:p>
            <a:endParaRPr lang="en-GB" sz="2000" dirty="0"/>
          </a:p>
          <a:p>
            <a:endParaRPr lang="en-GB" sz="2000" dirty="0"/>
          </a:p>
          <a:p>
            <a:pPr marL="285750" indent="-285750">
              <a:buFont typeface="Arial" panose="020B0604020202020204" pitchFamily="34" charset="0"/>
              <a:buChar char="•"/>
            </a:pPr>
            <a:r>
              <a:rPr lang="en-GB" sz="2000" b="1" dirty="0" smtClean="0"/>
              <a:t>Editing flaps </a:t>
            </a:r>
            <a:endParaRPr lang="en-GB" sz="2000" b="1" dirty="0"/>
          </a:p>
          <a:p>
            <a:r>
              <a:rPr lang="en-GB" sz="2000" dirty="0" smtClean="0"/>
              <a:t>Focused editing on a particular section – could be directed by teacher or child initiated.  Enables teacher and child to see redrafting easily. </a:t>
            </a:r>
            <a:endParaRPr lang="en-GB" sz="2000" dirty="0"/>
          </a:p>
        </p:txBody>
      </p:sp>
      <p:pic>
        <p:nvPicPr>
          <p:cNvPr id="1026" name="Picture 2" descr="http://2.bp.blogspot.com/_hBoCneHP9fs/S6uvKh7CYwI/AAAAAAAAA5g/QLvw6dhY9w8/s400/monkey+ear.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8649" y="1453930"/>
            <a:ext cx="2673831" cy="17914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http://www.acfw.com/uploads/author_interviews/Toolbox_thumb.jpg">
            <a:hlinkClick r:id="rId5"/>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3681"/>
          <a:stretch/>
        </p:blipFill>
        <p:spPr bwMode="auto">
          <a:xfrm>
            <a:off x="3347864" y="696195"/>
            <a:ext cx="2052228" cy="132505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0606" y="144819"/>
            <a:ext cx="8835890" cy="461665"/>
          </a:xfrm>
          <a:prstGeom prst="rect">
            <a:avLst/>
          </a:prstGeom>
        </p:spPr>
        <p:txBody>
          <a:bodyPr wrap="square">
            <a:spAutoFit/>
          </a:bodyPr>
          <a:lstStyle/>
          <a:p>
            <a:r>
              <a:rPr lang="en-GB" sz="2400" b="1" dirty="0" smtClean="0">
                <a:solidFill>
                  <a:schemeClr val="tx2"/>
                </a:solidFill>
              </a:rPr>
              <a:t>EDITING TOOLKIT – encouraging independent and resilient learners</a:t>
            </a:r>
          </a:p>
        </p:txBody>
      </p:sp>
    </p:spTree>
    <p:extLst>
      <p:ext uri="{BB962C8B-B14F-4D97-AF65-F5344CB8AC3E}">
        <p14:creationId xmlns:p14="http://schemas.microsoft.com/office/powerpoint/2010/main" val="93723083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756" y="1700808"/>
            <a:ext cx="7934471" cy="4801314"/>
          </a:xfrm>
          <a:prstGeom prst="rect">
            <a:avLst/>
          </a:prstGeom>
          <a:noFill/>
        </p:spPr>
        <p:txBody>
          <a:bodyPr wrap="square" rtlCol="0">
            <a:spAutoFit/>
          </a:bodyPr>
          <a:lstStyle/>
          <a:p>
            <a:pPr marL="342900" indent="-342900">
              <a:buFont typeface="Arial" panose="020B0604020202020204" pitchFamily="34" charset="0"/>
              <a:buChar char="•"/>
            </a:pPr>
            <a:r>
              <a:rPr lang="en-GB" b="1" dirty="0" smtClean="0"/>
              <a:t>‘Dot it, don’t dodge it’</a:t>
            </a:r>
          </a:p>
          <a:p>
            <a:r>
              <a:rPr lang="en-GB" dirty="0" smtClean="0"/>
              <a:t>Child identifies known spelling errors as they write (by underlining or dotting) but are not distracted from the flow of their writing.  Child returns to the words later with a dictionary/ word bank to correct.</a:t>
            </a:r>
          </a:p>
          <a:p>
            <a:pPr marL="457200" indent="-457200">
              <a:buFont typeface="Arial" panose="020B0604020202020204" pitchFamily="34" charset="0"/>
              <a:buChar char="•"/>
            </a:pPr>
            <a:endParaRPr lang="en-GB" b="1" dirty="0"/>
          </a:p>
          <a:p>
            <a:pPr marL="457200" indent="-457200">
              <a:buFont typeface="Arial" panose="020B0604020202020204" pitchFamily="34" charset="0"/>
              <a:buChar char="•"/>
            </a:pPr>
            <a:r>
              <a:rPr lang="en-GB" b="1" dirty="0" smtClean="0"/>
              <a:t>‘Spelling Spyglass’ (KS2)</a:t>
            </a:r>
          </a:p>
          <a:p>
            <a:r>
              <a:rPr lang="en-GB" dirty="0" smtClean="0"/>
              <a:t>Child reads their work backwards: from bottom right to top left.  Checking for spelling errors without distraction of context</a:t>
            </a:r>
          </a:p>
          <a:p>
            <a:endParaRPr lang="en-GB" dirty="0"/>
          </a:p>
          <a:p>
            <a:pPr marL="285750" indent="-285750">
              <a:buFont typeface="Arial" panose="020B0604020202020204" pitchFamily="34" charset="0"/>
              <a:buChar char="•"/>
            </a:pPr>
            <a:r>
              <a:rPr lang="en-GB" b="1" dirty="0" smtClean="0"/>
              <a:t>Coloured marking (KS1)</a:t>
            </a:r>
          </a:p>
          <a:p>
            <a:r>
              <a:rPr lang="en-GB" dirty="0" smtClean="0"/>
              <a:t>Teachers identifies word spelt incorrectly with a specific colour, but does not write new spelling.  Child independently finds correct word on a given word bank e.g. blue dot – find word on blue word bank of second hundred high frequency words.  </a:t>
            </a:r>
          </a:p>
          <a:p>
            <a:endParaRPr lang="en-GB" dirty="0"/>
          </a:p>
          <a:p>
            <a:pPr marL="285750" indent="-285750">
              <a:buFont typeface="Arial" panose="020B0604020202020204" pitchFamily="34" charset="0"/>
              <a:buChar char="•"/>
            </a:pPr>
            <a:r>
              <a:rPr lang="en-GB" b="1" dirty="0" smtClean="0"/>
              <a:t>Coloured margin marking (KS2)</a:t>
            </a:r>
          </a:p>
          <a:p>
            <a:r>
              <a:rPr lang="en-GB" dirty="0" smtClean="0"/>
              <a:t>As above, but teacher identifies in the margin.  Growing independence ensures child finds word within the line that is incorrect.  </a:t>
            </a:r>
            <a:endParaRPr lang="en-GB" sz="2400" dirty="0"/>
          </a:p>
        </p:txBody>
      </p:sp>
      <p:pic>
        <p:nvPicPr>
          <p:cNvPr id="7" name="Picture 4" descr="https://lh4.ggpht.com/1W3ilYCF3YpOU8x1JiVwsguFU-cIAfGMsPbDsn0pOh_sa0iFF8rYHuyoPxVQ30xUeg=w30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2780928"/>
            <a:ext cx="1892788" cy="18927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http://www.acfw.com/uploads/author_interviews/Toolbox_thumb.jpg">
            <a:hlinkClick r:id="rId4"/>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3681"/>
          <a:stretch/>
        </p:blipFill>
        <p:spPr bwMode="auto">
          <a:xfrm>
            <a:off x="6692935" y="836712"/>
            <a:ext cx="1705779" cy="110136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82756" y="313552"/>
            <a:ext cx="8835890" cy="830997"/>
          </a:xfrm>
          <a:prstGeom prst="rect">
            <a:avLst/>
          </a:prstGeom>
        </p:spPr>
        <p:txBody>
          <a:bodyPr wrap="square">
            <a:spAutoFit/>
          </a:bodyPr>
          <a:lstStyle/>
          <a:p>
            <a:r>
              <a:rPr lang="en-GB" sz="2400" b="1" dirty="0" smtClean="0">
                <a:solidFill>
                  <a:schemeClr val="tx2"/>
                </a:solidFill>
              </a:rPr>
              <a:t>EDITING TOOLKIT – encouraging independent and resilient learners</a:t>
            </a:r>
          </a:p>
          <a:p>
            <a:r>
              <a:rPr lang="en-GB" sz="2400" b="1" dirty="0" smtClean="0">
                <a:solidFill>
                  <a:schemeClr val="tx2"/>
                </a:solidFill>
              </a:rPr>
              <a:t>Spelling:</a:t>
            </a:r>
          </a:p>
        </p:txBody>
      </p:sp>
    </p:spTree>
    <p:extLst>
      <p:ext uri="{BB962C8B-B14F-4D97-AF65-F5344CB8AC3E}">
        <p14:creationId xmlns:p14="http://schemas.microsoft.com/office/powerpoint/2010/main" val="9059930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4075" y="1844675"/>
            <a:ext cx="4673600"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0741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02816" y="260648"/>
            <a:ext cx="7924800" cy="1331913"/>
          </a:xfrm>
        </p:spPr>
        <p:txBody>
          <a:bodyPr/>
          <a:lstStyle/>
          <a:p>
            <a:pPr algn="l" eaLnBrk="1" hangingPunct="1"/>
            <a:r>
              <a:rPr lang="en-US" altLang="en-US" dirty="0">
                <a:solidFill>
                  <a:srgbClr val="0070C0"/>
                </a:solidFill>
              </a:rPr>
              <a:t>Aiming for success</a:t>
            </a:r>
          </a:p>
        </p:txBody>
      </p:sp>
      <p:sp>
        <p:nvSpPr>
          <p:cNvPr id="7171" name="Rectangle 3"/>
          <p:cNvSpPr txBox="1">
            <a:spLocks noChangeArrowheads="1"/>
          </p:cNvSpPr>
          <p:nvPr/>
        </p:nvSpPr>
        <p:spPr bwMode="auto">
          <a:xfrm>
            <a:off x="520700" y="1312863"/>
            <a:ext cx="8064500" cy="4895850"/>
          </a:xfrm>
          <a:prstGeom prst="rect">
            <a:avLst/>
          </a:prstGeom>
          <a:noFill/>
          <a:ln w="28575">
            <a:noFill/>
          </a:ln>
          <a:extLst/>
        </p:spPr>
        <p:txBody>
          <a:bodyPr/>
          <a:lstStyle>
            <a:lvl1pPr marL="342900" indent="-342900">
              <a:spcBef>
                <a:spcPct val="20000"/>
              </a:spcBef>
              <a:buChar char="•"/>
              <a:defRPr sz="20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buFontTx/>
              <a:buNone/>
              <a:defRPr/>
            </a:pPr>
            <a:r>
              <a:rPr lang="en-GB" sz="2400" i="0" dirty="0" smtClean="0"/>
              <a:t>ECC interventions aim to help schools to help pupils who have fallen behind to get back on track and catch up with their peers so that they can go on succeeding in class lessons afterwards.</a:t>
            </a:r>
          </a:p>
          <a:p>
            <a:pPr marL="0" indent="0">
              <a:buFontTx/>
              <a:buNone/>
              <a:defRPr/>
            </a:pPr>
            <a:endParaRPr lang="en-GB" sz="1800" i="0" dirty="0"/>
          </a:p>
          <a:p>
            <a:pPr marL="0" indent="0">
              <a:buFontTx/>
              <a:buNone/>
              <a:defRPr/>
            </a:pPr>
            <a:r>
              <a:rPr lang="en-GB" sz="2400" i="0" dirty="0" smtClean="0"/>
              <a:t>They are time-limited: </a:t>
            </a:r>
          </a:p>
          <a:p>
            <a:pPr>
              <a:defRPr/>
            </a:pPr>
            <a:r>
              <a:rPr lang="en-GB" sz="2400" i="0" dirty="0"/>
              <a:t>10 to 18 weeks</a:t>
            </a:r>
            <a:endParaRPr lang="en-GB" sz="1800" i="0" dirty="0"/>
          </a:p>
          <a:p>
            <a:pPr>
              <a:defRPr/>
            </a:pPr>
            <a:r>
              <a:rPr lang="en-GB" sz="2400" i="0" dirty="0" smtClean="0"/>
              <a:t>3 to 5 days a week</a:t>
            </a:r>
          </a:p>
          <a:p>
            <a:pPr>
              <a:defRPr/>
            </a:pPr>
            <a:r>
              <a:rPr lang="en-GB" sz="2400" i="0" dirty="0" smtClean="0"/>
              <a:t>30 to 40 minutes</a:t>
            </a:r>
          </a:p>
          <a:p>
            <a:pPr marL="0" indent="0">
              <a:buFontTx/>
              <a:buNone/>
              <a:defRPr/>
            </a:pPr>
            <a:endParaRPr lang="en-GB" sz="1800" i="0" dirty="0"/>
          </a:p>
          <a:p>
            <a:pPr marL="0" indent="0">
              <a:buFontTx/>
              <a:buNone/>
              <a:defRPr/>
            </a:pPr>
            <a:r>
              <a:rPr lang="en-GB" sz="2400" i="0" dirty="0" smtClean="0"/>
              <a:t>Pupils continue take part in class lessons.</a:t>
            </a:r>
          </a:p>
        </p:txBody>
      </p:sp>
      <p:sp>
        <p:nvSpPr>
          <p:cNvPr id="18436"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25F9E6A9-3E17-4792-A130-99BBB1D9BE59}"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69</a:t>
            </a:fld>
            <a:endParaRPr lang="en-GB" altLang="en-US" sz="2000" smtClean="0">
              <a:solidFill>
                <a:schemeClr val="bg1"/>
              </a:solidFill>
              <a:latin typeface="Arial Rounded MT Bold" panose="020F0704030504030204" pitchFamily="34" charset="0"/>
            </a:endParaRPr>
          </a:p>
        </p:txBody>
      </p:sp>
      <p:pic>
        <p:nvPicPr>
          <p:cNvPr id="18437"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0913" y="2663825"/>
            <a:ext cx="3703637" cy="2463800"/>
          </a:xfrm>
          <a:prstGeom prst="rect">
            <a:avLst/>
          </a:prstGeom>
          <a:noFill/>
          <a:ln w="19050">
            <a:solidFill>
              <a:srgbClr val="0A4F94"/>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137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 to ask of planning</a:t>
            </a:r>
            <a:br>
              <a:rPr lang="en-GB" dirty="0" smtClean="0"/>
            </a:br>
            <a:r>
              <a:rPr lang="en-GB" dirty="0" smtClean="0"/>
              <a:t>Medium Term Planning</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Are teachers clear about the learning intentions for each unit?</a:t>
            </a:r>
          </a:p>
          <a:p>
            <a:pPr marL="0" indent="0">
              <a:buNone/>
            </a:pPr>
            <a:r>
              <a:rPr lang="en-GB" dirty="0" smtClean="0"/>
              <a:t>Have they ensured that additional objectives are identified that can be taught in the same context?</a:t>
            </a:r>
          </a:p>
          <a:p>
            <a:pPr marL="0" indent="0">
              <a:buNone/>
            </a:pPr>
            <a:r>
              <a:rPr lang="en-GB" dirty="0" smtClean="0"/>
              <a:t>Is coverage sufficient?</a:t>
            </a:r>
          </a:p>
          <a:p>
            <a:pPr marL="0" indent="0">
              <a:buNone/>
            </a:pPr>
            <a:r>
              <a:rPr lang="en-GB" dirty="0" smtClean="0"/>
              <a:t>Have they used subject knowledge to identify possible misconceptions?</a:t>
            </a:r>
          </a:p>
          <a:p>
            <a:pPr marL="0" indent="0">
              <a:buNone/>
            </a:pPr>
            <a:r>
              <a:rPr lang="en-GB" dirty="0" smtClean="0"/>
              <a:t>Has an appropriate amount of time been allocated so learning intentions can be sufficiently learned?</a:t>
            </a:r>
            <a:endParaRPr lang="en-GB" dirty="0"/>
          </a:p>
        </p:txBody>
      </p:sp>
    </p:spTree>
    <p:extLst>
      <p:ext uri="{BB962C8B-B14F-4D97-AF65-F5344CB8AC3E}">
        <p14:creationId xmlns:p14="http://schemas.microsoft.com/office/powerpoint/2010/main" val="7215145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539750" y="1588"/>
            <a:ext cx="7886700" cy="1331912"/>
          </a:xfrm>
        </p:spPr>
        <p:txBody>
          <a:bodyPr/>
          <a:lstStyle/>
          <a:p>
            <a:pPr algn="l" eaLnBrk="1" hangingPunct="1"/>
            <a:r>
              <a:rPr altLang="en-US" dirty="0">
                <a:solidFill>
                  <a:srgbClr val="0070C0"/>
                </a:solidFill>
              </a:rPr>
              <a:t>1stClass@Number</a:t>
            </a:r>
            <a:r>
              <a:rPr altLang="en-US" dirty="0" smtClean="0"/>
              <a:t> </a:t>
            </a:r>
          </a:p>
        </p:txBody>
      </p:sp>
      <p:sp>
        <p:nvSpPr>
          <p:cNvPr id="31747" name="Content Placeholder 2"/>
          <p:cNvSpPr>
            <a:spLocks noGrp="1"/>
          </p:cNvSpPr>
          <p:nvPr>
            <p:ph idx="1"/>
          </p:nvPr>
        </p:nvSpPr>
        <p:spPr>
          <a:xfrm>
            <a:off x="539750" y="1331913"/>
            <a:ext cx="8064500" cy="4114800"/>
          </a:xfrm>
        </p:spPr>
        <p:txBody>
          <a:bodyPr>
            <a:normAutofit fontScale="92500" lnSpcReduction="20000"/>
          </a:bodyPr>
          <a:lstStyle/>
          <a:p>
            <a:pPr marL="0" indent="0" eaLnBrk="1" hangingPunct="1">
              <a:buFontTx/>
              <a:buNone/>
              <a:defRPr/>
            </a:pPr>
            <a:r>
              <a:rPr lang="en-GB" altLang="en-US" dirty="0" smtClean="0"/>
              <a:t>for children who need a helping hand with mathematics</a:t>
            </a:r>
          </a:p>
          <a:p>
            <a:pPr eaLnBrk="1" hangingPunct="1">
              <a:lnSpc>
                <a:spcPct val="125000"/>
              </a:lnSpc>
              <a:spcBef>
                <a:spcPts val="3000"/>
              </a:spcBef>
              <a:defRPr/>
            </a:pPr>
            <a:r>
              <a:rPr lang="en-GB" altLang="en-US" b="1" dirty="0" smtClean="0"/>
              <a:t>1</a:t>
            </a:r>
            <a:r>
              <a:rPr lang="en-GB" altLang="en-US" b="1" baseline="30000" dirty="0" smtClean="0"/>
              <a:t>st</a:t>
            </a:r>
            <a:r>
              <a:rPr lang="en-GB" altLang="en-US" b="1" dirty="0" smtClean="0"/>
              <a:t>Class@Number 1</a:t>
            </a:r>
            <a:br>
              <a:rPr lang="en-GB" altLang="en-US" b="1" dirty="0" smtClean="0"/>
            </a:br>
            <a:r>
              <a:rPr lang="en-GB" altLang="en-US" dirty="0" smtClean="0"/>
              <a:t>Year 2</a:t>
            </a:r>
          </a:p>
          <a:p>
            <a:pPr eaLnBrk="1" hangingPunct="1">
              <a:lnSpc>
                <a:spcPct val="125000"/>
              </a:lnSpc>
              <a:spcBef>
                <a:spcPts val="3000"/>
              </a:spcBef>
              <a:defRPr/>
            </a:pPr>
            <a:r>
              <a:rPr lang="en-GB" altLang="en-US" b="1" dirty="0" smtClean="0"/>
              <a:t>1</a:t>
            </a:r>
            <a:r>
              <a:rPr lang="en-GB" altLang="en-US" b="1" baseline="30000" dirty="0" smtClean="0"/>
              <a:t>st</a:t>
            </a:r>
            <a:r>
              <a:rPr lang="en-GB" altLang="en-US" b="1" dirty="0" smtClean="0"/>
              <a:t>Class@Number 2</a:t>
            </a:r>
            <a:br>
              <a:rPr lang="en-GB" altLang="en-US" b="1" dirty="0" smtClean="0"/>
            </a:br>
            <a:r>
              <a:rPr lang="en-GB" altLang="en-US" dirty="0" smtClean="0"/>
              <a:t>Years </a:t>
            </a:r>
            <a:r>
              <a:rPr lang="en-GB" altLang="en-US" dirty="0"/>
              <a:t>3 </a:t>
            </a:r>
            <a:r>
              <a:rPr lang="en-GB" altLang="en-US" dirty="0" smtClean="0"/>
              <a:t>and 4</a:t>
            </a:r>
          </a:p>
          <a:p>
            <a:pPr marL="0" indent="0" eaLnBrk="1" hangingPunct="1">
              <a:lnSpc>
                <a:spcPct val="100000"/>
              </a:lnSpc>
              <a:spcBef>
                <a:spcPts val="1800"/>
              </a:spcBef>
              <a:buFont typeface="Arial" panose="020B0604020202020204" pitchFamily="34" charset="0"/>
              <a:buNone/>
              <a:defRPr/>
            </a:pPr>
            <a:r>
              <a:rPr lang="en-GB" altLang="en-US" dirty="0" smtClean="0"/>
              <a:t>delivered by a teaching</a:t>
            </a:r>
            <a:br>
              <a:rPr lang="en-GB" altLang="en-US" dirty="0" smtClean="0"/>
            </a:br>
            <a:r>
              <a:rPr lang="en-GB" altLang="en-US" dirty="0" smtClean="0"/>
              <a:t>assistant</a:t>
            </a:r>
            <a:endParaRPr lang="en-GB" altLang="en-US" dirty="0"/>
          </a:p>
        </p:txBody>
      </p:sp>
      <p:pic>
        <p:nvPicPr>
          <p:cNvPr id="47108"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2093913"/>
            <a:ext cx="4387850" cy="2919412"/>
          </a:xfrm>
          <a:prstGeom prst="rect">
            <a:avLst/>
          </a:prstGeom>
          <a:noFill/>
          <a:ln w="28575">
            <a:solidFill>
              <a:srgbClr val="0A4F94"/>
            </a:solidFill>
            <a:miter lim="800000"/>
            <a:headEnd/>
            <a:tailEnd/>
          </a:ln>
          <a:extLst>
            <a:ext uri="{909E8E84-426E-40DD-AFC4-6F175D3DCCD1}">
              <a14:hiddenFill xmlns:a14="http://schemas.microsoft.com/office/drawing/2010/main">
                <a:solidFill>
                  <a:srgbClr val="FFFFFF"/>
                </a:solidFill>
              </a14:hiddenFill>
            </a:ext>
          </a:extLst>
        </p:spPr>
      </p:pic>
      <p:sp>
        <p:nvSpPr>
          <p:cNvPr id="47109"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AB775684-C021-4ACE-A6D9-B8F634FE5F37}"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70</a:t>
            </a:fld>
            <a:endParaRPr lang="en-GB" altLang="en-US" sz="2000" smtClean="0">
              <a:solidFill>
                <a:schemeClr val="bg1"/>
              </a:solidFill>
              <a:latin typeface="Arial Rounded MT Bold" panose="020F0704030504030204" pitchFamily="34" charset="0"/>
            </a:endParaRPr>
          </a:p>
        </p:txBody>
      </p:sp>
      <p:sp>
        <p:nvSpPr>
          <p:cNvPr id="6" name="12-Point Star 5"/>
          <p:cNvSpPr/>
          <p:nvPr/>
        </p:nvSpPr>
        <p:spPr>
          <a:xfrm>
            <a:off x="3563888" y="1844824"/>
            <a:ext cx="2232248" cy="1363662"/>
          </a:xfrm>
          <a:prstGeom prst="star1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i="0" dirty="0" smtClean="0">
                <a:solidFill>
                  <a:srgbClr val="FF0000"/>
                </a:solidFill>
                <a:latin typeface="Arial" panose="020B0604020202020204" pitchFamily="34" charset="0"/>
                <a:cs typeface="Arial" panose="020B0604020202020204" pitchFamily="34" charset="0"/>
              </a:rPr>
              <a:t>UPDATED</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smtClean="0">
                <a:solidFill>
                  <a:srgbClr val="FF0000"/>
                </a:solidFill>
                <a:latin typeface="Arial" panose="020B0604020202020204" pitchFamily="34" charset="0"/>
                <a:cs typeface="Arial" panose="020B0604020202020204" pitchFamily="34" charset="0"/>
              </a:rPr>
              <a:t>Sept 2015</a:t>
            </a:r>
            <a:endParaRPr lang="en-GB" sz="2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7190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539750" y="0"/>
            <a:ext cx="8064500" cy="1368425"/>
          </a:xfrm>
        </p:spPr>
        <p:txBody>
          <a:bodyPr/>
          <a:lstStyle/>
          <a:p>
            <a:pPr algn="l" eaLnBrk="1" hangingPunct="1"/>
            <a:r>
              <a:rPr altLang="en-US" dirty="0">
                <a:solidFill>
                  <a:srgbClr val="0070C0"/>
                </a:solidFill>
              </a:rPr>
              <a:t>How 1stClass@Number works</a:t>
            </a:r>
          </a:p>
        </p:txBody>
      </p:sp>
      <p:graphicFrame>
        <p:nvGraphicFramePr>
          <p:cNvPr id="8" name="Table 7"/>
          <p:cNvGraphicFramePr>
            <a:graphicFrameLocks noGrp="1"/>
          </p:cNvGraphicFramePr>
          <p:nvPr/>
        </p:nvGraphicFramePr>
        <p:xfrm>
          <a:off x="539750" y="1331913"/>
          <a:ext cx="8064500" cy="4362450"/>
        </p:xfrm>
        <a:graphic>
          <a:graphicData uri="http://schemas.openxmlformats.org/drawingml/2006/table">
            <a:tbl>
              <a:tblPr>
                <a:tableStyleId>{2D5ABB26-0587-4C30-8999-92F81FD0307C}</a:tableStyleId>
              </a:tblPr>
              <a:tblGrid>
                <a:gridCol w="4032250"/>
                <a:gridCol w="4032250"/>
              </a:tblGrid>
              <a:tr h="457227">
                <a:tc>
                  <a:txBody>
                    <a:bodyPr/>
                    <a:lstStyle/>
                    <a:p>
                      <a:pPr algn="ctr"/>
                      <a:r>
                        <a:rPr lang="en-GB" sz="2400" dirty="0" smtClean="0">
                          <a:latin typeface="Arial" panose="020B0604020202020204" pitchFamily="34" charset="0"/>
                          <a:cs typeface="Arial" panose="020B0604020202020204" pitchFamily="34" charset="0"/>
                        </a:rPr>
                        <a:t>Organisation</a:t>
                      </a:r>
                      <a:endParaRPr lang="en-GB" sz="2400" dirty="0">
                        <a:latin typeface="Arial" panose="020B0604020202020204" pitchFamily="34" charset="0"/>
                        <a:cs typeface="Arial" panose="020B0604020202020204" pitchFamily="34" charset="0"/>
                      </a:endParaRPr>
                    </a:p>
                  </a:txBody>
                  <a:tcPr marL="91446" marR="91446"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9BFF86"/>
                        </a:gs>
                        <a:gs pos="100000">
                          <a:srgbClr val="9BFF86">
                            <a:alpha val="20000"/>
                          </a:srgbClr>
                        </a:gs>
                      </a:gsLst>
                      <a:lin ang="2700000" scaled="1"/>
                    </a:gradFill>
                  </a:tcPr>
                </a:tc>
                <a:tc>
                  <a:txBody>
                    <a:bodyPr/>
                    <a:lstStyle/>
                    <a:p>
                      <a:pPr algn="ctr"/>
                      <a:r>
                        <a:rPr lang="en-GB" sz="2400" dirty="0" smtClean="0">
                          <a:latin typeface="Arial" panose="020B0604020202020204" pitchFamily="34" charset="0"/>
                          <a:cs typeface="Arial" panose="020B0604020202020204" pitchFamily="34" charset="0"/>
                        </a:rPr>
                        <a:t>The Lessons</a:t>
                      </a:r>
                      <a:endParaRPr lang="en-GB" sz="2400" dirty="0">
                        <a:latin typeface="Arial" panose="020B0604020202020204" pitchFamily="34" charset="0"/>
                        <a:cs typeface="Arial" panose="020B0604020202020204" pitchFamily="34" charset="0"/>
                      </a:endParaRPr>
                    </a:p>
                  </a:txBody>
                  <a:tcPr marL="91446" marR="91446"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B9BD5"/>
                        </a:gs>
                        <a:gs pos="100000">
                          <a:srgbClr val="5B9BD5">
                            <a:alpha val="20000"/>
                          </a:srgbClr>
                        </a:gs>
                      </a:gsLst>
                      <a:lin ang="2700000" scaled="1"/>
                    </a:gradFill>
                  </a:tcPr>
                </a:tc>
              </a:tr>
              <a:tr h="1862942">
                <a:tc>
                  <a:txBody>
                    <a:bodyPr/>
                    <a:lstStyle/>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up to 4 children in a group</a:t>
                      </a:r>
                    </a:p>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30-minute lessons</a:t>
                      </a:r>
                    </a:p>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3 times a week</a:t>
                      </a:r>
                    </a:p>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10 weeks</a:t>
                      </a:r>
                      <a:endParaRPr lang="en-GB" sz="2200" kern="1200" dirty="0">
                        <a:solidFill>
                          <a:schemeClr val="tx1"/>
                        </a:solidFill>
                        <a:latin typeface="Arial" panose="020B0604020202020204" pitchFamily="34" charset="0"/>
                        <a:ea typeface="+mn-ea"/>
                        <a:cs typeface="Arial" panose="020B0604020202020204" pitchFamily="34" charset="0"/>
                      </a:endParaRPr>
                    </a:p>
                  </a:txBody>
                  <a:tcPr marL="91446" marR="91446"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FF86">
                        <a:alpha val="30000"/>
                      </a:srgbClr>
                    </a:solidFill>
                  </a:tcPr>
                </a:tc>
                <a:tc rowSpan="3">
                  <a:txBody>
                    <a:bodyPr/>
                    <a:lstStyle/>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Post</a:t>
                      </a:r>
                      <a:r>
                        <a:rPr lang="en-GB" sz="2200" kern="1200" baseline="0" dirty="0" smtClean="0">
                          <a:solidFill>
                            <a:schemeClr val="tx1"/>
                          </a:solidFill>
                          <a:latin typeface="Arial" panose="020B0604020202020204" pitchFamily="34" charset="0"/>
                          <a:ea typeface="+mn-ea"/>
                          <a:cs typeface="Arial" panose="020B0604020202020204" pitchFamily="34" charset="0"/>
                        </a:rPr>
                        <a:t> Office theme</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real-life scenarios for stimulus and application</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enjoyable activities to build confidence</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focus on understanding number, place value and calculation</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adaptable to children’s needs</a:t>
                      </a:r>
                      <a:endParaRPr lang="en-GB" sz="2200" kern="1200" dirty="0">
                        <a:solidFill>
                          <a:schemeClr val="tx1"/>
                        </a:solidFill>
                        <a:latin typeface="Arial" panose="020B0604020202020204" pitchFamily="34" charset="0"/>
                        <a:ea typeface="+mn-ea"/>
                        <a:cs typeface="Arial" panose="020B0604020202020204" pitchFamily="34" charset="0"/>
                      </a:endParaRPr>
                    </a:p>
                  </a:txBody>
                  <a:tcPr marL="91446" marR="91446"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B9BD5">
                        <a:alpha val="16000"/>
                      </a:srgbClr>
                    </a:solidFill>
                  </a:tcPr>
                </a:tc>
              </a:tr>
              <a:tr h="457227">
                <a:tc>
                  <a:txBody>
                    <a:bodyPr/>
                    <a:lstStyle/>
                    <a:p>
                      <a:pPr algn="ctr"/>
                      <a:r>
                        <a:rPr lang="en-GB" sz="2400" baseline="0" dirty="0" smtClean="0">
                          <a:latin typeface="Arial" panose="020B0604020202020204" pitchFamily="34" charset="0"/>
                          <a:cs typeface="Arial" panose="020B0604020202020204" pitchFamily="34" charset="0"/>
                        </a:rPr>
                        <a:t>Training</a:t>
                      </a:r>
                      <a:endParaRPr lang="en-GB" sz="2400" dirty="0">
                        <a:latin typeface="Arial" panose="020B0604020202020204" pitchFamily="34" charset="0"/>
                        <a:cs typeface="Arial" panose="020B0604020202020204" pitchFamily="34" charset="0"/>
                      </a:endParaRPr>
                    </a:p>
                  </a:txBody>
                  <a:tcPr marL="91446" marR="91446"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9BFF86"/>
                        </a:gs>
                        <a:gs pos="100000">
                          <a:srgbClr val="9BFF86">
                            <a:alpha val="20000"/>
                          </a:srgbClr>
                        </a:gs>
                      </a:gsLst>
                      <a:lin ang="2700000" scaled="1"/>
                    </a:gradFill>
                  </a:tcPr>
                </a:tc>
                <a:tc vMerge="1">
                  <a:txBody>
                    <a:bodyPr/>
                    <a:lstStyle/>
                    <a:p>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9C1">
                        <a:alpha val="50196"/>
                      </a:srgbClr>
                    </a:solidFill>
                  </a:tcPr>
                </a:tc>
              </a:tr>
              <a:tr h="1585054">
                <a:tc>
                  <a:txBody>
                    <a:bodyPr/>
                    <a:lstStyle/>
                    <a:p>
                      <a:pPr marL="270000" indent="-270000">
                        <a:spcBef>
                          <a:spcPts val="600"/>
                        </a:spcBef>
                        <a:buFont typeface="Arial" panose="020B0604020202020204" pitchFamily="34" charset="0"/>
                        <a:buChar char="•"/>
                      </a:pPr>
                      <a:r>
                        <a:rPr lang="en-GB" sz="2200" dirty="0" smtClean="0">
                          <a:latin typeface="Arial" panose="020B0604020202020204" pitchFamily="34" charset="0"/>
                          <a:cs typeface="Arial" panose="020B0604020202020204" pitchFamily="34" charset="0"/>
                        </a:rPr>
                        <a:t>7</a:t>
                      </a:r>
                      <a:r>
                        <a:rPr lang="en-GB" sz="2200" baseline="0" dirty="0" smtClean="0">
                          <a:latin typeface="Arial" panose="020B0604020202020204" pitchFamily="34" charset="0"/>
                          <a:cs typeface="Arial" panose="020B0604020202020204" pitchFamily="34" charset="0"/>
                        </a:rPr>
                        <a:t> half days for the TA</a:t>
                      </a:r>
                    </a:p>
                    <a:p>
                      <a:pPr marL="270000" indent="-270000">
                        <a:spcBef>
                          <a:spcPts val="600"/>
                        </a:spcBef>
                        <a:buFont typeface="Arial" panose="020B0604020202020204" pitchFamily="34" charset="0"/>
                        <a:buChar char="•"/>
                      </a:pPr>
                      <a:r>
                        <a:rPr lang="en-GB" sz="2200" baseline="0" dirty="0" smtClean="0">
                          <a:latin typeface="Arial" panose="020B0604020202020204" pitchFamily="34" charset="0"/>
                          <a:cs typeface="Arial" panose="020B0604020202020204" pitchFamily="34" charset="0"/>
                        </a:rPr>
                        <a:t>2 half days for a Link Teacher</a:t>
                      </a:r>
                    </a:p>
                    <a:p>
                      <a:pPr marL="270000" indent="-270000">
                        <a:spcBef>
                          <a:spcPts val="600"/>
                        </a:spcBef>
                        <a:buFont typeface="Arial" panose="020B0604020202020204" pitchFamily="34" charset="0"/>
                        <a:buChar char="•"/>
                      </a:pPr>
                      <a:r>
                        <a:rPr lang="en-GB" sz="2200" baseline="0" dirty="0" smtClean="0">
                          <a:latin typeface="Arial" panose="020B0604020202020204" pitchFamily="34" charset="0"/>
                          <a:cs typeface="Arial" panose="020B0604020202020204" pitchFamily="34" charset="0"/>
                        </a:rPr>
                        <a:t>extensive plans &amp; resources</a:t>
                      </a:r>
                      <a:endParaRPr lang="en-GB" sz="2200" dirty="0">
                        <a:latin typeface="Arial" panose="020B0604020202020204" pitchFamily="34" charset="0"/>
                        <a:cs typeface="Arial" panose="020B0604020202020204" pitchFamily="34" charset="0"/>
                      </a:endParaRPr>
                    </a:p>
                  </a:txBody>
                  <a:tcPr marL="91446" marR="91446"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FF86">
                        <a:alpha val="30000"/>
                      </a:srgbClr>
                    </a:solidFill>
                  </a:tcPr>
                </a:tc>
                <a:tc vMerge="1">
                  <a:txBody>
                    <a:bodyPr/>
                    <a:lstStyle/>
                    <a:p>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9C1">
                        <a:alpha val="50196"/>
                      </a:srgbClr>
                    </a:solidFill>
                  </a:tcPr>
                </a:tc>
              </a:tr>
            </a:tbl>
          </a:graphicData>
        </a:graphic>
      </p:graphicFrame>
      <p:sp>
        <p:nvSpPr>
          <p:cNvPr id="48146"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BE6EFB9E-CEF4-4486-9E8A-0755770337D3}"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71</a:t>
            </a:fld>
            <a:endParaRPr lang="en-GB" altLang="en-US" sz="2000" smtClean="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08404463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539750" y="0"/>
            <a:ext cx="8064500" cy="1331913"/>
          </a:xfrm>
        </p:spPr>
        <p:txBody>
          <a:bodyPr/>
          <a:lstStyle/>
          <a:p>
            <a:pPr algn="l" eaLnBrk="1" hangingPunct="1"/>
            <a:r>
              <a:rPr altLang="en-US" dirty="0">
                <a:solidFill>
                  <a:srgbClr val="0070C0"/>
                </a:solidFill>
              </a:rPr>
              <a:t>1stClass@Number outcomes</a:t>
            </a:r>
          </a:p>
        </p:txBody>
      </p:sp>
      <p:graphicFrame>
        <p:nvGraphicFramePr>
          <p:cNvPr id="5" name="Table 4"/>
          <p:cNvGraphicFramePr>
            <a:graphicFrameLocks noGrp="1"/>
          </p:cNvGraphicFramePr>
          <p:nvPr/>
        </p:nvGraphicFramePr>
        <p:xfrm>
          <a:off x="539750" y="1331913"/>
          <a:ext cx="8064500" cy="977900"/>
        </p:xfrm>
        <a:graphic>
          <a:graphicData uri="http://schemas.openxmlformats.org/drawingml/2006/table">
            <a:tbl>
              <a:tblPr bandRow="1">
                <a:tableStyleId>{3B4B98B0-60AC-42C2-AFA5-B58CD77FA1E5}</a:tableStyleId>
              </a:tblPr>
              <a:tblGrid>
                <a:gridCol w="3859251"/>
                <a:gridCol w="4205249"/>
              </a:tblGrid>
              <a:tr h="488950">
                <a:tc>
                  <a:txBody>
                    <a:bodyPr/>
                    <a:lstStyle/>
                    <a:p>
                      <a:r>
                        <a:rPr lang="en-GB" sz="2400" dirty="0" smtClean="0">
                          <a:latin typeface="Arial" panose="020B0604020202020204" pitchFamily="34" charset="0"/>
                          <a:cs typeface="Arial" panose="020B0604020202020204" pitchFamily="34" charset="0"/>
                        </a:rPr>
                        <a:t>number age gain</a:t>
                      </a:r>
                      <a:endParaRPr lang="en-GB" sz="2400" dirty="0">
                        <a:latin typeface="Arial" panose="020B0604020202020204" pitchFamily="34" charset="0"/>
                        <a:cs typeface="Arial" panose="020B0604020202020204" pitchFamily="34" charset="0"/>
                      </a:endParaRPr>
                    </a:p>
                  </a:txBody>
                  <a:tcPr marL="91442" marR="91442" marT="45718" marB="45718" anchor="ctr"/>
                </a:tc>
                <a:tc>
                  <a:txBody>
                    <a:bodyPr/>
                    <a:lstStyle/>
                    <a:p>
                      <a:pPr algn="ctr"/>
                      <a:r>
                        <a:rPr lang="en-GB" sz="2400" dirty="0" smtClean="0">
                          <a:latin typeface="Arial" panose="020B0604020202020204" pitchFamily="34" charset="0"/>
                          <a:cs typeface="Arial" panose="020B0604020202020204" pitchFamily="34" charset="0"/>
                        </a:rPr>
                        <a:t>12 months in 3.5 months</a:t>
                      </a:r>
                      <a:endParaRPr lang="en-GB" sz="2400" dirty="0">
                        <a:latin typeface="Arial" panose="020B0604020202020204" pitchFamily="34" charset="0"/>
                        <a:cs typeface="Arial" panose="020B0604020202020204" pitchFamily="34" charset="0"/>
                      </a:endParaRPr>
                    </a:p>
                  </a:txBody>
                  <a:tcPr marL="91442" marR="91442" marT="45718" marB="45718" anchor="ctr"/>
                </a:tc>
              </a:tr>
              <a:tr h="488950">
                <a:tc>
                  <a:txBody>
                    <a:bodyPr/>
                    <a:lstStyle/>
                    <a:p>
                      <a:r>
                        <a:rPr lang="en-GB" sz="2400" dirty="0" smtClean="0">
                          <a:latin typeface="Arial" panose="020B0604020202020204" pitchFamily="34" charset="0"/>
                          <a:cs typeface="Arial" panose="020B0604020202020204" pitchFamily="34" charset="0"/>
                        </a:rPr>
                        <a:t>improved</a:t>
                      </a:r>
                      <a:r>
                        <a:rPr lang="en-GB" sz="2400" baseline="0" dirty="0" smtClean="0">
                          <a:latin typeface="Arial" panose="020B0604020202020204" pitchFamily="34" charset="0"/>
                          <a:cs typeface="Arial" panose="020B0604020202020204" pitchFamily="34" charset="0"/>
                        </a:rPr>
                        <a:t> attitude in class</a:t>
                      </a:r>
                      <a:endParaRPr lang="en-GB" sz="2400" dirty="0">
                        <a:latin typeface="Arial" panose="020B0604020202020204" pitchFamily="34" charset="0"/>
                        <a:cs typeface="Arial" panose="020B0604020202020204" pitchFamily="34" charset="0"/>
                      </a:endParaRPr>
                    </a:p>
                  </a:txBody>
                  <a:tcPr marL="91442" marR="91442" marT="45718" marB="45718" anchor="ctr"/>
                </a:tc>
                <a:tc>
                  <a:txBody>
                    <a:bodyPr/>
                    <a:lstStyle/>
                    <a:p>
                      <a:pPr algn="ctr"/>
                      <a:r>
                        <a:rPr lang="en-GB" sz="2400" dirty="0" smtClean="0">
                          <a:latin typeface="Arial" panose="020B0604020202020204" pitchFamily="34" charset="0"/>
                          <a:cs typeface="Arial" panose="020B0604020202020204" pitchFamily="34" charset="0"/>
                        </a:rPr>
                        <a:t>93</a:t>
                      </a:r>
                      <a:r>
                        <a:rPr lang="en-GB" sz="2400" baseline="0" dirty="0" smtClean="0">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a:txBody>
                  <a:tcPr marL="91442" marR="91442" marT="45718" marB="45718" anchor="ctr"/>
                </a:tc>
              </a:tr>
            </a:tbl>
          </a:graphicData>
        </a:graphic>
      </p:graphicFrame>
      <p:sp>
        <p:nvSpPr>
          <p:cNvPr id="49162" name="TextBox 2"/>
          <p:cNvSpPr txBox="1">
            <a:spLocks noChangeArrowheads="1"/>
          </p:cNvSpPr>
          <p:nvPr/>
        </p:nvSpPr>
        <p:spPr bwMode="auto">
          <a:xfrm>
            <a:off x="539750" y="4508500"/>
            <a:ext cx="8064500" cy="1546225"/>
          </a:xfrm>
          <a:prstGeom prst="rect">
            <a:avLst/>
          </a:prstGeom>
          <a:solidFill>
            <a:srgbClr val="FFFF99"/>
          </a:solidFill>
          <a:ln w="28575">
            <a:solidFill>
              <a:srgbClr val="0A4F94"/>
            </a:solidFill>
            <a:miter lim="800000"/>
            <a:headEnd/>
            <a:tailEnd/>
          </a:ln>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GB" altLang="en-US"/>
              <a:t>“Going to 1</a:t>
            </a:r>
            <a:r>
              <a:rPr lang="en-GB" altLang="en-US" baseline="30000"/>
              <a:t>st</a:t>
            </a:r>
            <a:r>
              <a:rPr lang="en-GB" altLang="en-US"/>
              <a:t>Class@Number was like when I got my glasses.  Now I can see how maths works, just like everyone else!”</a:t>
            </a:r>
          </a:p>
          <a:p>
            <a:pPr algn="r">
              <a:lnSpc>
                <a:spcPct val="100000"/>
              </a:lnSpc>
              <a:spcBef>
                <a:spcPts val="300"/>
              </a:spcBef>
              <a:buFontTx/>
              <a:buNone/>
            </a:pPr>
            <a:r>
              <a:rPr lang="en-GB" altLang="en-US" sz="2000"/>
              <a:t>	</a:t>
            </a:r>
            <a:r>
              <a:rPr lang="en-GB" altLang="en-US" sz="2000" i="0"/>
              <a:t> Child, London</a:t>
            </a:r>
          </a:p>
        </p:txBody>
      </p:sp>
      <p:sp>
        <p:nvSpPr>
          <p:cNvPr id="49163" name="TextBox 2"/>
          <p:cNvSpPr txBox="1">
            <a:spLocks noChangeArrowheads="1"/>
          </p:cNvSpPr>
          <p:nvPr/>
        </p:nvSpPr>
        <p:spPr bwMode="auto">
          <a:xfrm>
            <a:off x="539750" y="2635250"/>
            <a:ext cx="8064500" cy="1547813"/>
          </a:xfrm>
          <a:prstGeom prst="rect">
            <a:avLst/>
          </a:prstGeom>
          <a:solidFill>
            <a:srgbClr val="FFFF99"/>
          </a:solidFill>
          <a:ln w="28575">
            <a:solidFill>
              <a:srgbClr val="0A4F94"/>
            </a:solidFill>
            <a:miter lim="800000"/>
            <a:headEnd/>
            <a:tailEnd/>
          </a:ln>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GB" altLang="en-US"/>
              <a:t>“This is the best programme we have ever had for teaching assistants. It was not only effective but children gained an enthusiasm for their maths work”</a:t>
            </a:r>
          </a:p>
          <a:p>
            <a:pPr algn="r">
              <a:lnSpc>
                <a:spcPct val="100000"/>
              </a:lnSpc>
              <a:spcBef>
                <a:spcPts val="300"/>
              </a:spcBef>
              <a:buFontTx/>
              <a:buNone/>
            </a:pPr>
            <a:r>
              <a:rPr lang="en-GB" altLang="en-US" sz="2000"/>
              <a:t>	</a:t>
            </a:r>
            <a:r>
              <a:rPr lang="en-GB" altLang="en-US" sz="2000" i="0"/>
              <a:t> Redlands PS, Tower Hamlets</a:t>
            </a:r>
          </a:p>
        </p:txBody>
      </p:sp>
      <p:sp>
        <p:nvSpPr>
          <p:cNvPr id="49164"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E696AEAA-C696-45F1-BEA3-A49E6835C862}"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72</a:t>
            </a:fld>
            <a:endParaRPr lang="en-GB" altLang="en-US" sz="2000" smtClean="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35680679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68313" y="0"/>
            <a:ext cx="7886700" cy="1325563"/>
          </a:xfrm>
        </p:spPr>
        <p:txBody>
          <a:bodyPr/>
          <a:lstStyle/>
          <a:p>
            <a:pPr algn="l" eaLnBrk="1" hangingPunct="1"/>
            <a:r>
              <a:rPr altLang="en-US" dirty="0" err="1">
                <a:solidFill>
                  <a:srgbClr val="0070C0"/>
                </a:solidFill>
              </a:rPr>
              <a:t>Success@Arithmetic</a:t>
            </a:r>
            <a:r>
              <a:rPr altLang="en-US" dirty="0" smtClean="0"/>
              <a:t> </a:t>
            </a:r>
          </a:p>
        </p:txBody>
      </p:sp>
      <p:sp>
        <p:nvSpPr>
          <p:cNvPr id="50179" name="Content Placeholder 2"/>
          <p:cNvSpPr>
            <a:spLocks noGrp="1"/>
          </p:cNvSpPr>
          <p:nvPr>
            <p:ph idx="1"/>
          </p:nvPr>
        </p:nvSpPr>
        <p:spPr>
          <a:xfrm>
            <a:off x="468313" y="1125538"/>
            <a:ext cx="8218487" cy="503237"/>
          </a:xfrm>
        </p:spPr>
        <p:txBody>
          <a:bodyPr>
            <a:normAutofit lnSpcReduction="10000"/>
          </a:bodyPr>
          <a:lstStyle/>
          <a:p>
            <a:pPr marL="0" indent="0" eaLnBrk="1" hangingPunct="1">
              <a:buFontTx/>
              <a:buNone/>
            </a:pPr>
            <a:r>
              <a:rPr lang="en-GB" altLang="en-US" smtClean="0"/>
              <a:t>for pupils who find calculation difficult</a:t>
            </a:r>
          </a:p>
        </p:txBody>
      </p:sp>
      <p:pic>
        <p:nvPicPr>
          <p:cNvPr id="5018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67375" y="2613025"/>
            <a:ext cx="3019425" cy="2006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0181" name="Content Placeholder 2"/>
          <p:cNvSpPr txBox="1">
            <a:spLocks/>
          </p:cNvSpPr>
          <p:nvPr/>
        </p:nvSpPr>
        <p:spPr bwMode="auto">
          <a:xfrm>
            <a:off x="496888" y="1844675"/>
            <a:ext cx="400367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buFontTx/>
              <a:buNone/>
            </a:pPr>
            <a:r>
              <a:rPr lang="en-GB" altLang="en-US" b="1" i="0" dirty="0"/>
              <a:t>S@A: Number Sense</a:t>
            </a:r>
          </a:p>
          <a:p>
            <a:pPr eaLnBrk="1" hangingPunct="1">
              <a:lnSpc>
                <a:spcPct val="100000"/>
              </a:lnSpc>
              <a:spcBef>
                <a:spcPts val="600"/>
              </a:spcBef>
              <a:buFontTx/>
              <a:buNone/>
            </a:pPr>
            <a:r>
              <a:rPr lang="en-GB" altLang="en-US" sz="2000" i="0" dirty="0"/>
              <a:t>for pupils in Years </a:t>
            </a:r>
            <a:r>
              <a:rPr lang="en-GB" altLang="en-US" sz="2000" i="0" dirty="0" smtClean="0"/>
              <a:t>3 to 5</a:t>
            </a:r>
            <a:r>
              <a:rPr lang="en-GB" altLang="en-US" sz="2000" i="0" dirty="0"/>
              <a:t> </a:t>
            </a:r>
            <a:r>
              <a:rPr lang="en-GB" altLang="en-US" sz="2000" i="0" dirty="0" smtClean="0"/>
              <a:t>who</a:t>
            </a:r>
            <a:br>
              <a:rPr lang="en-GB" altLang="en-US" sz="2000" i="0" dirty="0" smtClean="0"/>
            </a:br>
            <a:r>
              <a:rPr lang="en-GB" altLang="en-US" sz="2000" i="0" dirty="0" smtClean="0"/>
              <a:t>need </a:t>
            </a:r>
            <a:r>
              <a:rPr lang="en-GB" altLang="en-US" sz="2000" i="0" dirty="0"/>
              <a:t>support to understand </a:t>
            </a:r>
            <a:br>
              <a:rPr lang="en-GB" altLang="en-US" sz="2000" i="0" dirty="0"/>
            </a:br>
            <a:r>
              <a:rPr lang="en-GB" altLang="en-US" sz="2000" i="0" dirty="0"/>
              <a:t>the number system and </a:t>
            </a:r>
            <a:br>
              <a:rPr lang="en-GB" altLang="en-US" sz="2000" i="0" dirty="0"/>
            </a:br>
            <a:r>
              <a:rPr lang="en-GB" altLang="en-US" sz="2000" i="0" dirty="0"/>
              <a:t>become fluent with number facts</a:t>
            </a:r>
          </a:p>
        </p:txBody>
      </p:sp>
      <p:sp>
        <p:nvSpPr>
          <p:cNvPr id="6" name="12-Point Star 5"/>
          <p:cNvSpPr/>
          <p:nvPr/>
        </p:nvSpPr>
        <p:spPr>
          <a:xfrm>
            <a:off x="3902869" y="1769270"/>
            <a:ext cx="1512887" cy="1363662"/>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i="0" dirty="0">
                <a:solidFill>
                  <a:srgbClr val="FFFF00"/>
                </a:solidFill>
                <a:latin typeface="Arial" panose="020B0604020202020204" pitchFamily="34" charset="0"/>
                <a:cs typeface="Arial" panose="020B0604020202020204" pitchFamily="34" charset="0"/>
              </a:rPr>
              <a:t>NEW</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Sep</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2015</a:t>
            </a:r>
          </a:p>
        </p:txBody>
      </p:sp>
      <p:sp>
        <p:nvSpPr>
          <p:cNvPr id="50183" name="TextBox 1"/>
          <p:cNvSpPr txBox="1">
            <a:spLocks noChangeArrowheads="1"/>
          </p:cNvSpPr>
          <p:nvPr/>
        </p:nvSpPr>
        <p:spPr bwMode="auto">
          <a:xfrm>
            <a:off x="546100" y="5500688"/>
            <a:ext cx="8062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GB" altLang="en-US" i="0"/>
              <a:t>led by a teacher and a teaching assistant</a:t>
            </a:r>
          </a:p>
        </p:txBody>
      </p:sp>
      <p:sp>
        <p:nvSpPr>
          <p:cNvPr id="50184" name="Content Placeholder 2"/>
          <p:cNvSpPr txBox="1">
            <a:spLocks/>
          </p:cNvSpPr>
          <p:nvPr/>
        </p:nvSpPr>
        <p:spPr bwMode="auto">
          <a:xfrm>
            <a:off x="546100" y="3786188"/>
            <a:ext cx="4962525" cy="1373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buFontTx/>
              <a:buNone/>
            </a:pPr>
            <a:r>
              <a:rPr lang="en-GB" altLang="en-US" b="1" i="0"/>
              <a:t>S@A: Calculation</a:t>
            </a:r>
          </a:p>
          <a:p>
            <a:pPr eaLnBrk="1" hangingPunct="1">
              <a:lnSpc>
                <a:spcPct val="100000"/>
              </a:lnSpc>
              <a:spcBef>
                <a:spcPts val="600"/>
              </a:spcBef>
              <a:buFontTx/>
              <a:buNone/>
            </a:pPr>
            <a:r>
              <a:rPr lang="en-GB" altLang="en-US" sz="2000" i="0"/>
              <a:t>for pupils in Years 5 to 8 who need support to understand calculations and develop fluency with written methods</a:t>
            </a:r>
          </a:p>
        </p:txBody>
      </p:sp>
      <p:sp>
        <p:nvSpPr>
          <p:cNvPr id="50185"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A01C0641-D6A0-44DD-ABA4-BB026E9FDC70}"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73</a:t>
            </a:fld>
            <a:endParaRPr lang="en-GB" altLang="en-US" sz="2000" smtClean="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65175056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81013" y="23813"/>
            <a:ext cx="7886700" cy="1325562"/>
          </a:xfrm>
        </p:spPr>
        <p:txBody>
          <a:bodyPr/>
          <a:lstStyle/>
          <a:p>
            <a:pPr algn="l" eaLnBrk="1" hangingPunct="1"/>
            <a:r>
              <a:rPr altLang="en-US" dirty="0">
                <a:solidFill>
                  <a:srgbClr val="0070C0"/>
                </a:solidFill>
              </a:rPr>
              <a:t>How </a:t>
            </a:r>
            <a:r>
              <a:rPr altLang="en-US" dirty="0" err="1">
                <a:solidFill>
                  <a:srgbClr val="0070C0"/>
                </a:solidFill>
              </a:rPr>
              <a:t>Success@Arithmetic</a:t>
            </a:r>
            <a:r>
              <a:rPr altLang="en-US" dirty="0">
                <a:solidFill>
                  <a:srgbClr val="0070C0"/>
                </a:solidFill>
              </a:rPr>
              <a:t> works</a:t>
            </a:r>
          </a:p>
        </p:txBody>
      </p:sp>
      <p:graphicFrame>
        <p:nvGraphicFramePr>
          <p:cNvPr id="8" name="Table 7"/>
          <p:cNvGraphicFramePr>
            <a:graphicFrameLocks noGrp="1"/>
          </p:cNvGraphicFramePr>
          <p:nvPr/>
        </p:nvGraphicFramePr>
        <p:xfrm>
          <a:off x="539750" y="1223963"/>
          <a:ext cx="8064500" cy="4876800"/>
        </p:xfrm>
        <a:graphic>
          <a:graphicData uri="http://schemas.openxmlformats.org/drawingml/2006/table">
            <a:tbl>
              <a:tblPr>
                <a:tableStyleId>{2D5ABB26-0587-4C30-8999-92F81FD0307C}</a:tableStyleId>
              </a:tblPr>
              <a:tblGrid>
                <a:gridCol w="4032250"/>
                <a:gridCol w="4032250"/>
              </a:tblGrid>
              <a:tr h="353327">
                <a:tc>
                  <a:txBody>
                    <a:bodyPr/>
                    <a:lstStyle/>
                    <a:p>
                      <a:pPr algn="ctr"/>
                      <a:r>
                        <a:rPr lang="en-GB" sz="2400" dirty="0" smtClean="0">
                          <a:latin typeface="Arial" panose="020B0604020202020204" pitchFamily="34" charset="0"/>
                          <a:cs typeface="Arial" panose="020B0604020202020204" pitchFamily="34" charset="0"/>
                        </a:rPr>
                        <a:t>Organisation</a:t>
                      </a:r>
                      <a:endParaRPr lang="en-GB" sz="2400" dirty="0">
                        <a:latin typeface="Arial" panose="020B0604020202020204" pitchFamily="34" charset="0"/>
                        <a:cs typeface="Arial" panose="020B0604020202020204" pitchFamily="34" charset="0"/>
                      </a:endParaRPr>
                    </a:p>
                  </a:txBody>
                  <a:tcPr marL="91446" marR="914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9BFF86"/>
                        </a:gs>
                        <a:gs pos="100000">
                          <a:srgbClr val="9BFF86">
                            <a:alpha val="20000"/>
                          </a:srgbClr>
                        </a:gs>
                      </a:gsLst>
                      <a:lin ang="2700000" scaled="1"/>
                    </a:gradFill>
                  </a:tcPr>
                </a:tc>
                <a:tc>
                  <a:txBody>
                    <a:bodyPr/>
                    <a:lstStyle/>
                    <a:p>
                      <a:pPr algn="ctr"/>
                      <a:r>
                        <a:rPr lang="en-GB" sz="2400" dirty="0" smtClean="0">
                          <a:latin typeface="Arial" panose="020B0604020202020204" pitchFamily="34" charset="0"/>
                          <a:cs typeface="Arial" panose="020B0604020202020204" pitchFamily="34" charset="0"/>
                        </a:rPr>
                        <a:t>The Lessons</a:t>
                      </a:r>
                      <a:endParaRPr lang="en-GB" sz="2400" dirty="0">
                        <a:latin typeface="Arial" panose="020B0604020202020204" pitchFamily="34" charset="0"/>
                        <a:cs typeface="Arial" panose="020B0604020202020204" pitchFamily="34" charset="0"/>
                      </a:endParaRPr>
                    </a:p>
                  </a:txBody>
                  <a:tcPr marL="91446" marR="914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B9BD5"/>
                        </a:gs>
                        <a:gs pos="100000">
                          <a:srgbClr val="5B9BD5">
                            <a:alpha val="20000"/>
                          </a:srgbClr>
                        </a:gs>
                      </a:gsLst>
                      <a:lin ang="2700000" scaled="1"/>
                    </a:gradFill>
                  </a:tcPr>
                </a:tc>
              </a:tr>
              <a:tr h="1862831">
                <a:tc>
                  <a:txBody>
                    <a:bodyPr/>
                    <a:lstStyle/>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3 pupils</a:t>
                      </a:r>
                      <a:r>
                        <a:rPr lang="en-GB" sz="2200" kern="1200" baseline="0" dirty="0" smtClean="0">
                          <a:solidFill>
                            <a:schemeClr val="tx1"/>
                          </a:solidFill>
                          <a:latin typeface="Arial" panose="020B0604020202020204" pitchFamily="34" charset="0"/>
                          <a:ea typeface="+mn-ea"/>
                          <a:cs typeface="Arial" panose="020B0604020202020204" pitchFamily="34" charset="0"/>
                        </a:rPr>
                        <a:t> </a:t>
                      </a:r>
                      <a:r>
                        <a:rPr lang="en-GB" sz="2200" kern="1200" dirty="0" smtClean="0">
                          <a:solidFill>
                            <a:schemeClr val="tx1"/>
                          </a:solidFill>
                          <a:latin typeface="Arial" panose="020B0604020202020204" pitchFamily="34" charset="0"/>
                          <a:ea typeface="+mn-ea"/>
                          <a:cs typeface="Arial" panose="020B0604020202020204" pitchFamily="34" charset="0"/>
                        </a:rPr>
                        <a:t>in a group</a:t>
                      </a:r>
                    </a:p>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40-minute lessons</a:t>
                      </a:r>
                    </a:p>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3 times a week</a:t>
                      </a:r>
                    </a:p>
                    <a:p>
                      <a:pPr marL="270000" indent="-270000" algn="l" defTabSz="914400" rtl="0" eaLnBrk="1" latinLnBrk="0" hangingPunct="1">
                        <a:spcBef>
                          <a:spcPts val="600"/>
                        </a:spcBef>
                        <a:buFont typeface="Arial" panose="020B0604020202020204" pitchFamily="34" charset="0"/>
                        <a:buChar char="•"/>
                      </a:pPr>
                      <a:r>
                        <a:rPr lang="en-GB" sz="2200" kern="1200" smtClean="0">
                          <a:solidFill>
                            <a:schemeClr val="tx1"/>
                          </a:solidFill>
                          <a:latin typeface="Arial" panose="020B0604020202020204" pitchFamily="34" charset="0"/>
                          <a:ea typeface="+mn-ea"/>
                          <a:cs typeface="Arial" panose="020B0604020202020204" pitchFamily="34" charset="0"/>
                        </a:rPr>
                        <a:t>10 </a:t>
                      </a:r>
                      <a:r>
                        <a:rPr lang="en-GB" sz="2200" kern="1200" dirty="0" smtClean="0">
                          <a:solidFill>
                            <a:schemeClr val="tx1"/>
                          </a:solidFill>
                          <a:latin typeface="Arial" panose="020B0604020202020204" pitchFamily="34" charset="0"/>
                          <a:ea typeface="+mn-ea"/>
                          <a:cs typeface="Arial" panose="020B0604020202020204" pitchFamily="34" charset="0"/>
                        </a:rPr>
                        <a:t>weeks</a:t>
                      </a:r>
                      <a:endParaRPr lang="en-GB" sz="2200" kern="1200" dirty="0">
                        <a:solidFill>
                          <a:schemeClr val="tx1"/>
                        </a:solidFill>
                        <a:latin typeface="Arial" panose="020B0604020202020204" pitchFamily="34" charset="0"/>
                        <a:ea typeface="+mn-ea"/>
                        <a:cs typeface="Arial" panose="020B0604020202020204" pitchFamily="34" charset="0"/>
                      </a:endParaRPr>
                    </a:p>
                  </a:txBody>
                  <a:tcPr marL="91446" marR="914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FF86">
                        <a:alpha val="30000"/>
                      </a:srgbClr>
                    </a:solidFill>
                  </a:tcPr>
                </a:tc>
                <a:tc rowSpan="3">
                  <a:txBody>
                    <a:bodyPr/>
                    <a:lstStyle/>
                    <a:p>
                      <a:pPr marL="270000" indent="-270000" algn="l" defTabSz="914400" rtl="0" eaLnBrk="1" latinLnBrk="0" hangingPunct="1">
                        <a:spcBef>
                          <a:spcPts val="600"/>
                        </a:spcBef>
                        <a:buFont typeface="Arial" panose="020B0604020202020204" pitchFamily="34" charset="0"/>
                        <a:buChar char="•"/>
                        <a:defRPr/>
                      </a:pPr>
                      <a:r>
                        <a:rPr lang="en-GB" sz="2200" kern="1200" baseline="0" dirty="0" smtClean="0">
                          <a:solidFill>
                            <a:schemeClr val="tx1"/>
                          </a:solidFill>
                          <a:latin typeface="Arial" panose="020B0604020202020204" pitchFamily="34" charset="0"/>
                          <a:ea typeface="+mn-ea"/>
                          <a:cs typeface="Arial" panose="020B0604020202020204" pitchFamily="34" charset="0"/>
                        </a:rPr>
                        <a:t>a Lead Teacher conducts a diagnostic assessment and plans the steps</a:t>
                      </a:r>
                    </a:p>
                    <a:p>
                      <a:pPr marL="270000" indent="-270000" algn="l" defTabSz="914400" rtl="0" eaLnBrk="1" latinLnBrk="0" hangingPunct="1">
                        <a:spcBef>
                          <a:spcPts val="600"/>
                        </a:spcBef>
                        <a:buFont typeface="Arial" panose="020B0604020202020204" pitchFamily="34" charset="0"/>
                        <a:buChar char="•"/>
                        <a:defRPr/>
                      </a:pPr>
                      <a:r>
                        <a:rPr lang="en-GB" sz="2200" kern="1200" baseline="0" dirty="0" smtClean="0">
                          <a:solidFill>
                            <a:schemeClr val="tx1"/>
                          </a:solidFill>
                          <a:latin typeface="Arial" panose="020B0604020202020204" pitchFamily="34" charset="0"/>
                          <a:ea typeface="+mn-ea"/>
                          <a:cs typeface="Arial" panose="020B0604020202020204" pitchFamily="34" charset="0"/>
                        </a:rPr>
                        <a:t>a teaching assistant delivers the steps</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build understanding with number rods, bar models and base-10 apparatus</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promote fluency with daily skills practice</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develop efficient use of written methods</a:t>
                      </a:r>
                      <a:endParaRPr lang="en-GB" sz="2200" kern="1200" dirty="0">
                        <a:solidFill>
                          <a:schemeClr val="tx1"/>
                        </a:solidFill>
                        <a:latin typeface="Arial" panose="020B0604020202020204" pitchFamily="34" charset="0"/>
                        <a:ea typeface="+mn-ea"/>
                        <a:cs typeface="Arial" panose="020B0604020202020204" pitchFamily="34" charset="0"/>
                      </a:endParaRPr>
                    </a:p>
                  </a:txBody>
                  <a:tcPr marL="91446" marR="914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B9BD5">
                        <a:alpha val="16000"/>
                      </a:srgbClr>
                    </a:solidFill>
                  </a:tcPr>
                </a:tc>
              </a:tr>
              <a:tr h="389538">
                <a:tc>
                  <a:txBody>
                    <a:bodyPr/>
                    <a:lstStyle/>
                    <a:p>
                      <a:pPr algn="ctr"/>
                      <a:r>
                        <a:rPr lang="en-GB" sz="2400" baseline="0" dirty="0" smtClean="0">
                          <a:latin typeface="Arial" panose="020B0604020202020204" pitchFamily="34" charset="0"/>
                          <a:cs typeface="Arial" panose="020B0604020202020204" pitchFamily="34" charset="0"/>
                        </a:rPr>
                        <a:t>Training</a:t>
                      </a:r>
                      <a:endParaRPr lang="en-GB" sz="2400" dirty="0">
                        <a:latin typeface="Arial" panose="020B0604020202020204" pitchFamily="34" charset="0"/>
                        <a:cs typeface="Arial" panose="020B0604020202020204" pitchFamily="34" charset="0"/>
                      </a:endParaRPr>
                    </a:p>
                  </a:txBody>
                  <a:tcPr marL="91446" marR="914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9BFF86"/>
                        </a:gs>
                        <a:gs pos="100000">
                          <a:srgbClr val="9BFF86">
                            <a:alpha val="20000"/>
                          </a:srgbClr>
                        </a:gs>
                      </a:gsLst>
                      <a:lin ang="2700000" scaled="1"/>
                    </a:gradFill>
                  </a:tcPr>
                </a:tc>
                <a:tc vMerge="1">
                  <a:txBody>
                    <a:bodyPr/>
                    <a:lstStyle/>
                    <a:p>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9C1">
                        <a:alpha val="50196"/>
                      </a:srgbClr>
                    </a:solidFill>
                  </a:tcPr>
                </a:tc>
              </a:tr>
              <a:tr h="720000">
                <a:tc>
                  <a:txBody>
                    <a:bodyPr/>
                    <a:lstStyle/>
                    <a:p>
                      <a:pPr marL="270000" indent="-270000">
                        <a:spcBef>
                          <a:spcPts val="600"/>
                        </a:spcBef>
                        <a:buFont typeface="Arial" panose="020B0604020202020204" pitchFamily="34" charset="0"/>
                        <a:buChar char="•"/>
                      </a:pPr>
                      <a:r>
                        <a:rPr lang="en-GB" sz="2200" dirty="0" smtClean="0">
                          <a:latin typeface="Arial" panose="020B0604020202020204" pitchFamily="34" charset="0"/>
                          <a:cs typeface="Arial" panose="020B0604020202020204" pitchFamily="34" charset="0"/>
                        </a:rPr>
                        <a:t>2</a:t>
                      </a:r>
                      <a:r>
                        <a:rPr lang="en-GB" sz="2200" baseline="0" dirty="0" smtClean="0">
                          <a:latin typeface="Arial" panose="020B0604020202020204" pitchFamily="34" charset="0"/>
                          <a:cs typeface="Arial" panose="020B0604020202020204" pitchFamily="34" charset="0"/>
                        </a:rPr>
                        <a:t>½ days for the teacher and teaching assistant</a:t>
                      </a:r>
                    </a:p>
                    <a:p>
                      <a:pPr marL="270000" indent="-270000">
                        <a:spcBef>
                          <a:spcPts val="600"/>
                        </a:spcBef>
                        <a:buFont typeface="Arial" panose="020B0604020202020204" pitchFamily="34" charset="0"/>
                        <a:buChar char="•"/>
                      </a:pPr>
                      <a:r>
                        <a:rPr lang="en-GB" sz="2200" baseline="0" dirty="0" smtClean="0">
                          <a:latin typeface="Arial" panose="020B0604020202020204" pitchFamily="34" charset="0"/>
                          <a:cs typeface="Arial" panose="020B0604020202020204" pitchFamily="34" charset="0"/>
                        </a:rPr>
                        <a:t>detailed plans</a:t>
                      </a:r>
                    </a:p>
                    <a:p>
                      <a:pPr marL="270000" indent="-270000">
                        <a:spcBef>
                          <a:spcPts val="600"/>
                        </a:spcBef>
                        <a:buFont typeface="Arial" panose="020B0604020202020204" pitchFamily="34" charset="0"/>
                        <a:buChar char="•"/>
                      </a:pPr>
                      <a:r>
                        <a:rPr lang="en-GB" sz="2200" baseline="0" dirty="0" smtClean="0">
                          <a:latin typeface="Arial" panose="020B0604020202020204" pitchFamily="34" charset="0"/>
                          <a:cs typeface="Arial" panose="020B0604020202020204" pitchFamily="34" charset="0"/>
                        </a:rPr>
                        <a:t>key teaching resources</a:t>
                      </a:r>
                      <a:endParaRPr lang="en-GB" sz="2200" dirty="0">
                        <a:latin typeface="Arial" panose="020B0604020202020204" pitchFamily="34" charset="0"/>
                        <a:cs typeface="Arial" panose="020B0604020202020204" pitchFamily="34" charset="0"/>
                      </a:endParaRPr>
                    </a:p>
                  </a:txBody>
                  <a:tcPr marL="91446" marR="914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FF86">
                        <a:alpha val="30000"/>
                      </a:srgbClr>
                    </a:solidFill>
                  </a:tcPr>
                </a:tc>
                <a:tc vMerge="1">
                  <a:txBody>
                    <a:bodyPr/>
                    <a:lstStyle/>
                    <a:p>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9C1">
                        <a:alpha val="50196"/>
                      </a:srgbClr>
                    </a:solidFill>
                  </a:tcPr>
                </a:tc>
              </a:tr>
            </a:tbl>
          </a:graphicData>
        </a:graphic>
      </p:graphicFrame>
      <p:sp>
        <p:nvSpPr>
          <p:cNvPr id="51218"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FAFB3B09-3F29-4D75-A157-C6F204986832}"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74</a:t>
            </a:fld>
            <a:endParaRPr lang="en-GB" altLang="en-US" sz="2000" smtClean="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18935327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539750" y="26988"/>
            <a:ext cx="8064500" cy="1143000"/>
          </a:xfrm>
        </p:spPr>
        <p:txBody>
          <a:bodyPr/>
          <a:lstStyle/>
          <a:p>
            <a:pPr algn="l" eaLnBrk="1" hangingPunct="1"/>
            <a:r>
              <a:rPr altLang="en-US" dirty="0" err="1">
                <a:solidFill>
                  <a:srgbClr val="0070C0"/>
                </a:solidFill>
              </a:rPr>
              <a:t>Success@Arithmetic</a:t>
            </a:r>
            <a:r>
              <a:rPr altLang="en-US" dirty="0">
                <a:solidFill>
                  <a:srgbClr val="0070C0"/>
                </a:solidFill>
              </a:rPr>
              <a:t> outcomes</a:t>
            </a:r>
          </a:p>
        </p:txBody>
      </p:sp>
      <p:graphicFrame>
        <p:nvGraphicFramePr>
          <p:cNvPr id="6" name="Table 5"/>
          <p:cNvGraphicFramePr>
            <a:graphicFrameLocks noGrp="1"/>
          </p:cNvGraphicFramePr>
          <p:nvPr/>
        </p:nvGraphicFramePr>
        <p:xfrm>
          <a:off x="539750" y="1196975"/>
          <a:ext cx="8064500" cy="977900"/>
        </p:xfrm>
        <a:graphic>
          <a:graphicData uri="http://schemas.openxmlformats.org/drawingml/2006/table">
            <a:tbl>
              <a:tblPr bandRow="1">
                <a:tableStyleId>{3B4B98B0-60AC-42C2-AFA5-B58CD77FA1E5}</a:tableStyleId>
              </a:tblPr>
              <a:tblGrid>
                <a:gridCol w="4215705"/>
                <a:gridCol w="3848795"/>
              </a:tblGrid>
              <a:tr h="488950">
                <a:tc>
                  <a:txBody>
                    <a:bodyPr/>
                    <a:lstStyle/>
                    <a:p>
                      <a:r>
                        <a:rPr lang="en-GB" sz="2400" dirty="0" smtClean="0">
                          <a:latin typeface="Arial" panose="020B0604020202020204" pitchFamily="34" charset="0"/>
                          <a:cs typeface="Arial" panose="020B0604020202020204" pitchFamily="34" charset="0"/>
                        </a:rPr>
                        <a:t>number age gain</a:t>
                      </a:r>
                      <a:endParaRPr lang="en-GB" sz="2400" dirty="0">
                        <a:latin typeface="Arial" panose="020B0604020202020204" pitchFamily="34" charset="0"/>
                        <a:cs typeface="Arial" panose="020B0604020202020204" pitchFamily="34" charset="0"/>
                      </a:endParaRPr>
                    </a:p>
                  </a:txBody>
                  <a:tcPr marL="91433" marR="91433" marT="45718" marB="45718" anchor="ctr"/>
                </a:tc>
                <a:tc>
                  <a:txBody>
                    <a:bodyPr/>
                    <a:lstStyle/>
                    <a:p>
                      <a:pPr algn="ctr"/>
                      <a:r>
                        <a:rPr lang="en-GB" sz="2400" dirty="0" smtClean="0">
                          <a:latin typeface="Arial" panose="020B0604020202020204" pitchFamily="34" charset="0"/>
                          <a:cs typeface="Arial" panose="020B0604020202020204" pitchFamily="34" charset="0"/>
                        </a:rPr>
                        <a:t>16 months in 4 months</a:t>
                      </a:r>
                      <a:endParaRPr lang="en-GB" sz="2400" dirty="0">
                        <a:latin typeface="Arial" panose="020B0604020202020204" pitchFamily="34" charset="0"/>
                        <a:cs typeface="Arial" panose="020B0604020202020204" pitchFamily="34" charset="0"/>
                      </a:endParaRPr>
                    </a:p>
                  </a:txBody>
                  <a:tcPr marL="91433" marR="91433" marT="45718" marB="45718" anchor="ctr"/>
                </a:tc>
              </a:tr>
              <a:tr h="488950">
                <a:tc>
                  <a:txBody>
                    <a:bodyPr/>
                    <a:lstStyle/>
                    <a:p>
                      <a:r>
                        <a:rPr lang="en-GB" sz="2400" baseline="0" dirty="0" smtClean="0">
                          <a:latin typeface="Arial" panose="020B0604020202020204" pitchFamily="34" charset="0"/>
                          <a:cs typeface="Arial" panose="020B0604020202020204" pitchFamily="34" charset="0"/>
                        </a:rPr>
                        <a:t>improved attitude</a:t>
                      </a:r>
                      <a:endParaRPr lang="en-GB" sz="2400" dirty="0">
                        <a:latin typeface="Arial" panose="020B0604020202020204" pitchFamily="34" charset="0"/>
                        <a:cs typeface="Arial" panose="020B0604020202020204" pitchFamily="34" charset="0"/>
                      </a:endParaRPr>
                    </a:p>
                  </a:txBody>
                  <a:tcPr marL="91433" marR="91433" marT="45718" marB="45718" anchor="ctr"/>
                </a:tc>
                <a:tc>
                  <a:txBody>
                    <a:bodyPr/>
                    <a:lstStyle/>
                    <a:p>
                      <a:pPr algn="ctr"/>
                      <a:r>
                        <a:rPr lang="en-GB" sz="2400" dirty="0" smtClean="0">
                          <a:latin typeface="Arial" panose="020B0604020202020204" pitchFamily="34" charset="0"/>
                          <a:cs typeface="Arial" panose="020B0604020202020204" pitchFamily="34" charset="0"/>
                        </a:rPr>
                        <a:t>91 %</a:t>
                      </a:r>
                      <a:endParaRPr lang="en-GB" sz="2400" dirty="0">
                        <a:latin typeface="Arial" panose="020B0604020202020204" pitchFamily="34" charset="0"/>
                        <a:cs typeface="Arial" panose="020B0604020202020204" pitchFamily="34" charset="0"/>
                      </a:endParaRPr>
                    </a:p>
                  </a:txBody>
                  <a:tcPr marL="91433" marR="91433" marT="45718" marB="45718" anchor="ctr"/>
                </a:tc>
              </a:tr>
            </a:tbl>
          </a:graphicData>
        </a:graphic>
      </p:graphicFrame>
      <p:sp>
        <p:nvSpPr>
          <p:cNvPr id="52234" name="TextBox 2"/>
          <p:cNvSpPr txBox="1">
            <a:spLocks noChangeArrowheads="1"/>
          </p:cNvSpPr>
          <p:nvPr/>
        </p:nvSpPr>
        <p:spPr bwMode="auto">
          <a:xfrm>
            <a:off x="539750" y="4618038"/>
            <a:ext cx="8064500" cy="1362075"/>
          </a:xfrm>
          <a:prstGeom prst="rect">
            <a:avLst/>
          </a:prstGeom>
          <a:solidFill>
            <a:srgbClr val="FFFF99"/>
          </a:solidFill>
          <a:ln w="28575">
            <a:solidFill>
              <a:srgbClr val="0A4F94"/>
            </a:solidFill>
            <a:miter lim="800000"/>
            <a:headEnd/>
            <a:tailEnd/>
          </a:ln>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 typeface="Arial" panose="020B0604020202020204" pitchFamily="34" charset="0"/>
              <a:buNone/>
            </a:pPr>
            <a:r>
              <a:rPr lang="en-GB" altLang="en-US" sz="2000"/>
              <a:t>“We are very impressed with Success@Arithmetic.  The children have made accelerated progress, grown in confidence and enjoyed their lessons.”</a:t>
            </a:r>
          </a:p>
          <a:p>
            <a:pPr algn="r">
              <a:lnSpc>
                <a:spcPct val="100000"/>
              </a:lnSpc>
              <a:spcBef>
                <a:spcPts val="300"/>
              </a:spcBef>
              <a:buFontTx/>
              <a:buNone/>
            </a:pPr>
            <a:r>
              <a:rPr lang="en-GB" altLang="en-US" sz="2000"/>
              <a:t>	</a:t>
            </a:r>
            <a:r>
              <a:rPr lang="en-GB" altLang="en-US" sz="2000" i="0"/>
              <a:t>Friarage CPS, N Yorkshire</a:t>
            </a:r>
          </a:p>
        </p:txBody>
      </p:sp>
      <p:sp>
        <p:nvSpPr>
          <p:cNvPr id="52235" name="TextBox 2"/>
          <p:cNvSpPr txBox="1">
            <a:spLocks noChangeArrowheads="1"/>
          </p:cNvSpPr>
          <p:nvPr/>
        </p:nvSpPr>
        <p:spPr bwMode="auto">
          <a:xfrm>
            <a:off x="539750" y="2997200"/>
            <a:ext cx="8064500" cy="1362075"/>
          </a:xfrm>
          <a:prstGeom prst="rect">
            <a:avLst/>
          </a:prstGeom>
          <a:solidFill>
            <a:srgbClr val="FFFF99"/>
          </a:solidFill>
          <a:ln w="28575">
            <a:solidFill>
              <a:srgbClr val="0A4F94"/>
            </a:solidFill>
            <a:miter lim="800000"/>
            <a:headEnd/>
            <a:tailEnd/>
          </a:ln>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GB" altLang="en-US" sz="2000"/>
              <a:t>“The use of base-10 alongside the standard written method for subtraction is nothing short of inspirational.  In over 20 years of teaching I’ve never seen such rapid progress.”</a:t>
            </a:r>
          </a:p>
          <a:p>
            <a:pPr algn="r">
              <a:lnSpc>
                <a:spcPct val="100000"/>
              </a:lnSpc>
              <a:spcBef>
                <a:spcPts val="300"/>
              </a:spcBef>
              <a:buFontTx/>
              <a:buNone/>
            </a:pPr>
            <a:r>
              <a:rPr lang="en-GB" altLang="en-US" sz="2000"/>
              <a:t>	</a:t>
            </a:r>
            <a:r>
              <a:rPr lang="en-GB" altLang="en-US" sz="2000" i="0"/>
              <a:t> Bramley St Peter’s CEPS, Leeds</a:t>
            </a:r>
          </a:p>
        </p:txBody>
      </p:sp>
      <p:sp>
        <p:nvSpPr>
          <p:cNvPr id="52236"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C40E028A-2318-4699-B5B2-CD3EA20E5FCA}"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75</a:t>
            </a:fld>
            <a:endParaRPr lang="en-GB" altLang="en-US" sz="2000" smtClean="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52747030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539750" y="0"/>
            <a:ext cx="8064500" cy="1368425"/>
          </a:xfrm>
        </p:spPr>
        <p:txBody>
          <a:bodyPr/>
          <a:lstStyle/>
          <a:p>
            <a:pPr algn="l" eaLnBrk="1" hangingPunct="1"/>
            <a:r>
              <a:rPr altLang="en-US" dirty="0">
                <a:solidFill>
                  <a:srgbClr val="0070C0"/>
                </a:solidFill>
              </a:rPr>
              <a:t>Talk 4 Number </a:t>
            </a:r>
          </a:p>
        </p:txBody>
      </p:sp>
      <p:sp>
        <p:nvSpPr>
          <p:cNvPr id="53251" name="Content Placeholder 2"/>
          <p:cNvSpPr>
            <a:spLocks noGrp="1"/>
          </p:cNvSpPr>
          <p:nvPr>
            <p:ph idx="1"/>
          </p:nvPr>
        </p:nvSpPr>
        <p:spPr>
          <a:xfrm>
            <a:off x="539750" y="1331913"/>
            <a:ext cx="8064500" cy="798512"/>
          </a:xfrm>
        </p:spPr>
        <p:txBody>
          <a:bodyPr>
            <a:normAutofit fontScale="92500" lnSpcReduction="20000"/>
          </a:bodyPr>
          <a:lstStyle/>
          <a:p>
            <a:pPr marL="0" indent="0" eaLnBrk="1" hangingPunct="1">
              <a:buFontTx/>
              <a:buNone/>
            </a:pPr>
            <a:r>
              <a:rPr lang="en-GB" altLang="en-US" smtClean="0"/>
              <a:t>for pupils who find it hard to talk about </a:t>
            </a:r>
            <a:br>
              <a:rPr lang="en-GB" altLang="en-US" smtClean="0"/>
            </a:br>
            <a:r>
              <a:rPr lang="en-GB" altLang="en-US" smtClean="0"/>
              <a:t>mathematics</a:t>
            </a:r>
          </a:p>
        </p:txBody>
      </p:sp>
      <p:sp>
        <p:nvSpPr>
          <p:cNvPr id="6" name="Content Placeholder 2"/>
          <p:cNvSpPr txBox="1">
            <a:spLocks/>
          </p:cNvSpPr>
          <p:nvPr/>
        </p:nvSpPr>
        <p:spPr bwMode="auto">
          <a:xfrm>
            <a:off x="539750" y="2159000"/>
            <a:ext cx="4176713" cy="3519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Tx/>
              <a:buNone/>
              <a:defRPr/>
            </a:pPr>
            <a:r>
              <a:rPr lang="en-GB" altLang="en-US" sz="2000" i="0" dirty="0" smtClean="0"/>
              <a:t>for pupils in Years 3 and 4 who </a:t>
            </a:r>
            <a:br>
              <a:rPr lang="en-GB" altLang="en-US" sz="2000" i="0" dirty="0" smtClean="0"/>
            </a:br>
            <a:r>
              <a:rPr lang="en-GB" altLang="en-US" sz="2000" i="0" dirty="0" smtClean="0"/>
              <a:t>need support to:</a:t>
            </a:r>
          </a:p>
          <a:p>
            <a:pPr fontAlgn="auto">
              <a:spcBef>
                <a:spcPts val="600"/>
              </a:spcBef>
              <a:spcAft>
                <a:spcPts val="0"/>
              </a:spcAft>
              <a:defRPr/>
            </a:pPr>
            <a:r>
              <a:rPr lang="en-GB" altLang="en-US" sz="2000" i="0" dirty="0" smtClean="0"/>
              <a:t>use and understand mathematical language</a:t>
            </a:r>
          </a:p>
          <a:p>
            <a:pPr fontAlgn="auto">
              <a:spcBef>
                <a:spcPts val="600"/>
              </a:spcBef>
              <a:spcAft>
                <a:spcPts val="0"/>
              </a:spcAft>
              <a:defRPr/>
            </a:pPr>
            <a:r>
              <a:rPr lang="en-GB" altLang="en-US" sz="2000" i="0" dirty="0" smtClean="0"/>
              <a:t>talk fluently about their mathematics</a:t>
            </a:r>
          </a:p>
          <a:p>
            <a:pPr marL="0" indent="0" fontAlgn="auto">
              <a:spcAft>
                <a:spcPts val="0"/>
              </a:spcAft>
              <a:buFont typeface="Arial" panose="020B0604020202020204" pitchFamily="34" charset="0"/>
              <a:buNone/>
              <a:defRPr/>
            </a:pPr>
            <a:r>
              <a:rPr lang="en-GB" altLang="en-US" sz="2000" dirty="0" smtClean="0"/>
              <a:t>and</a:t>
            </a:r>
          </a:p>
          <a:p>
            <a:pPr marL="0" indent="0" fontAlgn="auto">
              <a:spcAft>
                <a:spcPts val="0"/>
              </a:spcAft>
              <a:buFont typeface="Arial" panose="020B0604020202020204" pitchFamily="34" charset="0"/>
              <a:buNone/>
              <a:defRPr/>
            </a:pPr>
            <a:r>
              <a:rPr lang="en-GB" altLang="en-US" sz="2000" i="0" dirty="0" smtClean="0"/>
              <a:t>for pupils in Year 3 or above who are in the later stages of learning English as an Additional Language</a:t>
            </a:r>
          </a:p>
        </p:txBody>
      </p:sp>
      <p:pic>
        <p:nvPicPr>
          <p:cNvPr id="53253" name="Picture 6"/>
          <p:cNvPicPr>
            <a:picLocks noChangeAspect="1" noChangeArrowheads="1"/>
          </p:cNvPicPr>
          <p:nvPr/>
        </p:nvPicPr>
        <p:blipFill>
          <a:blip r:embed="rId2">
            <a:extLst>
              <a:ext uri="{28A0092B-C50C-407E-A947-70E740481C1C}">
                <a14:useLocalDpi xmlns:a14="http://schemas.microsoft.com/office/drawing/2010/main" val="0"/>
              </a:ext>
            </a:extLst>
          </a:blip>
          <a:srcRect l="3947" t="8699" r="10860" b="4971"/>
          <a:stretch>
            <a:fillRect/>
          </a:stretch>
        </p:blipFill>
        <p:spPr bwMode="auto">
          <a:xfrm>
            <a:off x="4716463" y="2420938"/>
            <a:ext cx="3995737" cy="2701925"/>
          </a:xfrm>
          <a:prstGeom prst="rect">
            <a:avLst/>
          </a:pr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7" name="12-Point Star 6"/>
          <p:cNvSpPr/>
          <p:nvPr/>
        </p:nvSpPr>
        <p:spPr>
          <a:xfrm>
            <a:off x="3635896" y="92870"/>
            <a:ext cx="1512887" cy="1363662"/>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i="0" dirty="0">
                <a:solidFill>
                  <a:srgbClr val="FFFF00"/>
                </a:solidFill>
                <a:latin typeface="Arial" panose="020B0604020202020204" pitchFamily="34" charset="0"/>
                <a:cs typeface="Arial" panose="020B0604020202020204" pitchFamily="34" charset="0"/>
              </a:rPr>
              <a:t>NEW</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April</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2015</a:t>
            </a:r>
          </a:p>
        </p:txBody>
      </p:sp>
      <p:sp>
        <p:nvSpPr>
          <p:cNvPr id="53255" name="TextBox 1"/>
          <p:cNvSpPr txBox="1">
            <a:spLocks noChangeArrowheads="1"/>
          </p:cNvSpPr>
          <p:nvPr/>
        </p:nvSpPr>
        <p:spPr bwMode="auto">
          <a:xfrm>
            <a:off x="539750" y="5589588"/>
            <a:ext cx="8064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GB" altLang="en-US" i="0"/>
              <a:t>led by a teaching assistant</a:t>
            </a:r>
          </a:p>
        </p:txBody>
      </p:sp>
      <p:sp>
        <p:nvSpPr>
          <p:cNvPr id="53256"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6F882B89-BFD2-4CA5-868F-18E80673D545}"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76</a:t>
            </a:fld>
            <a:endParaRPr lang="en-GB" altLang="en-US" sz="2000" smtClean="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64771634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539750" y="23813"/>
            <a:ext cx="8064500" cy="1368425"/>
          </a:xfrm>
        </p:spPr>
        <p:txBody>
          <a:bodyPr/>
          <a:lstStyle/>
          <a:p>
            <a:pPr algn="l" eaLnBrk="1" hangingPunct="1"/>
            <a:r>
              <a:rPr altLang="en-US" dirty="0">
                <a:solidFill>
                  <a:srgbClr val="0070C0"/>
                </a:solidFill>
              </a:rPr>
              <a:t>How Talk 4 Number works</a:t>
            </a:r>
          </a:p>
        </p:txBody>
      </p:sp>
      <p:graphicFrame>
        <p:nvGraphicFramePr>
          <p:cNvPr id="8" name="Table 7"/>
          <p:cNvGraphicFramePr>
            <a:graphicFrameLocks noGrp="1"/>
          </p:cNvGraphicFramePr>
          <p:nvPr/>
        </p:nvGraphicFramePr>
        <p:xfrm>
          <a:off x="539750" y="1223963"/>
          <a:ext cx="8064500" cy="4773613"/>
        </p:xfrm>
        <a:graphic>
          <a:graphicData uri="http://schemas.openxmlformats.org/drawingml/2006/table">
            <a:tbl>
              <a:tblPr>
                <a:tableStyleId>{2D5ABB26-0587-4C30-8999-92F81FD0307C}</a:tableStyleId>
              </a:tblPr>
              <a:tblGrid>
                <a:gridCol w="4032250"/>
                <a:gridCol w="4032250"/>
              </a:tblGrid>
              <a:tr h="457198">
                <a:tc>
                  <a:txBody>
                    <a:bodyPr/>
                    <a:lstStyle/>
                    <a:p>
                      <a:pPr algn="ctr"/>
                      <a:r>
                        <a:rPr lang="en-GB" sz="2400" dirty="0" smtClean="0">
                          <a:latin typeface="Arial" panose="020B0604020202020204" pitchFamily="34" charset="0"/>
                          <a:cs typeface="Arial" panose="020B0604020202020204" pitchFamily="34" charset="0"/>
                        </a:rPr>
                        <a:t>Organisation</a:t>
                      </a:r>
                      <a:endParaRPr lang="en-GB" sz="2400" dirty="0">
                        <a:latin typeface="Arial" panose="020B0604020202020204" pitchFamily="34" charset="0"/>
                        <a:cs typeface="Arial" panose="020B0604020202020204" pitchFamily="34" charset="0"/>
                      </a:endParaRPr>
                    </a:p>
                  </a:txBody>
                  <a:tcPr marL="91446" marR="91446"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9BFF86"/>
                        </a:gs>
                        <a:gs pos="100000">
                          <a:srgbClr val="9BFF86">
                            <a:alpha val="20000"/>
                          </a:srgbClr>
                        </a:gs>
                      </a:gsLst>
                      <a:lin ang="2700000" scaled="1"/>
                    </a:gradFill>
                  </a:tcPr>
                </a:tc>
                <a:tc>
                  <a:txBody>
                    <a:bodyPr/>
                    <a:lstStyle/>
                    <a:p>
                      <a:pPr algn="ctr"/>
                      <a:r>
                        <a:rPr lang="en-GB" sz="2400" dirty="0" smtClean="0">
                          <a:latin typeface="Arial" panose="020B0604020202020204" pitchFamily="34" charset="0"/>
                          <a:cs typeface="Arial" panose="020B0604020202020204" pitchFamily="34" charset="0"/>
                        </a:rPr>
                        <a:t>The Lessons</a:t>
                      </a:r>
                      <a:endParaRPr lang="en-GB" sz="2400" dirty="0">
                        <a:latin typeface="Arial" panose="020B0604020202020204" pitchFamily="34" charset="0"/>
                        <a:cs typeface="Arial" panose="020B0604020202020204" pitchFamily="34" charset="0"/>
                      </a:endParaRPr>
                    </a:p>
                  </a:txBody>
                  <a:tcPr marL="91446" marR="91446"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B9BD5"/>
                        </a:gs>
                        <a:gs pos="100000">
                          <a:srgbClr val="5B9BD5">
                            <a:alpha val="20000"/>
                          </a:srgbClr>
                        </a:gs>
                      </a:gsLst>
                      <a:lin ang="2700000" scaled="1"/>
                    </a:gradFill>
                  </a:tcPr>
                </a:tc>
              </a:tr>
              <a:tr h="1862782">
                <a:tc>
                  <a:txBody>
                    <a:bodyPr/>
                    <a:lstStyle/>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4 pupils</a:t>
                      </a:r>
                      <a:r>
                        <a:rPr lang="en-GB" sz="2200" kern="1200" baseline="0" dirty="0" smtClean="0">
                          <a:solidFill>
                            <a:schemeClr val="tx1"/>
                          </a:solidFill>
                          <a:latin typeface="Arial" panose="020B0604020202020204" pitchFamily="34" charset="0"/>
                          <a:ea typeface="+mn-ea"/>
                          <a:cs typeface="Arial" panose="020B0604020202020204" pitchFamily="34" charset="0"/>
                        </a:rPr>
                        <a:t> </a:t>
                      </a:r>
                      <a:r>
                        <a:rPr lang="en-GB" sz="2200" kern="1200" dirty="0" smtClean="0">
                          <a:solidFill>
                            <a:schemeClr val="tx1"/>
                          </a:solidFill>
                          <a:latin typeface="Arial" panose="020B0604020202020204" pitchFamily="34" charset="0"/>
                          <a:ea typeface="+mn-ea"/>
                          <a:cs typeface="Arial" panose="020B0604020202020204" pitchFamily="34" charset="0"/>
                        </a:rPr>
                        <a:t>in a group</a:t>
                      </a:r>
                    </a:p>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30-minute lessons</a:t>
                      </a:r>
                    </a:p>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3 times a week</a:t>
                      </a:r>
                    </a:p>
                    <a:p>
                      <a:pPr marL="270000" indent="-270000" algn="l" defTabSz="914400" rtl="0" eaLnBrk="1" latinLnBrk="0" hangingPunct="1">
                        <a:spcBef>
                          <a:spcPts val="600"/>
                        </a:spcBef>
                        <a:buFont typeface="Arial" panose="020B0604020202020204" pitchFamily="34" charset="0"/>
                        <a:buChar char="•"/>
                      </a:pPr>
                      <a:r>
                        <a:rPr lang="en-GB" sz="2200" kern="1200" dirty="0" smtClean="0">
                          <a:solidFill>
                            <a:schemeClr val="tx1"/>
                          </a:solidFill>
                          <a:latin typeface="Arial" panose="020B0604020202020204" pitchFamily="34" charset="0"/>
                          <a:ea typeface="+mn-ea"/>
                          <a:cs typeface="Arial" panose="020B0604020202020204" pitchFamily="34" charset="0"/>
                        </a:rPr>
                        <a:t>8 weeks</a:t>
                      </a:r>
                      <a:endParaRPr lang="en-GB" sz="2200" kern="1200" dirty="0">
                        <a:solidFill>
                          <a:schemeClr val="tx1"/>
                        </a:solidFill>
                        <a:latin typeface="Arial" panose="020B0604020202020204" pitchFamily="34" charset="0"/>
                        <a:ea typeface="+mn-ea"/>
                        <a:cs typeface="Arial" panose="020B0604020202020204" pitchFamily="34" charset="0"/>
                      </a:endParaRPr>
                    </a:p>
                  </a:txBody>
                  <a:tcPr marL="91446" marR="91446"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FF86">
                        <a:alpha val="30000"/>
                      </a:srgbClr>
                    </a:solidFill>
                  </a:tcPr>
                </a:tc>
                <a:tc rowSpan="3">
                  <a:txBody>
                    <a:bodyPr/>
                    <a:lstStyle/>
                    <a:p>
                      <a:pPr marL="270000" marR="0" indent="-270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2200" kern="1200" baseline="0" dirty="0" smtClean="0">
                          <a:solidFill>
                            <a:schemeClr val="tx1"/>
                          </a:solidFill>
                          <a:latin typeface="Arial" panose="020B0604020202020204" pitchFamily="34" charset="0"/>
                          <a:ea typeface="+mn-ea"/>
                          <a:cs typeface="Arial" panose="020B0604020202020204" pitchFamily="34" charset="0"/>
                        </a:rPr>
                        <a:t>enjoyable, multisensory activities</a:t>
                      </a:r>
                    </a:p>
                    <a:p>
                      <a:pPr marL="270000" marR="0" indent="-270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2200" kern="1200" baseline="0" dirty="0" smtClean="0">
                          <a:solidFill>
                            <a:schemeClr val="tx1"/>
                          </a:solidFill>
                          <a:latin typeface="Arial" panose="020B0604020202020204" pitchFamily="34" charset="0"/>
                          <a:ea typeface="+mn-ea"/>
                          <a:cs typeface="Arial" panose="020B0604020202020204" pitchFamily="34" charset="0"/>
                        </a:rPr>
                        <a:t>help pupils to talk confidently about number in a wide range of contexts</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key vocabulary and language structures</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strengthening reflection and metacognition</a:t>
                      </a:r>
                    </a:p>
                    <a:p>
                      <a:pPr marL="270000" indent="-270000" algn="l" defTabSz="914400" rtl="0" eaLnBrk="1" latinLnBrk="0" hangingPunct="1">
                        <a:spcBef>
                          <a:spcPts val="600"/>
                        </a:spcBef>
                        <a:buFont typeface="Arial" panose="020B0604020202020204" pitchFamily="34" charset="0"/>
                        <a:buChar char="•"/>
                      </a:pPr>
                      <a:r>
                        <a:rPr lang="en-GB" sz="2200" kern="1200" baseline="0" dirty="0" smtClean="0">
                          <a:solidFill>
                            <a:schemeClr val="tx1"/>
                          </a:solidFill>
                          <a:latin typeface="Arial" panose="020B0604020202020204" pitchFamily="34" charset="0"/>
                          <a:ea typeface="+mn-ea"/>
                          <a:cs typeface="Arial" panose="020B0604020202020204" pitchFamily="34" charset="0"/>
                        </a:rPr>
                        <a:t>group talk and paired talk</a:t>
                      </a:r>
                      <a:endParaRPr lang="en-GB" sz="2200" kern="1200" dirty="0">
                        <a:solidFill>
                          <a:schemeClr val="tx1"/>
                        </a:solidFill>
                        <a:latin typeface="Arial" panose="020B0604020202020204" pitchFamily="34" charset="0"/>
                        <a:ea typeface="+mn-ea"/>
                        <a:cs typeface="Arial" panose="020B0604020202020204" pitchFamily="34" charset="0"/>
                      </a:endParaRPr>
                    </a:p>
                  </a:txBody>
                  <a:tcPr marL="91446" marR="91446"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B9BD5">
                        <a:alpha val="16000"/>
                      </a:srgbClr>
                    </a:solidFill>
                  </a:tcPr>
                </a:tc>
              </a:tr>
              <a:tr h="457198">
                <a:tc>
                  <a:txBody>
                    <a:bodyPr/>
                    <a:lstStyle/>
                    <a:p>
                      <a:pPr algn="ctr"/>
                      <a:r>
                        <a:rPr lang="en-GB" sz="2400" baseline="0" dirty="0" smtClean="0">
                          <a:latin typeface="Arial" panose="020B0604020202020204" pitchFamily="34" charset="0"/>
                          <a:cs typeface="Arial" panose="020B0604020202020204" pitchFamily="34" charset="0"/>
                        </a:rPr>
                        <a:t>Training</a:t>
                      </a:r>
                      <a:endParaRPr lang="en-GB" sz="2400" dirty="0">
                        <a:latin typeface="Arial" panose="020B0604020202020204" pitchFamily="34" charset="0"/>
                        <a:cs typeface="Arial" panose="020B0604020202020204" pitchFamily="34" charset="0"/>
                      </a:endParaRPr>
                    </a:p>
                  </a:txBody>
                  <a:tcPr marL="91446" marR="91446"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9BFF86"/>
                        </a:gs>
                        <a:gs pos="100000">
                          <a:srgbClr val="9BFF86">
                            <a:alpha val="20000"/>
                          </a:srgbClr>
                        </a:gs>
                      </a:gsLst>
                      <a:lin ang="2700000" scaled="1"/>
                    </a:gradFill>
                  </a:tcPr>
                </a:tc>
                <a:tc vMerge="1">
                  <a:txBody>
                    <a:bodyPr/>
                    <a:lstStyle/>
                    <a:p>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9C1">
                        <a:alpha val="50196"/>
                      </a:srgbClr>
                    </a:solidFill>
                  </a:tcPr>
                </a:tc>
              </a:tr>
              <a:tr h="1996435">
                <a:tc>
                  <a:txBody>
                    <a:bodyPr/>
                    <a:lstStyle/>
                    <a:p>
                      <a:pPr marL="270000" indent="-270000">
                        <a:spcBef>
                          <a:spcPts val="600"/>
                        </a:spcBef>
                        <a:buFont typeface="Arial" panose="020B0604020202020204" pitchFamily="34" charset="0"/>
                        <a:buChar char="•"/>
                      </a:pPr>
                      <a:r>
                        <a:rPr lang="en-GB" sz="2200" baseline="0" dirty="0" smtClean="0">
                          <a:latin typeface="Arial" panose="020B0604020202020204" pitchFamily="34" charset="0"/>
                          <a:cs typeface="Arial" panose="020B0604020202020204" pitchFamily="34" charset="0"/>
                        </a:rPr>
                        <a:t>2 days for the TA</a:t>
                      </a:r>
                    </a:p>
                    <a:p>
                      <a:pPr marL="270000" indent="-270000">
                        <a:spcBef>
                          <a:spcPts val="600"/>
                        </a:spcBef>
                        <a:buFont typeface="Arial" panose="020B0604020202020204" pitchFamily="34" charset="0"/>
                        <a:buChar char="•"/>
                      </a:pPr>
                      <a:r>
                        <a:rPr lang="en-GB" sz="2200" baseline="0" dirty="0" smtClean="0">
                          <a:latin typeface="Arial" panose="020B0604020202020204" pitchFamily="34" charset="0"/>
                          <a:cs typeface="Arial" panose="020B0604020202020204" pitchFamily="34" charset="0"/>
                        </a:rPr>
                        <a:t>1 day for a Link Teacher</a:t>
                      </a:r>
                    </a:p>
                    <a:p>
                      <a:pPr marL="270000" indent="-270000">
                        <a:spcBef>
                          <a:spcPts val="600"/>
                        </a:spcBef>
                        <a:buFont typeface="Arial" panose="020B0604020202020204" pitchFamily="34" charset="0"/>
                        <a:buChar char="•"/>
                      </a:pPr>
                      <a:r>
                        <a:rPr lang="en-GB" sz="2200" baseline="0" dirty="0" smtClean="0">
                          <a:latin typeface="Arial" panose="020B0604020202020204" pitchFamily="34" charset="0"/>
                          <a:cs typeface="Arial" panose="020B0604020202020204" pitchFamily="34" charset="0"/>
                        </a:rPr>
                        <a:t>detailed plans</a:t>
                      </a:r>
                    </a:p>
                    <a:p>
                      <a:pPr marL="270000" indent="-270000">
                        <a:spcBef>
                          <a:spcPts val="600"/>
                        </a:spcBef>
                        <a:buFont typeface="Arial" panose="020B0604020202020204" pitchFamily="34" charset="0"/>
                        <a:buChar char="•"/>
                      </a:pPr>
                      <a:r>
                        <a:rPr lang="en-GB" sz="2200" baseline="0" dirty="0" smtClean="0">
                          <a:latin typeface="Arial" panose="020B0604020202020204" pitchFamily="34" charset="0"/>
                          <a:cs typeface="Arial" panose="020B0604020202020204" pitchFamily="34" charset="0"/>
                        </a:rPr>
                        <a:t>key teaching resources</a:t>
                      </a:r>
                      <a:endParaRPr lang="en-GB" sz="2200" dirty="0">
                        <a:latin typeface="Arial" panose="020B0604020202020204" pitchFamily="34" charset="0"/>
                        <a:cs typeface="Arial" panose="020B0604020202020204" pitchFamily="34" charset="0"/>
                      </a:endParaRPr>
                    </a:p>
                  </a:txBody>
                  <a:tcPr marL="91446" marR="91446"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FF86">
                        <a:alpha val="30000"/>
                      </a:srgbClr>
                    </a:solidFill>
                  </a:tcPr>
                </a:tc>
                <a:tc vMerge="1">
                  <a:txBody>
                    <a:bodyPr/>
                    <a:lstStyle/>
                    <a:p>
                      <a:endParaRPr lang="en-GB"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9C1">
                        <a:alpha val="50196"/>
                      </a:srgbClr>
                    </a:solidFill>
                  </a:tcPr>
                </a:tc>
              </a:tr>
            </a:tbl>
          </a:graphicData>
        </a:graphic>
      </p:graphicFrame>
      <p:sp>
        <p:nvSpPr>
          <p:cNvPr id="54290"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C21D63F7-FB83-4C30-8868-81EE230CBAFF}"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77</a:t>
            </a:fld>
            <a:endParaRPr lang="en-GB" altLang="en-US" sz="2000" smtClean="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05411636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539750" y="0"/>
            <a:ext cx="8064500" cy="1331913"/>
          </a:xfrm>
        </p:spPr>
        <p:txBody>
          <a:bodyPr/>
          <a:lstStyle/>
          <a:p>
            <a:pPr algn="l" eaLnBrk="1" hangingPunct="1"/>
            <a:r>
              <a:rPr altLang="en-US" dirty="0">
                <a:solidFill>
                  <a:srgbClr val="0070C0"/>
                </a:solidFill>
              </a:rPr>
              <a:t>Talk 4 Number outcomes</a:t>
            </a:r>
          </a:p>
        </p:txBody>
      </p:sp>
      <p:graphicFrame>
        <p:nvGraphicFramePr>
          <p:cNvPr id="6" name="Table 5"/>
          <p:cNvGraphicFramePr>
            <a:graphicFrameLocks noGrp="1"/>
          </p:cNvGraphicFramePr>
          <p:nvPr>
            <p:extLst>
              <p:ext uri="{D42A27DB-BD31-4B8C-83A1-F6EECF244321}">
                <p14:modId xmlns:p14="http://schemas.microsoft.com/office/powerpoint/2010/main" val="1859445560"/>
              </p:ext>
            </p:extLst>
          </p:nvPr>
        </p:nvGraphicFramePr>
        <p:xfrm>
          <a:off x="539750" y="1331913"/>
          <a:ext cx="8064500" cy="977900"/>
        </p:xfrm>
        <a:graphic>
          <a:graphicData uri="http://schemas.openxmlformats.org/drawingml/2006/table">
            <a:tbl>
              <a:tblPr bandRow="1">
                <a:tableStyleId>{3B4B98B0-60AC-42C2-AFA5-B58CD77FA1E5}</a:tableStyleId>
              </a:tblPr>
              <a:tblGrid>
                <a:gridCol w="4090350"/>
                <a:gridCol w="3974150"/>
              </a:tblGrid>
              <a:tr h="488950">
                <a:tc>
                  <a:txBody>
                    <a:bodyPr/>
                    <a:lstStyle/>
                    <a:p>
                      <a:r>
                        <a:rPr lang="en-GB" sz="2400" dirty="0" smtClean="0">
                          <a:latin typeface="Arial" panose="020B0604020202020204" pitchFamily="34" charset="0"/>
                          <a:cs typeface="Arial" panose="020B0604020202020204" pitchFamily="34" charset="0"/>
                        </a:rPr>
                        <a:t>number age gain</a:t>
                      </a:r>
                      <a:endParaRPr lang="en-GB" sz="2400" dirty="0">
                        <a:latin typeface="Arial" panose="020B0604020202020204" pitchFamily="34" charset="0"/>
                        <a:cs typeface="Arial" panose="020B0604020202020204" pitchFamily="34" charset="0"/>
                      </a:endParaRPr>
                    </a:p>
                  </a:txBody>
                  <a:tcPr marL="91433" marR="91433" marT="45718" marB="45718" anchor="ctr"/>
                </a:tc>
                <a:tc>
                  <a:txBody>
                    <a:bodyPr/>
                    <a:lstStyle/>
                    <a:p>
                      <a:pPr algn="ctr"/>
                      <a:r>
                        <a:rPr lang="en-GB" sz="2400" dirty="0" smtClean="0">
                          <a:latin typeface="Arial" panose="020B0604020202020204" pitchFamily="34" charset="0"/>
                          <a:cs typeface="Arial" panose="020B0604020202020204" pitchFamily="34" charset="0"/>
                        </a:rPr>
                        <a:t>10 months in 2.5 months</a:t>
                      </a:r>
                      <a:endParaRPr lang="en-GB" sz="2400" dirty="0">
                        <a:latin typeface="Arial" panose="020B0604020202020204" pitchFamily="34" charset="0"/>
                        <a:cs typeface="Arial" panose="020B0604020202020204" pitchFamily="34" charset="0"/>
                      </a:endParaRPr>
                    </a:p>
                  </a:txBody>
                  <a:tcPr marL="91433" marR="91433" marT="45718" marB="45718" anchor="ctr"/>
                </a:tc>
              </a:tr>
              <a:tr h="488950">
                <a:tc>
                  <a:txBody>
                    <a:bodyPr/>
                    <a:lstStyle/>
                    <a:p>
                      <a:r>
                        <a:rPr lang="en-GB" sz="2400" baseline="0" dirty="0" smtClean="0">
                          <a:latin typeface="Arial" panose="020B0604020202020204" pitchFamily="34" charset="0"/>
                          <a:cs typeface="Arial" panose="020B0604020202020204" pitchFamily="34" charset="0"/>
                        </a:rPr>
                        <a:t>improved confidence</a:t>
                      </a:r>
                      <a:endParaRPr lang="en-GB" sz="2400" dirty="0">
                        <a:latin typeface="Arial" panose="020B0604020202020204" pitchFamily="34" charset="0"/>
                        <a:cs typeface="Arial" panose="020B0604020202020204" pitchFamily="34" charset="0"/>
                      </a:endParaRPr>
                    </a:p>
                  </a:txBody>
                  <a:tcPr marL="91433" marR="91433" marT="45718" marB="45718" anchor="ctr"/>
                </a:tc>
                <a:tc>
                  <a:txBody>
                    <a:bodyPr/>
                    <a:lstStyle/>
                    <a:p>
                      <a:pPr algn="ctr"/>
                      <a:r>
                        <a:rPr lang="en-GB" sz="2400" dirty="0" smtClean="0">
                          <a:latin typeface="Arial" panose="020B0604020202020204" pitchFamily="34" charset="0"/>
                          <a:cs typeface="Arial" panose="020B0604020202020204" pitchFamily="34" charset="0"/>
                        </a:rPr>
                        <a:t>92 %</a:t>
                      </a:r>
                      <a:endParaRPr lang="en-GB" sz="2400" dirty="0">
                        <a:latin typeface="Arial" panose="020B0604020202020204" pitchFamily="34" charset="0"/>
                        <a:cs typeface="Arial" panose="020B0604020202020204" pitchFamily="34" charset="0"/>
                      </a:endParaRPr>
                    </a:p>
                  </a:txBody>
                  <a:tcPr marL="91433" marR="91433" marT="45718" marB="45718" anchor="ctr"/>
                </a:tc>
              </a:tr>
            </a:tbl>
          </a:graphicData>
        </a:graphic>
      </p:graphicFrame>
      <p:sp>
        <p:nvSpPr>
          <p:cNvPr id="56330" name="TextBox 2"/>
          <p:cNvSpPr txBox="1">
            <a:spLocks noChangeArrowheads="1"/>
          </p:cNvSpPr>
          <p:nvPr/>
        </p:nvSpPr>
        <p:spPr bwMode="auto">
          <a:xfrm>
            <a:off x="539750" y="2794000"/>
            <a:ext cx="4721225" cy="2384425"/>
          </a:xfrm>
          <a:prstGeom prst="rect">
            <a:avLst/>
          </a:prstGeom>
          <a:solidFill>
            <a:srgbClr val="FFFF99"/>
          </a:solidFill>
          <a:ln w="28575">
            <a:solidFill>
              <a:srgbClr val="0A4F94"/>
            </a:solidFill>
            <a:miter lim="800000"/>
            <a:headEnd/>
            <a:tailEnd/>
          </a:ln>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GB" altLang="en-US"/>
              <a:t>“Talk 4 Number equips teaching assistants with the strategies to help pupils find their mathematical voice and express their mathematical ideas.”</a:t>
            </a:r>
          </a:p>
          <a:p>
            <a:pPr algn="r">
              <a:lnSpc>
                <a:spcPct val="100000"/>
              </a:lnSpc>
              <a:spcBef>
                <a:spcPts val="600"/>
              </a:spcBef>
              <a:buFontTx/>
              <a:buNone/>
            </a:pPr>
            <a:r>
              <a:rPr lang="en-GB" altLang="en-US"/>
              <a:t>	</a:t>
            </a:r>
            <a:r>
              <a:rPr lang="en-GB" altLang="en-US" sz="2000" i="0"/>
              <a:t>Willow Tree PS, Ealing</a:t>
            </a:r>
          </a:p>
        </p:txBody>
      </p:sp>
      <p:pic>
        <p:nvPicPr>
          <p:cNvPr id="56331" name="Picture 6" descr="Y:\FOE\Every Child Counts\Marketing\Photos\Photos for Marketing Purposes\Stuart Rayner photos - Manchester - Talk 4 Number\hi res\Cavendish026.jpg"/>
          <p:cNvPicPr>
            <a:picLocks noChangeAspect="1" noChangeArrowheads="1"/>
          </p:cNvPicPr>
          <p:nvPr/>
        </p:nvPicPr>
        <p:blipFill>
          <a:blip r:embed="rId2">
            <a:extLst>
              <a:ext uri="{28A0092B-C50C-407E-A947-70E740481C1C}">
                <a14:useLocalDpi xmlns:a14="http://schemas.microsoft.com/office/drawing/2010/main" val="0"/>
              </a:ext>
            </a:extLst>
          </a:blip>
          <a:srcRect l="6583" r="10851"/>
          <a:stretch>
            <a:fillRect/>
          </a:stretch>
        </p:blipFill>
        <p:spPr bwMode="auto">
          <a:xfrm>
            <a:off x="5651500" y="2794000"/>
            <a:ext cx="2952750" cy="2384425"/>
          </a:xfrm>
          <a:prstGeom prst="rect">
            <a:avLst/>
          </a:prstGeom>
          <a:noFill/>
          <a:ln w="28575" algn="ctr">
            <a:solidFill>
              <a:srgbClr val="0A4F94"/>
            </a:solidFill>
            <a:round/>
            <a:headEnd/>
            <a:tailEnd/>
          </a:ln>
          <a:extLst>
            <a:ext uri="{909E8E84-426E-40DD-AFC4-6F175D3DCCD1}">
              <a14:hiddenFill xmlns:a14="http://schemas.microsoft.com/office/drawing/2010/main">
                <a:solidFill>
                  <a:srgbClr val="FFFFFF"/>
                </a:solidFill>
              </a14:hiddenFill>
            </a:ext>
          </a:extLst>
        </p:spPr>
      </p:pic>
      <p:sp>
        <p:nvSpPr>
          <p:cNvPr id="56332" name="Slide Number Placeholder 1"/>
          <p:cNvSpPr>
            <a:spLocks noGrp="1"/>
          </p:cNvSpPr>
          <p:nvPr>
            <p:ph type="sldNum" sz="quarter" idx="4294967295"/>
          </p:nvPr>
        </p:nvSpPr>
        <p:spPr bwMode="auto">
          <a:xfrm>
            <a:off x="8280400" y="6227763"/>
            <a:ext cx="71913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011229C2-88F3-41E4-859D-B3E40204FDA5}" type="slidenum">
              <a:rPr lang="en-GB" altLang="en-US" sz="2000" smtClean="0">
                <a:solidFill>
                  <a:schemeClr val="bg1"/>
                </a:solidFill>
                <a:latin typeface="Arial Rounded MT Bold" panose="020F0704030504030204" pitchFamily="34" charset="0"/>
              </a:rPr>
              <a:pPr>
                <a:lnSpc>
                  <a:spcPct val="100000"/>
                </a:lnSpc>
                <a:spcBef>
                  <a:spcPct val="0"/>
                </a:spcBef>
                <a:buFontTx/>
                <a:buNone/>
              </a:pPr>
              <a:t>78</a:t>
            </a:fld>
            <a:endParaRPr lang="en-GB" altLang="en-US" sz="2000" smtClean="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38484623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Next session…..session 4</a:t>
            </a:r>
            <a:endParaRPr lang="en-GB" dirty="0">
              <a:solidFill>
                <a:srgbClr val="0070C0"/>
              </a:solidFill>
            </a:endParaRPr>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826576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67544" y="1052736"/>
            <a:ext cx="8229600" cy="5256584"/>
          </a:xfrm>
        </p:spPr>
        <p:txBody>
          <a:bodyPr>
            <a:normAutofit fontScale="85000" lnSpcReduction="10000"/>
          </a:bodyPr>
          <a:lstStyle/>
          <a:p>
            <a:pPr marL="0" indent="0">
              <a:buNone/>
            </a:pPr>
            <a:r>
              <a:rPr lang="en-GB" b="1" dirty="0" smtClean="0"/>
              <a:t>2. Decisions about when to progress should always be based on the security of the pupil’s understanding and their readiness to progress to the next stage.</a:t>
            </a:r>
          </a:p>
          <a:p>
            <a:pPr marL="0" indent="0">
              <a:buNone/>
            </a:pPr>
            <a:endParaRPr lang="en-GB" dirty="0" smtClean="0"/>
          </a:p>
          <a:p>
            <a:pPr marL="0" indent="0">
              <a:buNone/>
            </a:pPr>
            <a:r>
              <a:rPr lang="en-GB" dirty="0" smtClean="0"/>
              <a:t>Need truly ‘independent’ evidence of security e.g. can children do something with out too much modelling, prompting and by doing the ‘thinking and application’.</a:t>
            </a:r>
          </a:p>
          <a:p>
            <a:pPr marL="0" indent="0">
              <a:buNone/>
            </a:pPr>
            <a:endParaRPr lang="en-GB" dirty="0"/>
          </a:p>
          <a:p>
            <a:pPr marL="0" indent="0">
              <a:buNone/>
            </a:pPr>
            <a:r>
              <a:rPr lang="en-GB" dirty="0" smtClean="0"/>
              <a:t>This needs teachers to set independent tasks for children that can be used as evidence and further assessment.</a:t>
            </a:r>
          </a:p>
          <a:p>
            <a:pPr marL="0" indent="0">
              <a:buNone/>
            </a:pPr>
            <a:endParaRPr lang="en-GB" dirty="0"/>
          </a:p>
          <a:p>
            <a:pPr marL="0" indent="0">
              <a:buNone/>
            </a:pPr>
            <a:r>
              <a:rPr lang="en-GB" dirty="0" smtClean="0"/>
              <a:t>Assessing alongside the child as is best practise in EYFS – guided reading and mathematics.</a:t>
            </a:r>
          </a:p>
        </p:txBody>
      </p:sp>
    </p:spTree>
    <p:extLst>
      <p:ext uri="{BB962C8B-B14F-4D97-AF65-F5344CB8AC3E}">
        <p14:creationId xmlns:p14="http://schemas.microsoft.com/office/powerpoint/2010/main" val="401593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prstClr val="black"/>
                </a:solidFill>
              </a:rPr>
              <a:t>Questions to ask of planning</a:t>
            </a:r>
            <a:br>
              <a:rPr lang="en-GB" dirty="0">
                <a:solidFill>
                  <a:prstClr val="black"/>
                </a:solidFill>
              </a:rPr>
            </a:br>
            <a:r>
              <a:rPr lang="en-GB" dirty="0" smtClean="0">
                <a:solidFill>
                  <a:prstClr val="black"/>
                </a:solidFill>
              </a:rPr>
              <a:t>Unit </a:t>
            </a:r>
            <a:r>
              <a:rPr lang="en-GB" dirty="0">
                <a:solidFill>
                  <a:prstClr val="black"/>
                </a:solidFill>
              </a:rPr>
              <a:t>Planning</a:t>
            </a:r>
            <a:endParaRPr lang="en-GB" dirty="0"/>
          </a:p>
        </p:txBody>
      </p:sp>
      <p:sp>
        <p:nvSpPr>
          <p:cNvPr id="3" name="Content Placeholder 2"/>
          <p:cNvSpPr>
            <a:spLocks noGrp="1"/>
          </p:cNvSpPr>
          <p:nvPr>
            <p:ph idx="1"/>
          </p:nvPr>
        </p:nvSpPr>
        <p:spPr/>
        <p:txBody>
          <a:bodyPr>
            <a:normAutofit fontScale="92500"/>
          </a:bodyPr>
          <a:lstStyle/>
          <a:p>
            <a:pPr marL="0" indent="0">
              <a:buNone/>
            </a:pPr>
            <a:r>
              <a:rPr lang="en-GB" dirty="0" smtClean="0"/>
              <a:t>Where are teachers identifying the tasks that are being used for assessment to evidence the security of</a:t>
            </a:r>
          </a:p>
          <a:p>
            <a:r>
              <a:rPr lang="en-GB" dirty="0" smtClean="0"/>
              <a:t>understanding </a:t>
            </a:r>
          </a:p>
          <a:p>
            <a:r>
              <a:rPr lang="en-GB" dirty="0" smtClean="0"/>
              <a:t>knowledge </a:t>
            </a:r>
          </a:p>
          <a:p>
            <a:r>
              <a:rPr lang="en-GB" dirty="0" smtClean="0"/>
              <a:t>Skill</a:t>
            </a:r>
          </a:p>
          <a:p>
            <a:pPr marL="0" indent="0">
              <a:buNone/>
            </a:pPr>
            <a:r>
              <a:rPr lang="en-GB" dirty="0" smtClean="0"/>
              <a:t>through application within a known/familiar context?</a:t>
            </a:r>
          </a:p>
          <a:p>
            <a:pPr marL="0" indent="0">
              <a:buNone/>
            </a:pPr>
            <a:endParaRPr lang="en-GB" sz="900" dirty="0" smtClean="0"/>
          </a:p>
          <a:p>
            <a:pPr marL="0" indent="0">
              <a:buNone/>
            </a:pPr>
            <a:r>
              <a:rPr lang="en-GB" dirty="0" smtClean="0"/>
              <a:t>How are teachers using this evidence to regroup and reteach/model? </a:t>
            </a:r>
          </a:p>
          <a:p>
            <a:pPr marL="0" indent="0">
              <a:buNone/>
            </a:pPr>
            <a:r>
              <a:rPr lang="en-GB" dirty="0" smtClean="0"/>
              <a:t>What is the evidence of assessment between lessons?</a:t>
            </a:r>
          </a:p>
          <a:p>
            <a:endParaRPr lang="en-GB" dirty="0" smtClean="0"/>
          </a:p>
          <a:p>
            <a:endParaRPr lang="en-GB" dirty="0"/>
          </a:p>
        </p:txBody>
      </p:sp>
    </p:spTree>
    <p:extLst>
      <p:ext uri="{BB962C8B-B14F-4D97-AF65-F5344CB8AC3E}">
        <p14:creationId xmlns:p14="http://schemas.microsoft.com/office/powerpoint/2010/main" val="3121767308"/>
      </p:ext>
    </p:extLst>
  </p:cSld>
  <p:clrMapOvr>
    <a:masterClrMapping/>
  </p:clrMapOvr>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HI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HIAS PowerPoint template</Template>
  <TotalTime>25771</TotalTime>
  <Words>5718</Words>
  <Application>Microsoft Office PowerPoint</Application>
  <PresentationFormat>On-screen Show (4:3)</PresentationFormat>
  <Paragraphs>712</Paragraphs>
  <Slides>79</Slides>
  <Notes>18</Notes>
  <HiddenSlides>2</HiddenSlides>
  <MMClips>0</MMClips>
  <ScaleCrop>false</ScaleCrop>
  <HeadingPairs>
    <vt:vector size="4" baseType="variant">
      <vt:variant>
        <vt:lpstr>Theme</vt:lpstr>
      </vt:variant>
      <vt:variant>
        <vt:i4>3</vt:i4>
      </vt:variant>
      <vt:variant>
        <vt:lpstr>Slide Titles</vt:lpstr>
      </vt:variant>
      <vt:variant>
        <vt:i4>79</vt:i4>
      </vt:variant>
    </vt:vector>
  </HeadingPairs>
  <TitlesOfParts>
    <vt:vector size="82" baseType="lpstr">
      <vt:lpstr>HIAS PowerPoint template</vt:lpstr>
      <vt:lpstr>1_HIAS PowerPoint template</vt:lpstr>
      <vt:lpstr>HIAS</vt:lpstr>
      <vt:lpstr>PowerPoint Presentation</vt:lpstr>
      <vt:lpstr>Overview of the session</vt:lpstr>
      <vt:lpstr>PowerPoint Presentation</vt:lpstr>
      <vt:lpstr>The Prize</vt:lpstr>
      <vt:lpstr>Some key ‘mastery’ ideas</vt:lpstr>
      <vt:lpstr>1. The majority of pupils will move through the programmes of study at broadly the same pace.  </vt:lpstr>
      <vt:lpstr>Questions to ask of planning Medium Term Planning</vt:lpstr>
      <vt:lpstr>PowerPoint Presentation</vt:lpstr>
      <vt:lpstr>Questions to ask of planning Unit Planning</vt:lpstr>
      <vt:lpstr>Mastery also involves assessing:</vt:lpstr>
      <vt:lpstr>In planning and therefore books</vt:lpstr>
      <vt:lpstr>A working model for  “Masterly Learning”? </vt:lpstr>
      <vt:lpstr>PowerPoint Presentation</vt:lpstr>
      <vt:lpstr>PowerPoint Presentation</vt:lpstr>
      <vt:lpstr>Some tracking questions</vt:lpstr>
      <vt:lpstr>Focus Groups</vt:lpstr>
      <vt:lpstr>BREAK</vt:lpstr>
      <vt:lpstr>PowerPoint Presentation</vt:lpstr>
      <vt:lpstr>Mastery of Mathematics</vt:lpstr>
      <vt:lpstr>PowerPoint Presentation</vt:lpstr>
      <vt:lpstr>What might these ideas mean in the context of learning?</vt:lpstr>
      <vt:lpstr>PowerPoint Presentation</vt:lpstr>
      <vt:lpstr>‘Entry’ &amp; ‘Exit’ pass eg Year 5</vt:lpstr>
      <vt:lpstr>Y5 ‘exit’ pass Fractions</vt:lpstr>
      <vt:lpstr>PowerPoint Presentation</vt:lpstr>
      <vt:lpstr>Year 5 Fractions unit</vt:lpstr>
      <vt:lpstr>Working towards expert  ARE</vt:lpstr>
      <vt:lpstr>PowerPoint Presentation</vt:lpstr>
      <vt:lpstr>PowerPoint Presentation</vt:lpstr>
      <vt:lpstr>PowerPoint Presentation</vt:lpstr>
      <vt:lpstr>Fluency with addition/ subtraction facts</vt:lpstr>
      <vt:lpstr>Fluency with multiplication/ division facts</vt:lpstr>
      <vt:lpstr>Working towards expert in year 4</vt:lpstr>
      <vt:lpstr>PowerPoint Presentation</vt:lpstr>
      <vt:lpstr>PowerPoint Presentation</vt:lpstr>
      <vt:lpstr>PowerPoint Presentation</vt:lpstr>
      <vt:lpstr>  Year 6 </vt:lpstr>
      <vt:lpstr>The “Competent” Year 2 mathematician…</vt:lpstr>
      <vt:lpstr>I can confidently  use and apply my mental and written  calculation skills (+ and -) to solving problems in other domains e.g. measures </vt:lpstr>
      <vt:lpstr>  I can  recognise and use symbols for pounds and pence I can combine different amounts to make a  particular value I can work out change.   </vt:lpstr>
      <vt:lpstr>‘Expert’ in English </vt:lpstr>
      <vt:lpstr>What might these ideas mean in the context of learning?</vt:lpstr>
      <vt:lpstr>PowerPoint Presentation</vt:lpstr>
      <vt:lpstr>PowerPoint Presentation</vt:lpstr>
      <vt:lpstr>PowerPoint Presentation</vt:lpstr>
      <vt:lpstr>PowerPoint Presentation</vt:lpstr>
      <vt:lpstr>Reading domains: HAM</vt:lpstr>
      <vt:lpstr>Questioning HO link to Blooms</vt:lpstr>
      <vt:lpstr>PowerPoint Presentation</vt:lpstr>
      <vt:lpstr>PowerPoint Presentation</vt:lpstr>
      <vt:lpstr>PowerPoint Presentation</vt:lpstr>
      <vt:lpstr>PowerPoint Presentation</vt:lpstr>
      <vt:lpstr>Yr 1,3,4,5 Expert</vt:lpstr>
      <vt:lpstr>Pupils Below ARE</vt:lpstr>
      <vt:lpstr>Pupils who are ‘Below’</vt:lpstr>
      <vt:lpstr>High Impact Interventions</vt:lpstr>
      <vt:lpstr>The value of pre-teaching and keep up sessions</vt:lpstr>
      <vt:lpstr>Before pre-teaching - sample</vt:lpstr>
      <vt:lpstr>Actions…</vt:lpstr>
      <vt:lpstr>Impact</vt:lpstr>
      <vt:lpstr>Literacy provision with evidence evaluated by Institute of Education</vt:lpstr>
      <vt:lpstr>Paired Spelling</vt:lpstr>
      <vt:lpstr>PowerPoint Presentation</vt:lpstr>
      <vt:lpstr>PowerPoint Presentation</vt:lpstr>
      <vt:lpstr>PowerPoint Presentation</vt:lpstr>
      <vt:lpstr>PowerPoint Presentation</vt:lpstr>
      <vt:lpstr>PowerPoint Presentation</vt:lpstr>
      <vt:lpstr>PowerPoint Presentation</vt:lpstr>
      <vt:lpstr>Aiming for success</vt:lpstr>
      <vt:lpstr>1stClass@Number </vt:lpstr>
      <vt:lpstr>How 1stClass@Number works</vt:lpstr>
      <vt:lpstr>1stClass@Number outcomes</vt:lpstr>
      <vt:lpstr>Success@Arithmetic </vt:lpstr>
      <vt:lpstr>How Success@Arithmetic works</vt:lpstr>
      <vt:lpstr>Success@Arithmetic outcomes</vt:lpstr>
      <vt:lpstr>Talk 4 Number </vt:lpstr>
      <vt:lpstr>How Talk 4 Number works</vt:lpstr>
      <vt:lpstr>Talk 4 Number outcomes</vt:lpstr>
      <vt:lpstr>Next session…..session 4</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cseiiarm</dc:creator>
  <cp:lastModifiedBy>HUser</cp:lastModifiedBy>
  <cp:revision>280</cp:revision>
  <cp:lastPrinted>2014-09-01T13:38:54Z</cp:lastPrinted>
  <dcterms:created xsi:type="dcterms:W3CDTF">2013-12-20T14:21:04Z</dcterms:created>
  <dcterms:modified xsi:type="dcterms:W3CDTF">2016-03-10T08:02:25Z</dcterms:modified>
</cp:coreProperties>
</file>