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70" r:id="rId3"/>
    <p:sldId id="260" r:id="rId4"/>
    <p:sldId id="259" r:id="rId5"/>
    <p:sldId id="261" r:id="rId6"/>
    <p:sldId id="262" r:id="rId7"/>
    <p:sldId id="266" r:id="rId8"/>
    <p:sldId id="267" r:id="rId9"/>
    <p:sldId id="268" r:id="rId10"/>
    <p:sldId id="269" r:id="rId11"/>
    <p:sldId id="264" r:id="rId12"/>
    <p:sldId id="265" r:id="rId13"/>
    <p:sldId id="263" r:id="rId14"/>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747" autoAdjust="0"/>
  </p:normalViewPr>
  <p:slideViewPr>
    <p:cSldViewPr>
      <p:cViewPr>
        <p:scale>
          <a:sx n="77" d="100"/>
          <a:sy n="77" d="100"/>
        </p:scale>
        <p:origin x="-117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2244" y="-114"/>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209" cy="496744"/>
          </a:xfrm>
          <a:prstGeom prst="rect">
            <a:avLst/>
          </a:prstGeom>
        </p:spPr>
        <p:txBody>
          <a:bodyPr vert="horz" lIns="88624" tIns="44312" rIns="88624" bIns="44312" rtlCol="0"/>
          <a:lstStyle>
            <a:lvl1pPr algn="l">
              <a:defRPr sz="1200"/>
            </a:lvl1pPr>
          </a:lstStyle>
          <a:p>
            <a:endParaRPr lang="en-GB"/>
          </a:p>
        </p:txBody>
      </p:sp>
      <p:sp>
        <p:nvSpPr>
          <p:cNvPr id="3" name="Date Placeholder 2"/>
          <p:cNvSpPr>
            <a:spLocks noGrp="1"/>
          </p:cNvSpPr>
          <p:nvPr>
            <p:ph type="dt" sz="quarter" idx="1"/>
          </p:nvPr>
        </p:nvSpPr>
        <p:spPr>
          <a:xfrm>
            <a:off x="3884259" y="1"/>
            <a:ext cx="2972209" cy="496744"/>
          </a:xfrm>
          <a:prstGeom prst="rect">
            <a:avLst/>
          </a:prstGeom>
        </p:spPr>
        <p:txBody>
          <a:bodyPr vert="horz" lIns="88624" tIns="44312" rIns="88624" bIns="44312" rtlCol="0"/>
          <a:lstStyle>
            <a:lvl1pPr algn="r">
              <a:defRPr sz="1200"/>
            </a:lvl1pPr>
          </a:lstStyle>
          <a:p>
            <a:fld id="{33952516-F3B0-448C-A53D-4235710A7A92}" type="datetimeFigureOut">
              <a:rPr lang="en-GB" smtClean="0"/>
              <a:t>08/03/2016</a:t>
            </a:fld>
            <a:endParaRPr lang="en-GB"/>
          </a:p>
        </p:txBody>
      </p:sp>
      <p:sp>
        <p:nvSpPr>
          <p:cNvPr id="4" name="Footer Placeholder 3"/>
          <p:cNvSpPr>
            <a:spLocks noGrp="1"/>
          </p:cNvSpPr>
          <p:nvPr>
            <p:ph type="ftr" sz="quarter" idx="2"/>
          </p:nvPr>
        </p:nvSpPr>
        <p:spPr>
          <a:xfrm>
            <a:off x="1" y="9447401"/>
            <a:ext cx="2972209" cy="496744"/>
          </a:xfrm>
          <a:prstGeom prst="rect">
            <a:avLst/>
          </a:prstGeom>
        </p:spPr>
        <p:txBody>
          <a:bodyPr vert="horz" lIns="88624" tIns="44312" rIns="88624" bIns="44312" rtlCol="0" anchor="b"/>
          <a:lstStyle>
            <a:lvl1pPr algn="l">
              <a:defRPr sz="1200"/>
            </a:lvl1pPr>
          </a:lstStyle>
          <a:p>
            <a:endParaRPr lang="en-GB"/>
          </a:p>
        </p:txBody>
      </p:sp>
      <p:sp>
        <p:nvSpPr>
          <p:cNvPr id="5" name="Slide Number Placeholder 4"/>
          <p:cNvSpPr>
            <a:spLocks noGrp="1"/>
          </p:cNvSpPr>
          <p:nvPr>
            <p:ph type="sldNum" sz="quarter" idx="3"/>
          </p:nvPr>
        </p:nvSpPr>
        <p:spPr>
          <a:xfrm>
            <a:off x="3884259" y="9447401"/>
            <a:ext cx="2972209" cy="496744"/>
          </a:xfrm>
          <a:prstGeom prst="rect">
            <a:avLst/>
          </a:prstGeom>
        </p:spPr>
        <p:txBody>
          <a:bodyPr vert="horz" lIns="88624" tIns="44312" rIns="88624" bIns="44312"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209" cy="496744"/>
          </a:xfrm>
          <a:prstGeom prst="rect">
            <a:avLst/>
          </a:prstGeom>
        </p:spPr>
        <p:txBody>
          <a:bodyPr vert="horz" lIns="88624" tIns="44312" rIns="88624" bIns="44312" rtlCol="0"/>
          <a:lstStyle>
            <a:lvl1pPr algn="l">
              <a:defRPr sz="1200"/>
            </a:lvl1pPr>
          </a:lstStyle>
          <a:p>
            <a:endParaRPr lang="en-GB"/>
          </a:p>
        </p:txBody>
      </p:sp>
      <p:sp>
        <p:nvSpPr>
          <p:cNvPr id="3" name="Date Placeholder 2"/>
          <p:cNvSpPr>
            <a:spLocks noGrp="1"/>
          </p:cNvSpPr>
          <p:nvPr>
            <p:ph type="dt" idx="1"/>
          </p:nvPr>
        </p:nvSpPr>
        <p:spPr>
          <a:xfrm>
            <a:off x="3884259" y="1"/>
            <a:ext cx="2972209" cy="496744"/>
          </a:xfrm>
          <a:prstGeom prst="rect">
            <a:avLst/>
          </a:prstGeom>
        </p:spPr>
        <p:txBody>
          <a:bodyPr vert="horz" lIns="88624" tIns="44312" rIns="88624" bIns="44312" rtlCol="0"/>
          <a:lstStyle>
            <a:lvl1pPr algn="r">
              <a:defRPr sz="1200"/>
            </a:lvl1pPr>
          </a:lstStyle>
          <a:p>
            <a:fld id="{E25118A7-E0DA-4F61-994A-99213ABBEA3F}" type="datetimeFigureOut">
              <a:rPr lang="en-GB" smtClean="0"/>
              <a:t>08/03/2016</a:t>
            </a:fld>
            <a:endParaRPr lang="en-GB"/>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88624" tIns="44312" rIns="88624" bIns="44312" rtlCol="0" anchor="ctr"/>
          <a:lstStyle/>
          <a:p>
            <a:endParaRPr lang="en-GB"/>
          </a:p>
        </p:txBody>
      </p:sp>
      <p:sp>
        <p:nvSpPr>
          <p:cNvPr id="5" name="Notes Placeholder 4"/>
          <p:cNvSpPr>
            <a:spLocks noGrp="1"/>
          </p:cNvSpPr>
          <p:nvPr>
            <p:ph type="body" sz="quarter" idx="3"/>
          </p:nvPr>
        </p:nvSpPr>
        <p:spPr>
          <a:xfrm>
            <a:off x="685187" y="4723700"/>
            <a:ext cx="5487626" cy="4475328"/>
          </a:xfrm>
          <a:prstGeom prst="rect">
            <a:avLst/>
          </a:prstGeom>
        </p:spPr>
        <p:txBody>
          <a:bodyPr vert="horz" lIns="88624" tIns="44312" rIns="88624" bIns="4431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47401"/>
            <a:ext cx="2972209" cy="496744"/>
          </a:xfrm>
          <a:prstGeom prst="rect">
            <a:avLst/>
          </a:prstGeom>
        </p:spPr>
        <p:txBody>
          <a:bodyPr vert="horz" lIns="88624" tIns="44312" rIns="88624" bIns="44312" rtlCol="0" anchor="b"/>
          <a:lstStyle>
            <a:lvl1pPr algn="l">
              <a:defRPr sz="1200"/>
            </a:lvl1pPr>
          </a:lstStyle>
          <a:p>
            <a:endParaRPr lang="en-GB"/>
          </a:p>
        </p:txBody>
      </p:sp>
      <p:sp>
        <p:nvSpPr>
          <p:cNvPr id="7" name="Slide Number Placeholder 6"/>
          <p:cNvSpPr>
            <a:spLocks noGrp="1"/>
          </p:cNvSpPr>
          <p:nvPr>
            <p:ph type="sldNum" sz="quarter" idx="5"/>
          </p:nvPr>
        </p:nvSpPr>
        <p:spPr>
          <a:xfrm>
            <a:off x="3884259" y="9447401"/>
            <a:ext cx="2972209" cy="496744"/>
          </a:xfrm>
          <a:prstGeom prst="rect">
            <a:avLst/>
          </a:prstGeom>
        </p:spPr>
        <p:txBody>
          <a:bodyPr vert="horz" lIns="88624" tIns="44312" rIns="88624" bIns="44312"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1" y="274638"/>
            <a:ext cx="6131024" cy="922114"/>
          </a:xfrm>
        </p:spPr>
        <p:txBody>
          <a:bodyPr/>
          <a:lstStyle/>
          <a:p>
            <a:r>
              <a:rPr lang="en-GB" sz="2400" b="1" dirty="0" smtClean="0"/>
              <a:t>Reporting to stakeholders</a:t>
            </a:r>
            <a:br>
              <a:rPr lang="en-GB" sz="2400" b="1" dirty="0" smtClean="0"/>
            </a:br>
            <a:r>
              <a:rPr lang="en-GB" sz="2400" b="1" dirty="0" smtClean="0"/>
              <a:t>HAM Session 3</a:t>
            </a:r>
            <a:endParaRPr lang="en-GB" sz="2400" b="1" dirty="0"/>
          </a:p>
        </p:txBody>
      </p:sp>
      <p:sp>
        <p:nvSpPr>
          <p:cNvPr id="6" name="Content Placeholder 5"/>
          <p:cNvSpPr>
            <a:spLocks noGrp="1"/>
          </p:cNvSpPr>
          <p:nvPr>
            <p:ph idx="1"/>
          </p:nvPr>
        </p:nvSpPr>
        <p:spPr>
          <a:xfrm>
            <a:off x="467544" y="1196752"/>
            <a:ext cx="8229600" cy="4032449"/>
          </a:xfrm>
        </p:spPr>
        <p:txBody>
          <a:bodyPr>
            <a:normAutofit fontScale="92500" lnSpcReduction="20000"/>
          </a:bodyPr>
          <a:lstStyle/>
          <a:p>
            <a:pPr marL="0" indent="0">
              <a:buNone/>
            </a:pPr>
            <a:r>
              <a:rPr lang="en-GB" sz="2000" b="1" dirty="0" smtClean="0"/>
              <a:t>Rationale</a:t>
            </a:r>
          </a:p>
          <a:p>
            <a:r>
              <a:rPr lang="en-GB" sz="1600" dirty="0" smtClean="0"/>
              <a:t>Schools should now have completed two data drops</a:t>
            </a:r>
          </a:p>
          <a:p>
            <a:pPr marL="0" indent="0">
              <a:buNone/>
            </a:pPr>
            <a:endParaRPr lang="en-GB" sz="1100" dirty="0" smtClean="0"/>
          </a:p>
          <a:p>
            <a:r>
              <a:rPr lang="en-GB" sz="1600" dirty="0" smtClean="0"/>
              <a:t>They will need to be able to show progress and attainment for all pupils, vulnerable pupils, etc. to a range of audiences including governors and external audiences in reading, writing and mathematics across all year groups</a:t>
            </a:r>
          </a:p>
          <a:p>
            <a:pPr marL="0" indent="0">
              <a:buNone/>
            </a:pPr>
            <a:endParaRPr lang="en-GB" sz="1100" dirty="0" smtClean="0"/>
          </a:p>
          <a:p>
            <a:r>
              <a:rPr lang="en-GB" sz="1600" dirty="0" smtClean="0"/>
              <a:t>Schools will be using a variety of evidence for this purpose and we need to explore these to ensure that they are fit for purpose</a:t>
            </a:r>
          </a:p>
          <a:p>
            <a:endParaRPr lang="en-GB" sz="1100" dirty="0" smtClean="0"/>
          </a:p>
          <a:p>
            <a:r>
              <a:rPr lang="en-GB" sz="1600" dirty="0"/>
              <a:t>Issues are arising for schools that are using SIMS for a number of reasons including</a:t>
            </a:r>
          </a:p>
          <a:p>
            <a:pPr lvl="1"/>
            <a:r>
              <a:rPr lang="en-GB" sz="1600" dirty="0"/>
              <a:t>the distinction between ‘close to’ and ‘securely on track’ is proving a challenge for some schools and this is creating data that is not reflective of the </a:t>
            </a:r>
            <a:r>
              <a:rPr lang="en-GB" sz="1600" dirty="0" smtClean="0"/>
              <a:t>cohort and this is not separated in SIMS (doesn’t show shift in ‘secure’)</a:t>
            </a:r>
            <a:endParaRPr lang="en-GB" sz="1600" dirty="0"/>
          </a:p>
          <a:p>
            <a:pPr lvl="1"/>
            <a:r>
              <a:rPr lang="en-GB" sz="1600" dirty="0"/>
              <a:t>the number of potential reports can be overwhelming if schools are not precise about what they need to be able to show </a:t>
            </a:r>
          </a:p>
          <a:p>
            <a:pPr marL="0" indent="0">
              <a:buNone/>
            </a:pPr>
            <a:endParaRPr lang="en-GB" sz="1100" dirty="0" smtClean="0"/>
          </a:p>
          <a:p>
            <a:r>
              <a:rPr lang="en-GB" sz="1600" dirty="0" smtClean="0"/>
              <a:t>Sue </a:t>
            </a:r>
            <a:r>
              <a:rPr lang="en-GB" sz="1600" dirty="0" err="1" smtClean="0"/>
              <a:t>Savory</a:t>
            </a:r>
            <a:r>
              <a:rPr lang="en-GB" sz="1600" dirty="0" smtClean="0"/>
              <a:t> is working with SIMS team in order to ensure that it fully meets the requirements of the HAM. She is keen that schools are able to contribute to this process.</a:t>
            </a:r>
          </a:p>
          <a:p>
            <a:pPr marL="0" indent="0">
              <a:buNone/>
            </a:pPr>
            <a:endParaRPr lang="en-GB" sz="1600" dirty="0" smtClean="0"/>
          </a:p>
          <a:p>
            <a:pPr marL="457200" lvl="1" indent="0">
              <a:buNone/>
            </a:pPr>
            <a:endParaRPr lang="en-GB" dirty="0"/>
          </a:p>
        </p:txBody>
      </p:sp>
    </p:spTree>
    <p:extLst>
      <p:ext uri="{BB962C8B-B14F-4D97-AF65-F5344CB8AC3E}">
        <p14:creationId xmlns:p14="http://schemas.microsoft.com/office/powerpoint/2010/main" val="1948705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School example</a:t>
            </a:r>
            <a:br>
              <a:rPr lang="en-GB" sz="2800" b="1" dirty="0" smtClean="0"/>
            </a:br>
            <a:r>
              <a:rPr lang="en-GB" sz="2800" b="1" dirty="0" smtClean="0"/>
              <a:t>High level summary </a:t>
            </a:r>
            <a:endParaRPr lang="en-GB"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78343756"/>
              </p:ext>
            </p:extLst>
          </p:nvPr>
        </p:nvGraphicFramePr>
        <p:xfrm>
          <a:off x="323528" y="1844824"/>
          <a:ext cx="8235594" cy="981456"/>
        </p:xfrm>
        <a:graphic>
          <a:graphicData uri="http://schemas.openxmlformats.org/drawingml/2006/table">
            <a:tbl>
              <a:tblPr firstRow="1" firstCol="1" bandRow="1"/>
              <a:tblGrid>
                <a:gridCol w="535120"/>
                <a:gridCol w="285753"/>
                <a:gridCol w="285753"/>
                <a:gridCol w="403160"/>
                <a:gridCol w="403160"/>
                <a:gridCol w="448279"/>
                <a:gridCol w="381813"/>
                <a:gridCol w="448279"/>
                <a:gridCol w="201822"/>
                <a:gridCol w="201822"/>
                <a:gridCol w="201822"/>
                <a:gridCol w="201822"/>
                <a:gridCol w="381328"/>
                <a:gridCol w="201822"/>
                <a:gridCol w="403645"/>
                <a:gridCol w="202308"/>
                <a:gridCol w="403645"/>
                <a:gridCol w="448279"/>
                <a:gridCol w="77796"/>
                <a:gridCol w="370169"/>
                <a:gridCol w="448279"/>
                <a:gridCol w="403160"/>
                <a:gridCol w="448279"/>
                <a:gridCol w="448279"/>
              </a:tblGrid>
              <a:tr h="241023">
                <a:tc rowSpan="3">
                  <a:txBody>
                    <a:bodyPr/>
                    <a:lstStyle/>
                    <a:p>
                      <a:pPr>
                        <a:lnSpc>
                          <a:spcPct val="115000"/>
                        </a:lnSpc>
                        <a:spcAft>
                          <a:spcPts val="0"/>
                        </a:spcAft>
                      </a:pPr>
                      <a:r>
                        <a:rPr lang="en-GB" sz="700" dirty="0">
                          <a:effectLst/>
                          <a:latin typeface="Arial"/>
                          <a:ea typeface="Calibri"/>
                          <a:cs typeface="Times New Roman"/>
                        </a:rPr>
                        <a:t>Y3 </a:t>
                      </a:r>
                      <a:endParaRPr lang="en-GB" sz="800" dirty="0">
                        <a:effectLst/>
                        <a:latin typeface="Calibri"/>
                        <a:ea typeface="Calibri"/>
                        <a:cs typeface="Times New Roman"/>
                      </a:endParaRPr>
                    </a:p>
                    <a:p>
                      <a:pPr>
                        <a:lnSpc>
                          <a:spcPct val="115000"/>
                        </a:lnSpc>
                        <a:spcAft>
                          <a:spcPts val="0"/>
                        </a:spcAft>
                      </a:pPr>
                      <a:r>
                        <a:rPr lang="en-GB" sz="700" dirty="0">
                          <a:effectLst/>
                          <a:latin typeface="Arial"/>
                          <a:ea typeface="Calibri"/>
                          <a:cs typeface="Times New Roman"/>
                        </a:rPr>
                        <a:t> </a:t>
                      </a:r>
                      <a:endParaRPr lang="en-GB" sz="800" dirty="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en-GB" sz="700">
                          <a:effectLst/>
                          <a:latin typeface="Arial"/>
                          <a:ea typeface="Calibri"/>
                          <a:cs typeface="Times New Roman"/>
                        </a:rPr>
                        <a:t>Summer EOY (Y2)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4">
                  <a:txBody>
                    <a:bodyPr/>
                    <a:lstStyle/>
                    <a:p>
                      <a:pPr>
                        <a:lnSpc>
                          <a:spcPct val="115000"/>
                        </a:lnSpc>
                        <a:spcAft>
                          <a:spcPts val="0"/>
                        </a:spcAft>
                      </a:pPr>
                      <a:r>
                        <a:rPr lang="en-GB" sz="700">
                          <a:effectLst/>
                          <a:latin typeface="Arial"/>
                          <a:ea typeface="Calibri"/>
                          <a:cs typeface="Times New Roman"/>
                        </a:rPr>
                        <a:t>November </a:t>
                      </a:r>
                      <a:endParaRPr lang="en-GB" sz="800">
                        <a:effectLst/>
                        <a:latin typeface="Calibri"/>
                        <a:ea typeface="Calibri"/>
                        <a:cs typeface="Times New Roman"/>
                      </a:endParaRPr>
                    </a:p>
                    <a:p>
                      <a:pPr>
                        <a:lnSpc>
                          <a:spcPct val="115000"/>
                        </a:lnSpc>
                        <a:spcAft>
                          <a:spcPts val="0"/>
                        </a:spcAft>
                      </a:pPr>
                      <a:r>
                        <a:rPr lang="en-GB" sz="700">
                          <a:effectLst/>
                          <a:latin typeface="Arial"/>
                          <a:ea typeface="Calibri"/>
                          <a:cs typeface="Times New Roman"/>
                        </a:rPr>
                        <a:t>26% SEN</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8">
                  <a:txBody>
                    <a:bodyPr/>
                    <a:lstStyle/>
                    <a:p>
                      <a:pPr>
                        <a:lnSpc>
                          <a:spcPct val="115000"/>
                        </a:lnSpc>
                        <a:spcAft>
                          <a:spcPts val="0"/>
                        </a:spcAft>
                      </a:pPr>
                      <a:r>
                        <a:rPr lang="en-GB" sz="700">
                          <a:effectLst/>
                          <a:latin typeface="Arial"/>
                          <a:ea typeface="Calibri"/>
                          <a:cs typeface="Times New Roman"/>
                        </a:rPr>
                        <a:t>February</a:t>
                      </a:r>
                      <a:endParaRPr lang="en-GB" sz="800">
                        <a:effectLst/>
                        <a:latin typeface="Calibri"/>
                        <a:ea typeface="Calibri"/>
                        <a:cs typeface="Times New Roman"/>
                      </a:endParaRPr>
                    </a:p>
                    <a:p>
                      <a:pPr>
                        <a:lnSpc>
                          <a:spcPct val="115000"/>
                        </a:lnSpc>
                        <a:spcAft>
                          <a:spcPts val="0"/>
                        </a:spcAft>
                      </a:pPr>
                      <a:r>
                        <a:rPr lang="en-GB" sz="700">
                          <a:effectLst/>
                          <a:latin typeface="Arial"/>
                          <a:ea typeface="Calibri"/>
                          <a:cs typeface="Times New Roman"/>
                        </a:rPr>
                        <a:t>25% SEN</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nSpc>
                          <a:spcPct val="115000"/>
                        </a:lnSpc>
                        <a:spcAft>
                          <a:spcPts val="0"/>
                        </a:spcAft>
                      </a:pPr>
                      <a:r>
                        <a:rPr lang="en-GB" sz="700">
                          <a:effectLst/>
                          <a:latin typeface="Arial"/>
                          <a:ea typeface="Calibri"/>
                          <a:cs typeface="Times New Roman"/>
                        </a:rPr>
                        <a:t>April</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nSpc>
                          <a:spcPct val="115000"/>
                        </a:lnSpc>
                        <a:spcAft>
                          <a:spcPts val="0"/>
                        </a:spcAft>
                      </a:pPr>
                      <a:r>
                        <a:rPr lang="en-GB" sz="700">
                          <a:effectLst/>
                          <a:latin typeface="Arial"/>
                          <a:ea typeface="Calibri"/>
                          <a:cs typeface="Times New Roman"/>
                        </a:rPr>
                        <a:t>EOY</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20511">
                <a:tc v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GB" sz="700">
                          <a:effectLst/>
                          <a:latin typeface="Arial"/>
                          <a:ea typeface="Calibri"/>
                          <a:cs typeface="Times New Roman"/>
                        </a:rPr>
                        <a:t>ARE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GB"/>
                    </a:p>
                  </a:txBody>
                  <a:tcPr/>
                </a:tc>
                <a:tc gridSpan="4">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rowSpan="2" grid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ARE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023">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gridSpan="2">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r>
              <a:tr h="120511">
                <a:tc>
                  <a:txBody>
                    <a:bodyPr/>
                    <a:lstStyle/>
                    <a:p>
                      <a:pPr>
                        <a:lnSpc>
                          <a:spcPct val="115000"/>
                        </a:lnSpc>
                        <a:spcAft>
                          <a:spcPts val="0"/>
                        </a:spcAft>
                      </a:pPr>
                      <a:r>
                        <a:rPr lang="en-GB" sz="700">
                          <a:effectLst/>
                          <a:latin typeface="Arial"/>
                          <a:ea typeface="Calibri"/>
                          <a:cs typeface="Times New Roman"/>
                        </a:rPr>
                        <a:t>Reading</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33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67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38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61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48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14</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11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61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41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70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14</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79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31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11">
                <a:tc>
                  <a:txBody>
                    <a:bodyPr/>
                    <a:lstStyle/>
                    <a:p>
                      <a:pPr>
                        <a:lnSpc>
                          <a:spcPct val="115000"/>
                        </a:lnSpc>
                        <a:spcAft>
                          <a:spcPts val="0"/>
                        </a:spcAft>
                      </a:pPr>
                      <a:r>
                        <a:rPr lang="en-GB" sz="700" dirty="0">
                          <a:effectLst/>
                          <a:latin typeface="Arial"/>
                          <a:ea typeface="Calibri"/>
                          <a:cs typeface="Times New Roman"/>
                        </a:rPr>
                        <a:t>Writing </a:t>
                      </a:r>
                      <a:endParaRPr lang="en-GB" sz="800" dirty="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42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28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28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63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12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57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65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72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16</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11">
                <a:tc>
                  <a:txBody>
                    <a:bodyPr/>
                    <a:lstStyle/>
                    <a:p>
                      <a:pPr>
                        <a:lnSpc>
                          <a:spcPct val="115000"/>
                        </a:lnSpc>
                        <a:spcAft>
                          <a:spcPts val="0"/>
                        </a:spcAft>
                      </a:pPr>
                      <a:r>
                        <a:rPr lang="en-GB" sz="700">
                          <a:effectLst/>
                          <a:latin typeface="Arial"/>
                          <a:ea typeface="Calibri"/>
                          <a:cs typeface="Times New Roman"/>
                        </a:rPr>
                        <a:t>Maths</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82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56</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27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31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27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56</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44</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27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15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68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83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dirty="0">
                          <a:solidFill>
                            <a:srgbClr val="0070C0"/>
                          </a:solidFill>
                          <a:effectLst/>
                          <a:latin typeface="Arial"/>
                          <a:ea typeface="Calibri"/>
                          <a:cs typeface="Times New Roman"/>
                        </a:rPr>
                        <a:t>31</a:t>
                      </a:r>
                      <a:endParaRPr lang="en-GB" sz="800" dirty="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637801183"/>
              </p:ext>
            </p:extLst>
          </p:nvPr>
        </p:nvGraphicFramePr>
        <p:xfrm>
          <a:off x="323528" y="3068960"/>
          <a:ext cx="8235594" cy="981456"/>
        </p:xfrm>
        <a:graphic>
          <a:graphicData uri="http://schemas.openxmlformats.org/drawingml/2006/table">
            <a:tbl>
              <a:tblPr firstRow="1" firstCol="1" bandRow="1"/>
              <a:tblGrid>
                <a:gridCol w="535120"/>
                <a:gridCol w="285753"/>
                <a:gridCol w="285753"/>
                <a:gridCol w="403160"/>
                <a:gridCol w="403160"/>
                <a:gridCol w="448279"/>
                <a:gridCol w="381813"/>
                <a:gridCol w="448279"/>
                <a:gridCol w="201822"/>
                <a:gridCol w="201822"/>
                <a:gridCol w="201822"/>
                <a:gridCol w="201822"/>
                <a:gridCol w="381328"/>
                <a:gridCol w="201822"/>
                <a:gridCol w="403645"/>
                <a:gridCol w="202308"/>
                <a:gridCol w="403645"/>
                <a:gridCol w="448279"/>
                <a:gridCol w="77796"/>
                <a:gridCol w="370169"/>
                <a:gridCol w="448279"/>
                <a:gridCol w="403160"/>
                <a:gridCol w="448279"/>
                <a:gridCol w="448279"/>
              </a:tblGrid>
              <a:tr h="241023">
                <a:tc rowSpan="3">
                  <a:txBody>
                    <a:bodyPr/>
                    <a:lstStyle/>
                    <a:p>
                      <a:pPr>
                        <a:lnSpc>
                          <a:spcPct val="115000"/>
                        </a:lnSpc>
                        <a:spcAft>
                          <a:spcPts val="0"/>
                        </a:spcAft>
                      </a:pPr>
                      <a:r>
                        <a:rPr lang="en-GB" sz="700">
                          <a:effectLst/>
                          <a:latin typeface="Arial"/>
                          <a:ea typeface="Calibri"/>
                          <a:cs typeface="Times New Roman"/>
                        </a:rPr>
                        <a:t>Y4</a:t>
                      </a:r>
                      <a:endParaRPr lang="en-GB" sz="800">
                        <a:effectLst/>
                        <a:latin typeface="Calibri"/>
                        <a:ea typeface="Calibri"/>
                        <a:cs typeface="Times New Roman"/>
                      </a:endParaRPr>
                    </a:p>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en-GB" sz="700">
                          <a:effectLst/>
                          <a:latin typeface="Arial"/>
                          <a:ea typeface="Calibri"/>
                          <a:cs typeface="Times New Roman"/>
                        </a:rPr>
                        <a:t>Summer EOY (Y3)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4">
                  <a:txBody>
                    <a:bodyPr/>
                    <a:lstStyle/>
                    <a:p>
                      <a:pPr>
                        <a:lnSpc>
                          <a:spcPct val="115000"/>
                        </a:lnSpc>
                        <a:spcAft>
                          <a:spcPts val="0"/>
                        </a:spcAft>
                      </a:pPr>
                      <a:r>
                        <a:rPr lang="en-GB" sz="700">
                          <a:effectLst/>
                          <a:latin typeface="Arial"/>
                          <a:ea typeface="Calibri"/>
                          <a:cs typeface="Times New Roman"/>
                        </a:rPr>
                        <a:t>November </a:t>
                      </a:r>
                      <a:endParaRPr lang="en-GB" sz="800">
                        <a:effectLst/>
                        <a:latin typeface="Calibri"/>
                        <a:ea typeface="Calibri"/>
                        <a:cs typeface="Times New Roman"/>
                      </a:endParaRPr>
                    </a:p>
                    <a:p>
                      <a:pPr>
                        <a:lnSpc>
                          <a:spcPct val="115000"/>
                        </a:lnSpc>
                        <a:spcAft>
                          <a:spcPts val="0"/>
                        </a:spcAft>
                      </a:pPr>
                      <a:r>
                        <a:rPr lang="en-GB" sz="700">
                          <a:effectLst/>
                          <a:latin typeface="Arial"/>
                          <a:ea typeface="Calibri"/>
                          <a:cs typeface="Times New Roman"/>
                        </a:rPr>
                        <a:t>17% SEN</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8">
                  <a:txBody>
                    <a:bodyPr/>
                    <a:lstStyle/>
                    <a:p>
                      <a:pPr>
                        <a:lnSpc>
                          <a:spcPct val="115000"/>
                        </a:lnSpc>
                        <a:spcAft>
                          <a:spcPts val="0"/>
                        </a:spcAft>
                      </a:pPr>
                      <a:r>
                        <a:rPr lang="en-GB" sz="700">
                          <a:effectLst/>
                          <a:latin typeface="Arial"/>
                          <a:ea typeface="Calibri"/>
                          <a:cs typeface="Times New Roman"/>
                        </a:rPr>
                        <a:t>February</a:t>
                      </a:r>
                      <a:endParaRPr lang="en-GB" sz="800">
                        <a:effectLst/>
                        <a:latin typeface="Calibri"/>
                        <a:ea typeface="Calibri"/>
                        <a:cs typeface="Times New Roman"/>
                      </a:endParaRPr>
                    </a:p>
                    <a:p>
                      <a:pPr>
                        <a:lnSpc>
                          <a:spcPct val="115000"/>
                        </a:lnSpc>
                        <a:spcAft>
                          <a:spcPts val="0"/>
                        </a:spcAft>
                      </a:pPr>
                      <a:r>
                        <a:rPr lang="en-GB" sz="700">
                          <a:effectLst/>
                          <a:latin typeface="Arial"/>
                          <a:ea typeface="Calibri"/>
                          <a:cs typeface="Times New Roman"/>
                        </a:rPr>
                        <a:t>19% SEN</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nSpc>
                          <a:spcPct val="115000"/>
                        </a:lnSpc>
                        <a:spcAft>
                          <a:spcPts val="0"/>
                        </a:spcAft>
                      </a:pPr>
                      <a:r>
                        <a:rPr lang="en-GB" sz="700">
                          <a:effectLst/>
                          <a:latin typeface="Arial"/>
                          <a:ea typeface="Calibri"/>
                          <a:cs typeface="Times New Roman"/>
                        </a:rPr>
                        <a:t>April</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nSpc>
                          <a:spcPct val="115000"/>
                        </a:lnSpc>
                        <a:spcAft>
                          <a:spcPts val="0"/>
                        </a:spcAft>
                      </a:pPr>
                      <a:r>
                        <a:rPr lang="en-GB" sz="700">
                          <a:effectLst/>
                          <a:latin typeface="Arial"/>
                          <a:ea typeface="Calibri"/>
                          <a:cs typeface="Times New Roman"/>
                        </a:rPr>
                        <a:t>EOY</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20511">
                <a:tc v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GB" sz="700">
                          <a:effectLst/>
                          <a:latin typeface="Arial"/>
                          <a:ea typeface="Calibri"/>
                          <a:cs typeface="Times New Roman"/>
                        </a:rPr>
                        <a:t>ARE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GB"/>
                    </a:p>
                  </a:txBody>
                  <a:tcPr/>
                </a:tc>
                <a:tc gridSpan="4">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rowSpan="2" grid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Below</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On track</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GB" sz="700">
                          <a:effectLst/>
                          <a:latin typeface="Arial"/>
                          <a:ea typeface="Calibri"/>
                          <a:cs typeface="Times New Roman"/>
                        </a:rPr>
                        <a:t>beyond</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023">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gridSpan="2">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tc>
                  <a:txBody>
                    <a:bodyPr/>
                    <a:lstStyle/>
                    <a:p>
                      <a:pPr>
                        <a:lnSpc>
                          <a:spcPct val="115000"/>
                        </a:lnSpc>
                        <a:spcAft>
                          <a:spcPts val="0"/>
                        </a:spcAft>
                      </a:pPr>
                      <a:r>
                        <a:rPr lang="en-GB" sz="700">
                          <a:effectLst/>
                          <a:latin typeface="Arial"/>
                          <a:ea typeface="Calibri"/>
                          <a:cs typeface="Times New Roman"/>
                        </a:rPr>
                        <a:t>Close to</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effectLst/>
                          <a:latin typeface="Arial"/>
                          <a:ea typeface="Calibri"/>
                          <a:cs typeface="Times New Roman"/>
                        </a:rPr>
                        <a:t>secure</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r>
              <a:tr h="120511">
                <a:tc>
                  <a:txBody>
                    <a:bodyPr/>
                    <a:lstStyle/>
                    <a:p>
                      <a:pPr>
                        <a:lnSpc>
                          <a:spcPct val="115000"/>
                        </a:lnSpc>
                        <a:spcAft>
                          <a:spcPts val="0"/>
                        </a:spcAft>
                      </a:pPr>
                      <a:r>
                        <a:rPr lang="en-GB" sz="700">
                          <a:effectLst/>
                          <a:latin typeface="Arial"/>
                          <a:ea typeface="Calibri"/>
                          <a:cs typeface="Times New Roman"/>
                        </a:rPr>
                        <a:t>Reading</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45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40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19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72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52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16</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74</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76</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11">
                <a:tc>
                  <a:txBody>
                    <a:bodyPr/>
                    <a:lstStyle/>
                    <a:p>
                      <a:pPr>
                        <a:lnSpc>
                          <a:spcPct val="115000"/>
                        </a:lnSpc>
                        <a:spcAft>
                          <a:spcPts val="0"/>
                        </a:spcAft>
                      </a:pPr>
                      <a:r>
                        <a:rPr lang="en-GB" sz="700">
                          <a:effectLst/>
                          <a:latin typeface="Arial"/>
                          <a:ea typeface="Calibri"/>
                          <a:cs typeface="Times New Roman"/>
                        </a:rPr>
                        <a:t>Writing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75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22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80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37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22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61</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60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22</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19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63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65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11">
                <a:tc>
                  <a:txBody>
                    <a:bodyPr/>
                    <a:lstStyle/>
                    <a:p>
                      <a:pPr>
                        <a:lnSpc>
                          <a:spcPct val="115000"/>
                        </a:lnSpc>
                        <a:spcAft>
                          <a:spcPts val="0"/>
                        </a:spcAft>
                      </a:pPr>
                      <a:r>
                        <a:rPr lang="en-GB" sz="700">
                          <a:effectLst/>
                          <a:latin typeface="Arial"/>
                          <a:ea typeface="Calibri"/>
                          <a:cs typeface="Times New Roman"/>
                        </a:rPr>
                        <a:t>Maths</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53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45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83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29</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8</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44</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75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effectLst/>
                          <a:latin typeface="Arial"/>
                          <a:ea typeface="Calibri"/>
                          <a:cs typeface="Times New Roman"/>
                        </a:rPr>
                        <a:t>27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500">
                          <a:solidFill>
                            <a:srgbClr val="0070C0"/>
                          </a:solidFill>
                          <a:effectLst/>
                          <a:latin typeface="Arial"/>
                          <a:ea typeface="Calibri"/>
                          <a:cs typeface="Times New Roman"/>
                        </a:rPr>
                        <a:t>15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 </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700">
                          <a:solidFill>
                            <a:srgbClr val="0070C0"/>
                          </a:solidFill>
                          <a:effectLst/>
                          <a:latin typeface="Arial"/>
                          <a:ea typeface="Calibri"/>
                          <a:cs typeface="Times New Roman"/>
                        </a:rPr>
                        <a:t>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700">
                          <a:solidFill>
                            <a:srgbClr val="0070C0"/>
                          </a:solidFill>
                          <a:effectLst/>
                          <a:latin typeface="Arial"/>
                          <a:ea typeface="Calibri"/>
                          <a:cs typeface="Times New Roman"/>
                        </a:rPr>
                        <a:t>80</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25</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17</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a:solidFill>
                            <a:srgbClr val="0070C0"/>
                          </a:solidFill>
                          <a:effectLst/>
                          <a:latin typeface="Arial"/>
                          <a:ea typeface="Calibri"/>
                          <a:cs typeface="Times New Roman"/>
                        </a:rPr>
                        <a:t>83</a:t>
                      </a:r>
                      <a:endParaRPr lang="en-GB" sz="80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700" dirty="0">
                          <a:solidFill>
                            <a:srgbClr val="0070C0"/>
                          </a:solidFill>
                          <a:effectLst/>
                          <a:latin typeface="Arial"/>
                          <a:ea typeface="Calibri"/>
                          <a:cs typeface="Times New Roman"/>
                        </a:rPr>
                        <a:t>27</a:t>
                      </a:r>
                      <a:endParaRPr lang="en-GB" sz="800" dirty="0">
                        <a:effectLst/>
                        <a:latin typeface="Calibri"/>
                        <a:ea typeface="Calibri"/>
                        <a:cs typeface="Times New Roman"/>
                      </a:endParaRPr>
                    </a:p>
                  </a:txBody>
                  <a:tcPr marL="52396" marR="523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19882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sz="2800" b="1" dirty="0" smtClean="0"/>
              <a:t>School example – high level targets</a:t>
            </a:r>
            <a:endParaRPr lang="en-GB" sz="2800"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7224" y="1000745"/>
            <a:ext cx="8217224" cy="4949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221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School example - tracking</a:t>
            </a:r>
            <a:endParaRPr lang="en-GB" sz="2800" b="1"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916832"/>
            <a:ext cx="8229600" cy="325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8846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sz="2800" b="1" dirty="0" smtClean="0"/>
              <a:t>School example – domain analysis</a:t>
            </a:r>
            <a:endParaRPr lang="en-GB" sz="2800" b="1"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124744"/>
            <a:ext cx="8229600"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7807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Key Questions/issues</a:t>
            </a:r>
            <a:endParaRPr lang="en-GB" sz="2800" b="1" dirty="0"/>
          </a:p>
        </p:txBody>
      </p:sp>
      <p:sp>
        <p:nvSpPr>
          <p:cNvPr id="3" name="Content Placeholder 2"/>
          <p:cNvSpPr>
            <a:spLocks noGrp="1"/>
          </p:cNvSpPr>
          <p:nvPr>
            <p:ph idx="1"/>
          </p:nvPr>
        </p:nvSpPr>
        <p:spPr>
          <a:xfrm>
            <a:off x="467544" y="1196752"/>
            <a:ext cx="8229600" cy="4248473"/>
          </a:xfrm>
        </p:spPr>
        <p:txBody>
          <a:bodyPr>
            <a:normAutofit fontScale="85000" lnSpcReduction="20000"/>
          </a:bodyPr>
          <a:lstStyle/>
          <a:p>
            <a:r>
              <a:rPr lang="en-GB" sz="1800" dirty="0" smtClean="0"/>
              <a:t>To what extent have you been able to enable governors and other stakeholders to gain a clear view of the position of attainment within the school for overall cohorts? Pupil groups and individual subjects (domain analysis)? To what extent is the work of other school leaders being supported by the degree of detail available through the tracking information? To what extent is CPD being targeted effectively?</a:t>
            </a:r>
          </a:p>
          <a:p>
            <a:r>
              <a:rPr lang="en-GB" sz="1800" dirty="0" smtClean="0"/>
              <a:t>How are you ensuring that the data is based on robust evidence? How are you articulating this to governors and other stakeholders?</a:t>
            </a:r>
          </a:p>
          <a:p>
            <a:r>
              <a:rPr lang="en-GB" sz="1800" dirty="0" smtClean="0"/>
              <a:t>Issues </a:t>
            </a:r>
            <a:r>
              <a:rPr lang="en-GB" sz="1800" dirty="0" smtClean="0"/>
              <a:t>around ‘close to’ twice (milestone one and two. If schools have interpreted the guidance </a:t>
            </a:r>
            <a:r>
              <a:rPr lang="en-GB" sz="1800" dirty="0" smtClean="0"/>
              <a:t>then </a:t>
            </a:r>
            <a:r>
              <a:rPr lang="en-GB" sz="1800" dirty="0" smtClean="0"/>
              <a:t>they cannot enter back to ‘close to’ twice. This means if schools enter this judgement at milestone 1 they may have entered N at milestone 2 which then affects the data</a:t>
            </a:r>
            <a:r>
              <a:rPr lang="en-GB" sz="1800" dirty="0" smtClean="0"/>
              <a:t>. What have schools been doing? Robust conversations? Pupil progress meetings? School curriculum….acce</a:t>
            </a:r>
            <a:r>
              <a:rPr lang="en-GB" sz="1800" dirty="0" smtClean="0"/>
              <a:t>pting red</a:t>
            </a:r>
            <a:endParaRPr lang="en-GB" sz="1800" dirty="0" smtClean="0"/>
          </a:p>
          <a:p>
            <a:r>
              <a:rPr lang="en-GB" sz="1800" dirty="0" smtClean="0"/>
              <a:t>There is also a need to show that more pupils are secure rather than ‘close to’ and often these judgements are combined in SIMS. SIMS wont show this through a report at domain level so if schools want this they need to generate their own format using the data</a:t>
            </a:r>
          </a:p>
          <a:p>
            <a:endParaRPr lang="en-GB" sz="1800" dirty="0" smtClean="0"/>
          </a:p>
          <a:p>
            <a:r>
              <a:rPr lang="en-GB" sz="1800" dirty="0" smtClean="0"/>
              <a:t>I </a:t>
            </a:r>
            <a:r>
              <a:rPr lang="en-GB" sz="1800" dirty="0" smtClean="0"/>
              <a:t>can’t find a way to </a:t>
            </a:r>
            <a:r>
              <a:rPr lang="en-GB" sz="1800" dirty="0" smtClean="0"/>
              <a:t>do…….</a:t>
            </a:r>
            <a:endParaRPr lang="en-GB" sz="1800" dirty="0" smtClean="0"/>
          </a:p>
          <a:p>
            <a:pPr lvl="1"/>
            <a:r>
              <a:rPr lang="en-GB" sz="1400" dirty="0" smtClean="0"/>
              <a:t>a whole school domain analysis (i.e. spelling across the school) without taking the data for each year and combining separately</a:t>
            </a:r>
          </a:p>
          <a:p>
            <a:pPr lvl="1"/>
            <a:r>
              <a:rPr lang="en-GB" sz="1400" dirty="0" smtClean="0"/>
              <a:t>Group analysis at domain level (school example included)</a:t>
            </a:r>
          </a:p>
          <a:p>
            <a:pPr marL="457200" lvl="1" indent="0">
              <a:buNone/>
            </a:pPr>
            <a:r>
              <a:rPr lang="en-GB" sz="1800" dirty="0" smtClean="0"/>
              <a:t> </a:t>
            </a:r>
          </a:p>
          <a:p>
            <a:endParaRPr lang="en-GB" sz="1800" dirty="0"/>
          </a:p>
        </p:txBody>
      </p:sp>
    </p:spTree>
    <p:extLst>
      <p:ext uri="{BB962C8B-B14F-4D97-AF65-F5344CB8AC3E}">
        <p14:creationId xmlns:p14="http://schemas.microsoft.com/office/powerpoint/2010/main" val="1921423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r>
              <a:rPr lang="en-GB" sz="2400" b="1" dirty="0" smtClean="0"/>
              <a:t>Ofsted - Outcomes</a:t>
            </a:r>
            <a:endParaRPr lang="en-GB" sz="2400" b="1" dirty="0"/>
          </a:p>
        </p:txBody>
      </p:sp>
      <p:sp>
        <p:nvSpPr>
          <p:cNvPr id="3" name="Content Placeholder 2"/>
          <p:cNvSpPr>
            <a:spLocks noGrp="1"/>
          </p:cNvSpPr>
          <p:nvPr>
            <p:ph idx="1"/>
          </p:nvPr>
        </p:nvSpPr>
        <p:spPr>
          <a:xfrm>
            <a:off x="467544" y="1124744"/>
            <a:ext cx="8229600" cy="4968552"/>
          </a:xfrm>
        </p:spPr>
        <p:txBody>
          <a:bodyPr>
            <a:normAutofit fontScale="70000" lnSpcReduction="20000"/>
          </a:bodyPr>
          <a:lstStyle/>
          <a:p>
            <a:pPr marL="0" lvl="0" indent="0">
              <a:buNone/>
            </a:pPr>
            <a:r>
              <a:rPr lang="en-GB" sz="2300" b="1" dirty="0">
                <a:solidFill>
                  <a:srgbClr val="FF0000"/>
                </a:solidFill>
              </a:rPr>
              <a:t>Inspectors will take account of current standards and progress</a:t>
            </a:r>
            <a:r>
              <a:rPr lang="en-GB" sz="2300" dirty="0"/>
              <a:t>, including the school’s own performance information, and make a relevant judgement on academic and other learning outcomes for pupils by evaluating the extent to which all pupils: </a:t>
            </a:r>
          </a:p>
          <a:p>
            <a:pPr lvl="0"/>
            <a:r>
              <a:rPr lang="en-GB" sz="2300" b="1" dirty="0">
                <a:solidFill>
                  <a:srgbClr val="FF0000"/>
                </a:solidFill>
              </a:rPr>
              <a:t>progress well from their different starting points and achieve or exceed standards expected for their age nationally (at the end of a key stage), or within the school’s own curriculum</a:t>
            </a:r>
          </a:p>
          <a:p>
            <a:pPr marL="0" indent="0">
              <a:buNone/>
            </a:pPr>
            <a:endParaRPr lang="en-GB" sz="2300" dirty="0" smtClean="0"/>
          </a:p>
          <a:p>
            <a:pPr marL="0" lvl="0" indent="0">
              <a:buNone/>
            </a:pPr>
            <a:r>
              <a:rPr lang="en-GB" sz="2300" dirty="0"/>
              <a:t>In judging achievement, </a:t>
            </a:r>
            <a:r>
              <a:rPr lang="en-GB" sz="2300" b="1" dirty="0">
                <a:solidFill>
                  <a:srgbClr val="FF0000"/>
                </a:solidFill>
              </a:rPr>
              <a:t>inspectors will give most weight to pupils’ progress</a:t>
            </a:r>
            <a:r>
              <a:rPr lang="en-GB" sz="2300" dirty="0" smtClean="0"/>
              <a:t>.</a:t>
            </a:r>
          </a:p>
          <a:p>
            <a:pPr marL="0" lvl="0" indent="0">
              <a:buNone/>
            </a:pPr>
            <a:endParaRPr lang="en-GB" sz="2300" dirty="0" smtClean="0"/>
          </a:p>
          <a:p>
            <a:pPr marL="0" lvl="0" indent="0">
              <a:buNone/>
            </a:pPr>
            <a:r>
              <a:rPr lang="en-GB" sz="2300" dirty="0" smtClean="0"/>
              <a:t>They </a:t>
            </a:r>
            <a:r>
              <a:rPr lang="en-GB" sz="2300" dirty="0"/>
              <a:t>will take account of pupils’ starting points in terms of their prior attainment and age when evaluating progress. Within this, they will give most weight to the progress of pupils currently in the school, taking account of how this compares with the progress of recent cohorts, where relevant. </a:t>
            </a:r>
            <a:endParaRPr lang="en-GB" sz="2300" dirty="0" smtClean="0"/>
          </a:p>
          <a:p>
            <a:pPr marL="0" lvl="0" indent="0">
              <a:buNone/>
            </a:pPr>
            <a:endParaRPr lang="en-GB" sz="2300" dirty="0"/>
          </a:p>
          <a:p>
            <a:pPr marL="0" lvl="0" indent="0">
              <a:buNone/>
            </a:pPr>
            <a:r>
              <a:rPr lang="en-GB" sz="2300" dirty="0" smtClean="0"/>
              <a:t>Inspectors </a:t>
            </a:r>
            <a:r>
              <a:rPr lang="en-GB" sz="2300" dirty="0"/>
              <a:t>will consider the progress of pupils in </a:t>
            </a:r>
            <a:r>
              <a:rPr lang="en-GB" sz="2300" b="1" dirty="0"/>
              <a:t>all</a:t>
            </a:r>
            <a:r>
              <a:rPr lang="en-GB" sz="2300" dirty="0"/>
              <a:t> year groups, not just those who have taken or are about to take examinations or national tests. As part of pupils’ progress, inspectors will consider the growth in pupils’ security, breadth and depth of knowledge, understanding and skills</a:t>
            </a:r>
            <a:r>
              <a:rPr lang="en-GB" sz="2300" dirty="0" smtClean="0"/>
              <a:t>.</a:t>
            </a:r>
          </a:p>
          <a:p>
            <a:pPr marL="0" lvl="0" indent="0">
              <a:buNone/>
            </a:pPr>
            <a:endParaRPr lang="en-GB" sz="2300" dirty="0"/>
          </a:p>
          <a:p>
            <a:pPr marL="0" lvl="0" indent="0">
              <a:buNone/>
            </a:pPr>
            <a:r>
              <a:rPr lang="en-GB" sz="2300" b="1" dirty="0" smtClean="0"/>
              <a:t>Primary School Accountability in 2016</a:t>
            </a:r>
            <a:r>
              <a:rPr lang="en-GB" sz="2300" dirty="0" smtClean="0"/>
              <a:t> – A technical guide for primary maintained schools, academies and free schools</a:t>
            </a:r>
            <a:endParaRPr lang="en-GB" sz="2300" dirty="0"/>
          </a:p>
        </p:txBody>
      </p:sp>
    </p:spTree>
    <p:extLst>
      <p:ext uri="{BB962C8B-B14F-4D97-AF65-F5344CB8AC3E}">
        <p14:creationId xmlns:p14="http://schemas.microsoft.com/office/powerpoint/2010/main" val="3797274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r>
              <a:rPr lang="en-GB" sz="2400" b="1" dirty="0" smtClean="0"/>
              <a:t>Ofsted – Role of governors</a:t>
            </a:r>
            <a:endParaRPr lang="en-GB" sz="2400" b="1" dirty="0"/>
          </a:p>
        </p:txBody>
      </p:sp>
      <p:sp>
        <p:nvSpPr>
          <p:cNvPr id="3" name="Content Placeholder 2"/>
          <p:cNvSpPr>
            <a:spLocks noGrp="1"/>
          </p:cNvSpPr>
          <p:nvPr>
            <p:ph idx="1"/>
          </p:nvPr>
        </p:nvSpPr>
        <p:spPr>
          <a:xfrm>
            <a:off x="467544" y="908720"/>
            <a:ext cx="8229600" cy="4824536"/>
          </a:xfrm>
        </p:spPr>
        <p:txBody>
          <a:bodyPr>
            <a:noAutofit/>
          </a:bodyPr>
          <a:lstStyle/>
          <a:p>
            <a:r>
              <a:rPr lang="en-GB" sz="1800" dirty="0" smtClean="0"/>
              <a:t>provide </a:t>
            </a:r>
            <a:r>
              <a:rPr lang="en-GB" sz="1800" dirty="0"/>
              <a:t>a balance of challenge and support to leaders, understanding the strengths and areas needing improvement at the school</a:t>
            </a:r>
          </a:p>
          <a:p>
            <a:pPr lvl="0"/>
            <a:r>
              <a:rPr lang="en-GB" sz="1800" dirty="0"/>
              <a:t>provide support for an effective </a:t>
            </a:r>
            <a:r>
              <a:rPr lang="en-GB" sz="1800" dirty="0" err="1"/>
              <a:t>headteacher</a:t>
            </a:r>
            <a:r>
              <a:rPr lang="en-GB" sz="1800" dirty="0"/>
              <a:t> or are hindering school improvement because of a lack of understanding of the issues facing the school </a:t>
            </a:r>
          </a:p>
          <a:p>
            <a:pPr lvl="0"/>
            <a:r>
              <a:rPr lang="en-GB" sz="1800" dirty="0" smtClean="0"/>
              <a:t>understand how the school makes decisions about teachers’ salary progression and performance </a:t>
            </a:r>
          </a:p>
          <a:p>
            <a:pPr lvl="0"/>
            <a:r>
              <a:rPr lang="en-GB" sz="1800" b="1" dirty="0" smtClean="0">
                <a:solidFill>
                  <a:srgbClr val="FF0000"/>
                </a:solidFill>
              </a:rPr>
              <a:t>understand </a:t>
            </a:r>
            <a:r>
              <a:rPr lang="en-GB" sz="1800" b="1" dirty="0">
                <a:solidFill>
                  <a:srgbClr val="FF0000"/>
                </a:solidFill>
              </a:rPr>
              <a:t>the impact of teaching, learning and assessment on the progress of pupils currently in the school</a:t>
            </a:r>
          </a:p>
          <a:p>
            <a:pPr lvl="0"/>
            <a:r>
              <a:rPr lang="en-GB" sz="1800" b="1" dirty="0">
                <a:solidFill>
                  <a:srgbClr val="FF0000"/>
                </a:solidFill>
              </a:rPr>
              <a:t>ensure that assessment information from leaders provides governors with sufficient and accurate information to ask probing questions about outcomes for </a:t>
            </a:r>
            <a:r>
              <a:rPr lang="en-GB" sz="1800" b="1" dirty="0" smtClean="0">
                <a:solidFill>
                  <a:srgbClr val="FF0000"/>
                </a:solidFill>
              </a:rPr>
              <a:t>pupils/pupil groups</a:t>
            </a:r>
            <a:endParaRPr lang="en-GB" sz="1800" b="1" dirty="0">
              <a:solidFill>
                <a:srgbClr val="FF0000"/>
              </a:solidFill>
            </a:endParaRPr>
          </a:p>
          <a:p>
            <a:pPr lvl="0"/>
            <a:r>
              <a:rPr lang="en-GB" sz="1800" dirty="0"/>
              <a:t>ensure that the school’s finances are properly managed and can evaluate </a:t>
            </a:r>
            <a:r>
              <a:rPr lang="en-GB" sz="1800" b="1" dirty="0">
                <a:solidFill>
                  <a:srgbClr val="FF0000"/>
                </a:solidFill>
              </a:rPr>
              <a:t>how the school is using the pupil premium </a:t>
            </a:r>
            <a:r>
              <a:rPr lang="en-GB" sz="1800" dirty="0"/>
              <a:t>and the primary PE and sport premium</a:t>
            </a:r>
          </a:p>
          <a:p>
            <a:pPr lvl="0"/>
            <a:r>
              <a:rPr lang="en-GB" sz="1800" dirty="0"/>
              <a:t>are transparent and accountable, including in recruitment of staff, governance structures, attendance at meetings and contact with parents</a:t>
            </a:r>
            <a:r>
              <a:rPr lang="en-GB" sz="1800" dirty="0" smtClean="0"/>
              <a:t>.</a:t>
            </a:r>
            <a:endParaRPr lang="en-GB" sz="1800" dirty="0"/>
          </a:p>
        </p:txBody>
      </p:sp>
    </p:spTree>
    <p:extLst>
      <p:ext uri="{BB962C8B-B14F-4D97-AF65-F5344CB8AC3E}">
        <p14:creationId xmlns:p14="http://schemas.microsoft.com/office/powerpoint/2010/main" val="1918163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r>
              <a:rPr lang="en-GB" sz="2800" b="1" dirty="0" smtClean="0"/>
              <a:t>SIMS Example -  </a:t>
            </a:r>
            <a:br>
              <a:rPr lang="en-GB" sz="2800" b="1" dirty="0" smtClean="0"/>
            </a:br>
            <a:r>
              <a:rPr lang="en-GB" sz="2400" b="1" dirty="0" smtClean="0"/>
              <a:t>Cohort tracker (2 sheets combined)</a:t>
            </a:r>
            <a:endParaRPr lang="en-GB" sz="2400" b="1"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890251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459" y="2924944"/>
            <a:ext cx="8855037" cy="346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1414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SIMS Example –</a:t>
            </a:r>
            <a:br>
              <a:rPr lang="en-GB" sz="2800" b="1" dirty="0" smtClean="0"/>
            </a:br>
            <a:r>
              <a:rPr lang="en-GB" sz="2800" b="1" dirty="0" smtClean="0"/>
              <a:t>Domain Analysis</a:t>
            </a:r>
            <a:endParaRPr lang="en-GB" sz="2800" dirty="0"/>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72816"/>
            <a:ext cx="9036496" cy="260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8764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SIMS Example – </a:t>
            </a:r>
            <a:br>
              <a:rPr lang="en-GB" sz="2800" b="1" dirty="0" smtClean="0"/>
            </a:br>
            <a:r>
              <a:rPr lang="en-GB" sz="2800" b="1" dirty="0" smtClean="0"/>
              <a:t>High level summary - subject</a:t>
            </a:r>
            <a:endParaRPr lang="en-GB" sz="2800" b="1" dirty="0"/>
          </a:p>
        </p:txBody>
      </p:sp>
      <p:sp>
        <p:nvSpPr>
          <p:cNvPr id="3" name="Content Placeholder 2"/>
          <p:cNvSpPr>
            <a:spLocks noGrp="1"/>
          </p:cNvSpPr>
          <p:nvPr>
            <p:ph idx="1"/>
          </p:nvPr>
        </p:nvSpPr>
        <p:spPr/>
        <p:txBody>
          <a:bodyPr/>
          <a:lstStyle/>
          <a:p>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657" y="1556792"/>
            <a:ext cx="8294686"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242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SIMS Example – </a:t>
            </a:r>
            <a:br>
              <a:rPr lang="en-GB" b="1" dirty="0"/>
            </a:br>
            <a:r>
              <a:rPr lang="en-GB" sz="2800" b="1" dirty="0"/>
              <a:t>High level summary </a:t>
            </a:r>
            <a:r>
              <a:rPr lang="en-GB" sz="2800" b="1" dirty="0" smtClean="0"/>
              <a:t>– Year Group</a:t>
            </a:r>
            <a:endParaRPr lang="en-GB"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484784"/>
            <a:ext cx="8757676"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7700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t>School example –</a:t>
            </a:r>
            <a:br>
              <a:rPr lang="en-GB" sz="2800" b="1" dirty="0" smtClean="0"/>
            </a:br>
            <a:r>
              <a:rPr lang="en-GB" sz="2800" b="1" dirty="0" smtClean="0"/>
              <a:t>Domain analysis by groups</a:t>
            </a:r>
            <a:endParaRPr lang="en-GB"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8189376"/>
              </p:ext>
            </p:extLst>
          </p:nvPr>
        </p:nvGraphicFramePr>
        <p:xfrm>
          <a:off x="251520" y="1628800"/>
          <a:ext cx="8352927" cy="2880321"/>
        </p:xfrm>
        <a:graphic>
          <a:graphicData uri="http://schemas.openxmlformats.org/drawingml/2006/table">
            <a:tbl>
              <a:tblPr firstRow="1" firstCol="1" bandRow="1"/>
              <a:tblGrid>
                <a:gridCol w="496350"/>
                <a:gridCol w="219908"/>
                <a:gridCol w="240655"/>
                <a:gridCol w="240655"/>
                <a:gridCol w="240655"/>
                <a:gridCol w="240655"/>
                <a:gridCol w="240655"/>
                <a:gridCol w="241174"/>
                <a:gridCol w="241174"/>
                <a:gridCol w="241174"/>
                <a:gridCol w="241174"/>
                <a:gridCol w="241174"/>
                <a:gridCol w="241174"/>
                <a:gridCol w="241174"/>
                <a:gridCol w="241174"/>
                <a:gridCol w="241174"/>
                <a:gridCol w="241174"/>
                <a:gridCol w="241692"/>
                <a:gridCol w="241174"/>
                <a:gridCol w="241174"/>
                <a:gridCol w="241174"/>
                <a:gridCol w="241174"/>
                <a:gridCol w="241174"/>
                <a:gridCol w="241174"/>
                <a:gridCol w="241174"/>
                <a:gridCol w="241174"/>
                <a:gridCol w="241174"/>
                <a:gridCol w="241174"/>
                <a:gridCol w="241174"/>
                <a:gridCol w="241174"/>
                <a:gridCol w="241174"/>
                <a:gridCol w="241174"/>
                <a:gridCol w="241174"/>
                <a:gridCol w="82290"/>
                <a:gridCol w="80062"/>
              </a:tblGrid>
              <a:tr h="332943">
                <a:tc>
                  <a:txBody>
                    <a:bodyPr/>
                    <a:lstStyle/>
                    <a:p>
                      <a:pPr algn="just">
                        <a:lnSpc>
                          <a:spcPct val="115000"/>
                        </a:lnSpc>
                        <a:spcAft>
                          <a:spcPts val="0"/>
                        </a:spcAft>
                      </a:pPr>
                      <a:r>
                        <a:rPr lang="en-GB" sz="800">
                          <a:effectLst/>
                          <a:latin typeface="Comic Sans MS"/>
                          <a:ea typeface="Calibri"/>
                          <a:cs typeface="Times New Roman"/>
                        </a:rPr>
                        <a:t>Reading</a:t>
                      </a:r>
                      <a:endParaRPr lang="en-GB" sz="900">
                        <a:effectLst/>
                        <a:latin typeface="Calibri"/>
                        <a:ea typeface="Calibri"/>
                        <a:cs typeface="Times New Roman"/>
                      </a:endParaRPr>
                    </a:p>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0"/>
                        </a:spcAft>
                      </a:pPr>
                      <a:r>
                        <a:rPr lang="en-GB" sz="800">
                          <a:effectLst/>
                          <a:latin typeface="Comic Sans MS"/>
                          <a:ea typeface="Calibri"/>
                          <a:cs typeface="Times New Roman"/>
                        </a:rPr>
                        <a:t>Y6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Word Reading</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Themes and Coventions</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Comp: Clarify</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Comp: Monitor and summarise</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Comp: Select and retrieve</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Reason and explain</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Inference</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lnSpc>
                          <a:spcPct val="115000"/>
                        </a:lnSpc>
                        <a:spcAft>
                          <a:spcPts val="0"/>
                        </a:spcAft>
                      </a:pPr>
                      <a:r>
                        <a:rPr lang="en-GB" sz="800" b="1">
                          <a:solidFill>
                            <a:srgbClr val="000000"/>
                          </a:solidFill>
                          <a:effectLst/>
                          <a:latin typeface="Calibri"/>
                          <a:ea typeface="Times New Roman"/>
                          <a:cs typeface="Calibri"/>
                        </a:rPr>
                        <a:t>Language for effect</a:t>
                      </a:r>
                      <a:endParaRPr lang="en-GB" sz="900">
                        <a:effectLst/>
                        <a:latin typeface="Calibri"/>
                        <a:ea typeface="Calibri"/>
                        <a:cs typeface="Times New Roman"/>
                      </a:endParaRPr>
                    </a:p>
                  </a:txBody>
                  <a:tcPr marL="54662" marR="546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just">
                        <a:lnSpc>
                          <a:spcPct val="115000"/>
                        </a:lnSpc>
                        <a:spcAft>
                          <a:spcPts val="1000"/>
                        </a:spcAft>
                      </a:pPr>
                      <a:r>
                        <a:rPr lang="en-GB" sz="90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332943">
                <a:tc>
                  <a:txBody>
                    <a:bodyPr/>
                    <a:lstStyle/>
                    <a:p>
                      <a:pPr algn="just">
                        <a:lnSpc>
                          <a:spcPct val="115000"/>
                        </a:lnSpc>
                        <a:spcAft>
                          <a:spcPts val="0"/>
                        </a:spcAft>
                      </a:pPr>
                      <a:r>
                        <a:rPr lang="en-GB" sz="800">
                          <a:effectLst/>
                          <a:latin typeface="Comic Sans MS"/>
                          <a:ea typeface="Calibri"/>
                          <a:cs typeface="Times New Roman"/>
                        </a:rPr>
                        <a:t>Feb 16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C</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B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a:effectLst/>
                          <a:latin typeface="Comic Sans MS"/>
                          <a:ea typeface="Calibri"/>
                          <a:cs typeface="Times New Roman"/>
                        </a:rPr>
                        <a:t>All chn</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a:effectLst/>
                          <a:latin typeface="Comic Sans MS"/>
                          <a:ea typeface="Calibri"/>
                          <a:cs typeface="Times New Roman"/>
                        </a:rPr>
                        <a:t>Boys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38570">
                <a:tc>
                  <a:txBody>
                    <a:bodyPr/>
                    <a:lstStyle/>
                    <a:p>
                      <a:pPr algn="just">
                        <a:lnSpc>
                          <a:spcPct val="115000"/>
                        </a:lnSpc>
                        <a:spcAft>
                          <a:spcPts val="0"/>
                        </a:spcAft>
                      </a:pPr>
                      <a:r>
                        <a:rPr lang="en-GB" sz="800">
                          <a:effectLst/>
                          <a:latin typeface="Comic Sans MS"/>
                          <a:ea typeface="Calibri"/>
                          <a:cs typeface="Times New Roman"/>
                        </a:rPr>
                        <a:t>Girls</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a:effectLst/>
                          <a:latin typeface="Comic Sans MS"/>
                          <a:ea typeface="Calibri"/>
                          <a:cs typeface="Times New Roman"/>
                        </a:rPr>
                        <a:t>PP6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strike="sngStrike">
                          <a:effectLst/>
                          <a:latin typeface="Comic Sans MS"/>
                          <a:ea typeface="Calibri"/>
                          <a:cs typeface="Times New Roman"/>
                        </a:rPr>
                        <a:t>PP6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38570">
                <a:tc>
                  <a:txBody>
                    <a:bodyPr/>
                    <a:lstStyle/>
                    <a:p>
                      <a:pPr algn="just">
                        <a:lnSpc>
                          <a:spcPct val="115000"/>
                        </a:lnSpc>
                        <a:spcAft>
                          <a:spcPts val="0"/>
                        </a:spcAft>
                      </a:pPr>
                      <a:r>
                        <a:rPr lang="en-GB" sz="800">
                          <a:effectLst/>
                          <a:latin typeface="Comic Sans MS"/>
                          <a:ea typeface="Calibri"/>
                          <a:cs typeface="Times New Roman"/>
                        </a:rPr>
                        <a:t>SEND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a:effectLst/>
                          <a:latin typeface="Comic Sans MS"/>
                          <a:ea typeface="Calibri"/>
                          <a:cs typeface="Times New Roman"/>
                        </a:rPr>
                        <a:t>EHCP</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strike="sngStrike">
                          <a:effectLst/>
                          <a:latin typeface="Comic Sans MS"/>
                          <a:ea typeface="Calibri"/>
                          <a:cs typeface="Times New Roman"/>
                        </a:rPr>
                        <a:t>SEND</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15</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92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58</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33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67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42</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48185">
                <a:tc>
                  <a:txBody>
                    <a:bodyPr/>
                    <a:lstStyle/>
                    <a:p>
                      <a:pPr algn="just">
                        <a:lnSpc>
                          <a:spcPct val="115000"/>
                        </a:lnSpc>
                        <a:spcAft>
                          <a:spcPts val="0"/>
                        </a:spcAft>
                      </a:pPr>
                      <a:r>
                        <a:rPr lang="en-GB" sz="800">
                          <a:effectLst/>
                          <a:latin typeface="Comic Sans MS"/>
                          <a:ea typeface="Calibri"/>
                          <a:cs typeface="Times New Roman"/>
                        </a:rPr>
                        <a:t>EAL</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9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600">
                          <a:effectLst/>
                          <a:latin typeface="Comic Sans MS"/>
                          <a:ea typeface="Calibri"/>
                          <a:cs typeface="Times New Roman"/>
                        </a:rPr>
                        <a:t>100</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86</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43</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71</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 </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57</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29</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800">
                          <a:effectLst/>
                          <a:latin typeface="Comic Sans MS"/>
                          <a:ea typeface="Calibri"/>
                          <a:cs typeface="Times New Roman"/>
                        </a:rPr>
                        <a:t>14</a:t>
                      </a:r>
                      <a:endParaRPr lang="en-GB" sz="90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GB" sz="800" dirty="0">
                          <a:effectLst/>
                          <a:latin typeface="Comic Sans MS"/>
                          <a:ea typeface="Calibri"/>
                          <a:cs typeface="Times New Roman"/>
                        </a:rPr>
                        <a:t> </a:t>
                      </a:r>
                      <a:endParaRPr lang="en-GB" sz="900" dirty="0">
                        <a:effectLst/>
                        <a:latin typeface="Calibri"/>
                        <a:ea typeface="Calibri"/>
                        <a:cs typeface="Times New Roman"/>
                      </a:endParaRPr>
                    </a:p>
                  </a:txBody>
                  <a:tcPr marL="54662" marR="54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bl>
          </a:graphicData>
        </a:graphic>
      </p:graphicFrame>
    </p:spTree>
    <p:extLst>
      <p:ext uri="{BB962C8B-B14F-4D97-AF65-F5344CB8AC3E}">
        <p14:creationId xmlns:p14="http://schemas.microsoft.com/office/powerpoint/2010/main" val="3906184521"/>
      </p:ext>
    </p:extLst>
  </p:cSld>
  <p:clrMapOvr>
    <a:masterClrMapping/>
  </p:clrMapOvr>
  <p:timing>
    <p:tnLst>
      <p:par>
        <p:cTn id="1" dur="indefinite" restart="never" nodeType="tmRoot"/>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304</TotalTime>
  <Words>1306</Words>
  <Application>Microsoft Office PowerPoint</Application>
  <PresentationFormat>On-screen Show (4:3)</PresentationFormat>
  <Paragraphs>600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HIAS PowerPoint template</vt:lpstr>
      <vt:lpstr>Reporting to stakeholders HAM Session 3</vt:lpstr>
      <vt:lpstr>Key Questions/issues</vt:lpstr>
      <vt:lpstr>Ofsted - Outcomes</vt:lpstr>
      <vt:lpstr>Ofsted – Role of governors</vt:lpstr>
      <vt:lpstr>SIMS Example -   Cohort tracker (2 sheets combined)</vt:lpstr>
      <vt:lpstr>SIMS Example – Domain Analysis</vt:lpstr>
      <vt:lpstr>SIMS Example –  High level summary - subject</vt:lpstr>
      <vt:lpstr>SIMS Example –  High level summary – Year Group</vt:lpstr>
      <vt:lpstr>School example – Domain analysis by groups</vt:lpstr>
      <vt:lpstr>School example High level summary </vt:lpstr>
      <vt:lpstr>School example – high level targets</vt:lpstr>
      <vt:lpstr>School example - tracking</vt:lpstr>
      <vt:lpstr>School example – domain analysis</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HUser</cp:lastModifiedBy>
  <cp:revision>29</cp:revision>
  <cp:lastPrinted>2016-03-08T16:48:44Z</cp:lastPrinted>
  <dcterms:created xsi:type="dcterms:W3CDTF">2013-12-20T14:21:04Z</dcterms:created>
  <dcterms:modified xsi:type="dcterms:W3CDTF">2016-03-08T17:13:13Z</dcterms:modified>
</cp:coreProperties>
</file>