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2"/>
  </p:notesMasterIdLst>
  <p:handoutMasterIdLst>
    <p:handoutMasterId r:id="rId93"/>
  </p:handoutMasterIdLst>
  <p:sldIdLst>
    <p:sldId id="341" r:id="rId2"/>
    <p:sldId id="259" r:id="rId3"/>
    <p:sldId id="261" r:id="rId4"/>
    <p:sldId id="258" r:id="rId5"/>
    <p:sldId id="260" r:id="rId6"/>
    <p:sldId id="263" r:id="rId7"/>
    <p:sldId id="265" r:id="rId8"/>
    <p:sldId id="342" r:id="rId9"/>
    <p:sldId id="345" r:id="rId10"/>
    <p:sldId id="346" r:id="rId11"/>
    <p:sldId id="347" r:id="rId12"/>
    <p:sldId id="348" r:id="rId13"/>
    <p:sldId id="349" r:id="rId14"/>
    <p:sldId id="343" r:id="rId15"/>
    <p:sldId id="350" r:id="rId16"/>
    <p:sldId id="351" r:id="rId17"/>
    <p:sldId id="268" r:id="rId18"/>
    <p:sldId id="352" r:id="rId19"/>
    <p:sldId id="353" r:id="rId20"/>
    <p:sldId id="354" r:id="rId21"/>
    <p:sldId id="355" r:id="rId22"/>
    <p:sldId id="303" r:id="rId23"/>
    <p:sldId id="357" r:id="rId24"/>
    <p:sldId id="287" r:id="rId25"/>
    <p:sldId id="302" r:id="rId26"/>
    <p:sldId id="373" r:id="rId27"/>
    <p:sldId id="369" r:id="rId28"/>
    <p:sldId id="359" r:id="rId29"/>
    <p:sldId id="360" r:id="rId30"/>
    <p:sldId id="361" r:id="rId31"/>
    <p:sldId id="362" r:id="rId32"/>
    <p:sldId id="363" r:id="rId33"/>
    <p:sldId id="364" r:id="rId34"/>
    <p:sldId id="365" r:id="rId35"/>
    <p:sldId id="366" r:id="rId36"/>
    <p:sldId id="367" r:id="rId37"/>
    <p:sldId id="368" r:id="rId38"/>
    <p:sldId id="371" r:id="rId39"/>
    <p:sldId id="305" r:id="rId40"/>
    <p:sldId id="374" r:id="rId41"/>
    <p:sldId id="375" r:id="rId42"/>
    <p:sldId id="376" r:id="rId43"/>
    <p:sldId id="377" r:id="rId44"/>
    <p:sldId id="378" r:id="rId45"/>
    <p:sldId id="379" r:id="rId46"/>
    <p:sldId id="380" r:id="rId47"/>
    <p:sldId id="381" r:id="rId48"/>
    <p:sldId id="382" r:id="rId49"/>
    <p:sldId id="383" r:id="rId50"/>
    <p:sldId id="384" r:id="rId51"/>
    <p:sldId id="385" r:id="rId52"/>
    <p:sldId id="386" r:id="rId53"/>
    <p:sldId id="387" r:id="rId54"/>
    <p:sldId id="388" r:id="rId55"/>
    <p:sldId id="389" r:id="rId56"/>
    <p:sldId id="390" r:id="rId57"/>
    <p:sldId id="391" r:id="rId58"/>
    <p:sldId id="392" r:id="rId59"/>
    <p:sldId id="393" r:id="rId60"/>
    <p:sldId id="394" r:id="rId61"/>
    <p:sldId id="395" r:id="rId62"/>
    <p:sldId id="396" r:id="rId63"/>
    <p:sldId id="397" r:id="rId64"/>
    <p:sldId id="398" r:id="rId65"/>
    <p:sldId id="399" r:id="rId66"/>
    <p:sldId id="400" r:id="rId67"/>
    <p:sldId id="401" r:id="rId68"/>
    <p:sldId id="402" r:id="rId69"/>
    <p:sldId id="403" r:id="rId70"/>
    <p:sldId id="404" r:id="rId71"/>
    <p:sldId id="405" r:id="rId72"/>
    <p:sldId id="406" r:id="rId73"/>
    <p:sldId id="407" r:id="rId74"/>
    <p:sldId id="408" r:id="rId75"/>
    <p:sldId id="409" r:id="rId76"/>
    <p:sldId id="410" r:id="rId77"/>
    <p:sldId id="411" r:id="rId78"/>
    <p:sldId id="412" r:id="rId79"/>
    <p:sldId id="413" r:id="rId80"/>
    <p:sldId id="414" r:id="rId81"/>
    <p:sldId id="415" r:id="rId82"/>
    <p:sldId id="416" r:id="rId83"/>
    <p:sldId id="417" r:id="rId84"/>
    <p:sldId id="418" r:id="rId85"/>
    <p:sldId id="419" r:id="rId86"/>
    <p:sldId id="420" r:id="rId87"/>
    <p:sldId id="372" r:id="rId88"/>
    <p:sldId id="370" r:id="rId89"/>
    <p:sldId id="340" r:id="rId90"/>
    <p:sldId id="262" r:id="rId91"/>
  </p:sldIdLst>
  <p:sldSz cx="9144000" cy="6858000" type="screen4x3"/>
  <p:notesSz cx="7102475"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diahtki" initials="ediahtki" lastIdx="11" clrIdx="0"/>
  <p:cmAuthor id="1" name="HUser" initials="H"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77620" autoAdjust="0"/>
  </p:normalViewPr>
  <p:slideViewPr>
    <p:cSldViewPr>
      <p:cViewPr>
        <p:scale>
          <a:sx n="50" d="100"/>
          <a:sy n="50" d="100"/>
        </p:scale>
        <p:origin x="-1740" y="-81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68" d="100"/>
          <a:sy n="68" d="100"/>
        </p:scale>
        <p:origin x="-2244" y="-114"/>
      </p:cViewPr>
      <p:guideLst>
        <p:guide orient="horz" pos="3223"/>
        <p:guide pos="2237"/>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handoutMaster" Target="handoutMasters/handoutMaster1.xml"/><Relationship Id="rId98"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2725" y="0"/>
            <a:ext cx="3078163" cy="511175"/>
          </a:xfrm>
          <a:prstGeom prst="rect">
            <a:avLst/>
          </a:prstGeom>
        </p:spPr>
        <p:txBody>
          <a:bodyPr vert="horz" lIns="91440" tIns="45720" rIns="91440" bIns="45720" rtlCol="0"/>
          <a:lstStyle>
            <a:lvl1pPr algn="r">
              <a:defRPr sz="1200"/>
            </a:lvl1pPr>
          </a:lstStyle>
          <a:p>
            <a:fld id="{33952516-F3B0-448C-A53D-4235710A7A92}" type="datetimeFigureOut">
              <a:rPr lang="en-GB" smtClean="0"/>
              <a:t>25/07/2017</a:t>
            </a:fld>
            <a:endParaRPr lang="en-GB"/>
          </a:p>
        </p:txBody>
      </p:sp>
      <p:sp>
        <p:nvSpPr>
          <p:cNvPr id="4" name="Footer Placeholder 3"/>
          <p:cNvSpPr>
            <a:spLocks noGrp="1"/>
          </p:cNvSpPr>
          <p:nvPr>
            <p:ph type="ftr" sz="quarter" idx="2"/>
          </p:nvPr>
        </p:nvSpPr>
        <p:spPr>
          <a:xfrm>
            <a:off x="0" y="9721850"/>
            <a:ext cx="3078163" cy="5111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2725" y="9721850"/>
            <a:ext cx="3078163" cy="511175"/>
          </a:xfrm>
          <a:prstGeom prst="rect">
            <a:avLst/>
          </a:prstGeom>
        </p:spPr>
        <p:txBody>
          <a:bodyPr vert="horz" lIns="91440" tIns="45720" rIns="91440" bIns="45720" rtlCol="0" anchor="b"/>
          <a:lstStyle>
            <a:lvl1pPr algn="r">
              <a:defRPr sz="1200"/>
            </a:lvl1pPr>
          </a:lstStyle>
          <a:p>
            <a:fld id="{552AFB23-EBB9-4A25-A620-26D9B7B944B2}" type="slidenum">
              <a:rPr lang="en-GB" smtClean="0"/>
              <a:t>‹#›</a:t>
            </a:fld>
            <a:endParaRPr lang="en-GB"/>
          </a:p>
        </p:txBody>
      </p:sp>
    </p:spTree>
    <p:extLst>
      <p:ext uri="{BB962C8B-B14F-4D97-AF65-F5344CB8AC3E}">
        <p14:creationId xmlns:p14="http://schemas.microsoft.com/office/powerpoint/2010/main" val="407983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4022725" y="0"/>
            <a:ext cx="3078163" cy="511175"/>
          </a:xfrm>
          <a:prstGeom prst="rect">
            <a:avLst/>
          </a:prstGeom>
        </p:spPr>
        <p:txBody>
          <a:bodyPr vert="horz" lIns="91440" tIns="45720" rIns="91440" bIns="45720" rtlCol="0"/>
          <a:lstStyle>
            <a:lvl1pPr algn="r">
              <a:defRPr sz="1200"/>
            </a:lvl1pPr>
          </a:lstStyle>
          <a:p>
            <a:fld id="{E25118A7-E0DA-4F61-994A-99213ABBEA3F}" type="datetimeFigureOut">
              <a:rPr lang="en-GB" smtClean="0"/>
              <a:t>25/07/2017</a:t>
            </a:fld>
            <a:endParaRPr lang="en-GB"/>
          </a:p>
        </p:txBody>
      </p:sp>
      <p:sp>
        <p:nvSpPr>
          <p:cNvPr id="4" name="Slide Image Placeholder 3"/>
          <p:cNvSpPr>
            <a:spLocks noGrp="1" noRot="1" noChangeAspect="1"/>
          </p:cNvSpPr>
          <p:nvPr>
            <p:ph type="sldImg" idx="2"/>
          </p:nvPr>
        </p:nvSpPr>
        <p:spPr>
          <a:xfrm>
            <a:off x="993775" y="768350"/>
            <a:ext cx="5114925" cy="38369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9613" y="4860925"/>
            <a:ext cx="5683250" cy="4605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721850"/>
            <a:ext cx="3078163" cy="5111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4022725" y="9721850"/>
            <a:ext cx="3078163" cy="511175"/>
          </a:xfrm>
          <a:prstGeom prst="rect">
            <a:avLst/>
          </a:prstGeom>
        </p:spPr>
        <p:txBody>
          <a:bodyPr vert="horz" lIns="91440" tIns="45720" rIns="91440" bIns="45720" rtlCol="0" anchor="b"/>
          <a:lstStyle>
            <a:lvl1pPr algn="r">
              <a:defRPr sz="1200"/>
            </a:lvl1pPr>
          </a:lstStyle>
          <a:p>
            <a:fld id="{26772EB6-3975-4D52-80ED-BFAA1A69427F}" type="slidenum">
              <a:rPr lang="en-GB" smtClean="0"/>
              <a:t>‹#›</a:t>
            </a:fld>
            <a:endParaRPr lang="en-GB"/>
          </a:p>
        </p:txBody>
      </p:sp>
    </p:spTree>
    <p:extLst>
      <p:ext uri="{BB962C8B-B14F-4D97-AF65-F5344CB8AC3E}">
        <p14:creationId xmlns:p14="http://schemas.microsoft.com/office/powerpoint/2010/main" val="1000585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Each school to take the appropriate colour-coded piece of paper on</a:t>
            </a:r>
            <a:r>
              <a:rPr lang="en-GB" baseline="0" dirty="0" smtClean="0"/>
              <a:t> entry so that it is evident what aspects are being covered within each group</a:t>
            </a:r>
          </a:p>
          <a:p>
            <a:r>
              <a:rPr lang="en-GB" baseline="0" dirty="0" smtClean="0"/>
              <a:t>If you have PPT or notes please email to PPI so that it can be shared with the rest of the group on the Moodle.</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5</a:t>
            </a:fld>
            <a:endParaRPr lang="en-GB"/>
          </a:p>
        </p:txBody>
      </p:sp>
    </p:spTree>
    <p:extLst>
      <p:ext uri="{BB962C8B-B14F-4D97-AF65-F5344CB8AC3E}">
        <p14:creationId xmlns:p14="http://schemas.microsoft.com/office/powerpoint/2010/main" val="7557725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Approach</a:t>
            </a:r>
            <a:r>
              <a:rPr lang="en-US" baseline="0" dirty="0" smtClean="0"/>
              <a:t> created follows </a:t>
            </a:r>
            <a:r>
              <a:rPr lang="en-US" b="1" baseline="0" dirty="0" smtClean="0"/>
              <a:t>closely the SEN graduated approach</a:t>
            </a:r>
            <a:r>
              <a:rPr lang="en-US" baseline="0" dirty="0" smtClean="0"/>
              <a:t>: assess, plan, do, review and critically must be equitable and value effort children make</a:t>
            </a:r>
          </a:p>
          <a:p>
            <a:endParaRPr lang="en-US" baseline="0" dirty="0" smtClean="0"/>
          </a:p>
          <a:p>
            <a:pPr marL="171450" indent="-171450">
              <a:buFont typeface="Arial" pitchFamily="34" charset="0"/>
              <a:buChar char="•"/>
            </a:pPr>
            <a:r>
              <a:rPr lang="en-US" b="1" baseline="0" dirty="0" smtClean="0"/>
              <a:t>Diagnostic</a:t>
            </a:r>
            <a:r>
              <a:rPr lang="en-US" baseline="0" dirty="0" smtClean="0"/>
              <a:t> – range of </a:t>
            </a:r>
            <a:r>
              <a:rPr lang="en-US" baseline="0" dirty="0" err="1" smtClean="0"/>
              <a:t>standardised</a:t>
            </a:r>
            <a:r>
              <a:rPr lang="en-US" baseline="0" dirty="0" smtClean="0"/>
              <a:t> and diagnostic tests, teacher knowledge of child, parent and specialist services</a:t>
            </a:r>
          </a:p>
          <a:p>
            <a:pPr marL="171450" indent="-171450">
              <a:buFont typeface="Arial" pitchFamily="34" charset="0"/>
              <a:buChar char="•"/>
            </a:pPr>
            <a:r>
              <a:rPr lang="en-US" b="1" baseline="0" dirty="0" smtClean="0"/>
              <a:t>Broad</a:t>
            </a:r>
            <a:r>
              <a:rPr lang="en-US" baseline="0" dirty="0" smtClean="0"/>
              <a:t> – whole child </a:t>
            </a:r>
            <a:r>
              <a:rPr lang="en-US" baseline="0" dirty="0" err="1" smtClean="0"/>
              <a:t>eg</a:t>
            </a:r>
            <a:r>
              <a:rPr lang="en-US" baseline="0" dirty="0" smtClean="0"/>
              <a:t>. SDQ (social difficulties questionnaire), </a:t>
            </a:r>
            <a:r>
              <a:rPr lang="en-US" baseline="0" dirty="0" err="1" smtClean="0"/>
              <a:t>Boxall</a:t>
            </a:r>
            <a:r>
              <a:rPr lang="en-US" baseline="0" dirty="0" smtClean="0"/>
              <a:t> Profile, </a:t>
            </a:r>
            <a:r>
              <a:rPr lang="en-US" baseline="0" dirty="0" err="1" smtClean="0"/>
              <a:t>Behaviour</a:t>
            </a:r>
            <a:r>
              <a:rPr lang="en-US" baseline="0" dirty="0" smtClean="0"/>
              <a:t> for Learning – the six strands (Sarah Cobb?)</a:t>
            </a:r>
          </a:p>
          <a:p>
            <a:pPr marL="171450" indent="-171450">
              <a:buFont typeface="Arial" pitchFamily="34" charset="0"/>
              <a:buChar char="•"/>
            </a:pPr>
            <a:r>
              <a:rPr lang="en-US" b="1" baseline="0" dirty="0" err="1" smtClean="0"/>
              <a:t>Personalised</a:t>
            </a:r>
            <a:r>
              <a:rPr lang="en-US" baseline="0" dirty="0" smtClean="0"/>
              <a:t> – diagnostic assessments lead to individual or group plans, high quality inclusive teaching, SEN support </a:t>
            </a:r>
          </a:p>
          <a:p>
            <a:pPr marL="171450" indent="-171450">
              <a:buFont typeface="Arial" pitchFamily="34" charset="0"/>
              <a:buChar char="•"/>
            </a:pPr>
            <a:r>
              <a:rPr lang="en-US" b="1" baseline="0" dirty="0" smtClean="0"/>
              <a:t>Equitable and effort valued </a:t>
            </a:r>
            <a:r>
              <a:rPr lang="en-US" baseline="0" dirty="0" smtClean="0"/>
              <a:t>– noticing and recording success, within some domains they will be at ARE, achieving outcomes that are appropriate and relevant to them.</a:t>
            </a:r>
          </a:p>
          <a:p>
            <a:pPr marL="171450" indent="-171450">
              <a:buFont typeface="Arial" pitchFamily="34" charset="0"/>
              <a:buChar char="•"/>
            </a:pPr>
            <a:r>
              <a:rPr lang="en-US" b="1" baseline="0" dirty="0" smtClean="0"/>
              <a:t>In the moment </a:t>
            </a:r>
            <a:r>
              <a:rPr lang="en-US" baseline="0" dirty="0" smtClean="0"/>
              <a:t>– skilled staff who notice children’s responses and so ensure that that provision is flexible, adjusted and constantly refine to more closely meet the needs of the child.</a:t>
            </a:r>
            <a:endParaRPr lang="en-US" dirty="0"/>
          </a:p>
        </p:txBody>
      </p:sp>
      <p:sp>
        <p:nvSpPr>
          <p:cNvPr id="4" name="Slide Number Placeholder 3"/>
          <p:cNvSpPr>
            <a:spLocks noGrp="1"/>
          </p:cNvSpPr>
          <p:nvPr>
            <p:ph type="sldNum" sz="quarter" idx="10"/>
          </p:nvPr>
        </p:nvSpPr>
        <p:spPr/>
        <p:txBody>
          <a:bodyPr/>
          <a:lstStyle/>
          <a:p>
            <a:fld id="{1CD73C95-5A44-4822-9216-5BC73655171F}" type="slidenum">
              <a:rPr lang="en-GB" smtClean="0"/>
              <a:pPr/>
              <a:t>19</a:t>
            </a:fld>
            <a:endParaRPr lang="en-GB"/>
          </a:p>
        </p:txBody>
      </p:sp>
    </p:spTree>
    <p:extLst>
      <p:ext uri="{BB962C8B-B14F-4D97-AF65-F5344CB8AC3E}">
        <p14:creationId xmlns:p14="http://schemas.microsoft.com/office/powerpoint/2010/main" val="14759853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smtClean="0"/>
              <a:t>Difference is that Hampshire</a:t>
            </a:r>
            <a:r>
              <a:rPr lang="en-GB" b="1" baseline="0" dirty="0" smtClean="0"/>
              <a:t> captures more strongly when children are performing at ARE within key domains and therefore more equitable and giving more opportunity to demonstrate what they have achieved and provide parents with meaningful information about how well their children are doing relative to their own starting points.  And also signposts what the gaps in children’s learning are and what the school will be doing to address this (the individual plan)</a:t>
            </a:r>
            <a:endParaRPr lang="en-GB" b="1" dirty="0" smtClean="0"/>
          </a:p>
          <a:p>
            <a:r>
              <a:rPr lang="en-GB" dirty="0" smtClean="0"/>
              <a:t>Need</a:t>
            </a:r>
            <a:r>
              <a:rPr lang="en-GB" baseline="0" dirty="0" smtClean="0"/>
              <a:t> to work on the acquisition and mastery of earlier ideas and concepts within the curriculum.  This may require different curriculum content, approaches and intervention than that experience by their peers, and these children will not necessarily by those with the most sever and complex SEN but those at SEN support.  However, the principle of developing deep and sustainable learning of the ideas, concepts and/or content they are working on should be applied</a:t>
            </a:r>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pPr/>
              <a:t>20</a:t>
            </a:fld>
            <a:endParaRPr lang="en-GB"/>
          </a:p>
        </p:txBody>
      </p:sp>
    </p:spTree>
    <p:extLst>
      <p:ext uri="{BB962C8B-B14F-4D97-AF65-F5344CB8AC3E}">
        <p14:creationId xmlns:p14="http://schemas.microsoft.com/office/powerpoint/2010/main" val="1990954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complete</a:t>
            </a:r>
            <a:endParaRPr lang="en-US" dirty="0"/>
          </a:p>
        </p:txBody>
      </p:sp>
      <p:sp>
        <p:nvSpPr>
          <p:cNvPr id="4" name="Slide Number Placeholder 3"/>
          <p:cNvSpPr>
            <a:spLocks noGrp="1"/>
          </p:cNvSpPr>
          <p:nvPr>
            <p:ph type="sldNum" sz="quarter" idx="10"/>
          </p:nvPr>
        </p:nvSpPr>
        <p:spPr/>
        <p:txBody>
          <a:bodyPr/>
          <a:lstStyle/>
          <a:p>
            <a:fld id="{1CD73C95-5A44-4822-9216-5BC73655171F}" type="slidenum">
              <a:rPr lang="en-GB" smtClean="0"/>
              <a:pPr/>
              <a:t>21</a:t>
            </a:fld>
            <a:endParaRPr lang="en-GB"/>
          </a:p>
        </p:txBody>
      </p:sp>
    </p:spTree>
    <p:extLst>
      <p:ext uri="{BB962C8B-B14F-4D97-AF65-F5344CB8AC3E}">
        <p14:creationId xmlns:p14="http://schemas.microsoft.com/office/powerpoint/2010/main" val="23556521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Brief</a:t>
            </a:r>
            <a:r>
              <a:rPr lang="en-US" baseline="0" dirty="0" smtClean="0"/>
              <a:t> activity/discussion what range of information are you currently using to show better progress, real achievement for children with SEN?</a:t>
            </a:r>
            <a:endParaRPr lang="en-US" dirty="0" smtClean="0"/>
          </a:p>
          <a:p>
            <a:r>
              <a:rPr lang="en-US" dirty="0" smtClean="0"/>
              <a:t>How best to incorporate and demonstrate within those systems the progress and attainment of children with SEND and the impact of </a:t>
            </a:r>
            <a:r>
              <a:rPr lang="en-US" dirty="0" err="1" smtClean="0"/>
              <a:t>sen</a:t>
            </a:r>
            <a:r>
              <a:rPr lang="en-US" dirty="0" smtClean="0"/>
              <a:t> support?</a:t>
            </a:r>
          </a:p>
          <a:p>
            <a:r>
              <a:rPr lang="en-US" b="1" dirty="0" smtClean="0"/>
              <a:t>Need to be wary</a:t>
            </a:r>
            <a:r>
              <a:rPr lang="en-US" b="1" baseline="0" dirty="0" smtClean="0"/>
              <a:t> of using one off summative testing as the skills may not be truly mastered.</a:t>
            </a:r>
            <a:endParaRPr lang="en-US" b="1" dirty="0" smtClean="0"/>
          </a:p>
          <a:p>
            <a:r>
              <a:rPr lang="en-US" dirty="0" smtClean="0"/>
              <a:t>Point 3 and 4 the</a:t>
            </a:r>
            <a:r>
              <a:rPr lang="en-US" baseline="0" dirty="0" smtClean="0"/>
              <a:t> use of Haring et </a:t>
            </a:r>
            <a:r>
              <a:rPr lang="en-US" baseline="0" dirty="0" err="1" smtClean="0"/>
              <a:t>al’s</a:t>
            </a:r>
            <a:r>
              <a:rPr lang="en-US" baseline="0" dirty="0" smtClean="0"/>
              <a:t> 1978 instructional hierarchy</a:t>
            </a:r>
          </a:p>
          <a:p>
            <a:r>
              <a:rPr lang="en-US" baseline="0" dirty="0" smtClean="0"/>
              <a:t>Accuracy – getting it right</a:t>
            </a:r>
          </a:p>
          <a:p>
            <a:r>
              <a:rPr lang="en-US" baseline="0" dirty="0" smtClean="0"/>
              <a:t>Fluency – getting it right quickly</a:t>
            </a:r>
          </a:p>
          <a:p>
            <a:r>
              <a:rPr lang="en-US" baseline="0" dirty="0" smtClean="0"/>
              <a:t>Mastery – maintaining this performance when retested over several days or occasions</a:t>
            </a:r>
          </a:p>
          <a:p>
            <a:r>
              <a:rPr lang="en-US" baseline="0" dirty="0" err="1" smtClean="0"/>
              <a:t>Generalisation</a:t>
            </a:r>
            <a:r>
              <a:rPr lang="en-US" baseline="0" dirty="0" smtClean="0"/>
              <a:t> – applying this learning in a variety of different contexts</a:t>
            </a:r>
          </a:p>
          <a:p>
            <a:r>
              <a:rPr lang="en-US" baseline="0" dirty="0" smtClean="0"/>
              <a:t>Adaptation – adapting the learning to new situation, not directly taught.</a:t>
            </a:r>
          </a:p>
          <a:p>
            <a:r>
              <a:rPr lang="en-US" baseline="0" dirty="0" smtClean="0"/>
              <a:t>(for our target group we need to ensure at least the first ¾ of these are achieved)</a:t>
            </a:r>
            <a:endParaRPr lang="en-US" dirty="0"/>
          </a:p>
        </p:txBody>
      </p:sp>
      <p:sp>
        <p:nvSpPr>
          <p:cNvPr id="4" name="Slide Number Placeholder 3"/>
          <p:cNvSpPr>
            <a:spLocks noGrp="1"/>
          </p:cNvSpPr>
          <p:nvPr>
            <p:ph type="sldNum" sz="quarter" idx="10"/>
          </p:nvPr>
        </p:nvSpPr>
        <p:spPr/>
        <p:txBody>
          <a:bodyPr/>
          <a:lstStyle/>
          <a:p>
            <a:fld id="{1CD73C95-5A44-4822-9216-5BC73655171F}" type="slidenum">
              <a:rPr lang="en-GB" smtClean="0"/>
              <a:pPr/>
              <a:t>23</a:t>
            </a:fld>
            <a:endParaRPr lang="en-GB"/>
          </a:p>
        </p:txBody>
      </p:sp>
    </p:spTree>
    <p:extLst>
      <p:ext uri="{BB962C8B-B14F-4D97-AF65-F5344CB8AC3E}">
        <p14:creationId xmlns:p14="http://schemas.microsoft.com/office/powerpoint/2010/main" val="10360099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Outline that this type</a:t>
            </a:r>
            <a:r>
              <a:rPr lang="en-GB" baseline="0" dirty="0" smtClean="0"/>
              <a:t> of review should be carried out by the </a:t>
            </a:r>
            <a:r>
              <a:rPr lang="en-GB" baseline="0" dirty="0" err="1" smtClean="0"/>
              <a:t>SENCo</a:t>
            </a:r>
            <a:r>
              <a:rPr lang="en-GB" baseline="0" dirty="0" smtClean="0"/>
              <a:t> to review the provision for children identified as having SEND</a:t>
            </a:r>
          </a:p>
          <a:p>
            <a:endParaRPr lang="en-GB" baseline="0" dirty="0" smtClean="0"/>
          </a:p>
          <a:p>
            <a:r>
              <a:rPr lang="en-GB" baseline="0" dirty="0" smtClean="0"/>
              <a:t>This collection of evidence would demonstrate the progress of a child who is working below expectations rather than just ‘no’ for each domain over a long period of time.</a:t>
            </a:r>
          </a:p>
          <a:p>
            <a:r>
              <a:rPr lang="en-GB" baseline="0" dirty="0" smtClean="0"/>
              <a:t>Also shows how the school is taking effective action to meet the child’s needs.</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24</a:t>
            </a:fld>
            <a:endParaRPr lang="en-GB"/>
          </a:p>
        </p:txBody>
      </p:sp>
    </p:spTree>
    <p:extLst>
      <p:ext uri="{BB962C8B-B14F-4D97-AF65-F5344CB8AC3E}">
        <p14:creationId xmlns:p14="http://schemas.microsoft.com/office/powerpoint/2010/main" val="33939599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mtClean="0"/>
              <a:t>Hand out</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25</a:t>
            </a:fld>
            <a:endParaRPr lang="en-GB"/>
          </a:p>
        </p:txBody>
      </p:sp>
    </p:spTree>
    <p:extLst>
      <p:ext uri="{BB962C8B-B14F-4D97-AF65-F5344CB8AC3E}">
        <p14:creationId xmlns:p14="http://schemas.microsoft.com/office/powerpoint/2010/main" val="2700525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35113" y="568325"/>
            <a:ext cx="3732212" cy="2800350"/>
          </a:xfrm>
        </p:spPr>
      </p:sp>
      <p:sp>
        <p:nvSpPr>
          <p:cNvPr id="3" name="Notes Placeholder 2"/>
          <p:cNvSpPr>
            <a:spLocks noGrp="1"/>
          </p:cNvSpPr>
          <p:nvPr>
            <p:ph type="body" idx="1"/>
          </p:nvPr>
        </p:nvSpPr>
        <p:spPr>
          <a:xfrm>
            <a:off x="710248" y="3499986"/>
            <a:ext cx="5681980" cy="5862790"/>
          </a:xfrm>
        </p:spPr>
        <p:txBody>
          <a:bodyPr/>
          <a:lstStyle/>
          <a:p>
            <a:endParaRPr lang="en-GB" dirty="0"/>
          </a:p>
        </p:txBody>
      </p:sp>
      <p:sp>
        <p:nvSpPr>
          <p:cNvPr id="4" name="Slide Number Placeholder 3"/>
          <p:cNvSpPr>
            <a:spLocks noGrp="1"/>
          </p:cNvSpPr>
          <p:nvPr>
            <p:ph type="sldNum" sz="quarter" idx="10"/>
          </p:nvPr>
        </p:nvSpPr>
        <p:spPr/>
        <p:txBody>
          <a:bodyPr/>
          <a:lstStyle/>
          <a:p>
            <a:fld id="{298057CC-53F8-4F7E-A870-F4BEE3123035}" type="slidenum">
              <a:rPr lang="en-GB" smtClean="0"/>
              <a:t>28</a:t>
            </a:fld>
            <a:endParaRPr lang="en-GB"/>
          </a:p>
        </p:txBody>
      </p:sp>
    </p:spTree>
    <p:extLst>
      <p:ext uri="{BB962C8B-B14F-4D97-AF65-F5344CB8AC3E}">
        <p14:creationId xmlns:p14="http://schemas.microsoft.com/office/powerpoint/2010/main" val="24526724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1279525"/>
            <a:ext cx="4603750" cy="3454400"/>
          </a:xfrm>
        </p:spPr>
      </p:sp>
      <p:sp>
        <p:nvSpPr>
          <p:cNvPr id="3" name="Notes Placeholder 2"/>
          <p:cNvSpPr>
            <a:spLocks noGrp="1"/>
          </p:cNvSpPr>
          <p:nvPr>
            <p:ph type="body" idx="1"/>
          </p:nvPr>
        </p:nvSpPr>
        <p:spPr/>
        <p:txBody>
          <a:bodyPr/>
          <a:lstStyle/>
          <a:p>
            <a:pPr marL="495330" indent="-495330">
              <a:buFont typeface="Arial" panose="020B0604020202020204" pitchFamily="34" charset="0"/>
              <a:buChar char="•"/>
            </a:pPr>
            <a:r>
              <a:rPr lang="en-GB" sz="1300" dirty="0">
                <a:solidFill>
                  <a:srgbClr val="0070C0"/>
                </a:solidFill>
              </a:rPr>
              <a:t>Success criteria used for sustained writes</a:t>
            </a:r>
          </a:p>
          <a:p>
            <a:pPr marL="495330" indent="-495330">
              <a:buFont typeface="Arial" panose="020B0604020202020204" pitchFamily="34" charset="0"/>
              <a:buChar char="•"/>
            </a:pPr>
            <a:r>
              <a:rPr lang="en-GB" sz="1300" dirty="0">
                <a:solidFill>
                  <a:srgbClr val="0070C0"/>
                </a:solidFill>
              </a:rPr>
              <a:t>Success criteria generated with children</a:t>
            </a:r>
          </a:p>
          <a:p>
            <a:pPr marL="495330" indent="-495330">
              <a:buFont typeface="Arial" panose="020B0604020202020204" pitchFamily="34" charset="0"/>
              <a:buChar char="•"/>
            </a:pPr>
            <a:r>
              <a:rPr lang="en-GB" sz="1300" dirty="0">
                <a:solidFill>
                  <a:srgbClr val="0070C0"/>
                </a:solidFill>
              </a:rPr>
              <a:t>Statements reflect the learning journey of focused teaching from phase 1.  </a:t>
            </a:r>
          </a:p>
          <a:p>
            <a:pPr marL="495330" indent="-495330">
              <a:buFont typeface="Arial" panose="020B0604020202020204" pitchFamily="34" charset="0"/>
              <a:buChar char="•"/>
            </a:pPr>
            <a:r>
              <a:rPr lang="en-GB" sz="1300" dirty="0">
                <a:solidFill>
                  <a:srgbClr val="0070C0"/>
                </a:solidFill>
              </a:rPr>
              <a:t>Not a tick list of genre features</a:t>
            </a:r>
          </a:p>
          <a:p>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t>29</a:t>
            </a:fld>
            <a:endParaRPr lang="en-GB"/>
          </a:p>
        </p:txBody>
      </p:sp>
    </p:spTree>
    <p:extLst>
      <p:ext uri="{BB962C8B-B14F-4D97-AF65-F5344CB8AC3E}">
        <p14:creationId xmlns:p14="http://schemas.microsoft.com/office/powerpoint/2010/main" val="22987325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F4F2E8-1FA8-413F-9E0F-48500189A3C2}" type="slidenum">
              <a:rPr lang="en-US"/>
              <a:pPr/>
              <a:t>31</a:t>
            </a:fld>
            <a:endParaRPr lang="en-US"/>
          </a:p>
        </p:txBody>
      </p:sp>
      <p:sp>
        <p:nvSpPr>
          <p:cNvPr id="6146" name="Rectangle 2"/>
          <p:cNvSpPr>
            <a:spLocks noGrp="1" noRot="1" noChangeAspect="1" noChangeArrowheads="1" noTextEdit="1"/>
          </p:cNvSpPr>
          <p:nvPr>
            <p:ph type="sldImg"/>
          </p:nvPr>
        </p:nvSpPr>
        <p:spPr>
          <a:xfrm>
            <a:off x="1249363" y="1279525"/>
            <a:ext cx="4603750" cy="3454400"/>
          </a:xfrm>
          <a:ln/>
        </p:spPr>
      </p:sp>
      <p:sp>
        <p:nvSpPr>
          <p:cNvPr id="61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49363" y="1279525"/>
            <a:ext cx="4603750" cy="34544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D6587F0-9F50-4AE4-88E2-48B4B16DBE03}" type="slidenum">
              <a:rPr lang="en-GB" smtClean="0"/>
              <a:t>37</a:t>
            </a:fld>
            <a:endParaRPr lang="en-GB"/>
          </a:p>
        </p:txBody>
      </p:sp>
    </p:spTree>
    <p:extLst>
      <p:ext uri="{BB962C8B-B14F-4D97-AF65-F5344CB8AC3E}">
        <p14:creationId xmlns:p14="http://schemas.microsoft.com/office/powerpoint/2010/main" val="1558101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 group of schools are working with Sarah Kiel</a:t>
            </a:r>
            <a:r>
              <a:rPr lang="en-GB" baseline="0" dirty="0" smtClean="0"/>
              <a:t> and Carol </a:t>
            </a:r>
            <a:r>
              <a:rPr lang="en-GB" baseline="0" dirty="0" err="1" smtClean="0"/>
              <a:t>Koerner</a:t>
            </a:r>
            <a:r>
              <a:rPr lang="en-GB" baseline="0" dirty="0" smtClean="0"/>
              <a:t> to develop the practice of assessment with children with SEND.</a:t>
            </a:r>
          </a:p>
          <a:p>
            <a:endParaRPr lang="en-GB" baseline="0" dirty="0" smtClean="0"/>
          </a:p>
          <a:p>
            <a:r>
              <a:rPr lang="en-GB" baseline="0" dirty="0" smtClean="0"/>
              <a:t>Range of different schools involved to try to capture the range of experiences schools are having to manage</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8</a:t>
            </a:fld>
            <a:endParaRPr lang="en-GB"/>
          </a:p>
        </p:txBody>
      </p:sp>
    </p:spTree>
    <p:extLst>
      <p:ext uri="{BB962C8B-B14F-4D97-AF65-F5344CB8AC3E}">
        <p14:creationId xmlns:p14="http://schemas.microsoft.com/office/powerpoint/2010/main" val="18086758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35113" y="568325"/>
            <a:ext cx="3732212" cy="2800350"/>
          </a:xfrm>
        </p:spPr>
      </p:sp>
      <p:sp>
        <p:nvSpPr>
          <p:cNvPr id="3" name="Notes Placeholder 2"/>
          <p:cNvSpPr>
            <a:spLocks noGrp="1"/>
          </p:cNvSpPr>
          <p:nvPr>
            <p:ph type="body" idx="1"/>
          </p:nvPr>
        </p:nvSpPr>
        <p:spPr>
          <a:xfrm>
            <a:off x="710248" y="3499986"/>
            <a:ext cx="5681980" cy="5862790"/>
          </a:xfrm>
        </p:spPr>
        <p:txBody>
          <a:bodyPr/>
          <a:lstStyle/>
          <a:p>
            <a:endParaRPr lang="en-GB" dirty="0"/>
          </a:p>
        </p:txBody>
      </p:sp>
      <p:sp>
        <p:nvSpPr>
          <p:cNvPr id="4" name="Slide Number Placeholder 3"/>
          <p:cNvSpPr>
            <a:spLocks noGrp="1"/>
          </p:cNvSpPr>
          <p:nvPr>
            <p:ph type="sldNum" sz="quarter" idx="10"/>
          </p:nvPr>
        </p:nvSpPr>
        <p:spPr/>
        <p:txBody>
          <a:bodyPr/>
          <a:lstStyle/>
          <a:p>
            <a:fld id="{298057CC-53F8-4F7E-A870-F4BEE3123035}" type="slidenum">
              <a:rPr lang="en-GB" smtClean="0"/>
              <a:t>40</a:t>
            </a:fld>
            <a:endParaRPr lang="en-GB"/>
          </a:p>
        </p:txBody>
      </p:sp>
    </p:spTree>
    <p:extLst>
      <p:ext uri="{BB962C8B-B14F-4D97-AF65-F5344CB8AC3E}">
        <p14:creationId xmlns:p14="http://schemas.microsoft.com/office/powerpoint/2010/main" val="24526724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An</a:t>
            </a:r>
            <a:r>
              <a:rPr lang="en-GB" baseline="0" dirty="0" smtClean="0"/>
              <a:t> opportunity to look more closely at our number structure and the relationships within it.</a:t>
            </a:r>
            <a:endParaRPr lang="en-GB" dirty="0"/>
          </a:p>
        </p:txBody>
      </p:sp>
      <p:sp>
        <p:nvSpPr>
          <p:cNvPr id="4" name="Slide Number Placeholder 3"/>
          <p:cNvSpPr>
            <a:spLocks noGrp="1"/>
          </p:cNvSpPr>
          <p:nvPr>
            <p:ph type="sldNum" sz="quarter" idx="10"/>
          </p:nvPr>
        </p:nvSpPr>
        <p:spPr/>
        <p:txBody>
          <a:bodyPr/>
          <a:lstStyle/>
          <a:p>
            <a:fld id="{051C494D-A9D3-4045-88DD-0FE81CAEE9CF}" type="slidenum">
              <a:rPr lang="en-GB" smtClean="0"/>
              <a:t>44</a:t>
            </a:fld>
            <a:endParaRPr lang="en-GB"/>
          </a:p>
        </p:txBody>
      </p:sp>
    </p:spTree>
    <p:extLst>
      <p:ext uri="{BB962C8B-B14F-4D97-AF65-F5344CB8AC3E}">
        <p14:creationId xmlns:p14="http://schemas.microsoft.com/office/powerpoint/2010/main" val="37776217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Year 5</a:t>
            </a:r>
            <a:r>
              <a:rPr lang="en-GB" baseline="0" dirty="0" smtClean="0"/>
              <a:t> end of year example of expected ‘mastery’  - challenge pupils further who have the basics  secure whilst providing time for other pupils to secure this understanding.</a:t>
            </a:r>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pPr/>
              <a:t>51</a:t>
            </a:fld>
            <a:endParaRPr lang="en-GB"/>
          </a:p>
        </p:txBody>
      </p:sp>
    </p:spTree>
    <p:extLst>
      <p:ext uri="{BB962C8B-B14F-4D97-AF65-F5344CB8AC3E}">
        <p14:creationId xmlns:p14="http://schemas.microsoft.com/office/powerpoint/2010/main" val="30429102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Nrich</a:t>
            </a:r>
            <a:r>
              <a:rPr lang="en-GB" dirty="0" smtClean="0"/>
              <a:t>:</a:t>
            </a:r>
            <a:r>
              <a:rPr lang="en-GB" baseline="0" dirty="0" smtClean="0"/>
              <a:t> which symbol?</a:t>
            </a:r>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pPr/>
              <a:t>52</a:t>
            </a:fld>
            <a:endParaRPr lang="en-GB"/>
          </a:p>
        </p:txBody>
      </p:sp>
    </p:spTree>
    <p:extLst>
      <p:ext uri="{BB962C8B-B14F-4D97-AF65-F5344CB8AC3E}">
        <p14:creationId xmlns:p14="http://schemas.microsoft.com/office/powerpoint/2010/main" val="15331151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Two changes to year 1 phase 1 as without an</a:t>
            </a:r>
            <a:r>
              <a:rPr lang="en-GB" baseline="0" dirty="0" smtClean="0"/>
              <a:t> assessment focus the tracking document doesn’t work well. The new multiplication/ division assessment links with counting (2s) and the fractions focus about halves. This is Hampshire guidance and not NC statement</a:t>
            </a:r>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solidFill>
                  <a:prstClr val="black"/>
                </a:solidFill>
              </a:rPr>
              <a:pPr/>
              <a:t>81</a:t>
            </a:fld>
            <a:endParaRPr lang="en-GB">
              <a:solidFill>
                <a:prstClr val="black"/>
              </a:solidFill>
            </a:endParaRPr>
          </a:p>
        </p:txBody>
      </p:sp>
    </p:spTree>
    <p:extLst>
      <p:ext uri="{BB962C8B-B14F-4D97-AF65-F5344CB8AC3E}">
        <p14:creationId xmlns:p14="http://schemas.microsoft.com/office/powerpoint/2010/main" val="262775733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Update is to support tracking in each domain in each phase. Provides a new focus for geometry</a:t>
            </a:r>
            <a:r>
              <a:rPr lang="en-GB" baseline="0" dirty="0" smtClean="0"/>
              <a:t> in phase 1 (previously only phase 2 and 3). </a:t>
            </a:r>
          </a:p>
          <a:p>
            <a:pPr defTabSz="938850">
              <a:defRPr/>
            </a:pPr>
            <a:r>
              <a:rPr lang="en-GB" baseline="0" dirty="0" smtClean="0"/>
              <a:t>The addition and subtraction  statement is ‘green’ in phase 1 and 2 so should be used throughout. Use this in phase 3 to focus on problem solving skills to at least ‘apprentice’ giving the rest of the summer term to deepen pupils’ experiences and expertise by the end of the year. Use a range of models and recording </a:t>
            </a:r>
            <a:r>
              <a:rPr lang="en-GB" baseline="0" dirty="0" err="1" smtClean="0"/>
              <a:t>inc</a:t>
            </a:r>
            <a:r>
              <a:rPr lang="en-GB" baseline="0" dirty="0" smtClean="0"/>
              <a:t> missing box equations, bar models </a:t>
            </a:r>
            <a:r>
              <a:rPr lang="en-GB" baseline="0" dirty="0" err="1" smtClean="0"/>
              <a:t>etc</a:t>
            </a:r>
            <a:r>
              <a:rPr lang="en-GB" baseline="0" dirty="0" smtClean="0"/>
              <a:t> to show solutions to problems. Use the two fractions statements together for phase 3 assessment- phase 1 is focused on finding a half, </a:t>
            </a:r>
            <a:r>
              <a:rPr lang="en-GB" baseline="0" dirty="0" err="1" smtClean="0"/>
              <a:t>pahse</a:t>
            </a:r>
            <a:r>
              <a:rPr lang="en-GB" baseline="0" dirty="0" smtClean="0"/>
              <a:t> 2 is focused on knowing about quarters so phase 3 could be about pupils knowing and using both halves and quarters to </a:t>
            </a:r>
            <a:r>
              <a:rPr lang="en-GB" baseline="0" smtClean="0"/>
              <a:t>solve problems.</a:t>
            </a:r>
            <a:endParaRPr lang="en-GB" dirty="0" smtClean="0"/>
          </a:p>
          <a:p>
            <a:endParaRPr lang="en-GB" dirty="0" smtClean="0"/>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solidFill>
                  <a:prstClr val="black"/>
                </a:solidFill>
              </a:rPr>
              <a:pPr/>
              <a:t>82</a:t>
            </a:fld>
            <a:endParaRPr lang="en-GB">
              <a:solidFill>
                <a:prstClr val="black"/>
              </a:solidFill>
            </a:endParaRPr>
          </a:p>
        </p:txBody>
      </p:sp>
    </p:spTree>
    <p:extLst>
      <p:ext uri="{BB962C8B-B14F-4D97-AF65-F5344CB8AC3E}">
        <p14:creationId xmlns:p14="http://schemas.microsoft.com/office/powerpoint/2010/main" val="32273354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8850">
              <a:defRPr/>
            </a:pPr>
            <a:r>
              <a:rPr lang="en-GB" dirty="0" smtClean="0"/>
              <a:t>Update</a:t>
            </a:r>
            <a:r>
              <a:rPr lang="en-GB" baseline="0" dirty="0" smtClean="0"/>
              <a:t> is to support tracking in each domain in each phase. This statement is ‘green’ in phase 1 and 2 so should be used throughout. Use this in phase 3 to focus on problem solving skills to at least ‘apprentice’ giving the rest of the summer term to deepen pupils’ experiences and expertise by the end of the year. Important strategically to secure add/sub conceptually 0-1000+ using a range of models and recording </a:t>
            </a:r>
            <a:r>
              <a:rPr lang="en-GB" baseline="0" dirty="0" err="1" smtClean="0"/>
              <a:t>inc</a:t>
            </a:r>
            <a:r>
              <a:rPr lang="en-GB" baseline="0" dirty="0" smtClean="0"/>
              <a:t> missing box equations, bar models </a:t>
            </a:r>
            <a:r>
              <a:rPr lang="en-GB" baseline="0" dirty="0" err="1" smtClean="0"/>
              <a:t>etc</a:t>
            </a:r>
            <a:r>
              <a:rPr lang="en-GB" baseline="0" dirty="0" smtClean="0"/>
              <a:t> to show solutions to problems</a:t>
            </a:r>
            <a:endParaRPr lang="en-GB" dirty="0" smtClean="0"/>
          </a:p>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solidFill>
                  <a:prstClr val="black"/>
                </a:solidFill>
              </a:rPr>
              <a:pPr/>
              <a:t>83</a:t>
            </a:fld>
            <a:endParaRPr lang="en-GB">
              <a:solidFill>
                <a:prstClr val="black"/>
              </a:solidFill>
            </a:endParaRPr>
          </a:p>
        </p:txBody>
      </p:sp>
    </p:spTree>
    <p:extLst>
      <p:ext uri="{BB962C8B-B14F-4D97-AF65-F5344CB8AC3E}">
        <p14:creationId xmlns:p14="http://schemas.microsoft.com/office/powerpoint/2010/main" val="39763489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8850">
              <a:defRPr/>
            </a:pPr>
            <a:r>
              <a:rPr lang="en-GB" dirty="0" smtClean="0"/>
              <a:t>Update is to support tracking in each domain in each phase. </a:t>
            </a:r>
            <a:r>
              <a:rPr lang="en-GB" baseline="0" dirty="0" smtClean="0"/>
              <a:t>This statement also used in phase 1 and phase 2. </a:t>
            </a:r>
            <a:r>
              <a:rPr lang="en-GB" dirty="0" smtClean="0"/>
              <a:t>Use in</a:t>
            </a:r>
            <a:r>
              <a:rPr lang="en-GB" baseline="0" dirty="0" smtClean="0"/>
              <a:t> phase 3 to check pupils are making links across all measures and able to solve problems using measures including converting between units. Use this in phase 3 to focus on problem solving skills to at least ‘apprentice’ giving the rest of the summer term to deepen pupils’ experiences and expertise by the end of the year. Measures is an important strategic context for end of year 4 to prepare for year 5 and year 6 curriculum (fractions and decimals)</a:t>
            </a:r>
            <a:endParaRPr lang="en-GB" dirty="0" smtClean="0"/>
          </a:p>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solidFill>
                  <a:prstClr val="black"/>
                </a:solidFill>
              </a:rPr>
              <a:pPr/>
              <a:t>84</a:t>
            </a:fld>
            <a:endParaRPr lang="en-GB">
              <a:solidFill>
                <a:prstClr val="black"/>
              </a:solidFill>
            </a:endParaRPr>
          </a:p>
        </p:txBody>
      </p:sp>
    </p:spTree>
    <p:extLst>
      <p:ext uri="{BB962C8B-B14F-4D97-AF65-F5344CB8AC3E}">
        <p14:creationId xmlns:p14="http://schemas.microsoft.com/office/powerpoint/2010/main" val="20169591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Update</a:t>
            </a:r>
            <a:r>
              <a:rPr lang="en-GB" baseline="0" dirty="0" smtClean="0"/>
              <a:t> is to support tracking in each do main in each phase. Use this assessment to focus on problem solving skills. This statement is ‘green’ in phase 1 and 2 so should be used throughout. Use this in phase 3 to focus on problem solving skills to at least ‘apprentice’ giving the rest of the summer term to deepen pupils’ experiences and expertise by the end of the year.</a:t>
            </a:r>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solidFill>
                  <a:prstClr val="black"/>
                </a:solidFill>
              </a:rPr>
              <a:pPr/>
              <a:t>85</a:t>
            </a:fld>
            <a:endParaRPr lang="en-GB">
              <a:solidFill>
                <a:prstClr val="black"/>
              </a:solidFill>
            </a:endParaRPr>
          </a:p>
        </p:txBody>
      </p:sp>
    </p:spTree>
    <p:extLst>
      <p:ext uri="{BB962C8B-B14F-4D97-AF65-F5344CB8AC3E}">
        <p14:creationId xmlns:p14="http://schemas.microsoft.com/office/powerpoint/2010/main" val="20461705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Update</a:t>
            </a:r>
            <a:r>
              <a:rPr lang="en-GB" baseline="0" dirty="0" smtClean="0"/>
              <a:t> is to support tracking in each do main in each phase. Use this assessment to focus on problem solving skills. This statement is ‘green’ in phase 1 and 2 so should be used throughout. Use this in phase 3 to focus on problem solving skills to at least ‘apprentice’ giving the rest of the summer term to deepen pupils’ experiences and expertise by the end of the year.</a:t>
            </a:r>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solidFill>
                  <a:prstClr val="black"/>
                </a:solidFill>
              </a:rPr>
              <a:pPr/>
              <a:t>86</a:t>
            </a:fld>
            <a:endParaRPr lang="en-GB">
              <a:solidFill>
                <a:prstClr val="black"/>
              </a:solidFill>
            </a:endParaRPr>
          </a:p>
        </p:txBody>
      </p:sp>
    </p:spTree>
    <p:extLst>
      <p:ext uri="{BB962C8B-B14F-4D97-AF65-F5344CB8AC3E}">
        <p14:creationId xmlns:p14="http://schemas.microsoft.com/office/powerpoint/2010/main" val="2046170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Assessment of the curriculum</a:t>
            </a:r>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pPr/>
              <a:t>9</a:t>
            </a:fld>
            <a:endParaRPr lang="en-GB"/>
          </a:p>
        </p:txBody>
      </p:sp>
    </p:spTree>
    <p:extLst>
      <p:ext uri="{BB962C8B-B14F-4D97-AF65-F5344CB8AC3E}">
        <p14:creationId xmlns:p14="http://schemas.microsoft.com/office/powerpoint/2010/main" val="1307070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NOTE</a:t>
            </a:r>
            <a:r>
              <a:rPr lang="en-GB" baseline="0" dirty="0" smtClean="0"/>
              <a:t> – can contribute to the blog dialogue but resources need to come through project lead </a:t>
            </a:r>
            <a:r>
              <a:rPr lang="en-GB" baseline="0" smtClean="0"/>
              <a:t>for uploading</a:t>
            </a:r>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89</a:t>
            </a:fld>
            <a:endParaRPr lang="en-GB"/>
          </a:p>
        </p:txBody>
      </p:sp>
    </p:spTree>
    <p:extLst>
      <p:ext uri="{BB962C8B-B14F-4D97-AF65-F5344CB8AC3E}">
        <p14:creationId xmlns:p14="http://schemas.microsoft.com/office/powerpoint/2010/main" val="2467302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This emphasises a point we (and the commission for assessment without levels) have made for</a:t>
            </a:r>
            <a:r>
              <a:rPr lang="en-GB" baseline="0" dirty="0" smtClean="0"/>
              <a:t> </a:t>
            </a:r>
            <a:r>
              <a:rPr lang="en-GB" b="1" baseline="0" dirty="0" smtClean="0"/>
              <a:t>all pupils</a:t>
            </a:r>
            <a:r>
              <a:rPr lang="en-GB" baseline="0" dirty="0" smtClean="0"/>
              <a:t>, that the end of key stage performance standards are for use at the end and not during the key stage. They are for </a:t>
            </a:r>
            <a:r>
              <a:rPr lang="en-GB" b="1" baseline="0" dirty="0" smtClean="0"/>
              <a:t>national summative assessment </a:t>
            </a:r>
            <a:r>
              <a:rPr lang="en-GB" b="0" baseline="0" dirty="0" smtClean="0"/>
              <a:t>and </a:t>
            </a:r>
            <a:r>
              <a:rPr lang="en-GB" b="1" baseline="0" dirty="0" smtClean="0"/>
              <a:t>should not be used directly for in school formative or summative assessment</a:t>
            </a:r>
            <a:r>
              <a:rPr lang="en-GB" b="0" baseline="0" dirty="0" smtClean="0"/>
              <a:t>. The assessment approaches developed by schools should reflect the security of pupils’ achievements against the </a:t>
            </a:r>
            <a:r>
              <a:rPr lang="en-GB" b="1" baseline="0" dirty="0" smtClean="0"/>
              <a:t>curriculum.</a:t>
            </a:r>
            <a:endParaRPr lang="en-GB" b="1" dirty="0"/>
          </a:p>
        </p:txBody>
      </p:sp>
      <p:sp>
        <p:nvSpPr>
          <p:cNvPr id="4" name="Slide Number Placeholder 3"/>
          <p:cNvSpPr>
            <a:spLocks noGrp="1"/>
          </p:cNvSpPr>
          <p:nvPr>
            <p:ph type="sldNum" sz="quarter" idx="10"/>
          </p:nvPr>
        </p:nvSpPr>
        <p:spPr/>
        <p:txBody>
          <a:bodyPr/>
          <a:lstStyle/>
          <a:p>
            <a:fld id="{1CD73C95-5A44-4822-9216-5BC73655171F}" type="slidenum">
              <a:rPr lang="en-GB" smtClean="0"/>
              <a:pPr/>
              <a:t>10</a:t>
            </a:fld>
            <a:endParaRPr lang="en-GB"/>
          </a:p>
        </p:txBody>
      </p:sp>
    </p:spTree>
    <p:extLst>
      <p:ext uri="{BB962C8B-B14F-4D97-AF65-F5344CB8AC3E}">
        <p14:creationId xmlns:p14="http://schemas.microsoft.com/office/powerpoint/2010/main" val="6664684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Share</a:t>
            </a:r>
            <a:r>
              <a:rPr lang="en-US" baseline="0" dirty="0" smtClean="0"/>
              <a:t> ‘Pre-Key Stage: pupils working below the test standard’ interim teacher assessment framework documents KS1 and KS2</a:t>
            </a:r>
          </a:p>
          <a:p>
            <a:endParaRPr lang="en-US" baseline="0" dirty="0" smtClean="0"/>
          </a:p>
          <a:p>
            <a:r>
              <a:rPr lang="en-US" baseline="0" dirty="0" smtClean="0"/>
              <a:t>These are end of key stage documents and should not be used by schools at other points to evaluate children’s ‘on </a:t>
            </a:r>
            <a:r>
              <a:rPr lang="en-US" baseline="0" dirty="0" err="1" smtClean="0"/>
              <a:t>trackness</a:t>
            </a:r>
            <a:r>
              <a:rPr lang="en-US" baseline="0" dirty="0" smtClean="0"/>
              <a:t>’.</a:t>
            </a:r>
            <a:endParaRPr lang="en-US" dirty="0" smtClean="0"/>
          </a:p>
          <a:p>
            <a:endParaRPr lang="en-US" dirty="0" smtClean="0"/>
          </a:p>
          <a:p>
            <a:r>
              <a:rPr lang="en-US" dirty="0" err="1" smtClean="0"/>
              <a:t>Rochford</a:t>
            </a:r>
            <a:r>
              <a:rPr lang="en-US" baseline="0" dirty="0" smtClean="0"/>
              <a:t> Review brief similar to ours in that it is crucial that what we do is equitable, demonstrates/celebrates progress, as reporting to parents and the child that they are below age related year on year is not an option</a:t>
            </a:r>
          </a:p>
          <a:p>
            <a:endParaRPr lang="en-US" baseline="0" dirty="0" smtClean="0"/>
          </a:p>
          <a:p>
            <a:r>
              <a:rPr lang="en-US" baseline="0" dirty="0" smtClean="0"/>
              <a:t>The following are the key questions we are currently working on…</a:t>
            </a:r>
          </a:p>
          <a:p>
            <a:endParaRPr lang="en-US" dirty="0"/>
          </a:p>
        </p:txBody>
      </p:sp>
      <p:sp>
        <p:nvSpPr>
          <p:cNvPr id="4" name="Slide Number Placeholder 3"/>
          <p:cNvSpPr>
            <a:spLocks noGrp="1"/>
          </p:cNvSpPr>
          <p:nvPr>
            <p:ph type="sldNum" sz="quarter" idx="10"/>
          </p:nvPr>
        </p:nvSpPr>
        <p:spPr/>
        <p:txBody>
          <a:bodyPr/>
          <a:lstStyle/>
          <a:p>
            <a:fld id="{1CD73C95-5A44-4822-9216-5BC73655171F}" type="slidenum">
              <a:rPr lang="en-GB" smtClean="0"/>
              <a:pPr/>
              <a:t>14</a:t>
            </a:fld>
            <a:endParaRPr lang="en-GB"/>
          </a:p>
        </p:txBody>
      </p:sp>
    </p:spTree>
    <p:extLst>
      <p:ext uri="{BB962C8B-B14F-4D97-AF65-F5344CB8AC3E}">
        <p14:creationId xmlns:p14="http://schemas.microsoft.com/office/powerpoint/2010/main" val="3090449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core enquiry</a:t>
            </a:r>
            <a:r>
              <a:rPr lang="en-US" baseline="0" dirty="0" smtClean="0"/>
              <a:t> was to identify key principles and solutions for continuous and diagnostic assessment to support the most vulnerable children.</a:t>
            </a:r>
            <a:endParaRPr lang="en-US" dirty="0"/>
          </a:p>
        </p:txBody>
      </p:sp>
      <p:sp>
        <p:nvSpPr>
          <p:cNvPr id="4" name="Slide Number Placeholder 3"/>
          <p:cNvSpPr>
            <a:spLocks noGrp="1"/>
          </p:cNvSpPr>
          <p:nvPr>
            <p:ph type="sldNum" sz="quarter" idx="10"/>
          </p:nvPr>
        </p:nvSpPr>
        <p:spPr/>
        <p:txBody>
          <a:bodyPr/>
          <a:lstStyle/>
          <a:p>
            <a:fld id="{1CD73C95-5A44-4822-9216-5BC73655171F}" type="slidenum">
              <a:rPr lang="en-GB" smtClean="0"/>
              <a:pPr/>
              <a:t>15</a:t>
            </a:fld>
            <a:endParaRPr lang="en-GB"/>
          </a:p>
        </p:txBody>
      </p:sp>
    </p:spTree>
    <p:extLst>
      <p:ext uri="{BB962C8B-B14F-4D97-AF65-F5344CB8AC3E}">
        <p14:creationId xmlns:p14="http://schemas.microsoft.com/office/powerpoint/2010/main" val="42319160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Key to this was clarity around the group of children we were focusing</a:t>
            </a:r>
            <a:r>
              <a:rPr lang="en-US" baseline="0" dirty="0" smtClean="0"/>
              <a:t> on.</a:t>
            </a:r>
          </a:p>
          <a:p>
            <a:r>
              <a:rPr lang="en-US" baseline="0" dirty="0" smtClean="0"/>
              <a:t>P levels currently provide a good tool to track those children with complex and multiple difficulties</a:t>
            </a:r>
          </a:p>
          <a:p>
            <a:r>
              <a:rPr lang="en-US" baseline="0" dirty="0" smtClean="0"/>
              <a:t>And we are not talking about those children who, with high quality inclusive teaching, are able to keep up within a relatively short period of time.</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NOT children who</a:t>
            </a:r>
            <a:r>
              <a:rPr lang="en-GB" baseline="0" dirty="0" smtClean="0"/>
              <a:t> have gaps because of the changes to the curriculum, nor those who have been disadvantaged by weak teaching</a:t>
            </a:r>
            <a:endParaRPr lang="en-GB" dirty="0" smtClean="0"/>
          </a:p>
          <a:p>
            <a:endParaRPr lang="en-US" dirty="0"/>
          </a:p>
        </p:txBody>
      </p:sp>
      <p:sp>
        <p:nvSpPr>
          <p:cNvPr id="4" name="Slide Number Placeholder 3"/>
          <p:cNvSpPr>
            <a:spLocks noGrp="1"/>
          </p:cNvSpPr>
          <p:nvPr>
            <p:ph type="sldNum" sz="quarter" idx="10"/>
          </p:nvPr>
        </p:nvSpPr>
        <p:spPr/>
        <p:txBody>
          <a:bodyPr/>
          <a:lstStyle/>
          <a:p>
            <a:fld id="{1CD73C95-5A44-4822-9216-5BC73655171F}" type="slidenum">
              <a:rPr lang="en-GB" smtClean="0"/>
              <a:pPr/>
              <a:t>16</a:t>
            </a:fld>
            <a:endParaRPr lang="en-GB"/>
          </a:p>
        </p:txBody>
      </p:sp>
    </p:spTree>
    <p:extLst>
      <p:ext uri="{BB962C8B-B14F-4D97-AF65-F5344CB8AC3E}">
        <p14:creationId xmlns:p14="http://schemas.microsoft.com/office/powerpoint/2010/main" val="14694118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Definition</a:t>
            </a:r>
            <a:r>
              <a:rPr lang="en-US" baseline="0" dirty="0" smtClean="0"/>
              <a:t> taken from SEN code of practice p95</a:t>
            </a:r>
          </a:p>
          <a:p>
            <a:endParaRPr lang="en-US" baseline="0" dirty="0" smtClean="0"/>
          </a:p>
          <a:p>
            <a:r>
              <a:rPr lang="en-US" baseline="0" dirty="0" smtClean="0"/>
              <a:t>Children that have been identified by the school and included on the SEN register but who do not need to be assessed at P levels.</a:t>
            </a:r>
            <a:endParaRPr lang="en-US" dirty="0"/>
          </a:p>
        </p:txBody>
      </p:sp>
      <p:sp>
        <p:nvSpPr>
          <p:cNvPr id="4" name="Slide Number Placeholder 3"/>
          <p:cNvSpPr>
            <a:spLocks noGrp="1"/>
          </p:cNvSpPr>
          <p:nvPr>
            <p:ph type="sldNum" sz="quarter" idx="10"/>
          </p:nvPr>
        </p:nvSpPr>
        <p:spPr/>
        <p:txBody>
          <a:bodyPr/>
          <a:lstStyle/>
          <a:p>
            <a:fld id="{1CD73C95-5A44-4822-9216-5BC73655171F}" type="slidenum">
              <a:rPr lang="en-GB" smtClean="0"/>
              <a:pPr/>
              <a:t>17</a:t>
            </a:fld>
            <a:endParaRPr lang="en-GB"/>
          </a:p>
        </p:txBody>
      </p:sp>
    </p:spTree>
    <p:extLst>
      <p:ext uri="{BB962C8B-B14F-4D97-AF65-F5344CB8AC3E}">
        <p14:creationId xmlns:p14="http://schemas.microsoft.com/office/powerpoint/2010/main" val="35369915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a:t>
            </a:r>
            <a:r>
              <a:rPr lang="en-US" b="1" dirty="0" smtClean="0"/>
              <a:t>The</a:t>
            </a:r>
            <a:r>
              <a:rPr lang="en-US" b="1" baseline="0" dirty="0" smtClean="0"/>
              <a:t> key to our working definition is</a:t>
            </a:r>
            <a:r>
              <a:rPr lang="en-US" b="1" dirty="0" smtClean="0"/>
              <a:t>,</a:t>
            </a:r>
            <a:r>
              <a:rPr lang="en-US" b="1" baseline="0" dirty="0" smtClean="0"/>
              <a:t> the group of children who you are going to keep a forensic, close and frequent check to ensure they are making better progress and who also have different and or additional provision</a:t>
            </a:r>
          </a:p>
          <a:p>
            <a:r>
              <a:rPr lang="en-US" b="0" baseline="0" dirty="0" smtClean="0"/>
              <a:t>The definitions above come from the following sources:</a:t>
            </a:r>
          </a:p>
          <a:p>
            <a:r>
              <a:rPr lang="en-US" b="0" baseline="0" dirty="0" smtClean="0"/>
              <a:t>Many domains below -  HAM model (this group may, over time be expected to catch-up e.g. significant disadvantage that will need the whole of the primary time to ‘catch-up), we will look at a later stage to see if this trial supports these children.</a:t>
            </a:r>
          </a:p>
          <a:p>
            <a:r>
              <a:rPr lang="en-US" baseline="0" dirty="0" smtClean="0"/>
              <a:t>Code of practice definition – is our main working definition</a:t>
            </a:r>
          </a:p>
          <a:p>
            <a:r>
              <a:rPr lang="en-US" baseline="0" dirty="0" err="1" smtClean="0"/>
              <a:t>Rochford</a:t>
            </a:r>
            <a:r>
              <a:rPr lang="en-US" baseline="0" dirty="0" smtClean="0"/>
              <a:t> review statement: ‘many of these pupils have special educational needs… others may be working below the standards of the national curriculum tests for a range of reasons.  They may be experiencing significant disadvantage or living in challenging circumstances or may be new arrivals to the county with undeveloped language skills</a:t>
            </a:r>
          </a:p>
        </p:txBody>
      </p:sp>
      <p:sp>
        <p:nvSpPr>
          <p:cNvPr id="4" name="Slide Number Placeholder 3"/>
          <p:cNvSpPr>
            <a:spLocks noGrp="1"/>
          </p:cNvSpPr>
          <p:nvPr>
            <p:ph type="sldNum" sz="quarter" idx="10"/>
          </p:nvPr>
        </p:nvSpPr>
        <p:spPr/>
        <p:txBody>
          <a:bodyPr/>
          <a:lstStyle/>
          <a:p>
            <a:fld id="{1CD73C95-5A44-4822-9216-5BC73655171F}" type="slidenum">
              <a:rPr lang="en-GB" smtClean="0"/>
              <a:pPr/>
              <a:t>18</a:t>
            </a:fld>
            <a:endParaRPr lang="en-GB"/>
          </a:p>
        </p:txBody>
      </p:sp>
    </p:spTree>
    <p:extLst>
      <p:ext uri="{BB962C8B-B14F-4D97-AF65-F5344CB8AC3E}">
        <p14:creationId xmlns:p14="http://schemas.microsoft.com/office/powerpoint/2010/main" val="38980277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56143537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457200" y="1916831"/>
            <a:ext cx="8229600" cy="403244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45281472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33986483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91294397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457200" y="1700808"/>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348880"/>
            <a:ext cx="4040188" cy="3600400"/>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709118"/>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348880"/>
            <a:ext cx="4041775" cy="3600400"/>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94101929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336527606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792113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916831"/>
            <a:ext cx="5111750" cy="4032449"/>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916832"/>
            <a:ext cx="3008313" cy="4030555"/>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397927793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2553875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916831"/>
            <a:ext cx="8229600" cy="403244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8"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12"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p:cNvPicPr>
          <p:nvPr userDrawn="1"/>
        </p:nvPicPr>
        <p:blipFill>
          <a:blip r:embed="rId13" cstate="print">
            <a:extLst>
              <a:ext uri="{28A0092B-C50C-407E-A947-70E740481C1C}">
                <a14:useLocalDpi xmlns:a14="http://schemas.microsoft.com/office/drawing/2010/main" val="0"/>
              </a:ext>
            </a:extLst>
          </a:blip>
          <a:stretch>
            <a:fillRect/>
          </a:stretch>
        </p:blipFill>
        <p:spPr>
          <a:xfrm>
            <a:off x="396000" y="6062400"/>
            <a:ext cx="1911600" cy="507600"/>
          </a:xfrm>
          <a:prstGeom prst="rect">
            <a:avLst/>
          </a:prstGeom>
        </p:spPr>
      </p:pic>
    </p:spTree>
    <p:extLst>
      <p:ext uri="{BB962C8B-B14F-4D97-AF65-F5344CB8AC3E}">
        <p14:creationId xmlns:p14="http://schemas.microsoft.com/office/powerpoint/2010/main" val="2486979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iming>
    <p:tnLst>
      <p:par>
        <p:cTn id="1" dur="indefinite" restart="never" nodeType="tmRoot"/>
      </p:par>
    </p:tnLst>
  </p:timing>
  <p:txStyles>
    <p:titleStyle>
      <a:lvl1pPr algn="l"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_rels/slide5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6.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3.png"/><Relationship Id="rId1" Type="http://schemas.openxmlformats.org/officeDocument/2006/relationships/slideLayout" Target="../slideLayouts/slideLayout6.xml"/><Relationship Id="rId4" Type="http://schemas.openxmlformats.org/officeDocument/2006/relationships/image" Target="../media/image54.png"/></Relationships>
</file>

<file path=ppt/slides/_rels/slide8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dirty="0" smtClean="0"/>
              <a:t>Hampshire Assessment Model</a:t>
            </a:r>
            <a:br>
              <a:rPr lang="en-GB" dirty="0" smtClean="0"/>
            </a:br>
            <a:r>
              <a:rPr lang="en-GB" dirty="0" smtClean="0"/>
              <a:t>Project Group</a:t>
            </a:r>
            <a:endParaRPr lang="en-GB" dirty="0"/>
          </a:p>
        </p:txBody>
      </p:sp>
      <p:sp>
        <p:nvSpPr>
          <p:cNvPr id="3" name="Subtitle 2"/>
          <p:cNvSpPr>
            <a:spLocks noGrp="1"/>
          </p:cNvSpPr>
          <p:nvPr>
            <p:ph type="subTitle" idx="1"/>
          </p:nvPr>
        </p:nvSpPr>
        <p:spPr>
          <a:xfrm>
            <a:off x="611560" y="3861048"/>
            <a:ext cx="8064896" cy="1752600"/>
          </a:xfrm>
        </p:spPr>
        <p:txBody>
          <a:bodyPr>
            <a:normAutofit fontScale="92500" lnSpcReduction="10000"/>
          </a:bodyPr>
          <a:lstStyle/>
          <a:p>
            <a:r>
              <a:rPr lang="en-GB" dirty="0" smtClean="0"/>
              <a:t>Eastleigh Group</a:t>
            </a:r>
          </a:p>
          <a:p>
            <a:r>
              <a:rPr lang="en-GB" b="1" dirty="0" smtClean="0"/>
              <a:t>Session 2, Holiday Inn</a:t>
            </a:r>
          </a:p>
          <a:p>
            <a:r>
              <a:rPr lang="en-GB" dirty="0" smtClean="0"/>
              <a:t>Catherine Redgrave (PPI), Emma Tarrant (English), Jenny Burn (Maths)</a:t>
            </a:r>
            <a:endParaRPr lang="en-GB" dirty="0"/>
          </a:p>
        </p:txBody>
      </p:sp>
    </p:spTree>
    <p:extLst>
      <p:ext uri="{BB962C8B-B14F-4D97-AF65-F5344CB8AC3E}">
        <p14:creationId xmlns:p14="http://schemas.microsoft.com/office/powerpoint/2010/main" val="1773046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6840760" cy="1143000"/>
          </a:xfrm>
        </p:spPr>
        <p:txBody>
          <a:bodyPr/>
          <a:lstStyle/>
          <a:p>
            <a:r>
              <a:rPr lang="en-GB" b="1" dirty="0" smtClean="0">
                <a:solidFill>
                  <a:srgbClr val="0070C0"/>
                </a:solidFill>
              </a:rPr>
              <a:t>Pupils working below the standard of the national key stage assessments</a:t>
            </a:r>
            <a:endParaRPr lang="en-GB" b="1" dirty="0">
              <a:solidFill>
                <a:srgbClr val="0070C0"/>
              </a:solidFill>
            </a:endParaRPr>
          </a:p>
        </p:txBody>
      </p:sp>
      <p:sp>
        <p:nvSpPr>
          <p:cNvPr id="3" name="Content Placeholder 2"/>
          <p:cNvSpPr>
            <a:spLocks noGrp="1"/>
          </p:cNvSpPr>
          <p:nvPr>
            <p:ph idx="1"/>
          </p:nvPr>
        </p:nvSpPr>
        <p:spPr/>
        <p:txBody>
          <a:bodyPr>
            <a:normAutofit fontScale="92500" lnSpcReduction="20000"/>
          </a:bodyPr>
          <a:lstStyle/>
          <a:p>
            <a:pPr marL="0" indent="0">
              <a:buNone/>
            </a:pPr>
            <a:r>
              <a:rPr lang="en-GB" dirty="0" smtClean="0"/>
              <a:t>A small percentage of the population will not complete the programmes of study and therefore be unable to access standards in tests or interim teacher assessment frameworks.</a:t>
            </a:r>
          </a:p>
          <a:p>
            <a:pPr marL="0" indent="0">
              <a:buNone/>
            </a:pPr>
            <a:r>
              <a:rPr lang="en-GB" dirty="0" smtClean="0"/>
              <a:t>The </a:t>
            </a:r>
            <a:r>
              <a:rPr lang="en-GB" dirty="0" err="1" smtClean="0"/>
              <a:t>Rochford</a:t>
            </a:r>
            <a:r>
              <a:rPr lang="en-GB" dirty="0" smtClean="0"/>
              <a:t> Review proposes some interim “pre-key stage 1 and 2 standards”.</a:t>
            </a:r>
          </a:p>
          <a:p>
            <a:pPr marL="0" indent="0">
              <a:buNone/>
            </a:pPr>
            <a:r>
              <a:rPr lang="en-GB" dirty="0" smtClean="0"/>
              <a:t>However,  </a:t>
            </a:r>
          </a:p>
          <a:p>
            <a:pPr marL="0" indent="0">
              <a:buNone/>
            </a:pPr>
            <a:r>
              <a:rPr lang="en-GB" dirty="0" smtClean="0"/>
              <a:t>“the interim solution is only to be used for statutory assessment  for specified pupils at the end of the key stage. It is </a:t>
            </a:r>
            <a:r>
              <a:rPr lang="en-GB" b="1" dirty="0" smtClean="0"/>
              <a:t>not a curriculum </a:t>
            </a:r>
            <a:r>
              <a:rPr lang="en-GB" dirty="0" smtClean="0"/>
              <a:t>and should not be used to guide teaching” (p5)</a:t>
            </a:r>
            <a:endParaRPr lang="en-GB" dirty="0"/>
          </a:p>
        </p:txBody>
      </p:sp>
    </p:spTree>
    <p:extLst>
      <p:ext uri="{BB962C8B-B14F-4D97-AF65-F5344CB8AC3E}">
        <p14:creationId xmlns:p14="http://schemas.microsoft.com/office/powerpoint/2010/main" val="2323471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b="1" dirty="0" err="1" smtClean="0">
                <a:solidFill>
                  <a:srgbClr val="0070C0"/>
                </a:solidFill>
              </a:rPr>
              <a:t>Rochford</a:t>
            </a:r>
            <a:r>
              <a:rPr lang="en-US" b="1" dirty="0" smtClean="0">
                <a:solidFill>
                  <a:srgbClr val="0070C0"/>
                </a:solidFill>
              </a:rPr>
              <a:t> Review – interim solution for end of key stage assessments</a:t>
            </a:r>
            <a:endParaRPr lang="en-US" b="1" dirty="0">
              <a:solidFill>
                <a:srgbClr val="0070C0"/>
              </a:solidFill>
            </a:endParaRPr>
          </a:p>
        </p:txBody>
      </p:sp>
      <p:sp>
        <p:nvSpPr>
          <p:cNvPr id="3" name="Content Placeholder 2"/>
          <p:cNvSpPr>
            <a:spLocks noGrp="1"/>
          </p:cNvSpPr>
          <p:nvPr>
            <p:ph idx="1"/>
          </p:nvPr>
        </p:nvSpPr>
        <p:spPr/>
        <p:txBody>
          <a:bodyPr>
            <a:normAutofit fontScale="70000" lnSpcReduction="20000"/>
          </a:bodyPr>
          <a:lstStyle/>
          <a:p>
            <a:pPr marL="0" indent="0">
              <a:buNone/>
            </a:pPr>
            <a:r>
              <a:rPr lang="en-GB" dirty="0"/>
              <a:t>At key stage 1, the statements within the additional standards reflect those areas of knowledge and understanding that the review has identified as core developmental milestones for progression onto the standards defined by the existing interim frameworks. </a:t>
            </a:r>
            <a:endParaRPr lang="en-US" dirty="0" smtClean="0"/>
          </a:p>
          <a:p>
            <a:endParaRPr lang="en-GB" dirty="0" smtClean="0"/>
          </a:p>
          <a:p>
            <a:pPr marL="0" indent="0">
              <a:buNone/>
            </a:pPr>
            <a:r>
              <a:rPr lang="en-GB" dirty="0" smtClean="0"/>
              <a:t>At </a:t>
            </a:r>
            <a:r>
              <a:rPr lang="en-GB" dirty="0"/>
              <a:t>key stage 2, some of the statements in the additional standards are based on those elements of the key stage 1 curriculum that remain relevant for pupils who have not completed the key stage 2 programme of study. They sit alongside some additional </a:t>
            </a:r>
            <a:r>
              <a:rPr lang="en-GB" dirty="0" smtClean="0"/>
              <a:t>statements </a:t>
            </a:r>
            <a:r>
              <a:rPr lang="en-GB" dirty="0"/>
              <a:t>which define expectations appropriate for pupils working at that standard and reflect the core knowledge and skills that this group of pupils need to progress. </a:t>
            </a:r>
            <a:endParaRPr lang="en-GB" dirty="0" smtClean="0"/>
          </a:p>
          <a:p>
            <a:pPr marL="0" indent="0" algn="r">
              <a:buNone/>
            </a:pPr>
            <a:r>
              <a:rPr lang="en-GB" i="1" dirty="0" smtClean="0"/>
              <a:t>(</a:t>
            </a:r>
            <a:r>
              <a:rPr lang="en-GB" i="1" dirty="0" err="1" smtClean="0"/>
              <a:t>Rochford</a:t>
            </a:r>
            <a:r>
              <a:rPr lang="en-GB" i="1" dirty="0" smtClean="0"/>
              <a:t> Review, pp5-6)</a:t>
            </a:r>
            <a:endParaRPr lang="en-US" i="1" dirty="0"/>
          </a:p>
        </p:txBody>
      </p:sp>
    </p:spTree>
    <p:extLst>
      <p:ext uri="{BB962C8B-B14F-4D97-AF65-F5344CB8AC3E}">
        <p14:creationId xmlns:p14="http://schemas.microsoft.com/office/powerpoint/2010/main" val="259389974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Interim Pre-KS1 standards</a:t>
            </a:r>
            <a:endParaRPr lang="en-US" b="1" dirty="0">
              <a:solidFill>
                <a:srgbClr val="0070C0"/>
              </a:solidFill>
            </a:endParaRPr>
          </a:p>
        </p:txBody>
      </p:sp>
      <p:sp>
        <p:nvSpPr>
          <p:cNvPr id="3" name="Content Placeholder 2"/>
          <p:cNvSpPr>
            <a:spLocks noGrp="1"/>
          </p:cNvSpPr>
          <p:nvPr>
            <p:ph idx="1"/>
          </p:nvPr>
        </p:nvSpPr>
        <p:spPr/>
        <p:txBody>
          <a:bodyPr/>
          <a:lstStyle/>
          <a:p>
            <a:r>
              <a:rPr lang="en-US" b="1" dirty="0" smtClean="0"/>
              <a:t>Foundations for the expected standard</a:t>
            </a:r>
          </a:p>
          <a:p>
            <a:r>
              <a:rPr lang="en-US" dirty="0" smtClean="0"/>
              <a:t>Working </a:t>
            </a:r>
            <a:r>
              <a:rPr lang="en-US" dirty="0"/>
              <a:t>towards the expected standard</a:t>
            </a:r>
          </a:p>
          <a:p>
            <a:r>
              <a:rPr lang="en-US" dirty="0" smtClean="0"/>
              <a:t>Working </a:t>
            </a:r>
            <a:r>
              <a:rPr lang="en-US" dirty="0"/>
              <a:t>at the expected standard</a:t>
            </a:r>
          </a:p>
          <a:p>
            <a:r>
              <a:rPr lang="en-US" dirty="0" smtClean="0"/>
              <a:t>Working </a:t>
            </a:r>
            <a:r>
              <a:rPr lang="en-US" dirty="0"/>
              <a:t>at greater depth at the expected standard</a:t>
            </a:r>
          </a:p>
          <a:p>
            <a:endParaRPr lang="en-US" b="1" dirty="0"/>
          </a:p>
        </p:txBody>
      </p:sp>
    </p:spTree>
    <p:extLst>
      <p:ext uri="{BB962C8B-B14F-4D97-AF65-F5344CB8AC3E}">
        <p14:creationId xmlns:p14="http://schemas.microsoft.com/office/powerpoint/2010/main" val="11858501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Interim Pre-KS2 standards</a:t>
            </a:r>
            <a:endParaRPr lang="en-US" b="1" dirty="0">
              <a:solidFill>
                <a:srgbClr val="0070C0"/>
              </a:solidFill>
            </a:endParaRPr>
          </a:p>
        </p:txBody>
      </p:sp>
      <p:sp>
        <p:nvSpPr>
          <p:cNvPr id="3" name="Content Placeholder 2"/>
          <p:cNvSpPr>
            <a:spLocks noGrp="1"/>
          </p:cNvSpPr>
          <p:nvPr>
            <p:ph idx="1"/>
          </p:nvPr>
        </p:nvSpPr>
        <p:spPr/>
        <p:txBody>
          <a:bodyPr>
            <a:normAutofit lnSpcReduction="10000"/>
          </a:bodyPr>
          <a:lstStyle/>
          <a:p>
            <a:r>
              <a:rPr lang="en-US" b="1" dirty="0"/>
              <a:t>Foundations for the expected standard</a:t>
            </a:r>
          </a:p>
          <a:p>
            <a:r>
              <a:rPr lang="en-US" b="1" dirty="0"/>
              <a:t>Early development of the expected standard</a:t>
            </a:r>
          </a:p>
          <a:p>
            <a:r>
              <a:rPr lang="en-US" b="1" dirty="0"/>
              <a:t>Growing development of the expected standard</a:t>
            </a:r>
          </a:p>
          <a:p>
            <a:r>
              <a:rPr lang="en-US" dirty="0"/>
              <a:t>Working towards the expected standard (writing only) </a:t>
            </a:r>
            <a:endParaRPr lang="en-US" dirty="0" smtClean="0"/>
          </a:p>
          <a:p>
            <a:r>
              <a:rPr lang="en-US" dirty="0" smtClean="0"/>
              <a:t>Working </a:t>
            </a:r>
            <a:r>
              <a:rPr lang="en-US" dirty="0"/>
              <a:t>at the expected standard</a:t>
            </a:r>
          </a:p>
          <a:p>
            <a:r>
              <a:rPr lang="en-US" dirty="0" smtClean="0"/>
              <a:t>Working </a:t>
            </a:r>
            <a:r>
              <a:rPr lang="en-US" dirty="0"/>
              <a:t>at greater depth at the expected standard (writing only)</a:t>
            </a:r>
          </a:p>
          <a:p>
            <a:endParaRPr lang="en-US" dirty="0" smtClean="0"/>
          </a:p>
          <a:p>
            <a:endParaRPr lang="en-US" dirty="0"/>
          </a:p>
        </p:txBody>
      </p:sp>
    </p:spTree>
    <p:extLst>
      <p:ext uri="{BB962C8B-B14F-4D97-AF65-F5344CB8AC3E}">
        <p14:creationId xmlns:p14="http://schemas.microsoft.com/office/powerpoint/2010/main" val="4179580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solidFill>
                  <a:srgbClr val="0070C0"/>
                </a:solidFill>
              </a:rPr>
              <a:t>Rochford</a:t>
            </a:r>
            <a:r>
              <a:rPr lang="en-US" b="1" dirty="0" smtClean="0">
                <a:solidFill>
                  <a:srgbClr val="0070C0"/>
                </a:solidFill>
              </a:rPr>
              <a:t> Review</a:t>
            </a:r>
            <a:endParaRPr lang="en-US" b="1" dirty="0">
              <a:solidFill>
                <a:srgbClr val="0070C0"/>
              </a:solidFill>
            </a:endParaRPr>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‘To consider the best way to ensure that pupils who </a:t>
            </a:r>
            <a:r>
              <a:rPr lang="en-US" b="1" dirty="0" smtClean="0"/>
              <a:t>have not completed the relevant key stage </a:t>
            </a:r>
            <a:r>
              <a:rPr lang="en-US" b="1" dirty="0" err="1" smtClean="0"/>
              <a:t>programme</a:t>
            </a:r>
            <a:r>
              <a:rPr lang="en-US" b="1" dirty="0" smtClean="0"/>
              <a:t> of study</a:t>
            </a:r>
            <a:r>
              <a:rPr lang="en-US" dirty="0" smtClean="0"/>
              <a:t>, and are therefore working below the standard of statutory testing arrangements, have the </a:t>
            </a:r>
            <a:r>
              <a:rPr lang="en-US" b="1" dirty="0" smtClean="0"/>
              <a:t>opportunity to demonstrate attainment and progress at primary school’</a:t>
            </a:r>
          </a:p>
          <a:p>
            <a:pPr marL="0" indent="0">
              <a:buNone/>
            </a:pPr>
            <a:endParaRPr lang="en-US" b="1" dirty="0" smtClean="0"/>
          </a:p>
          <a:p>
            <a:pPr marL="0" indent="0">
              <a:buNone/>
            </a:pPr>
            <a:r>
              <a:rPr lang="en-US" dirty="0" smtClean="0"/>
              <a:t>Next steps: “may also make some recommendations about good practice in </a:t>
            </a:r>
            <a:r>
              <a:rPr lang="en-US" u="sng" dirty="0" smtClean="0"/>
              <a:t>non-statutory assessment </a:t>
            </a:r>
            <a:r>
              <a:rPr lang="en-US" dirty="0" smtClean="0"/>
              <a:t>of pupils working below the standard of the national curriculum tests” (p10)</a:t>
            </a:r>
            <a:endParaRPr lang="en-US" dirty="0"/>
          </a:p>
        </p:txBody>
      </p:sp>
    </p:spTree>
    <p:extLst>
      <p:ext uri="{BB962C8B-B14F-4D97-AF65-F5344CB8AC3E}">
        <p14:creationId xmlns:p14="http://schemas.microsoft.com/office/powerpoint/2010/main" val="34343602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275039" cy="1426170"/>
          </a:xfrm>
        </p:spPr>
        <p:txBody>
          <a:bodyPr/>
          <a:lstStyle/>
          <a:p>
            <a:r>
              <a:rPr lang="en-GB" b="1" dirty="0" smtClean="0">
                <a:solidFill>
                  <a:srgbClr val="0070C0"/>
                </a:solidFill>
              </a:rPr>
              <a:t>The challenge for schools is to create an approach to </a:t>
            </a:r>
            <a:br>
              <a:rPr lang="en-GB" b="1" dirty="0" smtClean="0">
                <a:solidFill>
                  <a:srgbClr val="0070C0"/>
                </a:solidFill>
              </a:rPr>
            </a:br>
            <a:r>
              <a:rPr lang="en-GB" b="1" dirty="0" smtClean="0">
                <a:solidFill>
                  <a:srgbClr val="0070C0"/>
                </a:solidFill>
              </a:rPr>
              <a:t>day to day assessment</a:t>
            </a:r>
            <a:endParaRPr lang="en-GB" b="1" dirty="0">
              <a:solidFill>
                <a:srgbClr val="0070C0"/>
              </a:solidFill>
            </a:endParaRPr>
          </a:p>
        </p:txBody>
      </p:sp>
      <p:sp>
        <p:nvSpPr>
          <p:cNvPr id="3" name="Content Placeholder 2"/>
          <p:cNvSpPr>
            <a:spLocks noGrp="1"/>
          </p:cNvSpPr>
          <p:nvPr>
            <p:ph idx="1"/>
          </p:nvPr>
        </p:nvSpPr>
        <p:spPr>
          <a:xfrm>
            <a:off x="457200" y="2132855"/>
            <a:ext cx="8229600" cy="3816425"/>
          </a:xfrm>
        </p:spPr>
        <p:txBody>
          <a:bodyPr>
            <a:normAutofit lnSpcReduction="10000"/>
          </a:bodyPr>
          <a:lstStyle/>
          <a:p>
            <a:pPr marL="0" indent="0">
              <a:buNone/>
            </a:pPr>
            <a:r>
              <a:rPr lang="en-GB" dirty="0" smtClean="0"/>
              <a:t>“…which works for pupils with special education needs, some of whom may be following an alternative curriculum..”</a:t>
            </a:r>
          </a:p>
          <a:p>
            <a:pPr marL="0" indent="0">
              <a:buNone/>
            </a:pPr>
            <a:endParaRPr lang="en-GB" dirty="0" smtClean="0"/>
          </a:p>
          <a:p>
            <a:pPr marL="0" indent="0">
              <a:buNone/>
            </a:pPr>
            <a:r>
              <a:rPr lang="en-GB" dirty="0" smtClean="0"/>
              <a:t>“Any assessment methods and tools used should reflect this and support a personalised approach.”</a:t>
            </a:r>
          </a:p>
          <a:p>
            <a:pPr marL="0" indent="0">
              <a:buNone/>
            </a:pPr>
            <a:endParaRPr lang="en-GB" dirty="0"/>
          </a:p>
          <a:p>
            <a:pPr marL="0" indent="0" algn="r">
              <a:buNone/>
            </a:pPr>
            <a:r>
              <a:rPr lang="en-GB" sz="2000" i="1" dirty="0" smtClean="0"/>
              <a:t>(Final report of the Commission on Assessment without levels, p16,  September 2015)</a:t>
            </a:r>
            <a:endParaRPr lang="en-GB" sz="2000" i="1" dirty="0"/>
          </a:p>
        </p:txBody>
      </p:sp>
    </p:spTree>
    <p:extLst>
      <p:ext uri="{BB962C8B-B14F-4D97-AF65-F5344CB8AC3E}">
        <p14:creationId xmlns:p14="http://schemas.microsoft.com/office/powerpoint/2010/main" val="21402918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Which pupils?</a:t>
            </a:r>
            <a:endParaRPr lang="en-US" b="1" dirty="0">
              <a:solidFill>
                <a:srgbClr val="0070C0"/>
              </a:solidFill>
            </a:endParaRPr>
          </a:p>
        </p:txBody>
      </p:sp>
      <p:sp>
        <p:nvSpPr>
          <p:cNvPr id="3" name="Content Placeholder 2"/>
          <p:cNvSpPr>
            <a:spLocks noGrp="1"/>
          </p:cNvSpPr>
          <p:nvPr>
            <p:ph idx="1"/>
          </p:nvPr>
        </p:nvSpPr>
        <p:spPr/>
        <p:txBody>
          <a:bodyPr>
            <a:normAutofit fontScale="92500" lnSpcReduction="20000"/>
          </a:bodyPr>
          <a:lstStyle/>
          <a:p>
            <a:r>
              <a:rPr lang="en-US" dirty="0" smtClean="0"/>
              <a:t>Not pupils who are working within P levels and likely to remain in this band for their primary education.</a:t>
            </a:r>
          </a:p>
          <a:p>
            <a:endParaRPr lang="en-US" dirty="0" smtClean="0"/>
          </a:p>
          <a:p>
            <a:r>
              <a:rPr lang="en-US" dirty="0" smtClean="0"/>
              <a:t>Not pupils who are under-attaining because of relative disadvantage,(without SEN), or a low starting point on entry to school, who </a:t>
            </a:r>
            <a:r>
              <a:rPr lang="en-GB" dirty="0" smtClean="0"/>
              <a:t>should reasonably be expected to </a:t>
            </a:r>
            <a:r>
              <a:rPr lang="en-GB" dirty="0"/>
              <a:t>“catch up”. </a:t>
            </a:r>
            <a:endParaRPr lang="en-GB" dirty="0" smtClean="0"/>
          </a:p>
          <a:p>
            <a:endParaRPr lang="en-GB" dirty="0" smtClean="0"/>
          </a:p>
          <a:p>
            <a:r>
              <a:rPr lang="en-GB" dirty="0" smtClean="0"/>
              <a:t>Not pupils affected by teaching that has not been effective over time or where there are other short term, causal factors.</a:t>
            </a:r>
            <a:endParaRPr lang="en-US" dirty="0" smtClean="0"/>
          </a:p>
          <a:p>
            <a:endParaRPr lang="en-US" dirty="0"/>
          </a:p>
        </p:txBody>
      </p:sp>
    </p:spTree>
    <p:extLst>
      <p:ext uri="{BB962C8B-B14F-4D97-AF65-F5344CB8AC3E}">
        <p14:creationId xmlns:p14="http://schemas.microsoft.com/office/powerpoint/2010/main" val="216062025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Who is the target group?</a:t>
            </a:r>
            <a:br>
              <a:rPr lang="en-US" b="1" dirty="0" smtClean="0">
                <a:solidFill>
                  <a:srgbClr val="0070C0"/>
                </a:solidFill>
              </a:rPr>
            </a:br>
            <a:endParaRPr lang="en-US" b="1" dirty="0">
              <a:solidFill>
                <a:srgbClr val="0070C0"/>
              </a:solidFill>
            </a:endParaRPr>
          </a:p>
        </p:txBody>
      </p:sp>
      <p:sp>
        <p:nvSpPr>
          <p:cNvPr id="3" name="Content Placeholder 2"/>
          <p:cNvSpPr>
            <a:spLocks noGrp="1"/>
          </p:cNvSpPr>
          <p:nvPr>
            <p:ph idx="1"/>
          </p:nvPr>
        </p:nvSpPr>
        <p:spPr>
          <a:xfrm>
            <a:off x="457200" y="1268760"/>
            <a:ext cx="8229600" cy="4896544"/>
          </a:xfrm>
        </p:spPr>
        <p:txBody>
          <a:bodyPr>
            <a:normAutofit fontScale="85000" lnSpcReduction="20000"/>
          </a:bodyPr>
          <a:lstStyle/>
          <a:p>
            <a:pPr marL="0" indent="0">
              <a:buNone/>
            </a:pPr>
            <a:r>
              <a:rPr lang="en-US" dirty="0" smtClean="0"/>
              <a:t>‘Children who are making less than expected progress given their age and individual circumstances. </a:t>
            </a:r>
          </a:p>
          <a:p>
            <a:pPr marL="0" indent="0">
              <a:buNone/>
            </a:pPr>
            <a:endParaRPr lang="en-US" dirty="0"/>
          </a:p>
          <a:p>
            <a:pPr marL="0" indent="0">
              <a:buNone/>
            </a:pPr>
            <a:r>
              <a:rPr lang="en-US" dirty="0" smtClean="0"/>
              <a:t>This can be </a:t>
            </a:r>
            <a:r>
              <a:rPr lang="en-US" dirty="0" err="1" smtClean="0"/>
              <a:t>characterised</a:t>
            </a:r>
            <a:r>
              <a:rPr lang="en-US" dirty="0" smtClean="0"/>
              <a:t> by </a:t>
            </a:r>
            <a:r>
              <a:rPr lang="en-US" b="1" dirty="0" smtClean="0"/>
              <a:t>progress</a:t>
            </a:r>
            <a:r>
              <a:rPr lang="en-US" dirty="0" smtClean="0"/>
              <a:t> which:</a:t>
            </a:r>
          </a:p>
          <a:p>
            <a:pPr marL="0" indent="0">
              <a:buNone/>
            </a:pPr>
            <a:endParaRPr lang="en-US" dirty="0" smtClean="0"/>
          </a:p>
          <a:p>
            <a:r>
              <a:rPr lang="en-US" dirty="0" smtClean="0"/>
              <a:t>Is significantly slower than that of their peers starting from the same baseline</a:t>
            </a:r>
          </a:p>
          <a:p>
            <a:r>
              <a:rPr lang="en-US" dirty="0" smtClean="0"/>
              <a:t>Fails to match or better the child’s previous rate of progress</a:t>
            </a:r>
          </a:p>
          <a:p>
            <a:r>
              <a:rPr lang="en-US" dirty="0" smtClean="0"/>
              <a:t>Fails to close the attainment gap between the child and their peers</a:t>
            </a:r>
          </a:p>
          <a:p>
            <a:r>
              <a:rPr lang="en-US" dirty="0" smtClean="0"/>
              <a:t>Widens the attainment gap’</a:t>
            </a:r>
          </a:p>
          <a:p>
            <a:pPr marL="0" indent="0">
              <a:buNone/>
            </a:pPr>
            <a:endParaRPr lang="en-US" dirty="0" smtClean="0"/>
          </a:p>
          <a:p>
            <a:pPr marL="0" indent="0" algn="r">
              <a:buNone/>
            </a:pPr>
            <a:r>
              <a:rPr lang="en-US" sz="2400" i="1" dirty="0" smtClean="0"/>
              <a:t>(SEND </a:t>
            </a:r>
            <a:r>
              <a:rPr lang="en-US" sz="2400" i="1" dirty="0"/>
              <a:t>C</a:t>
            </a:r>
            <a:r>
              <a:rPr lang="en-US" sz="2400" i="1" dirty="0" smtClean="0"/>
              <a:t>ode of Practice p95, </a:t>
            </a:r>
            <a:r>
              <a:rPr lang="en-US" sz="2400" i="1" dirty="0" err="1" smtClean="0"/>
              <a:t>para</a:t>
            </a:r>
            <a:r>
              <a:rPr lang="en-US" sz="2400" i="1" dirty="0" smtClean="0"/>
              <a:t> 6.17)</a:t>
            </a:r>
            <a:endParaRPr lang="en-US" sz="2400" i="1" dirty="0"/>
          </a:p>
        </p:txBody>
      </p:sp>
    </p:spTree>
    <p:extLst>
      <p:ext uri="{BB962C8B-B14F-4D97-AF65-F5344CB8AC3E}">
        <p14:creationId xmlns:p14="http://schemas.microsoft.com/office/powerpoint/2010/main" val="29804171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Our working definition</a:t>
            </a:r>
            <a:endParaRPr lang="en-US" b="1" dirty="0">
              <a:solidFill>
                <a:srgbClr val="0070C0"/>
              </a:solidFill>
            </a:endParaRPr>
          </a:p>
        </p:txBody>
      </p:sp>
      <p:sp>
        <p:nvSpPr>
          <p:cNvPr id="3" name="Content Placeholder 2"/>
          <p:cNvSpPr>
            <a:spLocks noGrp="1"/>
          </p:cNvSpPr>
          <p:nvPr>
            <p:ph idx="1"/>
          </p:nvPr>
        </p:nvSpPr>
        <p:spPr/>
        <p:txBody>
          <a:bodyPr>
            <a:normAutofit fontScale="85000" lnSpcReduction="20000"/>
          </a:bodyPr>
          <a:lstStyle/>
          <a:p>
            <a:r>
              <a:rPr lang="en-US" b="1" dirty="0"/>
              <a:t>Their learning difficulty or disability calls for special educational provision, namely provision different from or additional to that normally available to pupils of the same </a:t>
            </a:r>
            <a:r>
              <a:rPr lang="en-US" b="1" dirty="0" smtClean="0"/>
              <a:t>age  </a:t>
            </a:r>
            <a:r>
              <a:rPr lang="en-US" sz="2400" i="1" dirty="0" smtClean="0"/>
              <a:t>(SEN Code of Practice)</a:t>
            </a:r>
            <a:endParaRPr lang="en-US" sz="2400" i="1" dirty="0"/>
          </a:p>
          <a:p>
            <a:endParaRPr lang="en-US" dirty="0" smtClean="0"/>
          </a:p>
          <a:p>
            <a:r>
              <a:rPr lang="en-US" dirty="0" smtClean="0"/>
              <a:t>Children with many domains that are below ARE e.g.  a profile of ‘not attained/below’ across significant domains in the Hampshire Model</a:t>
            </a:r>
          </a:p>
          <a:p>
            <a:pPr marL="0" indent="0">
              <a:buNone/>
            </a:pPr>
            <a:endParaRPr lang="en-US" dirty="0" smtClean="0"/>
          </a:p>
          <a:p>
            <a:r>
              <a:rPr lang="en-US" dirty="0" smtClean="0"/>
              <a:t>Children who will not have completed the relevant </a:t>
            </a:r>
            <a:r>
              <a:rPr lang="en-US" dirty="0" err="1" smtClean="0"/>
              <a:t>programme</a:t>
            </a:r>
            <a:r>
              <a:rPr lang="en-US" dirty="0" smtClean="0"/>
              <a:t> of study when they have reached the appropriate chronological age – </a:t>
            </a:r>
            <a:r>
              <a:rPr lang="en-US" sz="2400" i="1" dirty="0" smtClean="0"/>
              <a:t>(</a:t>
            </a:r>
            <a:r>
              <a:rPr lang="en-US" sz="2400" i="1" dirty="0" err="1" smtClean="0"/>
              <a:t>Rochford</a:t>
            </a:r>
            <a:r>
              <a:rPr lang="en-US" sz="2400" i="1" dirty="0" smtClean="0"/>
              <a:t> Review)</a:t>
            </a:r>
          </a:p>
          <a:p>
            <a:endParaRPr lang="en-US" dirty="0"/>
          </a:p>
          <a:p>
            <a:endParaRPr lang="en-US" dirty="0" smtClean="0"/>
          </a:p>
          <a:p>
            <a:endParaRPr lang="en-US" dirty="0"/>
          </a:p>
          <a:p>
            <a:endParaRPr lang="en-US" dirty="0" smtClean="0"/>
          </a:p>
          <a:p>
            <a:endParaRPr lang="en-US" dirty="0"/>
          </a:p>
        </p:txBody>
      </p:sp>
    </p:spTree>
    <p:extLst>
      <p:ext uri="{BB962C8B-B14F-4D97-AF65-F5344CB8AC3E}">
        <p14:creationId xmlns:p14="http://schemas.microsoft.com/office/powerpoint/2010/main" val="4843137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6563071" cy="1143000"/>
          </a:xfrm>
        </p:spPr>
        <p:txBody>
          <a:bodyPr/>
          <a:lstStyle/>
          <a:p>
            <a:r>
              <a:rPr lang="en-GB" b="1" dirty="0" smtClean="0">
                <a:solidFill>
                  <a:srgbClr val="0070C0"/>
                </a:solidFill>
              </a:rPr>
              <a:t>An assessment model that has the following features and principles:</a:t>
            </a:r>
            <a:endParaRPr lang="en-GB" b="1" dirty="0">
              <a:solidFill>
                <a:srgbClr val="0070C0"/>
              </a:solidFill>
            </a:endParaRPr>
          </a:p>
        </p:txBody>
      </p:sp>
      <p:sp>
        <p:nvSpPr>
          <p:cNvPr id="5" name="Content Placeholder 4"/>
          <p:cNvSpPr>
            <a:spLocks noGrp="1"/>
          </p:cNvSpPr>
          <p:nvPr>
            <p:ph idx="1"/>
          </p:nvPr>
        </p:nvSpPr>
        <p:spPr/>
        <p:txBody>
          <a:bodyPr>
            <a:normAutofit/>
          </a:bodyPr>
          <a:lstStyle/>
          <a:p>
            <a:r>
              <a:rPr lang="en-GB" dirty="0" smtClean="0"/>
              <a:t>Diagnostic </a:t>
            </a:r>
          </a:p>
          <a:p>
            <a:r>
              <a:rPr lang="en-GB" dirty="0" smtClean="0"/>
              <a:t>Broad </a:t>
            </a:r>
            <a:r>
              <a:rPr lang="en-GB" sz="2000" i="1" dirty="0" smtClean="0"/>
              <a:t>(‘communication, social skills, physical </a:t>
            </a:r>
            <a:r>
              <a:rPr lang="en-GB" sz="2000" i="1" dirty="0"/>
              <a:t>d</a:t>
            </a:r>
            <a:r>
              <a:rPr lang="en-GB" sz="2000" i="1" dirty="0" smtClean="0"/>
              <a:t>evelopment, and independence, CAWL p38) </a:t>
            </a:r>
          </a:p>
          <a:p>
            <a:r>
              <a:rPr lang="en-GB" dirty="0" smtClean="0"/>
              <a:t>Personalised </a:t>
            </a:r>
          </a:p>
          <a:p>
            <a:r>
              <a:rPr lang="en-GB" dirty="0" smtClean="0"/>
              <a:t>Equitable </a:t>
            </a:r>
          </a:p>
          <a:p>
            <a:r>
              <a:rPr lang="en-GB" dirty="0" smtClean="0"/>
              <a:t>Effort is valued </a:t>
            </a:r>
          </a:p>
          <a:p>
            <a:r>
              <a:rPr lang="en-GB" dirty="0" smtClean="0"/>
              <a:t>In the moment </a:t>
            </a:r>
          </a:p>
          <a:p>
            <a:r>
              <a:rPr lang="en-GB" dirty="0" smtClean="0"/>
              <a:t>Frequently reviewed </a:t>
            </a:r>
            <a:endParaRPr lang="en-GB" dirty="0"/>
          </a:p>
          <a:p>
            <a:endParaRPr lang="en-GB" dirty="0" smtClean="0"/>
          </a:p>
          <a:p>
            <a:endParaRPr lang="en-GB" dirty="0"/>
          </a:p>
        </p:txBody>
      </p:sp>
    </p:spTree>
    <p:extLst>
      <p:ext uri="{BB962C8B-B14F-4D97-AF65-F5344CB8AC3E}">
        <p14:creationId xmlns:p14="http://schemas.microsoft.com/office/powerpoint/2010/main" val="1663259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Time to re-group</a:t>
            </a:r>
            <a:r>
              <a:rPr lang="en-GB" b="1" dirty="0" smtClean="0"/>
              <a:t> </a:t>
            </a:r>
            <a:r>
              <a:rPr lang="en-GB" dirty="0" smtClean="0"/>
              <a:t>– while you are getting coffee talk about …</a:t>
            </a:r>
            <a:endParaRPr lang="en-GB" dirty="0"/>
          </a:p>
        </p:txBody>
      </p:sp>
      <p:sp>
        <p:nvSpPr>
          <p:cNvPr id="3" name="Content Placeholder 2"/>
          <p:cNvSpPr>
            <a:spLocks noGrp="1"/>
          </p:cNvSpPr>
          <p:nvPr>
            <p:ph idx="1"/>
          </p:nvPr>
        </p:nvSpPr>
        <p:spPr/>
        <p:txBody>
          <a:bodyPr/>
          <a:lstStyle/>
          <a:p>
            <a:r>
              <a:rPr lang="en-GB" dirty="0" smtClean="0"/>
              <a:t>What’s different?</a:t>
            </a:r>
          </a:p>
          <a:p>
            <a:r>
              <a:rPr lang="en-GB" dirty="0" smtClean="0"/>
              <a:t>What are you noticing?</a:t>
            </a:r>
          </a:p>
          <a:p>
            <a:r>
              <a:rPr lang="en-GB" dirty="0" smtClean="0"/>
              <a:t>Trends?</a:t>
            </a:r>
          </a:p>
          <a:p>
            <a:r>
              <a:rPr lang="en-GB" dirty="0" smtClean="0"/>
              <a:t>Themes?</a:t>
            </a:r>
          </a:p>
          <a:p>
            <a:r>
              <a:rPr lang="en-GB" dirty="0" smtClean="0"/>
              <a:t>Key development areas going forward? </a:t>
            </a:r>
          </a:p>
          <a:p>
            <a:pPr lvl="1"/>
            <a:r>
              <a:rPr lang="en-GB" i="1" dirty="0" smtClean="0"/>
              <a:t>(Post-it to share with colleagues in order to establish links with other schools)</a:t>
            </a:r>
            <a:endParaRPr lang="en-GB" i="1" dirty="0"/>
          </a:p>
        </p:txBody>
      </p:sp>
    </p:spTree>
    <p:extLst>
      <p:ext uri="{BB962C8B-B14F-4D97-AF65-F5344CB8AC3E}">
        <p14:creationId xmlns:p14="http://schemas.microsoft.com/office/powerpoint/2010/main" val="36631129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Hampshire Trial</a:t>
            </a:r>
            <a:endParaRPr lang="en-GB" b="1" dirty="0">
              <a:solidFill>
                <a:srgbClr val="0070C0"/>
              </a:solidFill>
            </a:endParaRPr>
          </a:p>
        </p:txBody>
      </p:sp>
      <p:sp>
        <p:nvSpPr>
          <p:cNvPr id="3" name="Content Placeholder 2"/>
          <p:cNvSpPr>
            <a:spLocks noGrp="1"/>
          </p:cNvSpPr>
          <p:nvPr>
            <p:ph idx="1"/>
          </p:nvPr>
        </p:nvSpPr>
        <p:spPr/>
        <p:txBody>
          <a:bodyPr>
            <a:normAutofit fontScale="77500" lnSpcReduction="20000"/>
          </a:bodyPr>
          <a:lstStyle/>
          <a:p>
            <a:r>
              <a:rPr lang="en-GB" dirty="0" smtClean="0"/>
              <a:t>Using the in-school, summative domain model, identifying where a  child is performing at age-related expectations</a:t>
            </a:r>
          </a:p>
          <a:p>
            <a:endParaRPr lang="en-GB" dirty="0" smtClean="0"/>
          </a:p>
          <a:p>
            <a:r>
              <a:rPr lang="en-GB" dirty="0" smtClean="0"/>
              <a:t>Scrolling back in specific domains to find the appropriate point of learning and setting accelerated and timely targets against this assessment of current achievement.</a:t>
            </a:r>
          </a:p>
          <a:p>
            <a:endParaRPr lang="en-GB" dirty="0" smtClean="0"/>
          </a:p>
          <a:p>
            <a:r>
              <a:rPr lang="en-GB" dirty="0" smtClean="0"/>
              <a:t>Requires excellent subject knowledge – informed by deeper knowledge of SEND</a:t>
            </a:r>
          </a:p>
          <a:p>
            <a:endParaRPr lang="en-GB" dirty="0" smtClean="0"/>
          </a:p>
          <a:p>
            <a:r>
              <a:rPr lang="en-GB" dirty="0" smtClean="0"/>
              <a:t>Making the right choice of what to focus on</a:t>
            </a:r>
            <a:endParaRPr lang="en-GB" dirty="0"/>
          </a:p>
        </p:txBody>
      </p:sp>
    </p:spTree>
    <p:extLst>
      <p:ext uri="{BB962C8B-B14F-4D97-AF65-F5344CB8AC3E}">
        <p14:creationId xmlns:p14="http://schemas.microsoft.com/office/powerpoint/2010/main" val="108532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563071" cy="1143000"/>
          </a:xfrm>
        </p:spPr>
        <p:txBody>
          <a:bodyPr/>
          <a:lstStyle/>
          <a:p>
            <a:r>
              <a:rPr lang="en-GB" sz="2400" dirty="0" smtClean="0"/>
              <a:t>Child in year six identified as dyslexic - Writing</a:t>
            </a:r>
            <a:endParaRPr lang="en-GB"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98762121"/>
              </p:ext>
            </p:extLst>
          </p:nvPr>
        </p:nvGraphicFramePr>
        <p:xfrm>
          <a:off x="323529" y="1124743"/>
          <a:ext cx="8208912" cy="5517087"/>
        </p:xfrm>
        <a:graphic>
          <a:graphicData uri="http://schemas.openxmlformats.org/drawingml/2006/table">
            <a:tbl>
              <a:tblPr firstRow="1" bandRow="1">
                <a:tableStyleId>{5C22544A-7EE6-4342-B048-85BDC9FD1C3A}</a:tableStyleId>
              </a:tblPr>
              <a:tblGrid>
                <a:gridCol w="2736304"/>
                <a:gridCol w="2736304"/>
                <a:gridCol w="2736304"/>
              </a:tblGrid>
              <a:tr h="365965">
                <a:tc>
                  <a:txBody>
                    <a:bodyPr/>
                    <a:lstStyle/>
                    <a:p>
                      <a:r>
                        <a:rPr lang="en-US" dirty="0" smtClean="0"/>
                        <a:t>Domain</a:t>
                      </a:r>
                      <a:endParaRPr lang="en-US" dirty="0"/>
                    </a:p>
                  </a:txBody>
                  <a:tcPr/>
                </a:tc>
                <a:tc>
                  <a:txBody>
                    <a:bodyPr/>
                    <a:lstStyle/>
                    <a:p>
                      <a:r>
                        <a:rPr lang="en-US" dirty="0" smtClean="0"/>
                        <a:t>Comments</a:t>
                      </a:r>
                      <a:endParaRPr lang="en-US" dirty="0"/>
                    </a:p>
                  </a:txBody>
                  <a:tcPr/>
                </a:tc>
                <a:tc>
                  <a:txBody>
                    <a:bodyPr/>
                    <a:lstStyle/>
                    <a:p>
                      <a:r>
                        <a:rPr lang="en-US" dirty="0" smtClean="0"/>
                        <a:t>Action</a:t>
                      </a:r>
                      <a:endParaRPr lang="en-US" dirty="0"/>
                    </a:p>
                  </a:txBody>
                  <a:tcPr/>
                </a:tc>
              </a:tr>
              <a:tr h="631666">
                <a:tc>
                  <a:txBody>
                    <a:bodyPr/>
                    <a:lstStyle/>
                    <a:p>
                      <a:r>
                        <a:rPr lang="en-US" dirty="0" smtClean="0"/>
                        <a:t>Transcription</a:t>
                      </a:r>
                      <a:endParaRPr lang="en-US" dirty="0"/>
                    </a:p>
                  </a:txBody>
                  <a:tcPr/>
                </a:tc>
                <a:tc>
                  <a:txBody>
                    <a:bodyPr/>
                    <a:lstStyle/>
                    <a:p>
                      <a:r>
                        <a:rPr lang="en-US" dirty="0" smtClean="0"/>
                        <a:t>Year 3: ARE</a:t>
                      </a:r>
                      <a:endParaRPr lang="en-US" dirty="0"/>
                    </a:p>
                  </a:txBody>
                  <a:tcPr/>
                </a:tc>
                <a:tc>
                  <a:txBody>
                    <a:bodyPr/>
                    <a:lstStyle/>
                    <a:p>
                      <a:r>
                        <a:rPr lang="en-US" dirty="0" smtClean="0"/>
                        <a:t>Intervention</a:t>
                      </a:r>
                      <a:r>
                        <a:rPr lang="en-US" baseline="0" dirty="0" smtClean="0"/>
                        <a:t>: computer based daily spelling</a:t>
                      </a:r>
                      <a:endParaRPr lang="en-US" dirty="0"/>
                    </a:p>
                  </a:txBody>
                  <a:tcPr/>
                </a:tc>
              </a:tr>
              <a:tr h="1173092">
                <a:tc>
                  <a:txBody>
                    <a:bodyPr/>
                    <a:lstStyle/>
                    <a:p>
                      <a:r>
                        <a:rPr lang="en-US" dirty="0" smtClean="0"/>
                        <a:t>Handwriting</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Year</a:t>
                      </a:r>
                      <a:r>
                        <a:rPr lang="en-US" baseline="0" dirty="0" smtClean="0"/>
                        <a:t> 2: ARE letters correctly formed some natural joins</a:t>
                      </a:r>
                      <a:endParaRPr lang="en-US" dirty="0" smtClean="0"/>
                    </a:p>
                    <a:p>
                      <a:endParaRPr lang="en-US" dirty="0"/>
                    </a:p>
                  </a:txBody>
                  <a:tcPr/>
                </a:tc>
                <a:tc>
                  <a:txBody>
                    <a:bodyPr/>
                    <a:lstStyle/>
                    <a:p>
                      <a:r>
                        <a:rPr lang="en-US" dirty="0" smtClean="0"/>
                        <a:t>Able to write with sufficient speed – no action currently</a:t>
                      </a:r>
                      <a:endParaRPr lang="en-US" dirty="0"/>
                    </a:p>
                  </a:txBody>
                  <a:tcPr/>
                </a:tc>
              </a:tr>
              <a:tr h="365965">
                <a:tc>
                  <a:txBody>
                    <a:bodyPr/>
                    <a:lstStyle/>
                    <a:p>
                      <a:r>
                        <a:rPr lang="en-US" dirty="0" smtClean="0"/>
                        <a:t>Composition</a:t>
                      </a:r>
                      <a:r>
                        <a:rPr lang="en-US" baseline="0" dirty="0" smtClean="0"/>
                        <a:t> and effect</a:t>
                      </a:r>
                      <a:endParaRPr lang="en-US" dirty="0"/>
                    </a:p>
                  </a:txBody>
                  <a:tcPr/>
                </a:tc>
                <a:tc>
                  <a:txBody>
                    <a:bodyPr/>
                    <a:lstStyle/>
                    <a:p>
                      <a:r>
                        <a:rPr lang="en-US" dirty="0" smtClean="0"/>
                        <a:t>Year</a:t>
                      </a:r>
                      <a:r>
                        <a:rPr lang="en-US" baseline="0" dirty="0" smtClean="0"/>
                        <a:t> 6: ARE</a:t>
                      </a:r>
                      <a:endParaRPr lang="en-US" dirty="0"/>
                    </a:p>
                  </a:txBody>
                  <a:tcPr/>
                </a:tc>
                <a:tc>
                  <a:txBody>
                    <a:bodyPr/>
                    <a:lstStyle/>
                    <a:p>
                      <a:r>
                        <a:rPr lang="en-US" dirty="0" smtClean="0"/>
                        <a:t>No</a:t>
                      </a:r>
                      <a:r>
                        <a:rPr lang="en-US" baseline="0" dirty="0" smtClean="0"/>
                        <a:t> additional action</a:t>
                      </a:r>
                      <a:endParaRPr lang="en-US" dirty="0"/>
                    </a:p>
                  </a:txBody>
                  <a:tcPr/>
                </a:tc>
              </a:tr>
              <a:tr h="631666">
                <a:tc>
                  <a:txBody>
                    <a:bodyPr/>
                    <a:lstStyle/>
                    <a:p>
                      <a:r>
                        <a:rPr lang="en-US" dirty="0" smtClean="0"/>
                        <a:t>Text</a:t>
                      </a:r>
                      <a:r>
                        <a:rPr lang="en-US" baseline="0" dirty="0" smtClean="0"/>
                        <a:t> Structure </a:t>
                      </a:r>
                      <a:r>
                        <a:rPr lang="en-US" baseline="0" dirty="0" err="1" smtClean="0"/>
                        <a:t>Organisation</a:t>
                      </a:r>
                      <a:endParaRPr lang="en-US" dirty="0"/>
                    </a:p>
                  </a:txBody>
                  <a:tcPr/>
                </a:tc>
                <a:tc>
                  <a:txBody>
                    <a:bodyPr/>
                    <a:lstStyle/>
                    <a:p>
                      <a:r>
                        <a:rPr lang="en-US" dirty="0" smtClean="0"/>
                        <a:t>Year 6: ARE</a:t>
                      </a:r>
                      <a:endParaRPr lang="en-US" dirty="0"/>
                    </a:p>
                  </a:txBody>
                  <a:tcPr/>
                </a:tc>
                <a:tc>
                  <a:txBody>
                    <a:bodyPr/>
                    <a:lstStyle/>
                    <a:p>
                      <a:r>
                        <a:rPr lang="en-US" dirty="0" smtClean="0"/>
                        <a:t>No additional</a:t>
                      </a:r>
                      <a:r>
                        <a:rPr lang="en-US" baseline="0" dirty="0" smtClean="0"/>
                        <a:t> action</a:t>
                      </a:r>
                      <a:endParaRPr lang="en-US" dirty="0"/>
                    </a:p>
                  </a:txBody>
                  <a:tcPr/>
                </a:tc>
              </a:tr>
              <a:tr h="902379">
                <a:tc>
                  <a:txBody>
                    <a:bodyPr/>
                    <a:lstStyle/>
                    <a:p>
                      <a:r>
                        <a:rPr lang="en-US" dirty="0" smtClean="0"/>
                        <a:t>Sentence Structure</a:t>
                      </a:r>
                      <a:endParaRPr lang="en-US" dirty="0"/>
                    </a:p>
                  </a:txBody>
                  <a:tcPr/>
                </a:tc>
                <a:tc>
                  <a:txBody>
                    <a:bodyPr/>
                    <a:lstStyle/>
                    <a:p>
                      <a:r>
                        <a:rPr lang="en-US" dirty="0" smtClean="0"/>
                        <a:t>Year 4: ARE</a:t>
                      </a:r>
                    </a:p>
                    <a:p>
                      <a:r>
                        <a:rPr lang="en-US" dirty="0" smtClean="0"/>
                        <a:t>Variation in sentence structure</a:t>
                      </a:r>
                      <a:endParaRPr lang="en-US" dirty="0"/>
                    </a:p>
                  </a:txBody>
                  <a:tcPr/>
                </a:tc>
                <a:tc>
                  <a:txBody>
                    <a:bodyPr/>
                    <a:lstStyle/>
                    <a:p>
                      <a:r>
                        <a:rPr lang="en-US" dirty="0" smtClean="0"/>
                        <a:t>Focus group work on this target within usual writing lessons</a:t>
                      </a:r>
                      <a:endParaRPr lang="en-US" dirty="0"/>
                    </a:p>
                  </a:txBody>
                  <a:tcPr/>
                </a:tc>
              </a:tr>
              <a:tr h="1401877">
                <a:tc>
                  <a:txBody>
                    <a:bodyPr/>
                    <a:lstStyle/>
                    <a:p>
                      <a:r>
                        <a:rPr lang="en-US" dirty="0" smtClean="0"/>
                        <a:t>Vocabulary,</a:t>
                      </a:r>
                      <a:r>
                        <a:rPr lang="en-US" baseline="0" dirty="0" smtClean="0"/>
                        <a:t> grammar and punctuation</a:t>
                      </a:r>
                      <a:endParaRPr lang="en-US" dirty="0"/>
                    </a:p>
                  </a:txBody>
                  <a:tcPr/>
                </a:tc>
                <a:tc>
                  <a:txBody>
                    <a:bodyPr/>
                    <a:lstStyle/>
                    <a:p>
                      <a:r>
                        <a:rPr lang="en-US" dirty="0" smtClean="0"/>
                        <a:t>Year 6: ARE</a:t>
                      </a:r>
                      <a:r>
                        <a:rPr lang="en-US" baseline="0" dirty="0" smtClean="0"/>
                        <a:t> for Vocabulary</a:t>
                      </a:r>
                    </a:p>
                    <a:p>
                      <a:r>
                        <a:rPr lang="en-US" baseline="0" dirty="0" smtClean="0"/>
                        <a:t>Year 3: ARE Proof read for punctuation errors</a:t>
                      </a:r>
                      <a:endParaRPr lang="en-US" dirty="0"/>
                    </a:p>
                  </a:txBody>
                  <a:tcPr/>
                </a:tc>
                <a:tc>
                  <a:txBody>
                    <a:bodyPr/>
                    <a:lstStyle/>
                    <a:p>
                      <a:r>
                        <a:rPr lang="en-US" dirty="0" smtClean="0"/>
                        <a:t>1</a:t>
                      </a:r>
                      <a:r>
                        <a:rPr lang="en-US" baseline="0" dirty="0" smtClean="0"/>
                        <a:t> to1</a:t>
                      </a:r>
                      <a:r>
                        <a:rPr lang="en-US" dirty="0" smtClean="0"/>
                        <a:t> LSA</a:t>
                      </a:r>
                      <a:r>
                        <a:rPr lang="en-US" baseline="0" dirty="0" smtClean="0"/>
                        <a:t> support during plenaries to read work out and notice where punctuation is needed.</a:t>
                      </a:r>
                      <a:endParaRPr lang="en-US" dirty="0"/>
                    </a:p>
                  </a:txBody>
                  <a:tcPr/>
                </a:tc>
              </a:tr>
            </a:tbl>
          </a:graphicData>
        </a:graphic>
      </p:graphicFrame>
    </p:spTree>
    <p:extLst>
      <p:ext uri="{BB962C8B-B14F-4D97-AF65-F5344CB8AC3E}">
        <p14:creationId xmlns:p14="http://schemas.microsoft.com/office/powerpoint/2010/main" val="34253678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Activity</a:t>
            </a:r>
            <a:endParaRPr lang="en-GB" b="1" dirty="0">
              <a:solidFill>
                <a:srgbClr val="0070C0"/>
              </a:solidFill>
            </a:endParaRPr>
          </a:p>
        </p:txBody>
      </p:sp>
      <p:sp>
        <p:nvSpPr>
          <p:cNvPr id="3" name="Content Placeholder 2"/>
          <p:cNvSpPr>
            <a:spLocks noGrp="1"/>
          </p:cNvSpPr>
          <p:nvPr>
            <p:ph idx="1"/>
          </p:nvPr>
        </p:nvSpPr>
        <p:spPr/>
        <p:txBody>
          <a:bodyPr>
            <a:normAutofit lnSpcReduction="10000"/>
          </a:bodyPr>
          <a:lstStyle/>
          <a:p>
            <a:pPr marL="0" indent="0">
              <a:buNone/>
            </a:pPr>
            <a:r>
              <a:rPr lang="en-GB" dirty="0" smtClean="0"/>
              <a:t>Review the books for children who are SEND</a:t>
            </a:r>
          </a:p>
          <a:p>
            <a:r>
              <a:rPr lang="en-GB" dirty="0" smtClean="0"/>
              <a:t>Look for evidence of children working at ARE within one of the domains with sufficient independence, resilience and fluency</a:t>
            </a:r>
          </a:p>
          <a:p>
            <a:r>
              <a:rPr lang="en-GB" dirty="0" smtClean="0"/>
              <a:t>If they are not working at ARE start looking at objectives within other year groups</a:t>
            </a:r>
          </a:p>
          <a:p>
            <a:r>
              <a:rPr lang="en-GB" dirty="0" smtClean="0"/>
              <a:t>Given </a:t>
            </a:r>
            <a:r>
              <a:rPr lang="en-GB" smtClean="0"/>
              <a:t>that assessment, </a:t>
            </a:r>
            <a:r>
              <a:rPr lang="en-GB" dirty="0" smtClean="0"/>
              <a:t>are the activities and feedback appropriately matched to the needs of the child?</a:t>
            </a:r>
          </a:p>
        </p:txBody>
      </p:sp>
    </p:spTree>
    <p:extLst>
      <p:ext uri="{BB962C8B-B14F-4D97-AF65-F5344CB8AC3E}">
        <p14:creationId xmlns:p14="http://schemas.microsoft.com/office/powerpoint/2010/main" val="20975547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Frequent and close review</a:t>
            </a:r>
            <a:endParaRPr lang="en-GB" b="1" dirty="0">
              <a:solidFill>
                <a:srgbClr val="0070C0"/>
              </a:solidFill>
            </a:endParaRPr>
          </a:p>
        </p:txBody>
      </p:sp>
      <p:sp>
        <p:nvSpPr>
          <p:cNvPr id="3" name="Content Placeholder 2"/>
          <p:cNvSpPr>
            <a:spLocks noGrp="1"/>
          </p:cNvSpPr>
          <p:nvPr>
            <p:ph idx="1"/>
          </p:nvPr>
        </p:nvSpPr>
        <p:spPr>
          <a:xfrm>
            <a:off x="457200" y="1340768"/>
            <a:ext cx="8229600" cy="4608513"/>
          </a:xfrm>
        </p:spPr>
        <p:txBody>
          <a:bodyPr>
            <a:normAutofit fontScale="70000" lnSpcReduction="20000"/>
          </a:bodyPr>
          <a:lstStyle/>
          <a:p>
            <a:r>
              <a:rPr lang="en-GB" dirty="0" smtClean="0"/>
              <a:t>Using standardised scores to show</a:t>
            </a:r>
            <a:r>
              <a:rPr lang="en-GB" dirty="0" smtClean="0">
                <a:solidFill>
                  <a:schemeClr val="accent6">
                    <a:lumMod val="75000"/>
                  </a:schemeClr>
                </a:solidFill>
              </a:rPr>
              <a:t> </a:t>
            </a:r>
            <a:r>
              <a:rPr lang="en-GB" dirty="0" smtClean="0"/>
              <a:t>double ratio gains against the base-line</a:t>
            </a:r>
          </a:p>
          <a:p>
            <a:endParaRPr lang="en-GB" dirty="0" smtClean="0"/>
          </a:p>
          <a:p>
            <a:r>
              <a:rPr lang="en-GB" dirty="0" smtClean="0"/>
              <a:t>Targets achieved within the time frame against Age-Related Expectations</a:t>
            </a:r>
          </a:p>
          <a:p>
            <a:endParaRPr lang="en-GB" dirty="0" smtClean="0"/>
          </a:p>
          <a:p>
            <a:r>
              <a:rPr lang="en-GB" dirty="0" smtClean="0"/>
              <a:t>Visible progress in the child’s book</a:t>
            </a:r>
          </a:p>
          <a:p>
            <a:endParaRPr lang="en-GB" dirty="0" smtClean="0"/>
          </a:p>
          <a:p>
            <a:r>
              <a:rPr lang="en-GB" dirty="0" smtClean="0"/>
              <a:t>A journey through fluency, independence and resilience</a:t>
            </a:r>
          </a:p>
          <a:p>
            <a:endParaRPr lang="en-GB" dirty="0" smtClean="0"/>
          </a:p>
          <a:p>
            <a:r>
              <a:rPr lang="en-GB" dirty="0" smtClean="0"/>
              <a:t>Greater access to academic learning measured through broader profiling for example those children with social emotional and mental health needs. (SEMH)</a:t>
            </a:r>
          </a:p>
          <a:p>
            <a:endParaRPr lang="en-GB" dirty="0" smtClean="0"/>
          </a:p>
          <a:p>
            <a:r>
              <a:rPr lang="en-GB" dirty="0" smtClean="0"/>
              <a:t>Seeks and encompasses the views of the parent and child</a:t>
            </a:r>
            <a:endParaRPr lang="en-GB" dirty="0"/>
          </a:p>
        </p:txBody>
      </p:sp>
    </p:spTree>
    <p:extLst>
      <p:ext uri="{BB962C8B-B14F-4D97-AF65-F5344CB8AC3E}">
        <p14:creationId xmlns:p14="http://schemas.microsoft.com/office/powerpoint/2010/main" val="3303188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Frequent and close review -  monitoring </a:t>
            </a:r>
            <a:r>
              <a:rPr lang="en-GB" b="1" dirty="0">
                <a:solidFill>
                  <a:srgbClr val="0070C0"/>
                </a:solidFill>
              </a:rPr>
              <a:t>a</a:t>
            </a:r>
            <a:r>
              <a:rPr lang="en-GB" b="1" dirty="0" smtClean="0">
                <a:solidFill>
                  <a:srgbClr val="0070C0"/>
                </a:solidFill>
              </a:rPr>
              <a:t>ctivity</a:t>
            </a:r>
            <a:endParaRPr lang="en-GB" b="1" dirty="0">
              <a:solidFill>
                <a:srgbClr val="0070C0"/>
              </a:solidFill>
            </a:endParaRPr>
          </a:p>
        </p:txBody>
      </p:sp>
      <p:sp>
        <p:nvSpPr>
          <p:cNvPr id="3" name="Content Placeholder 2"/>
          <p:cNvSpPr>
            <a:spLocks noGrp="1"/>
          </p:cNvSpPr>
          <p:nvPr>
            <p:ph idx="1"/>
          </p:nvPr>
        </p:nvSpPr>
        <p:spPr/>
        <p:txBody>
          <a:bodyPr>
            <a:normAutofit fontScale="77500" lnSpcReduction="20000"/>
          </a:bodyPr>
          <a:lstStyle/>
          <a:p>
            <a:r>
              <a:rPr lang="en-GB" dirty="0" smtClean="0"/>
              <a:t>Child’s individual plan</a:t>
            </a:r>
          </a:p>
          <a:p>
            <a:r>
              <a:rPr lang="en-GB" dirty="0" smtClean="0"/>
              <a:t>Child’s Book</a:t>
            </a:r>
          </a:p>
          <a:p>
            <a:r>
              <a:rPr lang="en-GB" dirty="0" smtClean="0"/>
              <a:t>Standardised score from testing – linked to specific intervention</a:t>
            </a:r>
          </a:p>
          <a:p>
            <a:r>
              <a:rPr lang="en-GB" dirty="0" smtClean="0"/>
              <a:t>Age Related Expectations – summative tracker</a:t>
            </a:r>
          </a:p>
          <a:p>
            <a:r>
              <a:rPr lang="en-GB" dirty="0" smtClean="0"/>
              <a:t>Comments from the members of staff that highlight achievement</a:t>
            </a:r>
          </a:p>
          <a:p>
            <a:r>
              <a:rPr lang="en-GB" dirty="0" smtClean="0"/>
              <a:t>Planning</a:t>
            </a:r>
          </a:p>
          <a:p>
            <a:r>
              <a:rPr lang="en-GB" dirty="0" smtClean="0"/>
              <a:t>The child's viewpoint, what knowledge, understanding and progress can they articulate </a:t>
            </a:r>
          </a:p>
          <a:p>
            <a:endParaRPr lang="en-GB" dirty="0" smtClean="0"/>
          </a:p>
          <a:p>
            <a:pPr marL="0" indent="0">
              <a:buNone/>
            </a:pPr>
            <a:r>
              <a:rPr lang="en-GB" dirty="0" smtClean="0"/>
              <a:t>Do they match?  How coherent is provision?</a:t>
            </a:r>
          </a:p>
          <a:p>
            <a:endParaRPr lang="en-GB" dirty="0"/>
          </a:p>
        </p:txBody>
      </p:sp>
    </p:spTree>
    <p:extLst>
      <p:ext uri="{BB962C8B-B14F-4D97-AF65-F5344CB8AC3E}">
        <p14:creationId xmlns:p14="http://schemas.microsoft.com/office/powerpoint/2010/main" val="26304095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19055" cy="1066130"/>
          </a:xfrm>
        </p:spPr>
        <p:txBody>
          <a:bodyPr/>
          <a:lstStyle/>
          <a:p>
            <a:r>
              <a:rPr lang="en-GB" b="1" dirty="0">
                <a:solidFill>
                  <a:srgbClr val="0070C0"/>
                </a:solidFill>
              </a:rPr>
              <a:t>Key </a:t>
            </a:r>
            <a:r>
              <a:rPr lang="en-GB" b="1" dirty="0" smtClean="0">
                <a:solidFill>
                  <a:srgbClr val="0070C0"/>
                </a:solidFill>
              </a:rPr>
              <a:t>questions for target groups of children</a:t>
            </a:r>
            <a:endParaRPr lang="en-GB" b="1" dirty="0">
              <a:solidFill>
                <a:srgbClr val="0070C0"/>
              </a:solidFill>
            </a:endParaRPr>
          </a:p>
        </p:txBody>
      </p:sp>
      <p:sp>
        <p:nvSpPr>
          <p:cNvPr id="3" name="Content Placeholder 2"/>
          <p:cNvSpPr>
            <a:spLocks noGrp="1"/>
          </p:cNvSpPr>
          <p:nvPr>
            <p:ph idx="1"/>
          </p:nvPr>
        </p:nvSpPr>
        <p:spPr>
          <a:xfrm>
            <a:off x="457200" y="1412776"/>
            <a:ext cx="8229600" cy="4536505"/>
          </a:xfrm>
        </p:spPr>
        <p:txBody>
          <a:bodyPr>
            <a:normAutofit/>
          </a:bodyPr>
          <a:lstStyle/>
          <a:p>
            <a:pPr marL="0" indent="0">
              <a:buNone/>
            </a:pPr>
            <a:r>
              <a:rPr lang="en-GB" sz="1600" dirty="0" smtClean="0"/>
              <a:t>What methods of effective formative assessment provide high quality diagnostic information?</a:t>
            </a:r>
          </a:p>
          <a:p>
            <a:pPr marL="0" indent="0">
              <a:buNone/>
            </a:pPr>
            <a:r>
              <a:rPr lang="en-GB" sz="1600" dirty="0" smtClean="0"/>
              <a:t>How do we make mastery for all a reality?</a:t>
            </a:r>
          </a:p>
          <a:p>
            <a:pPr marL="0" indent="0">
              <a:buNone/>
            </a:pPr>
            <a:r>
              <a:rPr lang="en-GB" sz="1600" dirty="0" smtClean="0"/>
              <a:t>How will our school  ensure teachers can accurately assess the progress, attainment and wider outcomes of pupils with SEND, including those with complex needs?</a:t>
            </a:r>
          </a:p>
          <a:p>
            <a:pPr marL="0" indent="0">
              <a:buNone/>
            </a:pPr>
            <a:r>
              <a:rPr lang="en-GB" sz="1600" dirty="0" smtClean="0"/>
              <a:t>How do we ensure assessments are inclusive for all children?</a:t>
            </a:r>
          </a:p>
          <a:p>
            <a:pPr marL="0" indent="0">
              <a:buNone/>
            </a:pPr>
            <a:r>
              <a:rPr lang="en-GB" sz="1600" dirty="0" smtClean="0"/>
              <a:t>What models of assessment help teachers to assess depth and breadth of learning as well as extended learning?</a:t>
            </a:r>
          </a:p>
          <a:p>
            <a:pPr marL="0" indent="0">
              <a:buNone/>
            </a:pPr>
            <a:r>
              <a:rPr lang="en-GB" sz="1600" dirty="0" smtClean="0"/>
              <a:t>How can we ensure that assessment recognises the effort made alongside outcomes achieved, whilst also maintaining that high expectations and aspirations are key to securing good progress?</a:t>
            </a:r>
          </a:p>
          <a:p>
            <a:pPr marL="0" indent="0">
              <a:buNone/>
            </a:pPr>
            <a:r>
              <a:rPr lang="en-GB" sz="1600" dirty="0" smtClean="0"/>
              <a:t>How can we ensure that pupil’s outcomes are valued?</a:t>
            </a:r>
          </a:p>
          <a:p>
            <a:pPr marL="0" indent="0">
              <a:buNone/>
            </a:pPr>
            <a:r>
              <a:rPr lang="en-GB" sz="1600" dirty="0" smtClean="0"/>
              <a:t>How can we ensure that assessments are equitable?</a:t>
            </a:r>
          </a:p>
          <a:p>
            <a:pPr marL="0" indent="0">
              <a:buNone/>
            </a:pPr>
            <a:r>
              <a:rPr lang="en-GB" sz="1600" dirty="0" smtClean="0"/>
              <a:t>How can assessment contribute to the early and accurate identification of children  and  young people’s special education needs and any subsequent support and intervention requirements?</a:t>
            </a:r>
          </a:p>
          <a:p>
            <a:pPr marL="0" indent="0">
              <a:buNone/>
            </a:pPr>
            <a:endParaRPr lang="en-GB" sz="1600" dirty="0" smtClean="0"/>
          </a:p>
          <a:p>
            <a:pPr marL="0" indent="0">
              <a:buNone/>
            </a:pPr>
            <a:endParaRPr lang="en-GB" dirty="0"/>
          </a:p>
        </p:txBody>
      </p:sp>
    </p:spTree>
    <p:extLst>
      <p:ext uri="{BB962C8B-B14F-4D97-AF65-F5344CB8AC3E}">
        <p14:creationId xmlns:p14="http://schemas.microsoft.com/office/powerpoint/2010/main" val="19822228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276872"/>
            <a:ext cx="6131024" cy="1143000"/>
          </a:xfrm>
        </p:spPr>
        <p:txBody>
          <a:bodyPr/>
          <a:lstStyle/>
          <a:p>
            <a:pPr algn="l"/>
            <a:r>
              <a:rPr lang="en-GB" dirty="0" smtClean="0">
                <a:solidFill>
                  <a:srgbClr val="0070C0"/>
                </a:solidFill>
              </a:rPr>
              <a:t>Coffee </a:t>
            </a:r>
            <a:endParaRPr lang="en-GB" dirty="0">
              <a:solidFill>
                <a:srgbClr val="0070C0"/>
              </a:solidFill>
            </a:endParaRPr>
          </a:p>
        </p:txBody>
      </p:sp>
      <p:pic>
        <p:nvPicPr>
          <p:cNvPr id="3" name="Picture 2" descr="C:\Users\Hantsnet\AppData\Local\Microsoft\Windows\Temporary Internet Files\Content.IE5\GZJMVFBY\large-Cup-of-Tea-0-17613[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7864" y="1536870"/>
            <a:ext cx="4572488" cy="4214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76629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2708920"/>
            <a:ext cx="6400800" cy="3024336"/>
          </a:xfrm>
        </p:spPr>
        <p:txBody>
          <a:bodyPr>
            <a:normAutofit/>
          </a:bodyPr>
          <a:lstStyle/>
          <a:p>
            <a:r>
              <a:rPr lang="en-GB" sz="3200" b="1" dirty="0" smtClean="0">
                <a:solidFill>
                  <a:srgbClr val="0070C0"/>
                </a:solidFill>
              </a:rPr>
              <a:t>English – Emma Tarrant</a:t>
            </a:r>
            <a:endParaRPr lang="en-GB" sz="3200" b="1" dirty="0">
              <a:solidFill>
                <a:srgbClr val="0070C0"/>
              </a:solidFill>
            </a:endParaRPr>
          </a:p>
        </p:txBody>
      </p:sp>
    </p:spTree>
    <p:extLst>
      <p:ext uri="{BB962C8B-B14F-4D97-AF65-F5344CB8AC3E}">
        <p14:creationId xmlns:p14="http://schemas.microsoft.com/office/powerpoint/2010/main" val="16064426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501130" y="854381"/>
            <a:ext cx="5851944" cy="2828078"/>
            <a:chOff x="645098" y="717783"/>
            <a:chExt cx="10929862" cy="5047930"/>
          </a:xfrm>
        </p:grpSpPr>
        <p:sp>
          <p:nvSpPr>
            <p:cNvPr id="9" name="Right Triangle 8"/>
            <p:cNvSpPr/>
            <p:nvPr/>
          </p:nvSpPr>
          <p:spPr>
            <a:xfrm>
              <a:off x="1461956" y="854036"/>
              <a:ext cx="9204889" cy="4734068"/>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p:cNvGrpSpPr/>
            <p:nvPr/>
          </p:nvGrpSpPr>
          <p:grpSpPr>
            <a:xfrm>
              <a:off x="645098" y="717783"/>
              <a:ext cx="10929862" cy="5047930"/>
              <a:chOff x="645098" y="717783"/>
              <a:chExt cx="10929862" cy="5047930"/>
            </a:xfrm>
          </p:grpSpPr>
          <p:cxnSp>
            <p:nvCxnSpPr>
              <p:cNvPr id="4" name="Straight Arrow Connector 3"/>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rot="16200000">
                <a:off x="-732515" y="2297102"/>
                <a:ext cx="3502524" cy="747298"/>
              </a:xfrm>
              <a:prstGeom prst="rect">
                <a:avLst/>
              </a:prstGeom>
              <a:noFill/>
            </p:spPr>
            <p:txBody>
              <a:bodyPr wrap="square" rtlCol="0">
                <a:spAutoFit/>
              </a:bodyPr>
              <a:lstStyle/>
              <a:p>
                <a:r>
                  <a:rPr lang="en-GB" sz="2000" b="1" dirty="0" smtClean="0">
                    <a:solidFill>
                      <a:schemeClr val="tx2">
                        <a:lumMod val="50000"/>
                      </a:schemeClr>
                    </a:solidFill>
                  </a:rPr>
                  <a:t>Level of Support</a:t>
                </a:r>
                <a:endParaRPr lang="en-GB" sz="2000" b="1" dirty="0">
                  <a:solidFill>
                    <a:schemeClr val="tx2">
                      <a:lumMod val="50000"/>
                    </a:schemeClr>
                  </a:solidFill>
                </a:endParaRPr>
              </a:p>
            </p:txBody>
          </p:sp>
        </p:grpSp>
      </p:grpSp>
      <p:cxnSp>
        <p:nvCxnSpPr>
          <p:cNvPr id="16" name="Straight Connector 15"/>
          <p:cNvCxnSpPr/>
          <p:nvPr/>
        </p:nvCxnSpPr>
        <p:spPr>
          <a:xfrm>
            <a:off x="775516" y="5109651"/>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332090" y="5098766"/>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883945" y="5088690"/>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435801" y="5103769"/>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rot="16200000">
            <a:off x="888019" y="4867934"/>
            <a:ext cx="2528513" cy="461665"/>
          </a:xfrm>
          <a:prstGeom prst="rect">
            <a:avLst/>
          </a:prstGeom>
          <a:solidFill>
            <a:srgbClr val="92D050"/>
          </a:solidFill>
          <a:ln>
            <a:solidFill>
              <a:schemeClr val="accent1">
                <a:lumMod val="75000"/>
              </a:schemeClr>
            </a:solidFill>
          </a:ln>
        </p:spPr>
        <p:txBody>
          <a:bodyPr wrap="square" rtlCol="0">
            <a:spAutoFit/>
          </a:bodyPr>
          <a:lstStyle/>
          <a:p>
            <a:pPr algn="ctr"/>
            <a:r>
              <a:rPr lang="en-GB" sz="2400" dirty="0"/>
              <a:t>Apprentice</a:t>
            </a:r>
          </a:p>
        </p:txBody>
      </p:sp>
      <p:sp>
        <p:nvSpPr>
          <p:cNvPr id="21" name="TextBox 20"/>
          <p:cNvSpPr txBox="1"/>
          <p:nvPr/>
        </p:nvSpPr>
        <p:spPr>
          <a:xfrm rot="16200000">
            <a:off x="2444593" y="4872937"/>
            <a:ext cx="2528513" cy="461665"/>
          </a:xfrm>
          <a:prstGeom prst="rect">
            <a:avLst/>
          </a:prstGeom>
          <a:solidFill>
            <a:schemeClr val="accent4">
              <a:lumMod val="60000"/>
              <a:lumOff val="40000"/>
            </a:schemeClr>
          </a:solidFill>
          <a:ln>
            <a:solidFill>
              <a:schemeClr val="accent1">
                <a:lumMod val="75000"/>
              </a:schemeClr>
            </a:solidFill>
          </a:ln>
        </p:spPr>
        <p:txBody>
          <a:bodyPr wrap="square" rtlCol="0">
            <a:spAutoFit/>
          </a:bodyPr>
          <a:lstStyle/>
          <a:p>
            <a:pPr algn="ctr"/>
            <a:r>
              <a:rPr lang="en-GB" sz="2400" dirty="0"/>
              <a:t>Competent</a:t>
            </a:r>
          </a:p>
        </p:txBody>
      </p:sp>
      <p:sp>
        <p:nvSpPr>
          <p:cNvPr id="22" name="TextBox 21"/>
          <p:cNvSpPr txBox="1"/>
          <p:nvPr/>
        </p:nvSpPr>
        <p:spPr>
          <a:xfrm rot="16200000">
            <a:off x="3996449" y="4857859"/>
            <a:ext cx="2528513" cy="461665"/>
          </a:xfrm>
          <a:prstGeom prst="rect">
            <a:avLst/>
          </a:prstGeom>
          <a:solidFill>
            <a:schemeClr val="accent6">
              <a:lumMod val="60000"/>
              <a:lumOff val="40000"/>
            </a:schemeClr>
          </a:solidFill>
          <a:ln>
            <a:solidFill>
              <a:schemeClr val="accent1">
                <a:lumMod val="75000"/>
              </a:schemeClr>
            </a:solidFill>
          </a:ln>
        </p:spPr>
        <p:txBody>
          <a:bodyPr wrap="square" rtlCol="0">
            <a:spAutoFit/>
          </a:bodyPr>
          <a:lstStyle/>
          <a:p>
            <a:pPr algn="ctr"/>
            <a:r>
              <a:rPr lang="en-GB" sz="2400" dirty="0"/>
              <a:t>Expert</a:t>
            </a:r>
          </a:p>
        </p:txBody>
      </p:sp>
      <p:sp>
        <p:nvSpPr>
          <p:cNvPr id="23" name="TextBox 22"/>
          <p:cNvSpPr txBox="1"/>
          <p:nvPr/>
        </p:nvSpPr>
        <p:spPr>
          <a:xfrm rot="16200000">
            <a:off x="5515380" y="4865397"/>
            <a:ext cx="2543592" cy="461665"/>
          </a:xfrm>
          <a:prstGeom prst="rect">
            <a:avLst/>
          </a:prstGeom>
          <a:solidFill>
            <a:schemeClr val="accent1">
              <a:lumMod val="40000"/>
              <a:lumOff val="60000"/>
            </a:schemeClr>
          </a:solidFill>
          <a:ln>
            <a:solidFill>
              <a:schemeClr val="accent1">
                <a:lumMod val="75000"/>
              </a:schemeClr>
            </a:solidFill>
          </a:ln>
        </p:spPr>
        <p:txBody>
          <a:bodyPr wrap="square" rtlCol="0">
            <a:spAutoFit/>
          </a:bodyPr>
          <a:lstStyle/>
          <a:p>
            <a:pPr algn="ctr"/>
            <a:r>
              <a:rPr lang="en-GB" sz="2400" dirty="0" smtClean="0">
                <a:solidFill>
                  <a:srgbClr val="FF0000"/>
                </a:solidFill>
              </a:rPr>
              <a:t>EOY Mastery</a:t>
            </a:r>
            <a:endParaRPr lang="en-GB" sz="2400" dirty="0">
              <a:solidFill>
                <a:srgbClr val="FF0000"/>
              </a:solidFill>
            </a:endParaRPr>
          </a:p>
        </p:txBody>
      </p:sp>
      <p:grpSp>
        <p:nvGrpSpPr>
          <p:cNvPr id="26" name="Group 25"/>
          <p:cNvGrpSpPr/>
          <p:nvPr/>
        </p:nvGrpSpPr>
        <p:grpSpPr>
          <a:xfrm>
            <a:off x="1571625" y="2743200"/>
            <a:ext cx="5470329" cy="691377"/>
            <a:chOff x="2352505" y="2435542"/>
            <a:chExt cx="7293771" cy="575947"/>
          </a:xfrm>
        </p:grpSpPr>
        <p:sp>
          <p:nvSpPr>
            <p:cNvPr id="27" name="Right Arrow 26"/>
            <p:cNvSpPr/>
            <p:nvPr/>
          </p:nvSpPr>
          <p:spPr>
            <a:xfrm>
              <a:off x="2446986" y="2435542"/>
              <a:ext cx="7199290" cy="575947"/>
            </a:xfrm>
            <a:prstGeom prst="rightArrow">
              <a:avLst/>
            </a:prstGeom>
            <a:solidFill>
              <a:schemeClr val="accent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2352505" y="2590870"/>
              <a:ext cx="7261844" cy="338554"/>
            </a:xfrm>
            <a:prstGeom prst="rect">
              <a:avLst/>
            </a:prstGeom>
            <a:noFill/>
            <a:ln w="25400">
              <a:noFill/>
            </a:ln>
          </p:spPr>
          <p:txBody>
            <a:bodyPr wrap="square" rtlCol="0">
              <a:spAutoFit/>
            </a:bodyPr>
            <a:lstStyle/>
            <a:p>
              <a:pPr algn="ctr"/>
              <a:r>
                <a:rPr lang="en-GB" sz="1600" b="1" dirty="0" smtClean="0"/>
                <a:t>Precise learning objectives are used  to ensure focus is clear</a:t>
              </a:r>
              <a:endParaRPr lang="en-GB" sz="1600" b="1" dirty="0"/>
            </a:p>
          </p:txBody>
        </p:sp>
      </p:grpSp>
      <p:sp>
        <p:nvSpPr>
          <p:cNvPr id="24" name="TextBox 23"/>
          <p:cNvSpPr txBox="1"/>
          <p:nvPr/>
        </p:nvSpPr>
        <p:spPr>
          <a:xfrm>
            <a:off x="75847" y="13279"/>
            <a:ext cx="8415011" cy="769441"/>
          </a:xfrm>
          <a:prstGeom prst="rect">
            <a:avLst/>
          </a:prstGeom>
          <a:noFill/>
        </p:spPr>
        <p:txBody>
          <a:bodyPr wrap="square" rtlCol="0">
            <a:spAutoFit/>
          </a:bodyPr>
          <a:lstStyle/>
          <a:p>
            <a:r>
              <a:rPr lang="en-GB" sz="2400" b="1" dirty="0" smtClean="0"/>
              <a:t>‘</a:t>
            </a:r>
            <a:r>
              <a:rPr lang="en-GB" sz="2000" b="1" dirty="0" smtClean="0"/>
              <a:t>A MODEL’ – The journey to Mastering EOY expectations</a:t>
            </a:r>
          </a:p>
          <a:p>
            <a:pPr algn="r"/>
            <a:r>
              <a:rPr lang="en-GB" sz="2000" dirty="0" smtClean="0"/>
              <a:t>Building independence and resilience, by removing the scaffolding over time</a:t>
            </a:r>
            <a:endParaRPr lang="en-GB" sz="2000" dirty="0"/>
          </a:p>
        </p:txBody>
      </p:sp>
      <p:sp>
        <p:nvSpPr>
          <p:cNvPr id="25" name="TextBox 24"/>
          <p:cNvSpPr txBox="1"/>
          <p:nvPr/>
        </p:nvSpPr>
        <p:spPr>
          <a:xfrm>
            <a:off x="7353074" y="3482404"/>
            <a:ext cx="1471704" cy="400110"/>
          </a:xfrm>
          <a:prstGeom prst="rect">
            <a:avLst/>
          </a:prstGeom>
          <a:noFill/>
        </p:spPr>
        <p:txBody>
          <a:bodyPr wrap="square" rtlCol="0">
            <a:spAutoFit/>
          </a:bodyPr>
          <a:lstStyle/>
          <a:p>
            <a:r>
              <a:rPr lang="en-GB" sz="2000" b="1" dirty="0" smtClean="0">
                <a:solidFill>
                  <a:schemeClr val="tx2">
                    <a:lumMod val="50000"/>
                  </a:schemeClr>
                </a:solidFill>
              </a:rPr>
              <a:t>Time</a:t>
            </a:r>
            <a:endParaRPr lang="en-GB" sz="2000" b="1" dirty="0">
              <a:solidFill>
                <a:schemeClr val="tx2">
                  <a:lumMod val="50000"/>
                </a:schemeClr>
              </a:solidFill>
            </a:endParaRPr>
          </a:p>
        </p:txBody>
      </p:sp>
    </p:spTree>
    <p:extLst>
      <p:ext uri="{BB962C8B-B14F-4D97-AF65-F5344CB8AC3E}">
        <p14:creationId xmlns:p14="http://schemas.microsoft.com/office/powerpoint/2010/main" val="2990313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0-#ppt_w/2"/>
                                          </p:val>
                                        </p:tav>
                                        <p:tav tm="100000">
                                          <p:val>
                                            <p:strVal val="#ppt_x"/>
                                          </p:val>
                                        </p:tav>
                                      </p:tavLst>
                                    </p:anim>
                                    <p:anim calcmode="lin" valueType="num">
                                      <p:cBhvr additive="base">
                                        <p:cTn id="32"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l="51829" t="21986" r="15824" b="10780"/>
          <a:stretch/>
        </p:blipFill>
        <p:spPr bwMode="auto">
          <a:xfrm>
            <a:off x="5951765" y="14113"/>
            <a:ext cx="3192236" cy="4547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3" name="Group 12"/>
          <p:cNvGrpSpPr/>
          <p:nvPr/>
        </p:nvGrpSpPr>
        <p:grpSpPr>
          <a:xfrm>
            <a:off x="784301" y="491743"/>
            <a:ext cx="4391857" cy="2298274"/>
            <a:chOff x="1282390" y="717783"/>
            <a:chExt cx="10292570" cy="5047930"/>
          </a:xfrm>
        </p:grpSpPr>
        <p:sp>
          <p:nvSpPr>
            <p:cNvPr id="15" name="Right Triangle 14"/>
            <p:cNvSpPr/>
            <p:nvPr/>
          </p:nvSpPr>
          <p:spPr>
            <a:xfrm>
              <a:off x="1461956" y="854036"/>
              <a:ext cx="9204889" cy="4734068"/>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p:cNvGrpSpPr/>
            <p:nvPr/>
          </p:nvGrpSpPr>
          <p:grpSpPr>
            <a:xfrm>
              <a:off x="1282390" y="717783"/>
              <a:ext cx="10292570" cy="5047930"/>
              <a:chOff x="1282390" y="717783"/>
              <a:chExt cx="10292570" cy="5047930"/>
            </a:xfrm>
          </p:grpSpPr>
          <p:cxnSp>
            <p:nvCxnSpPr>
              <p:cNvPr id="17" name="Straight Arrow Connector 16"/>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grpSp>
      <p:grpSp>
        <p:nvGrpSpPr>
          <p:cNvPr id="5" name="Group 4"/>
          <p:cNvGrpSpPr/>
          <p:nvPr/>
        </p:nvGrpSpPr>
        <p:grpSpPr>
          <a:xfrm>
            <a:off x="767083" y="491744"/>
            <a:ext cx="3164167" cy="2382085"/>
            <a:chOff x="2048539" y="3112470"/>
            <a:chExt cx="4218889" cy="2538427"/>
          </a:xfrm>
        </p:grpSpPr>
        <p:grpSp>
          <p:nvGrpSpPr>
            <p:cNvPr id="3" name="Group 2"/>
            <p:cNvGrpSpPr/>
            <p:nvPr/>
          </p:nvGrpSpPr>
          <p:grpSpPr>
            <a:xfrm>
              <a:off x="2048539" y="3122384"/>
              <a:ext cx="3677651" cy="2528513"/>
              <a:chOff x="2048540" y="3107466"/>
              <a:chExt cx="3677651" cy="2528513"/>
            </a:xfrm>
          </p:grpSpPr>
          <p:cxnSp>
            <p:nvCxnSpPr>
              <p:cNvPr id="18" name="Straight Connector 17"/>
              <p:cNvCxnSpPr/>
              <p:nvPr/>
            </p:nvCxnSpPr>
            <p:spPr>
              <a:xfrm>
                <a:off x="2048540" y="4382608"/>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123973" y="4371723"/>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rot="16200000">
                <a:off x="2619963" y="4063946"/>
                <a:ext cx="2528513" cy="615553"/>
              </a:xfrm>
              <a:prstGeom prst="rect">
                <a:avLst/>
              </a:prstGeom>
              <a:solidFill>
                <a:srgbClr val="92D050"/>
              </a:solidFill>
              <a:ln>
                <a:solidFill>
                  <a:schemeClr val="accent1">
                    <a:lumMod val="75000"/>
                  </a:schemeClr>
                </a:solidFill>
              </a:ln>
            </p:spPr>
            <p:txBody>
              <a:bodyPr wrap="square" rtlCol="0">
                <a:spAutoFit/>
              </a:bodyPr>
              <a:lstStyle/>
              <a:p>
                <a:pPr algn="ctr"/>
                <a:r>
                  <a:rPr lang="en-GB" sz="2400" dirty="0"/>
                  <a:t>Apprentice</a:t>
                </a:r>
              </a:p>
            </p:txBody>
          </p:sp>
        </p:grpSp>
        <p:sp>
          <p:nvSpPr>
            <p:cNvPr id="27" name="TextBox 26"/>
            <p:cNvSpPr txBox="1"/>
            <p:nvPr/>
          </p:nvSpPr>
          <p:spPr>
            <a:xfrm rot="16200000">
              <a:off x="4695395" y="4068950"/>
              <a:ext cx="2528513" cy="615553"/>
            </a:xfrm>
            <a:prstGeom prst="rect">
              <a:avLst/>
            </a:prstGeom>
            <a:solidFill>
              <a:schemeClr val="accent4">
                <a:lumMod val="60000"/>
                <a:lumOff val="40000"/>
              </a:schemeClr>
            </a:solidFill>
            <a:ln>
              <a:solidFill>
                <a:schemeClr val="accent1">
                  <a:lumMod val="75000"/>
                </a:schemeClr>
              </a:solidFill>
            </a:ln>
          </p:spPr>
          <p:txBody>
            <a:bodyPr wrap="square" rtlCol="0">
              <a:spAutoFit/>
            </a:bodyPr>
            <a:lstStyle/>
            <a:p>
              <a:pPr algn="ctr"/>
              <a:r>
                <a:rPr lang="en-GB" sz="2400" dirty="0"/>
                <a:t>Competent</a:t>
              </a:r>
            </a:p>
          </p:txBody>
        </p:sp>
      </p:grpSp>
      <p:grpSp>
        <p:nvGrpSpPr>
          <p:cNvPr id="9" name="Group 8"/>
          <p:cNvGrpSpPr/>
          <p:nvPr/>
        </p:nvGrpSpPr>
        <p:grpSpPr>
          <a:xfrm>
            <a:off x="251520" y="2540236"/>
            <a:ext cx="6479794" cy="2476830"/>
            <a:chOff x="304553" y="2377119"/>
            <a:chExt cx="8361734" cy="2856768"/>
          </a:xfrm>
        </p:grpSpPr>
        <p:sp>
          <p:nvSpPr>
            <p:cNvPr id="23" name="TextBox 22"/>
            <p:cNvSpPr txBox="1"/>
            <p:nvPr/>
          </p:nvSpPr>
          <p:spPr>
            <a:xfrm>
              <a:off x="304553" y="3166080"/>
              <a:ext cx="7355779" cy="2067807"/>
            </a:xfrm>
            <a:prstGeom prst="rect">
              <a:avLst/>
            </a:prstGeom>
            <a:noFill/>
          </p:spPr>
          <p:txBody>
            <a:bodyPr wrap="square" rtlCol="0">
              <a:spAutoFit/>
            </a:bodyPr>
            <a:lstStyle/>
            <a:p>
              <a:pPr marL="285750" indent="-285750">
                <a:buFont typeface="Arial" panose="020B0604020202020204" pitchFamily="34" charset="0"/>
                <a:buChar char="•"/>
              </a:pPr>
              <a:r>
                <a:rPr lang="en-GB" sz="2000" dirty="0" smtClean="0">
                  <a:solidFill>
                    <a:srgbClr val="0070C0"/>
                  </a:solidFill>
                </a:rPr>
                <a:t>Success criteria reflects new learning in phase 2</a:t>
              </a:r>
            </a:p>
            <a:p>
              <a:pPr marL="285750" indent="-285750">
                <a:buFont typeface="Arial" panose="020B0604020202020204" pitchFamily="34" charset="0"/>
                <a:buChar char="•"/>
              </a:pPr>
              <a:endParaRPr lang="en-GB" sz="1050" dirty="0" smtClean="0">
                <a:solidFill>
                  <a:srgbClr val="0070C0"/>
                </a:solidFill>
              </a:endParaRPr>
            </a:p>
            <a:p>
              <a:pPr marL="285750" indent="-285750">
                <a:buFont typeface="Arial" panose="020B0604020202020204" pitchFamily="34" charset="0"/>
                <a:buChar char="•"/>
              </a:pPr>
              <a:r>
                <a:rPr lang="en-GB" sz="2000" dirty="0">
                  <a:solidFill>
                    <a:srgbClr val="0070C0"/>
                  </a:solidFill>
                </a:rPr>
                <a:t>Phase 1 objectives not yet ‘sufficiently’ secured become individual targets, identified in </a:t>
              </a:r>
              <a:r>
                <a:rPr lang="en-GB" sz="2000" dirty="0" smtClean="0">
                  <a:solidFill>
                    <a:srgbClr val="0070C0"/>
                  </a:solidFill>
                </a:rPr>
                <a:t>feedback</a:t>
              </a:r>
            </a:p>
          </p:txBody>
        </p:sp>
        <p:cxnSp>
          <p:nvCxnSpPr>
            <p:cNvPr id="28" name="Straight Connector 27"/>
            <p:cNvCxnSpPr/>
            <p:nvPr/>
          </p:nvCxnSpPr>
          <p:spPr>
            <a:xfrm flipV="1">
              <a:off x="7307213" y="2377119"/>
              <a:ext cx="1359074" cy="1893457"/>
            </a:xfrm>
            <a:prstGeom prst="line">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grpSp>
      <p:sp>
        <p:nvSpPr>
          <p:cNvPr id="8" name="Explosion 1 7"/>
          <p:cNvSpPr/>
          <p:nvPr/>
        </p:nvSpPr>
        <p:spPr>
          <a:xfrm rot="20853456">
            <a:off x="6047180" y="4180115"/>
            <a:ext cx="3096820" cy="2742412"/>
          </a:xfrm>
          <a:prstGeom prst="irregularSeal1">
            <a:avLst/>
          </a:prstGeom>
          <a:solidFill>
            <a:srgbClr val="FDFD6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schemeClr val="accent1">
                    <a:lumMod val="50000"/>
                  </a:schemeClr>
                </a:solidFill>
              </a:rPr>
              <a:t>Objectives not required in success criteria</a:t>
            </a:r>
            <a:endParaRPr lang="en-GB" sz="2000" b="1" dirty="0">
              <a:solidFill>
                <a:schemeClr val="accent1">
                  <a:lumMod val="50000"/>
                </a:schemeClr>
              </a:solidFill>
            </a:endParaRPr>
          </a:p>
        </p:txBody>
      </p:sp>
      <p:cxnSp>
        <p:nvCxnSpPr>
          <p:cNvPr id="21" name="Straight Connector 20"/>
          <p:cNvCxnSpPr/>
          <p:nvPr/>
        </p:nvCxnSpPr>
        <p:spPr>
          <a:xfrm flipV="1">
            <a:off x="5385148" y="1466850"/>
            <a:ext cx="819570" cy="1757419"/>
          </a:xfrm>
          <a:prstGeom prst="line">
            <a:avLst/>
          </a:prstGeom>
          <a:ln w="31750">
            <a:solidFill>
              <a:schemeClr val="tx1"/>
            </a:solidFill>
            <a:tailEnd type="triangle" w="lg" len="lg"/>
          </a:ln>
        </p:spPr>
        <p:style>
          <a:lnRef idx="1">
            <a:schemeClr val="accent1"/>
          </a:lnRef>
          <a:fillRef idx="0">
            <a:schemeClr val="accent1"/>
          </a:fillRef>
          <a:effectRef idx="0">
            <a:schemeClr val="accent1"/>
          </a:effectRef>
          <a:fontRef idx="minor">
            <a:schemeClr val="tx1"/>
          </a:fontRef>
        </p:style>
      </p:cxnSp>
      <p:sp>
        <p:nvSpPr>
          <p:cNvPr id="1024" name="Rectangle 1023"/>
          <p:cNvSpPr/>
          <p:nvPr/>
        </p:nvSpPr>
        <p:spPr>
          <a:xfrm>
            <a:off x="454984" y="5017066"/>
            <a:ext cx="5333126" cy="1015663"/>
          </a:xfrm>
          <a:prstGeom prst="rect">
            <a:avLst/>
          </a:prstGeom>
        </p:spPr>
        <p:txBody>
          <a:bodyPr wrap="square">
            <a:spAutoFit/>
          </a:bodyPr>
          <a:lstStyle/>
          <a:p>
            <a:r>
              <a:rPr lang="en-GB" sz="2000" dirty="0"/>
              <a:t>Evidence of competence in phase 1 objectives - pupils apply with greater  independence and resilience in new contexts</a:t>
            </a:r>
          </a:p>
        </p:txBody>
      </p:sp>
    </p:spTree>
    <p:extLst>
      <p:ext uri="{BB962C8B-B14F-4D97-AF65-F5344CB8AC3E}">
        <p14:creationId xmlns:p14="http://schemas.microsoft.com/office/powerpoint/2010/main" val="1354860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2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2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Aims</a:t>
            </a:r>
            <a:endParaRPr lang="en-GB" b="1" dirty="0">
              <a:solidFill>
                <a:srgbClr val="0070C0"/>
              </a:solidFill>
            </a:endParaRPr>
          </a:p>
        </p:txBody>
      </p:sp>
      <p:sp>
        <p:nvSpPr>
          <p:cNvPr id="3" name="Content Placeholder 2"/>
          <p:cNvSpPr>
            <a:spLocks noGrp="1"/>
          </p:cNvSpPr>
          <p:nvPr>
            <p:ph idx="1"/>
          </p:nvPr>
        </p:nvSpPr>
        <p:spPr/>
        <p:txBody>
          <a:bodyPr>
            <a:normAutofit fontScale="92500" lnSpcReduction="10000"/>
          </a:bodyPr>
          <a:lstStyle/>
          <a:p>
            <a:r>
              <a:rPr lang="en-GB" dirty="0" smtClean="0"/>
              <a:t>Opportunity to take stock of developing practice using the HAM</a:t>
            </a:r>
          </a:p>
          <a:p>
            <a:r>
              <a:rPr lang="en-GB" dirty="0" smtClean="0"/>
              <a:t>Ensuring that the HAM is a model that is applicable to all children, including those working below the expected standard</a:t>
            </a:r>
          </a:p>
          <a:p>
            <a:r>
              <a:rPr lang="en-GB" dirty="0" smtClean="0"/>
              <a:t>English and mathematics - developing an understanding </a:t>
            </a:r>
            <a:r>
              <a:rPr lang="en-GB" dirty="0"/>
              <a:t>of what ‘on track’ at milestone 2 </a:t>
            </a:r>
            <a:r>
              <a:rPr lang="en-GB" dirty="0" smtClean="0"/>
              <a:t>means </a:t>
            </a:r>
          </a:p>
          <a:p>
            <a:r>
              <a:rPr lang="en-GB" dirty="0" smtClean="0"/>
              <a:t>Establishing a project group identity and working with peers to explore and develop practice</a:t>
            </a:r>
            <a:endParaRPr lang="en-GB" dirty="0"/>
          </a:p>
        </p:txBody>
      </p:sp>
    </p:spTree>
    <p:extLst>
      <p:ext uri="{BB962C8B-B14F-4D97-AF65-F5344CB8AC3E}">
        <p14:creationId xmlns:p14="http://schemas.microsoft.com/office/powerpoint/2010/main" val="28823171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952625" y="1605734"/>
            <a:ext cx="3724273" cy="3792921"/>
            <a:chOff x="2857154" y="436297"/>
            <a:chExt cx="4094746" cy="3686109"/>
          </a:xfrm>
        </p:grpSpPr>
        <p:pic>
          <p:nvPicPr>
            <p:cNvPr id="2"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5186" t="22127" r="37846" b="31915"/>
            <a:stretch/>
          </p:blipFill>
          <p:spPr bwMode="auto">
            <a:xfrm>
              <a:off x="2857154" y="436297"/>
              <a:ext cx="4094746" cy="3686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2857155" y="436297"/>
              <a:ext cx="615388" cy="9788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1" name="Group 10"/>
          <p:cNvGrpSpPr/>
          <p:nvPr/>
        </p:nvGrpSpPr>
        <p:grpSpPr>
          <a:xfrm>
            <a:off x="0" y="814903"/>
            <a:ext cx="9234610" cy="4707709"/>
            <a:chOff x="0" y="814903"/>
            <a:chExt cx="12312813" cy="4707709"/>
          </a:xfrm>
        </p:grpSpPr>
        <p:sp>
          <p:nvSpPr>
            <p:cNvPr id="4" name="Rectangle 3"/>
            <p:cNvSpPr/>
            <p:nvPr/>
          </p:nvSpPr>
          <p:spPr>
            <a:xfrm>
              <a:off x="7152984" y="814903"/>
              <a:ext cx="5159829" cy="2062103"/>
            </a:xfrm>
            <a:prstGeom prst="rect">
              <a:avLst/>
            </a:prstGeom>
          </p:spPr>
          <p:txBody>
            <a:bodyPr wrap="square">
              <a:spAutoFit/>
            </a:bodyPr>
            <a:lstStyle/>
            <a:p>
              <a:pPr lvl="0"/>
              <a:r>
                <a:rPr lang="en-GB" sz="1600" b="1" dirty="0" smtClean="0">
                  <a:solidFill>
                    <a:srgbClr val="FF0000"/>
                  </a:solidFill>
                </a:rPr>
                <a:t>Phase 2 writing (VGP) </a:t>
              </a:r>
            </a:p>
            <a:p>
              <a:pPr lvl="0"/>
              <a:r>
                <a:rPr lang="en-GB" sz="1600" dirty="0" smtClean="0">
                  <a:solidFill>
                    <a:srgbClr val="FF0000"/>
                  </a:solidFill>
                </a:rPr>
                <a:t>Use adverbs and prepositions to express time, place and cause</a:t>
              </a:r>
            </a:p>
            <a:p>
              <a:pPr lvl="0"/>
              <a:endParaRPr lang="en-GB" sz="1600" b="1" dirty="0" smtClean="0">
                <a:solidFill>
                  <a:srgbClr val="FF0000"/>
                </a:solidFill>
              </a:endParaRPr>
            </a:p>
            <a:p>
              <a:pPr lvl="0"/>
              <a:r>
                <a:rPr lang="en-GB" sz="1600" b="1" dirty="0" smtClean="0">
                  <a:solidFill>
                    <a:srgbClr val="FF0000"/>
                  </a:solidFill>
                </a:rPr>
                <a:t>Phase 2 </a:t>
              </a:r>
              <a:r>
                <a:rPr lang="en-GB" sz="1600" b="1" dirty="0">
                  <a:solidFill>
                    <a:srgbClr val="FF0000"/>
                  </a:solidFill>
                </a:rPr>
                <a:t>writing (</a:t>
              </a:r>
              <a:r>
                <a:rPr lang="en-GB" sz="1600" b="1" dirty="0" smtClean="0">
                  <a:solidFill>
                    <a:srgbClr val="FF0000"/>
                  </a:solidFill>
                </a:rPr>
                <a:t>VGP)</a:t>
              </a:r>
            </a:p>
            <a:p>
              <a:pPr lvl="0"/>
              <a:r>
                <a:rPr lang="en-GB" sz="1600" dirty="0" smtClean="0">
                  <a:solidFill>
                    <a:srgbClr val="FF0000"/>
                  </a:solidFill>
                </a:rPr>
                <a:t>Expansion </a:t>
              </a:r>
              <a:r>
                <a:rPr lang="en-GB" sz="1600" dirty="0">
                  <a:solidFill>
                    <a:srgbClr val="FF0000"/>
                  </a:solidFill>
                </a:rPr>
                <a:t>of detail </a:t>
              </a:r>
              <a:r>
                <a:rPr lang="en-GB" sz="1600" dirty="0" smtClean="0">
                  <a:solidFill>
                    <a:srgbClr val="FF0000"/>
                  </a:solidFill>
                </a:rPr>
                <a:t>/ events </a:t>
              </a:r>
              <a:r>
                <a:rPr lang="en-GB" sz="1600" dirty="0">
                  <a:solidFill>
                    <a:srgbClr val="FF0000"/>
                  </a:solidFill>
                </a:rPr>
                <a:t>may be supported through vocabulary (technical, vivid language</a:t>
              </a:r>
              <a:r>
                <a:rPr lang="en-GB" sz="1600" dirty="0" smtClean="0">
                  <a:solidFill>
                    <a:srgbClr val="FF0000"/>
                  </a:solidFill>
                </a:rPr>
                <a:t>)</a:t>
              </a:r>
              <a:endParaRPr lang="en-GB" sz="1600" dirty="0">
                <a:solidFill>
                  <a:srgbClr val="FF0000"/>
                </a:solidFill>
              </a:endParaRPr>
            </a:p>
          </p:txBody>
        </p:sp>
        <p:sp>
          <p:nvSpPr>
            <p:cNvPr id="5" name="Rectangle 4"/>
            <p:cNvSpPr/>
            <p:nvPr/>
          </p:nvSpPr>
          <p:spPr>
            <a:xfrm>
              <a:off x="0" y="1952404"/>
              <a:ext cx="3141028" cy="3570208"/>
            </a:xfrm>
            <a:prstGeom prst="rect">
              <a:avLst/>
            </a:prstGeom>
          </p:spPr>
          <p:txBody>
            <a:bodyPr wrap="square">
              <a:spAutoFit/>
            </a:bodyPr>
            <a:lstStyle/>
            <a:p>
              <a:pPr lvl="0"/>
              <a:r>
                <a:rPr lang="en-GB" sz="1600" b="1" dirty="0" smtClean="0">
                  <a:solidFill>
                    <a:srgbClr val="FF0000"/>
                  </a:solidFill>
                </a:rPr>
                <a:t>Phase 1 writing </a:t>
              </a:r>
            </a:p>
            <a:p>
              <a:pPr lvl="0"/>
              <a:r>
                <a:rPr lang="en-GB" sz="1600" b="1" dirty="0" smtClean="0">
                  <a:solidFill>
                    <a:srgbClr val="FF0000"/>
                  </a:solidFill>
                </a:rPr>
                <a:t>(Composition and Effect) </a:t>
              </a:r>
              <a:r>
                <a:rPr lang="en-GB" sz="1600" dirty="0" smtClean="0">
                  <a:solidFill>
                    <a:srgbClr val="FF0000"/>
                  </a:solidFill>
                </a:rPr>
                <a:t>Events </a:t>
              </a:r>
              <a:r>
                <a:rPr lang="en-GB" sz="1600" dirty="0">
                  <a:solidFill>
                    <a:srgbClr val="FF0000"/>
                  </a:solidFill>
                </a:rPr>
                <a:t>or ideas are developed using some appropriate </a:t>
              </a:r>
              <a:r>
                <a:rPr lang="en-GB" sz="1600" dirty="0" smtClean="0">
                  <a:solidFill>
                    <a:srgbClr val="FF0000"/>
                  </a:solidFill>
                </a:rPr>
                <a:t>vocabulary</a:t>
              </a:r>
            </a:p>
            <a:p>
              <a:endParaRPr lang="en-GB" sz="1600" dirty="0" smtClean="0">
                <a:solidFill>
                  <a:srgbClr val="FF0000"/>
                </a:solidFill>
              </a:endParaRPr>
            </a:p>
            <a:p>
              <a:pPr lvl="0"/>
              <a:r>
                <a:rPr lang="en-GB" sz="1600" b="1" dirty="0">
                  <a:solidFill>
                    <a:srgbClr val="FF0000"/>
                  </a:solidFill>
                </a:rPr>
                <a:t>Phase 1 writing </a:t>
              </a:r>
              <a:endParaRPr lang="en-GB" sz="1600" b="1" dirty="0" smtClean="0">
                <a:solidFill>
                  <a:srgbClr val="FF0000"/>
                </a:solidFill>
              </a:endParaRPr>
            </a:p>
            <a:p>
              <a:pPr lvl="0"/>
              <a:r>
                <a:rPr lang="en-GB" sz="1600" b="1" dirty="0" smtClean="0">
                  <a:solidFill>
                    <a:srgbClr val="FF0000"/>
                  </a:solidFill>
                </a:rPr>
                <a:t>(</a:t>
              </a:r>
              <a:r>
                <a:rPr lang="en-GB" sz="1600" b="1" dirty="0">
                  <a:solidFill>
                    <a:srgbClr val="FF0000"/>
                  </a:solidFill>
                </a:rPr>
                <a:t>Composition and Effect</a:t>
              </a:r>
              <a:r>
                <a:rPr lang="en-GB" sz="1600" b="1" dirty="0" smtClean="0">
                  <a:solidFill>
                    <a:srgbClr val="FF0000"/>
                  </a:solidFill>
                </a:rPr>
                <a:t>)</a:t>
              </a:r>
              <a:endParaRPr lang="en-GB" sz="1600" b="1" dirty="0">
                <a:solidFill>
                  <a:srgbClr val="FF0000"/>
                </a:solidFill>
              </a:endParaRPr>
            </a:p>
            <a:p>
              <a:r>
                <a:rPr lang="en-GB" sz="1600" b="1" i="1" dirty="0" smtClean="0">
                  <a:solidFill>
                    <a:srgbClr val="FF0000"/>
                  </a:solidFill>
                </a:rPr>
                <a:t>Draft </a:t>
              </a:r>
              <a:r>
                <a:rPr lang="en-GB" sz="1600" b="1" i="1" dirty="0">
                  <a:solidFill>
                    <a:srgbClr val="FF0000"/>
                  </a:solidFill>
                </a:rPr>
                <a:t>and write by </a:t>
              </a:r>
              <a:r>
                <a:rPr lang="en-GB" sz="1600" dirty="0">
                  <a:solidFill>
                    <a:srgbClr val="FF0000"/>
                  </a:solidFill>
                </a:rPr>
                <a:t>composing and rehearsing sentences orally, progressively building a varied and rich vocabulary</a:t>
              </a:r>
            </a:p>
            <a:p>
              <a:pPr lvl="0"/>
              <a:endParaRPr lang="en-GB" dirty="0">
                <a:solidFill>
                  <a:srgbClr val="FF0000"/>
                </a:solidFill>
              </a:endParaRPr>
            </a:p>
          </p:txBody>
        </p:sp>
      </p:grpSp>
      <p:grpSp>
        <p:nvGrpSpPr>
          <p:cNvPr id="9" name="Group 8"/>
          <p:cNvGrpSpPr/>
          <p:nvPr/>
        </p:nvGrpSpPr>
        <p:grpSpPr>
          <a:xfrm>
            <a:off x="2355771" y="2858231"/>
            <a:ext cx="6671825" cy="3631763"/>
            <a:chOff x="3141027" y="2858231"/>
            <a:chExt cx="8895767" cy="3631763"/>
          </a:xfrm>
        </p:grpSpPr>
        <p:sp>
          <p:nvSpPr>
            <p:cNvPr id="3" name="Rectangle 2"/>
            <p:cNvSpPr/>
            <p:nvPr/>
          </p:nvSpPr>
          <p:spPr>
            <a:xfrm>
              <a:off x="3141027" y="5658997"/>
              <a:ext cx="4177056" cy="830997"/>
            </a:xfrm>
            <a:prstGeom prst="rect">
              <a:avLst/>
            </a:prstGeom>
          </p:spPr>
          <p:txBody>
            <a:bodyPr wrap="square">
              <a:spAutoFit/>
            </a:bodyPr>
            <a:lstStyle/>
            <a:p>
              <a:r>
                <a:rPr lang="en-GB" sz="1600" b="1" dirty="0" smtClean="0">
                  <a:solidFill>
                    <a:srgbClr val="00B050"/>
                  </a:solidFill>
                </a:rPr>
                <a:t>Spoken Language</a:t>
              </a:r>
            </a:p>
            <a:p>
              <a:r>
                <a:rPr lang="en-GB" sz="1600" dirty="0" smtClean="0">
                  <a:solidFill>
                    <a:srgbClr val="00B050"/>
                  </a:solidFill>
                </a:rPr>
                <a:t>Developing </a:t>
              </a:r>
              <a:r>
                <a:rPr lang="en-GB" sz="1600" dirty="0">
                  <a:solidFill>
                    <a:srgbClr val="00B050"/>
                  </a:solidFill>
                </a:rPr>
                <a:t>a broader, deeper and richer vocabulary </a:t>
              </a:r>
            </a:p>
          </p:txBody>
        </p:sp>
        <p:sp>
          <p:nvSpPr>
            <p:cNvPr id="8" name="Rectangle 7"/>
            <p:cNvSpPr/>
            <p:nvPr/>
          </p:nvSpPr>
          <p:spPr>
            <a:xfrm>
              <a:off x="7429002" y="2858231"/>
              <a:ext cx="4607792" cy="3631763"/>
            </a:xfrm>
            <a:prstGeom prst="rect">
              <a:avLst/>
            </a:prstGeom>
          </p:spPr>
          <p:txBody>
            <a:bodyPr wrap="square">
              <a:spAutoFit/>
            </a:bodyPr>
            <a:lstStyle/>
            <a:p>
              <a:pPr lvl="0"/>
              <a:r>
                <a:rPr lang="en-GB" sz="1600" b="1" dirty="0" smtClean="0">
                  <a:solidFill>
                    <a:srgbClr val="7030A0"/>
                  </a:solidFill>
                </a:rPr>
                <a:t>Phase 1 reading (Respond and Explain)– </a:t>
              </a:r>
              <a:r>
                <a:rPr lang="en-GB" sz="1600" b="1" dirty="0" err="1" smtClean="0">
                  <a:solidFill>
                    <a:srgbClr val="7030A0"/>
                  </a:solidFill>
                </a:rPr>
                <a:t>Yr</a:t>
              </a:r>
              <a:r>
                <a:rPr lang="en-GB" sz="1600" b="1" dirty="0" smtClean="0">
                  <a:solidFill>
                    <a:srgbClr val="7030A0"/>
                  </a:solidFill>
                </a:rPr>
                <a:t> 3 </a:t>
              </a:r>
            </a:p>
            <a:p>
              <a:pPr lvl="0"/>
              <a:r>
                <a:rPr lang="en-GB" sz="1600" dirty="0">
                  <a:solidFill>
                    <a:srgbClr val="7030A0"/>
                  </a:solidFill>
                </a:rPr>
                <a:t>D</a:t>
              </a:r>
              <a:r>
                <a:rPr lang="en-GB" sz="1600" dirty="0" smtClean="0">
                  <a:solidFill>
                    <a:srgbClr val="7030A0"/>
                  </a:solidFill>
                </a:rPr>
                <a:t>iscuss </a:t>
              </a:r>
              <a:r>
                <a:rPr lang="en-GB" sz="1600" dirty="0">
                  <a:solidFill>
                    <a:srgbClr val="7030A0"/>
                  </a:solidFill>
                </a:rPr>
                <a:t>words and phrases that capture the reader’s interest and </a:t>
              </a:r>
              <a:r>
                <a:rPr lang="en-GB" sz="1600" dirty="0" smtClean="0">
                  <a:solidFill>
                    <a:srgbClr val="7030A0"/>
                  </a:solidFill>
                </a:rPr>
                <a:t>imagination</a:t>
              </a:r>
            </a:p>
            <a:p>
              <a:pPr lvl="0"/>
              <a:endParaRPr lang="en-GB" sz="1600" dirty="0">
                <a:solidFill>
                  <a:srgbClr val="7030A0"/>
                </a:solidFill>
              </a:endParaRPr>
            </a:p>
            <a:p>
              <a:pPr lvl="0"/>
              <a:r>
                <a:rPr lang="en-GB" sz="1600" b="1" dirty="0" smtClean="0">
                  <a:solidFill>
                    <a:srgbClr val="7030A0"/>
                  </a:solidFill>
                </a:rPr>
                <a:t>Phase 2 reading (Respond and Explain) </a:t>
              </a:r>
              <a:r>
                <a:rPr lang="en-GB" sz="1600" b="1" dirty="0" err="1" smtClean="0">
                  <a:solidFill>
                    <a:srgbClr val="7030A0"/>
                  </a:solidFill>
                </a:rPr>
                <a:t>Yr</a:t>
              </a:r>
              <a:r>
                <a:rPr lang="en-GB" sz="1600" b="1" dirty="0" smtClean="0">
                  <a:solidFill>
                    <a:srgbClr val="7030A0"/>
                  </a:solidFill>
                </a:rPr>
                <a:t> 3</a:t>
              </a:r>
            </a:p>
            <a:p>
              <a:r>
                <a:rPr lang="en-GB" sz="1600" dirty="0">
                  <a:solidFill>
                    <a:srgbClr val="7030A0"/>
                  </a:solidFill>
                </a:rPr>
                <a:t>Begin to use vocabulary from the text to support responses and </a:t>
              </a:r>
              <a:r>
                <a:rPr lang="en-GB" sz="1600" dirty="0" smtClean="0">
                  <a:solidFill>
                    <a:srgbClr val="7030A0"/>
                  </a:solidFill>
                </a:rPr>
                <a:t>explanations</a:t>
              </a:r>
            </a:p>
            <a:p>
              <a:endParaRPr lang="en-GB" sz="1600" dirty="0">
                <a:solidFill>
                  <a:srgbClr val="7030A0"/>
                </a:solidFill>
              </a:endParaRPr>
            </a:p>
            <a:p>
              <a:r>
                <a:rPr lang="en-GB" sz="1600" b="1" dirty="0" smtClean="0">
                  <a:solidFill>
                    <a:srgbClr val="7030A0"/>
                  </a:solidFill>
                </a:rPr>
                <a:t>Phase 2 reading (Language for Effect)</a:t>
              </a:r>
            </a:p>
            <a:p>
              <a:r>
                <a:rPr lang="en-GB" sz="1600" dirty="0" smtClean="0">
                  <a:solidFill>
                    <a:srgbClr val="7030A0"/>
                  </a:solidFill>
                </a:rPr>
                <a:t>Discuss the effect specific language has on the reader</a:t>
              </a:r>
              <a:endParaRPr lang="en-GB" sz="1600" dirty="0">
                <a:solidFill>
                  <a:srgbClr val="7030A0"/>
                </a:solidFill>
              </a:endParaRPr>
            </a:p>
            <a:p>
              <a:pPr lvl="0"/>
              <a:endParaRPr lang="en-GB" dirty="0"/>
            </a:p>
          </p:txBody>
        </p:sp>
      </p:grpSp>
      <p:sp>
        <p:nvSpPr>
          <p:cNvPr id="10" name="TextBox 9"/>
          <p:cNvSpPr txBox="1"/>
          <p:nvPr/>
        </p:nvSpPr>
        <p:spPr>
          <a:xfrm>
            <a:off x="238617" y="230128"/>
            <a:ext cx="7162307" cy="584775"/>
          </a:xfrm>
          <a:prstGeom prst="rect">
            <a:avLst/>
          </a:prstGeom>
          <a:noFill/>
        </p:spPr>
        <p:txBody>
          <a:bodyPr wrap="square" rtlCol="0">
            <a:spAutoFit/>
          </a:bodyPr>
          <a:lstStyle/>
          <a:p>
            <a:r>
              <a:rPr lang="en-GB" sz="3200" b="1" dirty="0" smtClean="0"/>
              <a:t>Year 3 assessment of learning</a:t>
            </a:r>
            <a:endParaRPr lang="en-GB" sz="3200" b="1" dirty="0"/>
          </a:p>
        </p:txBody>
      </p:sp>
    </p:spTree>
    <p:extLst>
      <p:ext uri="{BB962C8B-B14F-4D97-AF65-F5344CB8AC3E}">
        <p14:creationId xmlns:p14="http://schemas.microsoft.com/office/powerpoint/2010/main" val="12842938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Line 4"/>
          <p:cNvSpPr>
            <a:spLocks noChangeShapeType="1"/>
          </p:cNvSpPr>
          <p:nvPr/>
        </p:nvSpPr>
        <p:spPr bwMode="auto">
          <a:xfrm>
            <a:off x="0" y="3787458"/>
            <a:ext cx="9144000" cy="0"/>
          </a:xfrm>
          <a:prstGeom prst="line">
            <a:avLst/>
          </a:prstGeom>
          <a:ln w="28575">
            <a:headEnd/>
            <a:tailEnd/>
          </a:ln>
          <a:extLst/>
        </p:spPr>
        <p:style>
          <a:lnRef idx="3">
            <a:schemeClr val="dk1"/>
          </a:lnRef>
          <a:fillRef idx="0">
            <a:schemeClr val="dk1"/>
          </a:fillRef>
          <a:effectRef idx="2">
            <a:schemeClr val="dk1"/>
          </a:effectRef>
          <a:fontRef idx="minor">
            <a:schemeClr val="tx1"/>
          </a:fontRef>
        </p:style>
        <p:txBody>
          <a:bodyPr/>
          <a:lstStyle/>
          <a:p>
            <a:endParaRPr lang="en-GB"/>
          </a:p>
        </p:txBody>
      </p:sp>
      <p:sp>
        <p:nvSpPr>
          <p:cNvPr id="2053" name="Text Box 5"/>
          <p:cNvSpPr txBox="1">
            <a:spLocks noChangeArrowheads="1"/>
          </p:cNvSpPr>
          <p:nvPr/>
        </p:nvSpPr>
        <p:spPr bwMode="auto">
          <a:xfrm>
            <a:off x="7282513" y="706120"/>
            <a:ext cx="1763751" cy="273921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GB" sz="1400" b="1" dirty="0"/>
              <a:t>Outcome:</a:t>
            </a:r>
            <a:endParaRPr lang="en-GB" sz="1200" b="1" dirty="0"/>
          </a:p>
          <a:p>
            <a:r>
              <a:rPr lang="en-GB" sz="1200" dirty="0"/>
              <a:t>Write </a:t>
            </a:r>
            <a:r>
              <a:rPr lang="en-GB" sz="1200" dirty="0" smtClean="0"/>
              <a:t>own poem about a mystical beast:</a:t>
            </a:r>
          </a:p>
          <a:p>
            <a:endParaRPr lang="en-GB" sz="1200" dirty="0"/>
          </a:p>
          <a:p>
            <a:pPr marL="285750" indent="-285750">
              <a:buFont typeface="Arial" pitchFamily="34" charset="0"/>
              <a:buChar char="•"/>
            </a:pPr>
            <a:r>
              <a:rPr lang="en-GB" sz="1200" dirty="0" smtClean="0"/>
              <a:t>Ideas are developed using technical, vivid language Ph2</a:t>
            </a:r>
          </a:p>
          <a:p>
            <a:endParaRPr lang="en-GB" sz="1200" dirty="0" smtClean="0"/>
          </a:p>
          <a:p>
            <a:pPr marL="285750" indent="-285750">
              <a:buFont typeface="Arial" pitchFamily="34" charset="0"/>
              <a:buChar char="•"/>
            </a:pPr>
            <a:r>
              <a:rPr lang="en-GB" sz="1200" dirty="0"/>
              <a:t>A</a:t>
            </a:r>
            <a:r>
              <a:rPr lang="en-GB" sz="1200" dirty="0" smtClean="0"/>
              <a:t>dverbs </a:t>
            </a:r>
            <a:r>
              <a:rPr lang="en-GB" sz="1200" dirty="0"/>
              <a:t>and prepositions to express time, place and </a:t>
            </a:r>
            <a:r>
              <a:rPr lang="en-GB" sz="1200" dirty="0" smtClean="0"/>
              <a:t>cause </a:t>
            </a:r>
          </a:p>
          <a:p>
            <a:r>
              <a:rPr lang="en-GB" sz="1200" dirty="0" smtClean="0"/>
              <a:t>        Ph2</a:t>
            </a:r>
            <a:endParaRPr lang="en-GB" sz="1200" dirty="0"/>
          </a:p>
          <a:p>
            <a:endParaRPr lang="en-GB" sz="1400" dirty="0"/>
          </a:p>
        </p:txBody>
      </p:sp>
      <p:sp>
        <p:nvSpPr>
          <p:cNvPr id="2056" name="Text Box 8"/>
          <p:cNvSpPr txBox="1">
            <a:spLocks noChangeArrowheads="1"/>
          </p:cNvSpPr>
          <p:nvPr/>
        </p:nvSpPr>
        <p:spPr bwMode="auto">
          <a:xfrm>
            <a:off x="66676" y="1175883"/>
            <a:ext cx="1504950" cy="227754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1400" b="1" dirty="0" smtClean="0"/>
              <a:t>Share </a:t>
            </a:r>
            <a:r>
              <a:rPr lang="en-GB" sz="1400" b="1" dirty="0"/>
              <a:t>p</a:t>
            </a:r>
            <a:r>
              <a:rPr lang="en-GB" sz="1400" b="1" dirty="0" smtClean="0"/>
              <a:t>urpose </a:t>
            </a:r>
            <a:r>
              <a:rPr lang="en-GB" sz="1400" b="1" dirty="0"/>
              <a:t>and audience of unit</a:t>
            </a:r>
            <a:r>
              <a:rPr lang="en-GB" sz="1400" b="1" dirty="0" smtClean="0"/>
              <a:t>: </a:t>
            </a:r>
            <a:endParaRPr lang="en-GB" sz="1400" b="1" dirty="0"/>
          </a:p>
          <a:p>
            <a:pPr>
              <a:spcBef>
                <a:spcPct val="50000"/>
              </a:spcBef>
            </a:pPr>
            <a:r>
              <a:rPr lang="en-GB" sz="1400" b="1" dirty="0" smtClean="0"/>
              <a:t>Poems to engage and entertain through language choice.</a:t>
            </a:r>
          </a:p>
          <a:p>
            <a:pPr>
              <a:spcBef>
                <a:spcPct val="50000"/>
              </a:spcBef>
            </a:pPr>
            <a:r>
              <a:rPr lang="en-GB" sz="1400" b="1" dirty="0" smtClean="0"/>
              <a:t>Publish on poetry website</a:t>
            </a:r>
            <a:r>
              <a:rPr lang="en-GB" sz="1600" b="1" dirty="0" smtClean="0"/>
              <a:t>.</a:t>
            </a:r>
            <a:endParaRPr lang="en-US" sz="1600" dirty="0"/>
          </a:p>
        </p:txBody>
      </p:sp>
      <p:sp>
        <p:nvSpPr>
          <p:cNvPr id="25" name="TextBox 24"/>
          <p:cNvSpPr txBox="1"/>
          <p:nvPr/>
        </p:nvSpPr>
        <p:spPr>
          <a:xfrm>
            <a:off x="169863" y="14577"/>
            <a:ext cx="8384722" cy="1015663"/>
          </a:xfrm>
          <a:prstGeom prst="rect">
            <a:avLst/>
          </a:prstGeom>
          <a:noFill/>
        </p:spPr>
        <p:txBody>
          <a:bodyPr wrap="square" rtlCol="0">
            <a:spAutoFit/>
          </a:bodyPr>
          <a:lstStyle/>
          <a:p>
            <a:r>
              <a:rPr lang="en-GB" b="1" dirty="0" smtClean="0"/>
              <a:t>Assessing ‘competence’ of phase 1 content and ‘apprentice’ of phase 2 content</a:t>
            </a:r>
          </a:p>
          <a:p>
            <a:r>
              <a:rPr lang="en-GB" b="1" dirty="0" smtClean="0"/>
              <a:t>STIMULUS: Dreaming The Unicorn by  Tony </a:t>
            </a:r>
            <a:r>
              <a:rPr lang="en-GB" b="1" dirty="0" err="1" smtClean="0"/>
              <a:t>Mitton</a:t>
            </a:r>
            <a:endParaRPr lang="en-GB" b="1" dirty="0" smtClean="0"/>
          </a:p>
          <a:p>
            <a:endParaRPr lang="en-GB" sz="2400" b="1" dirty="0"/>
          </a:p>
        </p:txBody>
      </p:sp>
      <p:grpSp>
        <p:nvGrpSpPr>
          <p:cNvPr id="2" name="Group 1"/>
          <p:cNvGrpSpPr/>
          <p:nvPr/>
        </p:nvGrpSpPr>
        <p:grpSpPr>
          <a:xfrm>
            <a:off x="66675" y="1222049"/>
            <a:ext cx="4302200" cy="5277177"/>
            <a:chOff x="88900" y="1222049"/>
            <a:chExt cx="5736267" cy="5277177"/>
          </a:xfrm>
        </p:grpSpPr>
        <p:sp>
          <p:nvSpPr>
            <p:cNvPr id="2067" name="Line 19"/>
            <p:cNvSpPr>
              <a:spLocks noChangeShapeType="1"/>
            </p:cNvSpPr>
            <p:nvPr/>
          </p:nvSpPr>
          <p:spPr bwMode="auto">
            <a:xfrm>
              <a:off x="1295400" y="3787458"/>
              <a:ext cx="0" cy="24955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 name="Line 20"/>
            <p:cNvSpPr>
              <a:spLocks noChangeShapeType="1"/>
            </p:cNvSpPr>
            <p:nvPr/>
          </p:nvSpPr>
          <p:spPr bwMode="auto">
            <a:xfrm>
              <a:off x="3576571" y="3331728"/>
              <a:ext cx="0" cy="45573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 name="Rectangle 25"/>
            <p:cNvSpPr/>
            <p:nvPr/>
          </p:nvSpPr>
          <p:spPr>
            <a:xfrm>
              <a:off x="88900" y="4037013"/>
              <a:ext cx="4265994" cy="2462213"/>
            </a:xfrm>
            <a:prstGeom prst="rect">
              <a:avLst/>
            </a:prstGeom>
            <a:ln>
              <a:solidFill>
                <a:schemeClr val="tx1"/>
              </a:solidFill>
            </a:ln>
          </p:spPr>
          <p:txBody>
            <a:bodyPr wrap="square">
              <a:spAutoFit/>
            </a:bodyPr>
            <a:lstStyle/>
            <a:p>
              <a:r>
                <a:rPr lang="en-GB" sz="1400" b="1" i="1" dirty="0" smtClean="0">
                  <a:solidFill>
                    <a:srgbClr val="00B050"/>
                  </a:solidFill>
                </a:rPr>
                <a:t>Develop a broader, deeper and richer vocabulary </a:t>
              </a:r>
            </a:p>
            <a:p>
              <a:endParaRPr lang="en-GB" sz="1400" b="1" i="1" dirty="0" smtClean="0">
                <a:solidFill>
                  <a:srgbClr val="00B050"/>
                </a:solidFill>
              </a:endParaRPr>
            </a:p>
            <a:p>
              <a:pPr lvl="0"/>
              <a:r>
                <a:rPr lang="en-GB" sz="1400" b="1" i="1" dirty="0" smtClean="0">
                  <a:solidFill>
                    <a:srgbClr val="7030A0"/>
                  </a:solidFill>
                </a:rPr>
                <a:t>Discuss </a:t>
              </a:r>
              <a:r>
                <a:rPr lang="en-GB" sz="1400" b="1" i="1" dirty="0">
                  <a:solidFill>
                    <a:srgbClr val="7030A0"/>
                  </a:solidFill>
                </a:rPr>
                <a:t>words and phrases that capture the reader’s interest and </a:t>
              </a:r>
              <a:r>
                <a:rPr lang="en-GB" sz="1400" b="1" i="1" dirty="0" smtClean="0">
                  <a:solidFill>
                    <a:srgbClr val="7030A0"/>
                  </a:solidFill>
                </a:rPr>
                <a:t>imagination</a:t>
              </a:r>
            </a:p>
            <a:p>
              <a:pPr lvl="0"/>
              <a:endParaRPr lang="en-GB" sz="1400" dirty="0"/>
            </a:p>
            <a:p>
              <a:pPr lvl="0"/>
              <a:r>
                <a:rPr lang="en-GB" sz="1400" dirty="0" smtClean="0"/>
                <a:t>Introduce </a:t>
              </a:r>
              <a:r>
                <a:rPr lang="en-GB" sz="1400" dirty="0" err="1" smtClean="0"/>
                <a:t>Wordle</a:t>
              </a:r>
              <a:r>
                <a:rPr lang="en-GB" sz="1400" dirty="0" smtClean="0"/>
                <a:t>  of the unicorn poem – do not reveal what the subject / poem is.</a:t>
              </a:r>
            </a:p>
            <a:p>
              <a:pPr lvl="0"/>
              <a:r>
                <a:rPr lang="en-GB" sz="1400" dirty="0" smtClean="0"/>
                <a:t>Pupils identify words  that engage and capture imagination. Discuss impact on the reader.</a:t>
              </a:r>
              <a:endParaRPr lang="en-GB" sz="1400" dirty="0"/>
            </a:p>
          </p:txBody>
        </p:sp>
        <p:sp>
          <p:nvSpPr>
            <p:cNvPr id="27" name="Rectangle 26"/>
            <p:cNvSpPr/>
            <p:nvPr/>
          </p:nvSpPr>
          <p:spPr>
            <a:xfrm>
              <a:off x="2221897" y="1222049"/>
              <a:ext cx="3603270" cy="2246769"/>
            </a:xfrm>
            <a:prstGeom prst="rect">
              <a:avLst/>
            </a:prstGeom>
            <a:solidFill>
              <a:schemeClr val="bg1"/>
            </a:solidFill>
            <a:ln>
              <a:solidFill>
                <a:schemeClr val="tx1"/>
              </a:solidFill>
            </a:ln>
          </p:spPr>
          <p:txBody>
            <a:bodyPr wrap="square">
              <a:spAutoFit/>
            </a:bodyPr>
            <a:lstStyle/>
            <a:p>
              <a:pPr lvl="0"/>
              <a:r>
                <a:rPr lang="en-GB" sz="1400" b="1" i="1" dirty="0" smtClean="0">
                  <a:solidFill>
                    <a:srgbClr val="FF0000"/>
                  </a:solidFill>
                </a:rPr>
                <a:t>Ideas are developed using some </a:t>
              </a:r>
              <a:r>
                <a:rPr lang="en-GB" sz="1400" b="1" i="1" dirty="0">
                  <a:solidFill>
                    <a:srgbClr val="FF0000"/>
                  </a:solidFill>
                </a:rPr>
                <a:t>appropriate </a:t>
              </a:r>
              <a:r>
                <a:rPr lang="en-GB" sz="1400" b="1" i="1" dirty="0" smtClean="0">
                  <a:solidFill>
                    <a:srgbClr val="FF0000"/>
                  </a:solidFill>
                </a:rPr>
                <a:t>vocabulary (Ph1)</a:t>
              </a:r>
            </a:p>
            <a:p>
              <a:pPr lvl="0"/>
              <a:endParaRPr lang="en-GB" sz="1400" dirty="0"/>
            </a:p>
            <a:p>
              <a:pPr lvl="0"/>
              <a:r>
                <a:rPr lang="en-GB" sz="1400" dirty="0" smtClean="0"/>
                <a:t>Pupils create their own noun phrases using words collected from original  (Ph1)</a:t>
              </a:r>
            </a:p>
            <a:p>
              <a:pPr lvl="0"/>
              <a:r>
                <a:rPr lang="en-GB" sz="1400" dirty="0" smtClean="0">
                  <a:solidFill>
                    <a:srgbClr val="FF0000"/>
                  </a:solidFill>
                </a:rPr>
                <a:t>(</a:t>
              </a:r>
              <a:r>
                <a:rPr lang="en-GB" sz="1400" dirty="0">
                  <a:solidFill>
                    <a:srgbClr val="FF0000"/>
                  </a:solidFill>
                </a:rPr>
                <a:t>technical, vivid language</a:t>
              </a:r>
              <a:r>
                <a:rPr lang="en-GB" sz="1400" dirty="0" smtClean="0">
                  <a:solidFill>
                    <a:srgbClr val="FF0000"/>
                  </a:solidFill>
                </a:rPr>
                <a:t>)</a:t>
              </a:r>
            </a:p>
            <a:p>
              <a:pPr lvl="0"/>
              <a:endParaRPr lang="en-GB" sz="1400" dirty="0">
                <a:solidFill>
                  <a:srgbClr val="FF0000"/>
                </a:solidFill>
              </a:endParaRPr>
            </a:p>
            <a:p>
              <a:pPr lvl="0"/>
              <a:r>
                <a:rPr lang="en-GB" sz="1400" dirty="0" smtClean="0"/>
                <a:t>Share phrases and discuss effect on the reader.</a:t>
              </a:r>
              <a:endParaRPr lang="en-GB" sz="1400" dirty="0"/>
            </a:p>
          </p:txBody>
        </p:sp>
      </p:grpSp>
      <p:grpSp>
        <p:nvGrpSpPr>
          <p:cNvPr id="3" name="Group 2"/>
          <p:cNvGrpSpPr/>
          <p:nvPr/>
        </p:nvGrpSpPr>
        <p:grpSpPr>
          <a:xfrm>
            <a:off x="3371850" y="997828"/>
            <a:ext cx="3737610" cy="5696843"/>
            <a:chOff x="4495801" y="997827"/>
            <a:chExt cx="4983479" cy="5696843"/>
          </a:xfrm>
        </p:grpSpPr>
        <p:sp>
          <p:nvSpPr>
            <p:cNvPr id="2060" name="Text Box 12"/>
            <p:cNvSpPr txBox="1">
              <a:spLocks noChangeArrowheads="1"/>
            </p:cNvSpPr>
            <p:nvPr/>
          </p:nvSpPr>
          <p:spPr bwMode="auto">
            <a:xfrm>
              <a:off x="4495801" y="4093958"/>
              <a:ext cx="3373398" cy="260071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1400" b="1" dirty="0">
                  <a:solidFill>
                    <a:srgbClr val="FF0000"/>
                  </a:solidFill>
                </a:rPr>
                <a:t>Use adverbs and prepositions to express time, place and </a:t>
              </a:r>
              <a:r>
                <a:rPr lang="en-GB" sz="1400" b="1" dirty="0" smtClean="0">
                  <a:solidFill>
                    <a:srgbClr val="FF0000"/>
                  </a:solidFill>
                </a:rPr>
                <a:t>cause (Ph2)</a:t>
              </a:r>
              <a:endParaRPr lang="en-GB" sz="1400" b="1" dirty="0">
                <a:solidFill>
                  <a:srgbClr val="FF0000"/>
                </a:solidFill>
              </a:endParaRPr>
            </a:p>
            <a:p>
              <a:pPr>
                <a:spcBef>
                  <a:spcPct val="50000"/>
                </a:spcBef>
              </a:pPr>
              <a:r>
                <a:rPr lang="en-GB" sz="1400" dirty="0" smtClean="0"/>
                <a:t>Share an image of a mystical setting / creature.</a:t>
              </a:r>
            </a:p>
            <a:p>
              <a:pPr>
                <a:spcBef>
                  <a:spcPct val="50000"/>
                </a:spcBef>
              </a:pPr>
              <a:r>
                <a:rPr lang="en-GB" sz="1400" dirty="0" smtClean="0"/>
                <a:t>Develop adverbial  / prepositional phrases to support description.</a:t>
              </a:r>
            </a:p>
            <a:p>
              <a:pPr>
                <a:spcBef>
                  <a:spcPct val="50000"/>
                </a:spcBef>
              </a:pPr>
              <a:r>
                <a:rPr lang="en-GB" sz="1400" dirty="0" smtClean="0"/>
                <a:t>Remind pupils to use  </a:t>
              </a:r>
              <a:r>
                <a:rPr lang="en-GB" sz="1400" dirty="0" smtClean="0">
                  <a:solidFill>
                    <a:srgbClr val="FF0000"/>
                  </a:solidFill>
                </a:rPr>
                <a:t>technical, vivid language</a:t>
              </a:r>
              <a:r>
                <a:rPr lang="en-GB" sz="1600" dirty="0" smtClean="0">
                  <a:solidFill>
                    <a:srgbClr val="FF0000"/>
                  </a:solidFill>
                </a:rPr>
                <a:t>.</a:t>
              </a:r>
            </a:p>
          </p:txBody>
        </p:sp>
        <p:sp>
          <p:nvSpPr>
            <p:cNvPr id="2071" name="Line 23"/>
            <p:cNvSpPr>
              <a:spLocks noChangeShapeType="1"/>
            </p:cNvSpPr>
            <p:nvPr/>
          </p:nvSpPr>
          <p:spPr bwMode="auto">
            <a:xfrm>
              <a:off x="6363236" y="3787458"/>
              <a:ext cx="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72" name="Line 24"/>
            <p:cNvSpPr>
              <a:spLocks noChangeShapeType="1"/>
            </p:cNvSpPr>
            <p:nvPr/>
          </p:nvSpPr>
          <p:spPr bwMode="auto">
            <a:xfrm flipV="1">
              <a:off x="7632732" y="3528982"/>
              <a:ext cx="0" cy="25847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 name="Rectangle 27"/>
            <p:cNvSpPr/>
            <p:nvPr/>
          </p:nvSpPr>
          <p:spPr>
            <a:xfrm>
              <a:off x="6182499" y="997827"/>
              <a:ext cx="3296781" cy="2677656"/>
            </a:xfrm>
            <a:prstGeom prst="rect">
              <a:avLst/>
            </a:prstGeom>
            <a:solidFill>
              <a:schemeClr val="bg1"/>
            </a:solidFill>
            <a:ln>
              <a:solidFill>
                <a:schemeClr val="tx1"/>
              </a:solidFill>
            </a:ln>
          </p:spPr>
          <p:txBody>
            <a:bodyPr wrap="square">
              <a:spAutoFit/>
            </a:bodyPr>
            <a:lstStyle/>
            <a:p>
              <a:pPr lvl="0"/>
              <a:r>
                <a:rPr lang="en-GB" sz="1400" b="1" i="1" dirty="0" smtClean="0">
                  <a:solidFill>
                    <a:srgbClr val="7030A0"/>
                  </a:solidFill>
                </a:rPr>
                <a:t>Begin </a:t>
              </a:r>
              <a:r>
                <a:rPr lang="en-GB" sz="1400" b="1" i="1" dirty="0">
                  <a:solidFill>
                    <a:srgbClr val="7030A0"/>
                  </a:solidFill>
                </a:rPr>
                <a:t>to use vocabulary from the text to support responses and </a:t>
              </a:r>
              <a:r>
                <a:rPr lang="en-GB" sz="1400" b="1" i="1" dirty="0" smtClean="0">
                  <a:solidFill>
                    <a:srgbClr val="7030A0"/>
                  </a:solidFill>
                </a:rPr>
                <a:t>explanations (Ph2)</a:t>
              </a:r>
            </a:p>
            <a:p>
              <a:pPr lvl="0"/>
              <a:endParaRPr lang="en-GB" sz="1400" dirty="0"/>
            </a:p>
            <a:p>
              <a:pPr lvl="0"/>
              <a:r>
                <a:rPr lang="en-GB" sz="1400" dirty="0" smtClean="0"/>
                <a:t>Share ‘The Unicorn’ with the children, discuss images the poem creates in their heads.</a:t>
              </a:r>
            </a:p>
            <a:p>
              <a:pPr lvl="0"/>
              <a:endParaRPr lang="en-GB" sz="1400" dirty="0"/>
            </a:p>
            <a:p>
              <a:pPr lvl="0"/>
              <a:r>
                <a:rPr lang="en-GB" sz="1400" dirty="0" smtClean="0"/>
                <a:t>Children refer to specific word choices made by the poet and support answers with explanation of impact</a:t>
              </a:r>
              <a:endParaRPr lang="en-GB" sz="1600" dirty="0"/>
            </a:p>
          </p:txBody>
        </p:sp>
      </p:grpSp>
      <p:grpSp>
        <p:nvGrpSpPr>
          <p:cNvPr id="4" name="Group 3"/>
          <p:cNvGrpSpPr/>
          <p:nvPr/>
        </p:nvGrpSpPr>
        <p:grpSpPr>
          <a:xfrm>
            <a:off x="5975112" y="3787458"/>
            <a:ext cx="3071152" cy="2951341"/>
            <a:chOff x="7966816" y="3787458"/>
            <a:chExt cx="4094869" cy="2951341"/>
          </a:xfrm>
        </p:grpSpPr>
        <p:sp>
          <p:nvSpPr>
            <p:cNvPr id="2073" name="Line 25"/>
            <p:cNvSpPr>
              <a:spLocks noChangeShapeType="1"/>
            </p:cNvSpPr>
            <p:nvPr/>
          </p:nvSpPr>
          <p:spPr bwMode="auto">
            <a:xfrm>
              <a:off x="9122583" y="3787458"/>
              <a:ext cx="0" cy="24955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 name="Rectangle 28"/>
            <p:cNvSpPr/>
            <p:nvPr/>
          </p:nvSpPr>
          <p:spPr>
            <a:xfrm>
              <a:off x="7966816" y="4061143"/>
              <a:ext cx="4094869" cy="2677656"/>
            </a:xfrm>
            <a:prstGeom prst="rect">
              <a:avLst/>
            </a:prstGeom>
            <a:ln>
              <a:solidFill>
                <a:schemeClr val="tx1"/>
              </a:solidFill>
            </a:ln>
          </p:spPr>
          <p:txBody>
            <a:bodyPr wrap="square">
              <a:spAutoFit/>
            </a:bodyPr>
            <a:lstStyle/>
            <a:p>
              <a:r>
                <a:rPr lang="en-GB" sz="1400" b="1" i="1" dirty="0">
                  <a:solidFill>
                    <a:srgbClr val="FF0000"/>
                  </a:solidFill>
                </a:rPr>
                <a:t>Draft and write by composing and rehearsing sentences orally, progressively building a varied and rich </a:t>
              </a:r>
              <a:r>
                <a:rPr lang="en-GB" sz="1400" b="1" i="1" dirty="0" smtClean="0">
                  <a:solidFill>
                    <a:srgbClr val="FF0000"/>
                  </a:solidFill>
                </a:rPr>
                <a:t>vocabulary (Ph1)</a:t>
              </a:r>
              <a:endParaRPr lang="en-GB" sz="1400" b="1" i="1" dirty="0">
                <a:solidFill>
                  <a:srgbClr val="FF0000"/>
                </a:solidFill>
              </a:endParaRPr>
            </a:p>
            <a:p>
              <a:endParaRPr lang="en-GB" sz="1400" b="1" dirty="0" smtClean="0">
                <a:solidFill>
                  <a:srgbClr val="FF0000"/>
                </a:solidFill>
              </a:endParaRPr>
            </a:p>
            <a:p>
              <a:r>
                <a:rPr lang="en-GB" sz="1400" dirty="0" smtClean="0"/>
                <a:t>Pupils construct poetic sentences that ‘paint a picture’ stimulated by their own selected image.</a:t>
              </a:r>
            </a:p>
            <a:p>
              <a:endParaRPr lang="en-GB" sz="1400" dirty="0" smtClean="0"/>
            </a:p>
            <a:p>
              <a:r>
                <a:rPr lang="en-GB" sz="1400" dirty="0" smtClean="0"/>
                <a:t>Teacher assesses for ability to apply vocabulary choices that are appropriate and have an impact on the reader</a:t>
              </a:r>
              <a:endParaRPr lang="en-GB" sz="1400" dirty="0"/>
            </a:p>
          </p:txBody>
        </p:sp>
      </p:grpSp>
    </p:spTree>
    <p:extLst>
      <p:ext uri="{BB962C8B-B14F-4D97-AF65-F5344CB8AC3E}">
        <p14:creationId xmlns:p14="http://schemas.microsoft.com/office/powerpoint/2010/main" val="3175997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antsnet\Documents\Emma\HIAS English Adviser\Assessment\HIAS English Assessment docs\Conference &amp; Workshops\HAM workshops\2\20151229_11383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66931" y="1104691"/>
            <a:ext cx="5519720" cy="413979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 y="214674"/>
            <a:ext cx="7486650" cy="646331"/>
          </a:xfrm>
          <a:prstGeom prst="rect">
            <a:avLst/>
          </a:prstGeom>
        </p:spPr>
        <p:txBody>
          <a:bodyPr wrap="square">
            <a:spAutoFit/>
          </a:bodyPr>
          <a:lstStyle/>
          <a:p>
            <a:r>
              <a:rPr lang="en-GB" b="1" dirty="0">
                <a:solidFill>
                  <a:srgbClr val="00B050"/>
                </a:solidFill>
              </a:rPr>
              <a:t>Develop a broader, deeper and richer vocabulary </a:t>
            </a:r>
          </a:p>
          <a:p>
            <a:pPr lvl="0"/>
            <a:r>
              <a:rPr lang="en-GB" b="1" dirty="0" smtClean="0">
                <a:solidFill>
                  <a:srgbClr val="7030A0"/>
                </a:solidFill>
              </a:rPr>
              <a:t>Discuss </a:t>
            </a:r>
            <a:r>
              <a:rPr lang="en-GB" b="1" dirty="0">
                <a:solidFill>
                  <a:srgbClr val="7030A0"/>
                </a:solidFill>
              </a:rPr>
              <a:t>words and phrases that capture the reader’s interest and imagination</a:t>
            </a:r>
          </a:p>
        </p:txBody>
      </p:sp>
      <p:sp>
        <p:nvSpPr>
          <p:cNvPr id="4" name="TextBox 3"/>
          <p:cNvSpPr txBox="1"/>
          <p:nvPr/>
        </p:nvSpPr>
        <p:spPr>
          <a:xfrm>
            <a:off x="93246" y="2523112"/>
            <a:ext cx="1245268" cy="1323439"/>
          </a:xfrm>
          <a:prstGeom prst="rect">
            <a:avLst/>
          </a:prstGeom>
          <a:noFill/>
        </p:spPr>
        <p:txBody>
          <a:bodyPr wrap="square" rtlCol="0">
            <a:spAutoFit/>
          </a:bodyPr>
          <a:lstStyle/>
          <a:p>
            <a:r>
              <a:rPr lang="en-GB" sz="1600" b="1" dirty="0"/>
              <a:t>s</a:t>
            </a:r>
            <a:r>
              <a:rPr lang="en-GB" sz="1600" b="1" dirty="0" smtClean="0"/>
              <a:t>ensed</a:t>
            </a:r>
          </a:p>
          <a:p>
            <a:r>
              <a:rPr lang="en-GB" sz="1600" b="1" dirty="0" smtClean="0"/>
              <a:t>T</a:t>
            </a:r>
            <a:r>
              <a:rPr lang="en-GB" sz="1600" b="1" dirty="0" smtClean="0">
                <a:solidFill>
                  <a:srgbClr val="00B050"/>
                </a:solidFill>
              </a:rPr>
              <a:t>: “</a:t>
            </a:r>
            <a:r>
              <a:rPr lang="en-GB" sz="1600" b="1" i="1" dirty="0" smtClean="0">
                <a:solidFill>
                  <a:srgbClr val="00B050"/>
                </a:solidFill>
              </a:rPr>
              <a:t>It means knowing  but not seeing”</a:t>
            </a:r>
            <a:endParaRPr lang="en-GB" sz="1600" b="1" i="1" dirty="0">
              <a:solidFill>
                <a:srgbClr val="00B050"/>
              </a:solidFill>
            </a:endParaRPr>
          </a:p>
        </p:txBody>
      </p:sp>
      <p:sp>
        <p:nvSpPr>
          <p:cNvPr id="6" name="TextBox 5"/>
          <p:cNvSpPr txBox="1"/>
          <p:nvPr/>
        </p:nvSpPr>
        <p:spPr>
          <a:xfrm>
            <a:off x="7677952" y="748148"/>
            <a:ext cx="1349041" cy="3539430"/>
          </a:xfrm>
          <a:prstGeom prst="rect">
            <a:avLst/>
          </a:prstGeom>
          <a:noFill/>
        </p:spPr>
        <p:txBody>
          <a:bodyPr wrap="square" rtlCol="0">
            <a:spAutoFit/>
          </a:bodyPr>
          <a:lstStyle/>
          <a:p>
            <a:r>
              <a:rPr lang="en-GB" sz="1600" b="1" dirty="0" smtClean="0"/>
              <a:t>spellbound</a:t>
            </a:r>
          </a:p>
          <a:p>
            <a:r>
              <a:rPr lang="en-GB" sz="1600" b="1" dirty="0" smtClean="0"/>
              <a:t>T</a:t>
            </a:r>
            <a:r>
              <a:rPr lang="en-GB" sz="1600" b="1" dirty="0" smtClean="0">
                <a:solidFill>
                  <a:srgbClr val="00B050"/>
                </a:solidFill>
              </a:rPr>
              <a:t>: “</a:t>
            </a:r>
            <a:r>
              <a:rPr lang="en-GB" sz="1600" b="1" i="1" dirty="0" smtClean="0">
                <a:solidFill>
                  <a:srgbClr val="00B050"/>
                </a:solidFill>
              </a:rPr>
              <a:t>So amazed, you are caught in the ‘spell’ of the thing - you can’t look away or move.”</a:t>
            </a:r>
          </a:p>
          <a:p>
            <a:endParaRPr lang="en-GB" sz="1600" b="1" dirty="0" smtClean="0">
              <a:solidFill>
                <a:srgbClr val="00B050"/>
              </a:solidFill>
            </a:endParaRPr>
          </a:p>
          <a:p>
            <a:r>
              <a:rPr lang="en-GB" sz="1600" b="1" dirty="0" smtClean="0"/>
              <a:t>C</a:t>
            </a:r>
            <a:r>
              <a:rPr lang="en-GB" sz="1600" b="1" dirty="0" smtClean="0">
                <a:solidFill>
                  <a:srgbClr val="00B050"/>
                </a:solidFill>
              </a:rPr>
              <a:t>: “</a:t>
            </a:r>
            <a:r>
              <a:rPr lang="en-GB" sz="1600" b="1" i="1" dirty="0" smtClean="0">
                <a:solidFill>
                  <a:srgbClr val="00B050"/>
                </a:solidFill>
              </a:rPr>
              <a:t>Is it the same as being astonished?”</a:t>
            </a:r>
            <a:endParaRPr lang="en-GB" sz="1600" b="1" i="1" dirty="0">
              <a:solidFill>
                <a:srgbClr val="00B050"/>
              </a:solidFill>
            </a:endParaRPr>
          </a:p>
        </p:txBody>
      </p:sp>
      <p:sp>
        <p:nvSpPr>
          <p:cNvPr id="7" name="TextBox 6"/>
          <p:cNvSpPr txBox="1"/>
          <p:nvPr/>
        </p:nvSpPr>
        <p:spPr>
          <a:xfrm>
            <a:off x="1765819" y="5349406"/>
            <a:ext cx="2960972" cy="1354217"/>
          </a:xfrm>
          <a:prstGeom prst="rect">
            <a:avLst/>
          </a:prstGeom>
          <a:noFill/>
        </p:spPr>
        <p:txBody>
          <a:bodyPr wrap="square" rtlCol="0">
            <a:spAutoFit/>
          </a:bodyPr>
          <a:lstStyle/>
          <a:p>
            <a:r>
              <a:rPr lang="en-GB" sz="1600" b="1" dirty="0"/>
              <a:t>m</a:t>
            </a:r>
            <a:r>
              <a:rPr lang="en-GB" sz="1600" b="1" dirty="0" smtClean="0"/>
              <a:t>oonlit</a:t>
            </a:r>
            <a:endParaRPr lang="en-GB" sz="1600" dirty="0"/>
          </a:p>
          <a:p>
            <a:r>
              <a:rPr lang="en-GB" sz="1600" b="1" dirty="0" smtClean="0"/>
              <a:t>C</a:t>
            </a:r>
            <a:r>
              <a:rPr lang="en-GB" sz="1600" b="1" dirty="0" smtClean="0">
                <a:solidFill>
                  <a:srgbClr val="7030A0"/>
                </a:solidFill>
              </a:rPr>
              <a:t>: “</a:t>
            </a:r>
            <a:r>
              <a:rPr lang="en-GB" sz="1600" b="1" i="1" dirty="0" smtClean="0">
                <a:solidFill>
                  <a:srgbClr val="7030A0"/>
                </a:solidFill>
              </a:rPr>
              <a:t>When the moon is shining down on something and you can see it”</a:t>
            </a:r>
          </a:p>
          <a:p>
            <a:endParaRPr lang="en-GB" dirty="0"/>
          </a:p>
        </p:txBody>
      </p:sp>
      <p:sp>
        <p:nvSpPr>
          <p:cNvPr id="8" name="TextBox 7"/>
          <p:cNvSpPr txBox="1"/>
          <p:nvPr/>
        </p:nvSpPr>
        <p:spPr>
          <a:xfrm>
            <a:off x="81214" y="950159"/>
            <a:ext cx="1479883" cy="1600438"/>
          </a:xfrm>
          <a:prstGeom prst="rect">
            <a:avLst/>
          </a:prstGeom>
          <a:noFill/>
        </p:spPr>
        <p:txBody>
          <a:bodyPr wrap="square" rtlCol="0">
            <a:spAutoFit/>
          </a:bodyPr>
          <a:lstStyle/>
          <a:p>
            <a:r>
              <a:rPr lang="en-GB" sz="1600" b="1" dirty="0"/>
              <a:t>s</a:t>
            </a:r>
            <a:r>
              <a:rPr lang="en-GB" sz="1600" b="1" dirty="0" smtClean="0"/>
              <a:t>huddered</a:t>
            </a:r>
            <a:r>
              <a:rPr lang="en-GB" sz="1600" dirty="0" smtClean="0"/>
              <a:t> </a:t>
            </a:r>
          </a:p>
          <a:p>
            <a:r>
              <a:rPr lang="en-GB" sz="1600" b="1" dirty="0" smtClean="0"/>
              <a:t>T</a:t>
            </a:r>
            <a:r>
              <a:rPr lang="en-GB" sz="1600" b="1" dirty="0" smtClean="0">
                <a:solidFill>
                  <a:srgbClr val="7030A0"/>
                </a:solidFill>
              </a:rPr>
              <a:t>: “</a:t>
            </a:r>
            <a:r>
              <a:rPr lang="en-GB" sz="1600" b="1" i="1" dirty="0" smtClean="0">
                <a:solidFill>
                  <a:srgbClr val="7030A0"/>
                </a:solidFill>
              </a:rPr>
              <a:t>Can you show me how you might shudder?”</a:t>
            </a:r>
          </a:p>
          <a:p>
            <a:endParaRPr lang="en-GB" dirty="0"/>
          </a:p>
        </p:txBody>
      </p:sp>
      <p:sp>
        <p:nvSpPr>
          <p:cNvPr id="9" name="TextBox 8"/>
          <p:cNvSpPr txBox="1"/>
          <p:nvPr/>
        </p:nvSpPr>
        <p:spPr>
          <a:xfrm>
            <a:off x="33086" y="4210634"/>
            <a:ext cx="1576137" cy="2677656"/>
          </a:xfrm>
          <a:prstGeom prst="rect">
            <a:avLst/>
          </a:prstGeom>
          <a:noFill/>
        </p:spPr>
        <p:txBody>
          <a:bodyPr wrap="square" rtlCol="0">
            <a:spAutoFit/>
          </a:bodyPr>
          <a:lstStyle/>
          <a:p>
            <a:r>
              <a:rPr lang="en-GB" sz="1600" b="1" dirty="0"/>
              <a:t>v</a:t>
            </a:r>
            <a:r>
              <a:rPr lang="en-GB" sz="1600" b="1" dirty="0" smtClean="0"/>
              <a:t>elvet</a:t>
            </a:r>
          </a:p>
          <a:p>
            <a:r>
              <a:rPr lang="en-GB" sz="1600" b="1" dirty="0"/>
              <a:t>T</a:t>
            </a:r>
            <a:r>
              <a:rPr lang="en-GB" sz="1600" b="1" dirty="0" smtClean="0">
                <a:solidFill>
                  <a:srgbClr val="7030A0"/>
                </a:solidFill>
              </a:rPr>
              <a:t>: “</a:t>
            </a:r>
            <a:r>
              <a:rPr lang="en-GB" sz="1600" b="1" i="1" dirty="0" smtClean="0">
                <a:solidFill>
                  <a:srgbClr val="7030A0"/>
                </a:solidFill>
              </a:rPr>
              <a:t>It’s a material that’s really soft and smooth when you touch it.”</a:t>
            </a:r>
          </a:p>
          <a:p>
            <a:endParaRPr lang="en-GB" sz="1600" b="1" dirty="0" smtClean="0">
              <a:solidFill>
                <a:srgbClr val="7030A0"/>
              </a:solidFill>
            </a:endParaRPr>
          </a:p>
          <a:p>
            <a:r>
              <a:rPr lang="en-GB" sz="1600" b="1" dirty="0" smtClean="0"/>
              <a:t>C</a:t>
            </a:r>
            <a:r>
              <a:rPr lang="en-GB" sz="1600" b="1" dirty="0" smtClean="0">
                <a:solidFill>
                  <a:srgbClr val="7030A0"/>
                </a:solidFill>
              </a:rPr>
              <a:t>: “</a:t>
            </a:r>
            <a:r>
              <a:rPr lang="en-GB" sz="1600" b="1" i="1" dirty="0" smtClean="0">
                <a:solidFill>
                  <a:srgbClr val="7030A0"/>
                </a:solidFill>
              </a:rPr>
              <a:t>I can feel it when I say it”</a:t>
            </a:r>
          </a:p>
          <a:p>
            <a:endParaRPr lang="en-GB" dirty="0"/>
          </a:p>
        </p:txBody>
      </p:sp>
      <p:sp>
        <p:nvSpPr>
          <p:cNvPr id="10" name="TextBox 9"/>
          <p:cNvSpPr txBox="1"/>
          <p:nvPr/>
        </p:nvSpPr>
        <p:spPr>
          <a:xfrm>
            <a:off x="7677952" y="4641521"/>
            <a:ext cx="1349041" cy="1815882"/>
          </a:xfrm>
          <a:prstGeom prst="rect">
            <a:avLst/>
          </a:prstGeom>
          <a:noFill/>
        </p:spPr>
        <p:txBody>
          <a:bodyPr wrap="square" rtlCol="0">
            <a:spAutoFit/>
          </a:bodyPr>
          <a:lstStyle/>
          <a:p>
            <a:r>
              <a:rPr lang="en-GB" sz="1600" b="1" dirty="0" smtClean="0"/>
              <a:t>rippled </a:t>
            </a:r>
          </a:p>
          <a:p>
            <a:r>
              <a:rPr lang="en-GB" sz="1600" b="1" i="1" dirty="0" smtClean="0"/>
              <a:t>C</a:t>
            </a:r>
            <a:r>
              <a:rPr lang="en-GB" sz="1600" b="1" i="1" dirty="0" smtClean="0">
                <a:solidFill>
                  <a:srgbClr val="7030A0"/>
                </a:solidFill>
              </a:rPr>
              <a:t>: “I think of waves silently moving up and down on a lake”</a:t>
            </a:r>
            <a:endParaRPr lang="en-GB" sz="1600" i="1" dirty="0"/>
          </a:p>
        </p:txBody>
      </p:sp>
      <p:sp>
        <p:nvSpPr>
          <p:cNvPr id="11" name="TextBox 10"/>
          <p:cNvSpPr txBox="1"/>
          <p:nvPr/>
        </p:nvSpPr>
        <p:spPr>
          <a:xfrm>
            <a:off x="4726791" y="5336237"/>
            <a:ext cx="3259388" cy="1661993"/>
          </a:xfrm>
          <a:prstGeom prst="rect">
            <a:avLst/>
          </a:prstGeom>
          <a:noFill/>
        </p:spPr>
        <p:txBody>
          <a:bodyPr wrap="square" rtlCol="0">
            <a:spAutoFit/>
          </a:bodyPr>
          <a:lstStyle/>
          <a:p>
            <a:r>
              <a:rPr lang="en-GB" sz="1600" b="1" dirty="0" smtClean="0"/>
              <a:t>gaze</a:t>
            </a:r>
            <a:r>
              <a:rPr lang="en-GB" sz="1600" dirty="0" smtClean="0"/>
              <a:t> </a:t>
            </a:r>
          </a:p>
          <a:p>
            <a:r>
              <a:rPr lang="en-GB" sz="1600" b="1" dirty="0" smtClean="0"/>
              <a:t>T</a:t>
            </a:r>
            <a:r>
              <a:rPr lang="en-GB" sz="1600" b="1" dirty="0" smtClean="0">
                <a:solidFill>
                  <a:srgbClr val="00B050"/>
                </a:solidFill>
              </a:rPr>
              <a:t>: “</a:t>
            </a:r>
            <a:r>
              <a:rPr lang="en-GB" sz="1600" b="1" i="1" dirty="0" smtClean="0">
                <a:solidFill>
                  <a:srgbClr val="00B050"/>
                </a:solidFill>
              </a:rPr>
              <a:t>Which word is better ‘look’ or ‘gaze’?”</a:t>
            </a:r>
          </a:p>
          <a:p>
            <a:r>
              <a:rPr lang="en-GB" sz="1600" b="1" dirty="0" smtClean="0"/>
              <a:t>C</a:t>
            </a:r>
            <a:r>
              <a:rPr lang="en-GB" sz="1600" b="1" dirty="0" smtClean="0">
                <a:solidFill>
                  <a:srgbClr val="00B050"/>
                </a:solidFill>
              </a:rPr>
              <a:t>: “</a:t>
            </a:r>
            <a:r>
              <a:rPr lang="en-GB" sz="1600" b="1" i="1" dirty="0">
                <a:solidFill>
                  <a:srgbClr val="00B050"/>
                </a:solidFill>
              </a:rPr>
              <a:t>G</a:t>
            </a:r>
            <a:r>
              <a:rPr lang="en-GB" sz="1600" b="1" i="1" dirty="0" smtClean="0">
                <a:solidFill>
                  <a:srgbClr val="00B050"/>
                </a:solidFill>
              </a:rPr>
              <a:t>aze - because it shows you how”</a:t>
            </a:r>
          </a:p>
          <a:p>
            <a:endParaRPr lang="en-GB" dirty="0"/>
          </a:p>
        </p:txBody>
      </p:sp>
      <p:sp>
        <p:nvSpPr>
          <p:cNvPr id="3" name="TextBox 2"/>
          <p:cNvSpPr txBox="1"/>
          <p:nvPr/>
        </p:nvSpPr>
        <p:spPr>
          <a:xfrm>
            <a:off x="5738461" y="45397"/>
            <a:ext cx="3157889" cy="338554"/>
          </a:xfrm>
          <a:prstGeom prst="rect">
            <a:avLst/>
          </a:prstGeom>
          <a:noFill/>
          <a:ln>
            <a:solidFill>
              <a:schemeClr val="tx1"/>
            </a:solidFill>
          </a:ln>
        </p:spPr>
        <p:txBody>
          <a:bodyPr wrap="square" rtlCol="0">
            <a:spAutoFit/>
          </a:bodyPr>
          <a:lstStyle/>
          <a:p>
            <a:r>
              <a:rPr lang="en-GB" sz="1600" dirty="0" smtClean="0"/>
              <a:t>T: teacher dialogue, C:child dialogue </a:t>
            </a:r>
            <a:endParaRPr lang="en-GB" sz="1600" dirty="0"/>
          </a:p>
        </p:txBody>
      </p:sp>
    </p:spTree>
    <p:extLst>
      <p:ext uri="{BB962C8B-B14F-4D97-AF65-F5344CB8AC3E}">
        <p14:creationId xmlns:p14="http://schemas.microsoft.com/office/powerpoint/2010/main" val="16689768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antsnet\Documents\Emma\HIAS English Adviser\Assessment\HIAS English Assessment docs\Conference &amp; Workshops\HAM workshops\2\20151230_124135.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9663" r="21538" b="37815"/>
          <a:stretch/>
        </p:blipFill>
        <p:spPr bwMode="auto">
          <a:xfrm>
            <a:off x="5183506" y="906848"/>
            <a:ext cx="3497579" cy="554975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87640" y="350594"/>
            <a:ext cx="5547929" cy="369332"/>
          </a:xfrm>
          <a:prstGeom prst="rect">
            <a:avLst/>
          </a:prstGeom>
        </p:spPr>
        <p:txBody>
          <a:bodyPr wrap="none">
            <a:spAutoFit/>
          </a:bodyPr>
          <a:lstStyle/>
          <a:p>
            <a:pPr lvl="0"/>
            <a:r>
              <a:rPr lang="en-GB" b="1" i="1" dirty="0">
                <a:solidFill>
                  <a:srgbClr val="FF0000"/>
                </a:solidFill>
              </a:rPr>
              <a:t>Ideas are developed using </a:t>
            </a:r>
            <a:r>
              <a:rPr lang="en-GB" b="1" i="1" dirty="0" smtClean="0">
                <a:solidFill>
                  <a:srgbClr val="FF0000"/>
                </a:solidFill>
              </a:rPr>
              <a:t>some </a:t>
            </a:r>
            <a:r>
              <a:rPr lang="en-GB" b="1" i="1" dirty="0">
                <a:solidFill>
                  <a:srgbClr val="FF0000"/>
                </a:solidFill>
              </a:rPr>
              <a:t>appropriate vocabulary</a:t>
            </a:r>
          </a:p>
        </p:txBody>
      </p:sp>
      <p:sp>
        <p:nvSpPr>
          <p:cNvPr id="3" name="TextBox 2"/>
          <p:cNvSpPr txBox="1"/>
          <p:nvPr/>
        </p:nvSpPr>
        <p:spPr>
          <a:xfrm>
            <a:off x="305602" y="865572"/>
            <a:ext cx="4296477" cy="5632311"/>
          </a:xfrm>
          <a:prstGeom prst="rect">
            <a:avLst/>
          </a:prstGeom>
          <a:noFill/>
          <a:ln>
            <a:solidFill>
              <a:schemeClr val="tx1"/>
            </a:solidFill>
          </a:ln>
        </p:spPr>
        <p:txBody>
          <a:bodyPr wrap="square" rtlCol="0">
            <a:spAutoFit/>
          </a:bodyPr>
          <a:lstStyle/>
          <a:p>
            <a:r>
              <a:rPr lang="en-GB" b="1" dirty="0" smtClean="0"/>
              <a:t>Teacher comment / observations:</a:t>
            </a:r>
          </a:p>
          <a:p>
            <a:endParaRPr lang="en-GB" dirty="0" smtClean="0"/>
          </a:p>
          <a:p>
            <a:r>
              <a:rPr lang="en-GB" dirty="0" smtClean="0"/>
              <a:t>Initially child only paired up highlighted words e.g. </a:t>
            </a:r>
            <a:r>
              <a:rPr lang="en-GB" i="1" dirty="0" smtClean="0"/>
              <a:t>silver midnight </a:t>
            </a:r>
            <a:r>
              <a:rPr lang="en-GB" dirty="0" smtClean="0"/>
              <a:t>were words near each other on the </a:t>
            </a:r>
            <a:r>
              <a:rPr lang="en-GB" dirty="0" err="1" smtClean="0"/>
              <a:t>Wordle</a:t>
            </a:r>
            <a:endParaRPr lang="en-GB" dirty="0" smtClean="0"/>
          </a:p>
          <a:p>
            <a:endParaRPr lang="en-GB" dirty="0"/>
          </a:p>
          <a:p>
            <a:r>
              <a:rPr lang="en-GB" dirty="0" smtClean="0"/>
              <a:t>After mini plenary to encourage children to adapt into their own ideas, child took greater ‘risks’ e.g. ‘</a:t>
            </a:r>
            <a:r>
              <a:rPr lang="en-GB" i="1" dirty="0" smtClean="0"/>
              <a:t>sensed sudden danger</a:t>
            </a:r>
            <a:r>
              <a:rPr lang="en-GB" dirty="0" smtClean="0"/>
              <a:t>’</a:t>
            </a:r>
          </a:p>
          <a:p>
            <a:endParaRPr lang="en-GB" dirty="0"/>
          </a:p>
          <a:p>
            <a:r>
              <a:rPr lang="en-GB" dirty="0" smtClean="0"/>
              <a:t>Child not yet confident to apply some new vocabulary into their own noun phrase e.g. ‘</a:t>
            </a:r>
            <a:r>
              <a:rPr lang="en-GB" i="1" dirty="0" smtClean="0"/>
              <a:t>spellbound</a:t>
            </a:r>
            <a:r>
              <a:rPr lang="en-GB" dirty="0" smtClean="0"/>
              <a:t>’ only listed</a:t>
            </a:r>
          </a:p>
          <a:p>
            <a:endParaRPr lang="en-GB" dirty="0"/>
          </a:p>
          <a:p>
            <a:r>
              <a:rPr lang="en-GB" dirty="0" smtClean="0"/>
              <a:t>Child has used good level of rich vocabulary and deepened knowledge of word choices during the task</a:t>
            </a:r>
          </a:p>
          <a:p>
            <a:endParaRPr lang="en-GB" dirty="0"/>
          </a:p>
          <a:p>
            <a:r>
              <a:rPr lang="en-GB" dirty="0" smtClean="0"/>
              <a:t>Child now needs to apply in context to embed understanding</a:t>
            </a:r>
            <a:endParaRPr lang="en-GB" dirty="0"/>
          </a:p>
        </p:txBody>
      </p:sp>
    </p:spTree>
    <p:extLst>
      <p:ext uri="{BB962C8B-B14F-4D97-AF65-F5344CB8AC3E}">
        <p14:creationId xmlns:p14="http://schemas.microsoft.com/office/powerpoint/2010/main" val="76704950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antsnet\Documents\Emma\HIAS English Adviser\Assessment\HIAS English Assessment docs\Conference &amp; Workshops\HAM workshops\2\20151229_113818.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2844" b="46222"/>
          <a:stretch/>
        </p:blipFill>
        <p:spPr bwMode="auto">
          <a:xfrm>
            <a:off x="2455548" y="1159803"/>
            <a:ext cx="4016652" cy="484944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0010" y="194995"/>
            <a:ext cx="6684904" cy="646331"/>
          </a:xfrm>
          <a:prstGeom prst="rect">
            <a:avLst/>
          </a:prstGeom>
        </p:spPr>
        <p:txBody>
          <a:bodyPr wrap="square">
            <a:spAutoFit/>
          </a:bodyPr>
          <a:lstStyle/>
          <a:p>
            <a:pPr lvl="0"/>
            <a:r>
              <a:rPr lang="en-GB" b="1" i="1" dirty="0">
                <a:solidFill>
                  <a:srgbClr val="7030A0"/>
                </a:solidFill>
              </a:rPr>
              <a:t>Begin to use vocabulary from the text to support responses and explanations</a:t>
            </a:r>
          </a:p>
        </p:txBody>
      </p:sp>
      <p:sp>
        <p:nvSpPr>
          <p:cNvPr id="3" name="Rectangular Callout 2"/>
          <p:cNvSpPr/>
          <p:nvPr/>
        </p:nvSpPr>
        <p:spPr>
          <a:xfrm>
            <a:off x="411481" y="923925"/>
            <a:ext cx="1745180" cy="1109412"/>
          </a:xfrm>
          <a:prstGeom prst="wedgeRectCallout">
            <a:avLst>
              <a:gd name="adj1" fmla="val 76656"/>
              <a:gd name="adj2" fmla="val 3864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i="1" dirty="0" smtClean="0"/>
              <a:t>I saw these words in the </a:t>
            </a:r>
            <a:r>
              <a:rPr lang="en-GB" i="1" dirty="0" err="1" smtClean="0"/>
              <a:t>Wordle</a:t>
            </a:r>
            <a:r>
              <a:rPr lang="en-GB" i="1" dirty="0" smtClean="0"/>
              <a:t> yesterday!</a:t>
            </a:r>
          </a:p>
        </p:txBody>
      </p:sp>
      <p:sp>
        <p:nvSpPr>
          <p:cNvPr id="5" name="Rectangular Callout 4"/>
          <p:cNvSpPr/>
          <p:nvPr/>
        </p:nvSpPr>
        <p:spPr>
          <a:xfrm>
            <a:off x="288759" y="3756854"/>
            <a:ext cx="1867902" cy="2815395"/>
          </a:xfrm>
          <a:prstGeom prst="wedgeRectCallout">
            <a:avLst>
              <a:gd name="adj1" fmla="val 121825"/>
              <a:gd name="adj2" fmla="val -1264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i="1" dirty="0"/>
              <a:t>I  understand ‘spellbound’ now it is in the poem – the person is looking at the unicorn for a long time, they are curious about </a:t>
            </a:r>
            <a:r>
              <a:rPr lang="en-GB" i="1" dirty="0" smtClean="0"/>
              <a:t>it.  It says they are ‘wondering’</a:t>
            </a:r>
            <a:endParaRPr lang="en-GB" i="1" dirty="0"/>
          </a:p>
        </p:txBody>
      </p:sp>
      <p:sp>
        <p:nvSpPr>
          <p:cNvPr id="7" name="Rectangular Callout 6"/>
          <p:cNvSpPr/>
          <p:nvPr/>
        </p:nvSpPr>
        <p:spPr>
          <a:xfrm>
            <a:off x="6626549" y="3381375"/>
            <a:ext cx="2316869" cy="2971799"/>
          </a:xfrm>
          <a:prstGeom prst="wedgeRectCallout">
            <a:avLst>
              <a:gd name="adj1" fmla="val -114967"/>
              <a:gd name="adj2" fmla="val 124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i="1" dirty="0"/>
              <a:t>I have highlighted the rhyming words in different colours</a:t>
            </a:r>
            <a:r>
              <a:rPr lang="en-GB" i="1" dirty="0" smtClean="0"/>
              <a:t>.</a:t>
            </a:r>
          </a:p>
          <a:p>
            <a:pPr algn="ctr"/>
            <a:endParaRPr lang="en-GB" i="1" dirty="0"/>
          </a:p>
          <a:p>
            <a:pPr algn="ctr"/>
            <a:r>
              <a:rPr lang="en-GB" i="1" dirty="0" smtClean="0"/>
              <a:t>The hardest to find were ‘eyes’ and ‘surprise’ because they are not spelt like each other</a:t>
            </a:r>
          </a:p>
        </p:txBody>
      </p:sp>
      <p:sp>
        <p:nvSpPr>
          <p:cNvPr id="8" name="Rectangular Callout 7"/>
          <p:cNvSpPr/>
          <p:nvPr/>
        </p:nvSpPr>
        <p:spPr>
          <a:xfrm>
            <a:off x="6626549" y="1400176"/>
            <a:ext cx="2316869" cy="1714618"/>
          </a:xfrm>
          <a:prstGeom prst="wedgeRectCallout">
            <a:avLst>
              <a:gd name="adj1" fmla="val -157181"/>
              <a:gd name="adj2" fmla="val 1221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i="1" dirty="0" smtClean="0"/>
              <a:t>‘Suddenly’ is a good word because it shows how quickly something happened</a:t>
            </a:r>
          </a:p>
        </p:txBody>
      </p:sp>
      <p:sp>
        <p:nvSpPr>
          <p:cNvPr id="9" name="Rectangular Callout 8"/>
          <p:cNvSpPr/>
          <p:nvPr/>
        </p:nvSpPr>
        <p:spPr>
          <a:xfrm>
            <a:off x="159434" y="2218460"/>
            <a:ext cx="1916013" cy="1366066"/>
          </a:xfrm>
          <a:prstGeom prst="wedgeRectCallout">
            <a:avLst>
              <a:gd name="adj1" fmla="val 137137"/>
              <a:gd name="adj2" fmla="val 42086"/>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i="1" dirty="0" smtClean="0"/>
              <a:t>It shows how the unicorn moves like a horse, because horses ‘prance’ around</a:t>
            </a:r>
          </a:p>
        </p:txBody>
      </p:sp>
    </p:spTree>
    <p:extLst>
      <p:ext uri="{BB962C8B-B14F-4D97-AF65-F5344CB8AC3E}">
        <p14:creationId xmlns:p14="http://schemas.microsoft.com/office/powerpoint/2010/main" val="30587266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MX-5000N_20110113_161144_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300" y="1528011"/>
            <a:ext cx="3600449" cy="5043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MX-5000N_20110113_161745_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4822" y="3092117"/>
            <a:ext cx="3908483" cy="3669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4" descr="MX-5000N_20110113_161903_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23673" y="810481"/>
            <a:ext cx="3699711" cy="3488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275600" y="238077"/>
            <a:ext cx="7658725" cy="1200329"/>
          </a:xfrm>
          <a:prstGeom prst="rect">
            <a:avLst/>
          </a:prstGeom>
          <a:noFill/>
        </p:spPr>
        <p:txBody>
          <a:bodyPr wrap="square" rtlCol="0">
            <a:spAutoFit/>
          </a:bodyPr>
          <a:lstStyle/>
          <a:p>
            <a:r>
              <a:rPr lang="en-GB" b="1" dirty="0" smtClean="0"/>
              <a:t>Images of mystical creatures/ dragons used to stimulate poetry writing</a:t>
            </a:r>
          </a:p>
          <a:p>
            <a:endParaRPr lang="en-GB" b="1" dirty="0"/>
          </a:p>
          <a:p>
            <a:r>
              <a:rPr lang="en-GB" dirty="0" smtClean="0"/>
              <a:t>Tell </a:t>
            </a:r>
            <a:r>
              <a:rPr lang="en-GB" dirty="0"/>
              <a:t>M</a:t>
            </a:r>
            <a:r>
              <a:rPr lang="en-GB" dirty="0" smtClean="0"/>
              <a:t>e Dragon</a:t>
            </a:r>
          </a:p>
          <a:p>
            <a:r>
              <a:rPr lang="en-GB" dirty="0" smtClean="0"/>
              <a:t>Jackie Morris</a:t>
            </a:r>
            <a:endParaRPr lang="en-GB" dirty="0"/>
          </a:p>
        </p:txBody>
      </p:sp>
    </p:spTree>
    <p:extLst>
      <p:ext uri="{BB962C8B-B14F-4D97-AF65-F5344CB8AC3E}">
        <p14:creationId xmlns:p14="http://schemas.microsoft.com/office/powerpoint/2010/main" val="22556842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TempFolder\20151231_140029.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293" r="40853"/>
          <a:stretch/>
        </p:blipFill>
        <p:spPr bwMode="auto">
          <a:xfrm rot="5400000">
            <a:off x="464976" y="-106522"/>
            <a:ext cx="3220943" cy="378994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TempFolder\20151231_14002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3901" t="4012" r="38986" b="4826"/>
          <a:stretch/>
        </p:blipFill>
        <p:spPr bwMode="auto">
          <a:xfrm rot="5400000">
            <a:off x="3737029" y="1696991"/>
            <a:ext cx="5041791" cy="5224713"/>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4202629" y="676727"/>
            <a:ext cx="4667651" cy="923330"/>
          </a:xfrm>
          <a:prstGeom prst="rect">
            <a:avLst/>
          </a:prstGeom>
        </p:spPr>
        <p:txBody>
          <a:bodyPr wrap="square">
            <a:spAutoFit/>
          </a:bodyPr>
          <a:lstStyle/>
          <a:p>
            <a:r>
              <a:rPr lang="en-GB" b="1" i="1" dirty="0" smtClean="0">
                <a:solidFill>
                  <a:srgbClr val="FF0000"/>
                </a:solidFill>
              </a:rPr>
              <a:t>Draft </a:t>
            </a:r>
            <a:r>
              <a:rPr lang="en-GB" b="1" i="1" dirty="0">
                <a:solidFill>
                  <a:srgbClr val="FF0000"/>
                </a:solidFill>
              </a:rPr>
              <a:t>and write by composing and rehearsing sentences orally, progressively building a varied and rich vocabulary</a:t>
            </a:r>
          </a:p>
        </p:txBody>
      </p:sp>
    </p:spTree>
    <p:extLst>
      <p:ext uri="{BB962C8B-B14F-4D97-AF65-F5344CB8AC3E}">
        <p14:creationId xmlns:p14="http://schemas.microsoft.com/office/powerpoint/2010/main" val="183533955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TempFolder\20151231_140008.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524" t="1660" r="46587" b="2803"/>
          <a:stretch/>
        </p:blipFill>
        <p:spPr bwMode="auto">
          <a:xfrm rot="5400000">
            <a:off x="324686" y="291603"/>
            <a:ext cx="6060385" cy="644677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6839953" y="2404953"/>
            <a:ext cx="2111542" cy="1200329"/>
          </a:xfrm>
          <a:prstGeom prst="rect">
            <a:avLst/>
          </a:prstGeom>
        </p:spPr>
        <p:txBody>
          <a:bodyPr wrap="square">
            <a:spAutoFit/>
          </a:bodyPr>
          <a:lstStyle/>
          <a:p>
            <a:pPr lvl="0"/>
            <a:r>
              <a:rPr lang="en-GB" b="1" i="1" dirty="0" smtClean="0">
                <a:solidFill>
                  <a:srgbClr val="FF0000"/>
                </a:solidFill>
              </a:rPr>
              <a:t>Use </a:t>
            </a:r>
            <a:r>
              <a:rPr lang="en-GB" b="1" i="1" dirty="0">
                <a:solidFill>
                  <a:srgbClr val="FF0000"/>
                </a:solidFill>
              </a:rPr>
              <a:t>adverbs and prepositions to express time, place and </a:t>
            </a:r>
            <a:r>
              <a:rPr lang="en-GB" b="1" i="1" dirty="0" smtClean="0">
                <a:solidFill>
                  <a:srgbClr val="FF0000"/>
                </a:solidFill>
              </a:rPr>
              <a:t>cause</a:t>
            </a:r>
          </a:p>
        </p:txBody>
      </p:sp>
    </p:spTree>
    <p:extLst>
      <p:ext uri="{BB962C8B-B14F-4D97-AF65-F5344CB8AC3E}">
        <p14:creationId xmlns:p14="http://schemas.microsoft.com/office/powerpoint/2010/main" val="7885607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Activity</a:t>
            </a:r>
            <a:endParaRPr lang="en-GB" b="1" dirty="0">
              <a:solidFill>
                <a:srgbClr val="0070C0"/>
              </a:solidFill>
            </a:endParaRPr>
          </a:p>
        </p:txBody>
      </p:sp>
      <p:sp>
        <p:nvSpPr>
          <p:cNvPr id="3" name="Content Placeholder 2"/>
          <p:cNvSpPr>
            <a:spLocks noGrp="1"/>
          </p:cNvSpPr>
          <p:nvPr>
            <p:ph idx="1"/>
          </p:nvPr>
        </p:nvSpPr>
        <p:spPr/>
        <p:txBody>
          <a:bodyPr>
            <a:normAutofit/>
          </a:bodyPr>
          <a:lstStyle/>
          <a:p>
            <a:pPr marL="0" indent="0">
              <a:buNone/>
            </a:pPr>
            <a:r>
              <a:rPr lang="en-GB" dirty="0" smtClean="0"/>
              <a:t>Review the English books that you have brought</a:t>
            </a:r>
          </a:p>
          <a:p>
            <a:r>
              <a:rPr lang="en-GB" dirty="0" smtClean="0"/>
              <a:t>Begin to identify where children are beginning to show greater competence in phase 1 objectives</a:t>
            </a:r>
          </a:p>
          <a:p>
            <a:r>
              <a:rPr lang="en-GB" dirty="0" smtClean="0"/>
              <a:t>What can be done to further deepen the child’s understanding in that area?</a:t>
            </a:r>
          </a:p>
          <a:p>
            <a:r>
              <a:rPr lang="en-GB" dirty="0" smtClean="0"/>
              <a:t>Are there areas or domains where there is limited evidence of deepening understanding?</a:t>
            </a:r>
          </a:p>
          <a:p>
            <a:endParaRPr lang="en-GB" dirty="0" smtClean="0"/>
          </a:p>
        </p:txBody>
      </p:sp>
    </p:spTree>
    <p:extLst>
      <p:ext uri="{BB962C8B-B14F-4D97-AF65-F5344CB8AC3E}">
        <p14:creationId xmlns:p14="http://schemas.microsoft.com/office/powerpoint/2010/main" val="4808392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2708920"/>
            <a:ext cx="6400800" cy="3024336"/>
          </a:xfrm>
        </p:spPr>
        <p:txBody>
          <a:bodyPr>
            <a:normAutofit/>
          </a:bodyPr>
          <a:lstStyle/>
          <a:p>
            <a:r>
              <a:rPr lang="en-GB" sz="3200" b="1" dirty="0" smtClean="0">
                <a:solidFill>
                  <a:srgbClr val="0070C0"/>
                </a:solidFill>
              </a:rPr>
              <a:t>Mathematics </a:t>
            </a:r>
            <a:endParaRPr lang="en-GB" sz="3200" b="1" dirty="0">
              <a:solidFill>
                <a:srgbClr val="0070C0"/>
              </a:solidFill>
            </a:endParaRPr>
          </a:p>
        </p:txBody>
      </p:sp>
    </p:spTree>
    <p:extLst>
      <p:ext uri="{BB962C8B-B14F-4D97-AF65-F5344CB8AC3E}">
        <p14:creationId xmlns:p14="http://schemas.microsoft.com/office/powerpoint/2010/main" val="23539217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Timetable</a:t>
            </a:r>
            <a:endParaRPr lang="en-GB" b="1" dirty="0">
              <a:solidFill>
                <a:srgbClr val="0070C0"/>
              </a:solidFill>
            </a:endParaRPr>
          </a:p>
        </p:txBody>
      </p:sp>
      <p:sp>
        <p:nvSpPr>
          <p:cNvPr id="3" name="Content Placeholder 2"/>
          <p:cNvSpPr>
            <a:spLocks noGrp="1"/>
          </p:cNvSpPr>
          <p:nvPr>
            <p:ph idx="1"/>
          </p:nvPr>
        </p:nvSpPr>
        <p:spPr/>
        <p:txBody>
          <a:bodyPr/>
          <a:lstStyle/>
          <a:p>
            <a:r>
              <a:rPr lang="en-GB" dirty="0" smtClean="0"/>
              <a:t>8:45	Re-group (while signing in </a:t>
            </a:r>
            <a:r>
              <a:rPr lang="en-GB" dirty="0" err="1" smtClean="0"/>
              <a:t>etc</a:t>
            </a:r>
            <a:r>
              <a:rPr lang="en-GB" dirty="0" smtClean="0"/>
              <a:t>)</a:t>
            </a:r>
          </a:p>
          <a:p>
            <a:r>
              <a:rPr lang="en-GB" dirty="0" smtClean="0"/>
              <a:t>9:00	Group activity to review current 			changes to practice</a:t>
            </a:r>
          </a:p>
          <a:p>
            <a:r>
              <a:rPr lang="en-GB" dirty="0" smtClean="0"/>
              <a:t>10:00	SEND</a:t>
            </a:r>
          </a:p>
          <a:p>
            <a:r>
              <a:rPr lang="en-GB" dirty="0" smtClean="0"/>
              <a:t>10:30	BREAK</a:t>
            </a:r>
          </a:p>
          <a:p>
            <a:r>
              <a:rPr lang="en-GB" dirty="0" smtClean="0"/>
              <a:t>10:45	English</a:t>
            </a:r>
          </a:p>
          <a:p>
            <a:r>
              <a:rPr lang="en-GB" dirty="0" smtClean="0"/>
              <a:t>11:15	Mathematics</a:t>
            </a:r>
          </a:p>
          <a:p>
            <a:r>
              <a:rPr lang="en-GB" dirty="0" smtClean="0"/>
              <a:t>11:45	Moodle and next steps</a:t>
            </a:r>
          </a:p>
          <a:p>
            <a:endParaRPr lang="en-GB" dirty="0"/>
          </a:p>
        </p:txBody>
      </p:sp>
    </p:spTree>
    <p:extLst>
      <p:ext uri="{BB962C8B-B14F-4D97-AF65-F5344CB8AC3E}">
        <p14:creationId xmlns:p14="http://schemas.microsoft.com/office/powerpoint/2010/main" val="10665737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072257" y="1166833"/>
            <a:ext cx="6181505" cy="2838229"/>
            <a:chOff x="29567" y="697105"/>
            <a:chExt cx="11545393" cy="5066049"/>
          </a:xfrm>
        </p:grpSpPr>
        <p:sp>
          <p:nvSpPr>
            <p:cNvPr id="9" name="Right Triangle 8"/>
            <p:cNvSpPr/>
            <p:nvPr/>
          </p:nvSpPr>
          <p:spPr>
            <a:xfrm>
              <a:off x="1496741" y="854036"/>
              <a:ext cx="9204888" cy="4734068"/>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p:cNvGrpSpPr/>
            <p:nvPr/>
          </p:nvGrpSpPr>
          <p:grpSpPr>
            <a:xfrm>
              <a:off x="29567" y="697105"/>
              <a:ext cx="11545393" cy="5066049"/>
              <a:chOff x="29567" y="697105"/>
              <a:chExt cx="11545393" cy="5066049"/>
            </a:xfrm>
          </p:grpSpPr>
          <p:cxnSp>
            <p:nvCxnSpPr>
              <p:cNvPr id="4" name="Straight Arrow Connector 3"/>
              <p:cNvCxnSpPr/>
              <p:nvPr/>
            </p:nvCxnSpPr>
            <p:spPr>
              <a:xfrm flipV="1">
                <a:off x="1282389" y="697105"/>
                <a:ext cx="71129"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rot="16200000">
                <a:off x="-1118108" y="2115552"/>
                <a:ext cx="3502524" cy="1207173"/>
              </a:xfrm>
              <a:prstGeom prst="rect">
                <a:avLst/>
              </a:prstGeom>
              <a:noFill/>
            </p:spPr>
            <p:txBody>
              <a:bodyPr wrap="square" rtlCol="0">
                <a:spAutoFit/>
              </a:bodyPr>
              <a:lstStyle/>
              <a:p>
                <a:pPr algn="ctr"/>
                <a:r>
                  <a:rPr lang="en-GB" b="1" dirty="0" smtClean="0">
                    <a:solidFill>
                      <a:schemeClr val="tx2">
                        <a:lumMod val="50000"/>
                      </a:schemeClr>
                    </a:solidFill>
                  </a:rPr>
                  <a:t>Level of Support</a:t>
                </a:r>
                <a:endParaRPr lang="en-GB" b="1" dirty="0">
                  <a:solidFill>
                    <a:schemeClr val="tx2">
                      <a:lumMod val="50000"/>
                    </a:schemeClr>
                  </a:solidFill>
                </a:endParaRPr>
              </a:p>
            </p:txBody>
          </p:sp>
        </p:grpSp>
      </p:grpSp>
      <p:cxnSp>
        <p:nvCxnSpPr>
          <p:cNvPr id="16" name="Straight Connector 15"/>
          <p:cNvCxnSpPr/>
          <p:nvPr/>
        </p:nvCxnSpPr>
        <p:spPr>
          <a:xfrm>
            <a:off x="775516" y="5109651"/>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332090" y="5098766"/>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883945" y="5088690"/>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435801" y="5103769"/>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rot="16200000">
            <a:off x="1108159" y="4818346"/>
            <a:ext cx="2088233" cy="461665"/>
          </a:xfrm>
          <a:prstGeom prst="rect">
            <a:avLst/>
          </a:prstGeom>
          <a:solidFill>
            <a:srgbClr val="92D050"/>
          </a:solidFill>
          <a:ln>
            <a:solidFill>
              <a:schemeClr val="accent1">
                <a:lumMod val="75000"/>
              </a:schemeClr>
            </a:solidFill>
          </a:ln>
        </p:spPr>
        <p:txBody>
          <a:bodyPr wrap="square" rtlCol="0">
            <a:spAutoFit/>
          </a:bodyPr>
          <a:lstStyle/>
          <a:p>
            <a:pPr algn="ctr"/>
            <a:r>
              <a:rPr lang="en-GB" sz="2400" dirty="0"/>
              <a:t>Apprentice</a:t>
            </a:r>
          </a:p>
        </p:txBody>
      </p:sp>
      <p:sp>
        <p:nvSpPr>
          <p:cNvPr id="21" name="TextBox 20"/>
          <p:cNvSpPr txBox="1"/>
          <p:nvPr/>
        </p:nvSpPr>
        <p:spPr>
          <a:xfrm rot="16200000">
            <a:off x="2664733" y="4818345"/>
            <a:ext cx="2088233" cy="461665"/>
          </a:xfrm>
          <a:prstGeom prst="rect">
            <a:avLst/>
          </a:prstGeom>
          <a:solidFill>
            <a:schemeClr val="accent4">
              <a:lumMod val="60000"/>
              <a:lumOff val="40000"/>
            </a:schemeClr>
          </a:solidFill>
          <a:ln>
            <a:solidFill>
              <a:schemeClr val="accent1">
                <a:lumMod val="75000"/>
              </a:schemeClr>
            </a:solidFill>
          </a:ln>
        </p:spPr>
        <p:txBody>
          <a:bodyPr wrap="square" rtlCol="0">
            <a:spAutoFit/>
          </a:bodyPr>
          <a:lstStyle/>
          <a:p>
            <a:pPr algn="ctr"/>
            <a:r>
              <a:rPr lang="en-GB" sz="2400" dirty="0"/>
              <a:t>Competent</a:t>
            </a:r>
          </a:p>
        </p:txBody>
      </p:sp>
      <p:sp>
        <p:nvSpPr>
          <p:cNvPr id="22" name="TextBox 21"/>
          <p:cNvSpPr txBox="1"/>
          <p:nvPr/>
        </p:nvSpPr>
        <p:spPr>
          <a:xfrm rot="16200000">
            <a:off x="4216589" y="4818344"/>
            <a:ext cx="2088235" cy="461665"/>
          </a:xfrm>
          <a:prstGeom prst="rect">
            <a:avLst/>
          </a:prstGeom>
          <a:solidFill>
            <a:schemeClr val="accent6">
              <a:lumMod val="60000"/>
              <a:lumOff val="40000"/>
            </a:schemeClr>
          </a:solidFill>
          <a:ln>
            <a:solidFill>
              <a:schemeClr val="accent1">
                <a:lumMod val="75000"/>
              </a:schemeClr>
            </a:solidFill>
          </a:ln>
        </p:spPr>
        <p:txBody>
          <a:bodyPr wrap="square" rtlCol="0">
            <a:spAutoFit/>
          </a:bodyPr>
          <a:lstStyle/>
          <a:p>
            <a:pPr algn="ctr"/>
            <a:r>
              <a:rPr lang="en-GB" sz="2400" dirty="0"/>
              <a:t>Expert</a:t>
            </a:r>
          </a:p>
        </p:txBody>
      </p:sp>
      <p:sp>
        <p:nvSpPr>
          <p:cNvPr id="23" name="TextBox 22"/>
          <p:cNvSpPr txBox="1"/>
          <p:nvPr/>
        </p:nvSpPr>
        <p:spPr>
          <a:xfrm rot="16200000">
            <a:off x="5707057" y="4854350"/>
            <a:ext cx="2160242" cy="461665"/>
          </a:xfrm>
          <a:prstGeom prst="rect">
            <a:avLst/>
          </a:prstGeom>
          <a:solidFill>
            <a:schemeClr val="accent1">
              <a:lumMod val="40000"/>
              <a:lumOff val="60000"/>
            </a:schemeClr>
          </a:solidFill>
          <a:ln>
            <a:solidFill>
              <a:schemeClr val="accent1">
                <a:lumMod val="75000"/>
              </a:schemeClr>
            </a:solidFill>
          </a:ln>
        </p:spPr>
        <p:txBody>
          <a:bodyPr wrap="square" rtlCol="0">
            <a:spAutoFit/>
          </a:bodyPr>
          <a:lstStyle/>
          <a:p>
            <a:pPr algn="ctr"/>
            <a:r>
              <a:rPr lang="en-GB" sz="2400" dirty="0" smtClean="0">
                <a:solidFill>
                  <a:srgbClr val="FF0000"/>
                </a:solidFill>
              </a:rPr>
              <a:t>EOY Mastery</a:t>
            </a:r>
            <a:endParaRPr lang="en-GB" sz="2400" dirty="0">
              <a:solidFill>
                <a:srgbClr val="FF0000"/>
              </a:solidFill>
            </a:endParaRPr>
          </a:p>
        </p:txBody>
      </p:sp>
      <p:grpSp>
        <p:nvGrpSpPr>
          <p:cNvPr id="26" name="Group 25"/>
          <p:cNvGrpSpPr/>
          <p:nvPr/>
        </p:nvGrpSpPr>
        <p:grpSpPr>
          <a:xfrm>
            <a:off x="1642486" y="2858630"/>
            <a:ext cx="5399468" cy="732883"/>
            <a:chOff x="2446986" y="2435542"/>
            <a:chExt cx="7199290" cy="732883"/>
          </a:xfrm>
        </p:grpSpPr>
        <p:sp>
          <p:nvSpPr>
            <p:cNvPr id="27" name="Right Arrow 26"/>
            <p:cNvSpPr/>
            <p:nvPr/>
          </p:nvSpPr>
          <p:spPr>
            <a:xfrm>
              <a:off x="2446986" y="2435542"/>
              <a:ext cx="7199290" cy="575947"/>
            </a:xfrm>
            <a:prstGeom prst="rightArrow">
              <a:avLst/>
            </a:prstGeom>
            <a:solidFill>
              <a:schemeClr val="accent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Box 27"/>
            <p:cNvSpPr txBox="1"/>
            <p:nvPr/>
          </p:nvSpPr>
          <p:spPr>
            <a:xfrm>
              <a:off x="2734065" y="2522094"/>
              <a:ext cx="5915595" cy="646331"/>
            </a:xfrm>
            <a:prstGeom prst="rect">
              <a:avLst/>
            </a:prstGeom>
            <a:noFill/>
            <a:ln w="25400">
              <a:noFill/>
            </a:ln>
          </p:spPr>
          <p:txBody>
            <a:bodyPr wrap="square" rtlCol="0">
              <a:spAutoFit/>
            </a:bodyPr>
            <a:lstStyle/>
            <a:p>
              <a:pPr algn="ctr"/>
              <a:r>
                <a:rPr lang="en-GB" b="1" dirty="0" smtClean="0"/>
                <a:t>Precise learning objectives are used  to ensure focus is clear</a:t>
              </a:r>
              <a:endParaRPr lang="en-GB" b="1" dirty="0"/>
            </a:p>
          </p:txBody>
        </p:sp>
      </p:grpSp>
      <p:sp>
        <p:nvSpPr>
          <p:cNvPr id="24" name="TextBox 23"/>
          <p:cNvSpPr txBox="1"/>
          <p:nvPr/>
        </p:nvSpPr>
        <p:spPr>
          <a:xfrm>
            <a:off x="51387" y="249809"/>
            <a:ext cx="7112899" cy="954107"/>
          </a:xfrm>
          <a:prstGeom prst="rect">
            <a:avLst/>
          </a:prstGeom>
          <a:noFill/>
        </p:spPr>
        <p:txBody>
          <a:bodyPr wrap="square" rtlCol="0">
            <a:spAutoFit/>
          </a:bodyPr>
          <a:lstStyle/>
          <a:p>
            <a:r>
              <a:rPr lang="en-GB" sz="2000" b="1" dirty="0" smtClean="0"/>
              <a:t>‘A MODEL’ </a:t>
            </a:r>
          </a:p>
          <a:p>
            <a:r>
              <a:rPr lang="en-GB" sz="2000" b="1" dirty="0" smtClean="0"/>
              <a:t>– The journey to Mastering EOY expectations</a:t>
            </a:r>
          </a:p>
          <a:p>
            <a:pPr algn="r"/>
            <a:r>
              <a:rPr lang="en-GB" sz="1600" dirty="0" smtClean="0"/>
              <a:t>Building independence and resilience, by removing the scaffolding over time</a:t>
            </a:r>
            <a:endParaRPr lang="en-GB" sz="1600" dirty="0"/>
          </a:p>
        </p:txBody>
      </p:sp>
      <p:sp>
        <p:nvSpPr>
          <p:cNvPr id="25" name="TextBox 24"/>
          <p:cNvSpPr txBox="1"/>
          <p:nvPr/>
        </p:nvSpPr>
        <p:spPr>
          <a:xfrm>
            <a:off x="7353074" y="3482404"/>
            <a:ext cx="1471704" cy="400110"/>
          </a:xfrm>
          <a:prstGeom prst="rect">
            <a:avLst/>
          </a:prstGeom>
          <a:noFill/>
        </p:spPr>
        <p:txBody>
          <a:bodyPr wrap="square" rtlCol="0">
            <a:spAutoFit/>
          </a:bodyPr>
          <a:lstStyle/>
          <a:p>
            <a:r>
              <a:rPr lang="en-GB" sz="2000" b="1" dirty="0" smtClean="0">
                <a:solidFill>
                  <a:schemeClr val="tx2">
                    <a:lumMod val="50000"/>
                  </a:schemeClr>
                </a:solidFill>
              </a:rPr>
              <a:t>Time</a:t>
            </a:r>
            <a:endParaRPr lang="en-GB" sz="2000" b="1" dirty="0">
              <a:solidFill>
                <a:schemeClr val="tx2">
                  <a:lumMod val="50000"/>
                </a:schemeClr>
              </a:solidFill>
            </a:endParaRPr>
          </a:p>
        </p:txBody>
      </p:sp>
    </p:spTree>
    <p:extLst>
      <p:ext uri="{BB962C8B-B14F-4D97-AF65-F5344CB8AC3E}">
        <p14:creationId xmlns:p14="http://schemas.microsoft.com/office/powerpoint/2010/main" val="513769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0-#ppt_w/2"/>
                                          </p:val>
                                        </p:tav>
                                        <p:tav tm="100000">
                                          <p:val>
                                            <p:strVal val="#ppt_x"/>
                                          </p:val>
                                        </p:tav>
                                      </p:tavLst>
                                    </p:anim>
                                    <p:anim calcmode="lin" valueType="num">
                                      <p:cBhvr additive="base">
                                        <p:cTn id="32" dur="5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Going deeper spring term</a:t>
            </a:r>
            <a:endParaRPr lang="en-GB" b="1" dirty="0">
              <a:solidFill>
                <a:srgbClr val="0070C0"/>
              </a:solidFill>
            </a:endParaRPr>
          </a:p>
        </p:txBody>
      </p:sp>
      <p:sp>
        <p:nvSpPr>
          <p:cNvPr id="3" name="Content Placeholder 2"/>
          <p:cNvSpPr>
            <a:spLocks noGrp="1"/>
          </p:cNvSpPr>
          <p:nvPr>
            <p:ph idx="1"/>
          </p:nvPr>
        </p:nvSpPr>
        <p:spPr/>
        <p:txBody>
          <a:bodyPr>
            <a:normAutofit fontScale="85000" lnSpcReduction="20000"/>
          </a:bodyPr>
          <a:lstStyle/>
          <a:p>
            <a:r>
              <a:rPr lang="en-GB" dirty="0" smtClean="0"/>
              <a:t>Greater focus on pupil independence based on previous experiences. Asking pupils for steps/ ideas rather than always providing the model at the beginning of a session</a:t>
            </a:r>
          </a:p>
          <a:p>
            <a:r>
              <a:rPr lang="en-GB" dirty="0" smtClean="0"/>
              <a:t>Greater focus on pupils’ use of accurate vocabulary and language </a:t>
            </a:r>
          </a:p>
          <a:p>
            <a:r>
              <a:rPr lang="en-GB" dirty="0" smtClean="0"/>
              <a:t>Greater focus on what is the same about the mathematics making links across domains</a:t>
            </a:r>
          </a:p>
          <a:p>
            <a:r>
              <a:rPr lang="en-GB" dirty="0" smtClean="0"/>
              <a:t>Providing </a:t>
            </a:r>
            <a:r>
              <a:rPr lang="en-GB" dirty="0"/>
              <a:t>‘answer’ along with problem/ calculation can help to focus discussion on reasoning and alternative solutions/ models</a:t>
            </a:r>
            <a:r>
              <a:rPr lang="en-GB" dirty="0" smtClean="0"/>
              <a:t>.</a:t>
            </a:r>
          </a:p>
          <a:p>
            <a:r>
              <a:rPr lang="en-GB" dirty="0" smtClean="0"/>
              <a:t>Use of ‘intelligent practise’ with discussion/ diagnostic assessment-not enough for pupils to just ‘practise’ getting ‘right answer’ this term…</a:t>
            </a:r>
            <a:endParaRPr lang="en-GB" dirty="0"/>
          </a:p>
        </p:txBody>
      </p:sp>
    </p:spTree>
    <p:extLst>
      <p:ext uri="{BB962C8B-B14F-4D97-AF65-F5344CB8AC3E}">
        <p14:creationId xmlns:p14="http://schemas.microsoft.com/office/powerpoint/2010/main" val="12310257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0000" y="1548000"/>
            <a:ext cx="7920000" cy="4905336"/>
          </a:xfrm>
        </p:spPr>
        <p:txBody>
          <a:bodyPr>
            <a:normAutofit fontScale="85000" lnSpcReduction="20000"/>
          </a:bodyPr>
          <a:lstStyle/>
          <a:p>
            <a:pPr marL="0" indent="0"/>
            <a:r>
              <a:rPr lang="en-GB" sz="2400" dirty="0" smtClean="0">
                <a:latin typeface="Calibri" panose="020F0502020204030204" pitchFamily="34" charset="0"/>
                <a:cs typeface="Arial"/>
              </a:rPr>
              <a:t>The key principles are</a:t>
            </a:r>
          </a:p>
          <a:p>
            <a:pPr>
              <a:buFont typeface="Arial"/>
              <a:buChar char="•"/>
            </a:pPr>
            <a:r>
              <a:rPr lang="en-GB" sz="2400" b="1" dirty="0" smtClean="0">
                <a:solidFill>
                  <a:srgbClr val="00628C"/>
                </a:solidFill>
                <a:latin typeface="Calibri" panose="020F0502020204030204" pitchFamily="34" charset="0"/>
                <a:cs typeface="Arial"/>
              </a:rPr>
              <a:t>PROCEDURAL </a:t>
            </a:r>
            <a:r>
              <a:rPr lang="en-GB" sz="2400" b="1" dirty="0">
                <a:solidFill>
                  <a:srgbClr val="00628C"/>
                </a:solidFill>
                <a:latin typeface="Calibri" panose="020F0502020204030204" pitchFamily="34" charset="0"/>
                <a:cs typeface="Arial"/>
              </a:rPr>
              <a:t>VARIATION </a:t>
            </a:r>
            <a:r>
              <a:rPr lang="en-GB" sz="2400" dirty="0" smtClean="0">
                <a:latin typeface="Calibri" panose="020F0502020204030204" pitchFamily="34" charset="0"/>
                <a:cs typeface="Arial"/>
              </a:rPr>
              <a:t>provides </a:t>
            </a:r>
            <a:r>
              <a:rPr lang="en-GB" sz="2400" dirty="0">
                <a:latin typeface="Calibri" panose="020F0502020204030204" pitchFamily="34" charset="0"/>
                <a:cs typeface="Arial"/>
              </a:rPr>
              <a:t>a process for </a:t>
            </a:r>
            <a:r>
              <a:rPr lang="en-GB" sz="2400" b="1" dirty="0">
                <a:solidFill>
                  <a:srgbClr val="00628C"/>
                </a:solidFill>
                <a:latin typeface="Calibri" panose="020F0502020204030204" pitchFamily="34" charset="0"/>
                <a:cs typeface="Arial"/>
              </a:rPr>
              <a:t>formation of concepts stage by stage</a:t>
            </a:r>
            <a:r>
              <a:rPr lang="en-GB" sz="2400" dirty="0">
                <a:latin typeface="Calibri" panose="020F0502020204030204" pitchFamily="34" charset="0"/>
                <a:cs typeface="Arial"/>
              </a:rPr>
              <a:t>, in which pupils' experience in solving problems is manifested by </a:t>
            </a:r>
            <a:r>
              <a:rPr lang="en-GB" sz="2400" b="1" dirty="0">
                <a:solidFill>
                  <a:srgbClr val="00628C"/>
                </a:solidFill>
                <a:latin typeface="Calibri" panose="020F0502020204030204" pitchFamily="34" charset="0"/>
                <a:cs typeface="Arial"/>
              </a:rPr>
              <a:t>the richness of varying problems and the variety of transferring</a:t>
            </a:r>
            <a:r>
              <a:rPr lang="en-GB" sz="2400" dirty="0" smtClean="0">
                <a:latin typeface="Calibri" panose="020F0502020204030204" pitchFamily="34" charset="0"/>
                <a:cs typeface="Arial"/>
              </a:rPr>
              <a:t>.</a:t>
            </a:r>
          </a:p>
          <a:p>
            <a:pPr>
              <a:buFont typeface="Arial"/>
              <a:buChar char="•"/>
            </a:pPr>
            <a:endParaRPr lang="en-GB" sz="2400" b="1" dirty="0" smtClean="0">
              <a:solidFill>
                <a:srgbClr val="00628C"/>
              </a:solidFill>
              <a:latin typeface="Calibri" panose="020F0502020204030204" pitchFamily="34" charset="0"/>
              <a:cs typeface="Arial"/>
            </a:endParaRPr>
          </a:p>
          <a:p>
            <a:pPr>
              <a:buFont typeface="Arial"/>
              <a:buChar char="•"/>
            </a:pPr>
            <a:r>
              <a:rPr lang="en-GB" sz="2400" b="1" dirty="0" smtClean="0">
                <a:solidFill>
                  <a:srgbClr val="00628C"/>
                </a:solidFill>
                <a:latin typeface="Calibri" panose="020F0502020204030204" pitchFamily="34" charset="0"/>
                <a:cs typeface="Arial"/>
              </a:rPr>
              <a:t>CONCEPTUAL VARIATION </a:t>
            </a:r>
            <a:r>
              <a:rPr lang="en-GB" sz="2400" dirty="0" smtClean="0">
                <a:latin typeface="Calibri" panose="020F0502020204030204" pitchFamily="34" charset="0"/>
                <a:cs typeface="Arial"/>
              </a:rPr>
              <a:t>provides pupils with </a:t>
            </a:r>
            <a:r>
              <a:rPr lang="en-GB" sz="2400" b="1" dirty="0">
                <a:solidFill>
                  <a:srgbClr val="00628C"/>
                </a:solidFill>
                <a:latin typeface="Calibri" panose="020F0502020204030204" pitchFamily="34" charset="0"/>
                <a:cs typeface="Arial"/>
              </a:rPr>
              <a:t>multiple perspectives and experiences </a:t>
            </a:r>
            <a:r>
              <a:rPr lang="en-GB" sz="2400" b="1" dirty="0" smtClean="0">
                <a:solidFill>
                  <a:srgbClr val="00628C"/>
                </a:solidFill>
                <a:latin typeface="Calibri" panose="020F0502020204030204" pitchFamily="34" charset="0"/>
                <a:cs typeface="Arial"/>
              </a:rPr>
              <a:t>of mathematical </a:t>
            </a:r>
            <a:r>
              <a:rPr lang="en-GB" sz="2400" b="1" dirty="0">
                <a:solidFill>
                  <a:srgbClr val="00628C"/>
                </a:solidFill>
                <a:latin typeface="Calibri" panose="020F0502020204030204" pitchFamily="34" charset="0"/>
                <a:cs typeface="Arial"/>
              </a:rPr>
              <a:t>concepts</a:t>
            </a:r>
            <a:r>
              <a:rPr lang="en-GB" sz="2400" dirty="0" smtClean="0">
                <a:latin typeface="Calibri" panose="020F0502020204030204" pitchFamily="34" charset="0"/>
                <a:cs typeface="Arial"/>
              </a:rPr>
              <a:t>.</a:t>
            </a:r>
          </a:p>
          <a:p>
            <a:pPr>
              <a:buFont typeface="Arial"/>
              <a:buChar char="•"/>
            </a:pPr>
            <a:endParaRPr lang="en-GB" sz="2400" dirty="0">
              <a:latin typeface="Calibri" panose="020F0502020204030204" pitchFamily="34" charset="0"/>
              <a:cs typeface="Arial"/>
            </a:endParaRPr>
          </a:p>
          <a:p>
            <a:pPr>
              <a:buFont typeface="Arial"/>
              <a:buChar char="•"/>
            </a:pPr>
            <a:r>
              <a:rPr lang="en-GB" sz="2400" b="1" dirty="0" smtClean="0">
                <a:solidFill>
                  <a:srgbClr val="00628C"/>
                </a:solidFill>
                <a:latin typeface="Calibri" panose="020F0502020204030204" pitchFamily="34" charset="0"/>
                <a:cs typeface="Arial"/>
              </a:rPr>
              <a:t>INTELLIGENT PRACTICE: </a:t>
            </a:r>
            <a:r>
              <a:rPr lang="en-GB" sz="2400" dirty="0">
                <a:latin typeface="Calibri" panose="020F0502020204030204" pitchFamily="34" charset="0"/>
                <a:cs typeface="Arial"/>
              </a:rPr>
              <a:t>w</a:t>
            </a:r>
            <a:r>
              <a:rPr lang="en-GB" sz="2400" dirty="0" smtClean="0">
                <a:latin typeface="Calibri" panose="020F0502020204030204" pitchFamily="34" charset="0"/>
                <a:cs typeface="Arial"/>
              </a:rPr>
              <a:t>hen designing exercises</a:t>
            </a:r>
            <a:r>
              <a:rPr lang="en-GB" sz="2400" dirty="0">
                <a:latin typeface="Calibri" panose="020F0502020204030204" pitchFamily="34" charset="0"/>
                <a:cs typeface="Arial"/>
              </a:rPr>
              <a:t>, the teacher </a:t>
            </a:r>
            <a:r>
              <a:rPr lang="en-GB" sz="2400" dirty="0" smtClean="0">
                <a:latin typeface="Calibri" panose="020F0502020204030204" pitchFamily="34" charset="0"/>
                <a:cs typeface="Arial"/>
              </a:rPr>
              <a:t>is advised </a:t>
            </a:r>
            <a:r>
              <a:rPr lang="en-GB" sz="2400" b="1" dirty="0" smtClean="0">
                <a:solidFill>
                  <a:srgbClr val="00628C"/>
                </a:solidFill>
                <a:latin typeface="Calibri" panose="020F0502020204030204" pitchFamily="34" charset="0"/>
                <a:cs typeface="Arial"/>
              </a:rPr>
              <a:t>to avoid </a:t>
            </a:r>
            <a:r>
              <a:rPr lang="en-GB" sz="2400" b="1" dirty="0">
                <a:solidFill>
                  <a:srgbClr val="00628C"/>
                </a:solidFill>
                <a:latin typeface="Calibri" panose="020F0502020204030204" pitchFamily="34" charset="0"/>
                <a:cs typeface="Arial"/>
              </a:rPr>
              <a:t>mechanical repetition </a:t>
            </a:r>
            <a:r>
              <a:rPr lang="en-GB" sz="2400" dirty="0">
                <a:solidFill>
                  <a:srgbClr val="000000"/>
                </a:solidFill>
                <a:latin typeface="Calibri" panose="020F0502020204030204" pitchFamily="34" charset="0"/>
                <a:cs typeface="Arial"/>
              </a:rPr>
              <a:t>and to create an appropriate path for</a:t>
            </a:r>
            <a:r>
              <a:rPr lang="en-GB" sz="2400" b="1" dirty="0">
                <a:solidFill>
                  <a:srgbClr val="00628C"/>
                </a:solidFill>
                <a:latin typeface="Calibri" panose="020F0502020204030204" pitchFamily="34" charset="0"/>
                <a:cs typeface="Arial"/>
              </a:rPr>
              <a:t> practising the thinking process with increasing </a:t>
            </a:r>
            <a:r>
              <a:rPr lang="en-GB" sz="2400" b="1" dirty="0" smtClean="0">
                <a:solidFill>
                  <a:srgbClr val="00628C"/>
                </a:solidFill>
                <a:latin typeface="Calibri" panose="020F0502020204030204" pitchFamily="34" charset="0"/>
                <a:cs typeface="Arial"/>
              </a:rPr>
              <a:t>creativity</a:t>
            </a:r>
            <a:r>
              <a:rPr lang="en-GB" sz="2400" dirty="0" smtClean="0">
                <a:latin typeface="Calibri" panose="020F0502020204030204" pitchFamily="34" charset="0"/>
                <a:cs typeface="Arial"/>
              </a:rPr>
              <a:t>.</a:t>
            </a:r>
          </a:p>
          <a:p>
            <a:pPr>
              <a:buFont typeface="Arial"/>
              <a:buChar char="•"/>
            </a:pPr>
            <a:endParaRPr lang="en-GB" sz="2400" dirty="0">
              <a:latin typeface="Calibri" panose="020F0502020204030204" pitchFamily="34" charset="0"/>
              <a:cs typeface="Arial"/>
            </a:endParaRPr>
          </a:p>
          <a:p>
            <a:pPr>
              <a:buFont typeface="Arial"/>
              <a:buChar char="•"/>
            </a:pPr>
            <a:r>
              <a:rPr lang="en-GB" sz="2400" dirty="0">
                <a:latin typeface="Calibri" panose="020F0502020204030204" pitchFamily="34" charset="0"/>
                <a:cs typeface="Arial"/>
              </a:rPr>
              <a:t>c</a:t>
            </a:r>
            <a:r>
              <a:rPr lang="en-GB" sz="2400" dirty="0" smtClean="0">
                <a:latin typeface="Calibri" panose="020F0502020204030204" pitchFamily="34" charset="0"/>
                <a:cs typeface="Arial"/>
              </a:rPr>
              <a:t>.f. </a:t>
            </a:r>
            <a:r>
              <a:rPr lang="en-GB" sz="2400" dirty="0" err="1" smtClean="0">
                <a:latin typeface="Calibri" panose="020F0502020204030204" pitchFamily="34" charset="0"/>
                <a:cs typeface="Arial"/>
              </a:rPr>
              <a:t>Gu</a:t>
            </a:r>
            <a:r>
              <a:rPr lang="en-GB" sz="2400" dirty="0">
                <a:latin typeface="Calibri" panose="020F0502020204030204" pitchFamily="34" charset="0"/>
                <a:cs typeface="Arial"/>
              </a:rPr>
              <a:t>, Huang &amp; </a:t>
            </a:r>
            <a:r>
              <a:rPr lang="en-GB" sz="2400" dirty="0" err="1">
                <a:latin typeface="Calibri" panose="020F0502020204030204" pitchFamily="34" charset="0"/>
                <a:cs typeface="Arial"/>
              </a:rPr>
              <a:t>Marton</a:t>
            </a:r>
            <a:r>
              <a:rPr lang="en-GB" sz="2400" dirty="0">
                <a:latin typeface="Calibri" panose="020F0502020204030204" pitchFamily="34" charset="0"/>
                <a:cs typeface="Arial"/>
              </a:rPr>
              <a:t>, </a:t>
            </a:r>
            <a:r>
              <a:rPr lang="en-GB" sz="2400" dirty="0" smtClean="0">
                <a:latin typeface="Calibri" panose="020F0502020204030204" pitchFamily="34" charset="0"/>
                <a:cs typeface="Arial"/>
              </a:rPr>
              <a:t>2004 and Lo</a:t>
            </a:r>
            <a:r>
              <a:rPr lang="en-GB" sz="2400" dirty="0">
                <a:latin typeface="Calibri" panose="020F0502020204030204" pitchFamily="34" charset="0"/>
                <a:cs typeface="Arial"/>
              </a:rPr>
              <a:t>, </a:t>
            </a:r>
            <a:r>
              <a:rPr lang="en-GB" sz="2400" dirty="0" err="1">
                <a:latin typeface="Calibri" panose="020F0502020204030204" pitchFamily="34" charset="0"/>
                <a:cs typeface="Arial"/>
              </a:rPr>
              <a:t>Chik</a:t>
            </a:r>
            <a:r>
              <a:rPr lang="en-GB" sz="2400" dirty="0">
                <a:latin typeface="Calibri" panose="020F0502020204030204" pitchFamily="34" charset="0"/>
                <a:cs typeface="Arial"/>
              </a:rPr>
              <a:t> &amp; Pang, </a:t>
            </a:r>
            <a:r>
              <a:rPr lang="en-GB" sz="2400" dirty="0" smtClean="0">
                <a:latin typeface="Calibri" panose="020F0502020204030204" pitchFamily="34" charset="0"/>
                <a:cs typeface="Arial"/>
              </a:rPr>
              <a:t>2006</a:t>
            </a:r>
            <a:endParaRPr lang="en-GB" sz="2400" dirty="0">
              <a:latin typeface="Calibri" panose="020F0502020204030204" pitchFamily="34" charset="0"/>
              <a:cs typeface="Arial"/>
            </a:endParaRPr>
          </a:p>
          <a:p>
            <a:pPr marL="0" indent="0"/>
            <a:endParaRPr lang="en-GB" sz="2400" i="1" dirty="0" smtClean="0">
              <a:latin typeface="Calibri" panose="020F0502020204030204" pitchFamily="34" charset="0"/>
              <a:cs typeface="Arial"/>
            </a:endParaRPr>
          </a:p>
          <a:p>
            <a:pPr marL="0" indent="0"/>
            <a:endParaRPr lang="en-GB" sz="2400" i="1" dirty="0">
              <a:latin typeface="Calibri" panose="020F0502020204030204" pitchFamily="34" charset="0"/>
              <a:cs typeface="Arial"/>
            </a:endParaRPr>
          </a:p>
          <a:p>
            <a:pPr marL="0" indent="0"/>
            <a:r>
              <a:rPr lang="en-GB" sz="2400" dirty="0" err="1" smtClean="0">
                <a:latin typeface="Calibri" panose="020F0502020204030204" pitchFamily="34" charset="0"/>
                <a:cs typeface="Arial"/>
              </a:rPr>
              <a:t>Gu</a:t>
            </a:r>
            <a:r>
              <a:rPr lang="en-GB" sz="2400" dirty="0" smtClean="0">
                <a:latin typeface="Calibri" panose="020F0502020204030204" pitchFamily="34" charset="0"/>
                <a:cs typeface="Arial"/>
              </a:rPr>
              <a:t>, 1981</a:t>
            </a:r>
            <a:endParaRPr lang="en-GB" sz="2400" i="1" dirty="0">
              <a:latin typeface="Calibri" panose="020F0502020204030204" pitchFamily="34" charset="0"/>
              <a:cs typeface="Arial"/>
            </a:endParaRPr>
          </a:p>
        </p:txBody>
      </p:sp>
      <p:sp>
        <p:nvSpPr>
          <p:cNvPr id="2" name="TextBox 1"/>
          <p:cNvSpPr txBox="1"/>
          <p:nvPr/>
        </p:nvSpPr>
        <p:spPr>
          <a:xfrm>
            <a:off x="6674748" y="405299"/>
            <a:ext cx="401547" cy="523220"/>
          </a:xfrm>
          <a:prstGeom prst="rect">
            <a:avLst/>
          </a:prstGeom>
          <a:noFill/>
        </p:spPr>
        <p:txBody>
          <a:bodyPr wrap="none" rtlCol="0">
            <a:spAutoFit/>
          </a:bodyPr>
          <a:lstStyle/>
          <a:p>
            <a:endParaRPr lang="en-US" dirty="0"/>
          </a:p>
        </p:txBody>
      </p:sp>
      <p:sp>
        <p:nvSpPr>
          <p:cNvPr id="7" name="Rectangle 6"/>
          <p:cNvSpPr/>
          <p:nvPr/>
        </p:nvSpPr>
        <p:spPr bwMode="auto">
          <a:xfrm>
            <a:off x="6444208" y="144016"/>
            <a:ext cx="2664296" cy="1484784"/>
          </a:xfrm>
          <a:prstGeom prst="rect">
            <a:avLst/>
          </a:prstGeom>
          <a:solidFill>
            <a:srgbClr val="FFFFFF"/>
          </a:solidFill>
          <a:ln>
            <a:solidFill>
              <a:srgbClr val="FFFFFF"/>
            </a:solidFill>
          </a:ln>
          <a:effectLs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US" sz="2800" b="0" i="0" u="none" strike="noStrike" cap="none" normalizeH="0" baseline="0" dirty="0" smtClean="0">
              <a:ln>
                <a:noFill/>
              </a:ln>
              <a:solidFill>
                <a:schemeClr val="tx1"/>
              </a:solidFill>
              <a:effectLst/>
              <a:latin typeface="Arial" charset="0"/>
            </a:endParaRPr>
          </a:p>
        </p:txBody>
      </p:sp>
      <p:pic>
        <p:nvPicPr>
          <p:cNvPr id="9" name="Picture 8" descr="NCETM-logo-letterhead"/>
          <p:cNvPicPr>
            <a:picLocks noChangeAspect="1"/>
          </p:cNvPicPr>
          <p:nvPr/>
        </p:nvPicPr>
        <p:blipFill rotWithShape="1">
          <a:blip r:embed="rId2" cstate="print">
            <a:extLst>
              <a:ext uri="{28A0092B-C50C-407E-A947-70E740481C1C}">
                <a14:useLocalDpi xmlns:a14="http://schemas.microsoft.com/office/drawing/2010/main" val="0"/>
              </a:ext>
            </a:extLst>
          </a:blip>
          <a:srcRect t="14656" r="7827" b="46576"/>
          <a:stretch/>
        </p:blipFill>
        <p:spPr bwMode="auto">
          <a:xfrm>
            <a:off x="6948264" y="188760"/>
            <a:ext cx="2046422" cy="1080000"/>
          </a:xfrm>
          <a:prstGeom prst="rect">
            <a:avLst/>
          </a:prstGeom>
          <a:noFill/>
          <a:ln>
            <a:noFill/>
          </a:ln>
          <a:extLst>
            <a:ext uri="{53640926-AAD7-44D8-BBD7-CCE9431645EC}">
              <a14:shadowObscured xmlns:a14="http://schemas.microsoft.com/office/drawing/2010/main"/>
            </a:ext>
          </a:extLst>
        </p:spPr>
      </p:pic>
      <p:sp>
        <p:nvSpPr>
          <p:cNvPr id="5" name="Title 1"/>
          <p:cNvSpPr txBox="1">
            <a:spLocks/>
          </p:cNvSpPr>
          <p:nvPr/>
        </p:nvSpPr>
        <p:spPr bwMode="auto">
          <a:xfrm>
            <a:off x="719999" y="648000"/>
            <a:ext cx="7251475" cy="6079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b="1">
                <a:solidFill>
                  <a:srgbClr val="00628C"/>
                </a:solidFill>
                <a:latin typeface="+mj-lt"/>
                <a:ea typeface="+mj-ea"/>
                <a:cs typeface="+mj-cs"/>
              </a:defRPr>
            </a:lvl1pPr>
            <a:lvl2pPr algn="l" rtl="0" eaLnBrk="0" fontAlgn="base" hangingPunct="0">
              <a:spcBef>
                <a:spcPct val="0"/>
              </a:spcBef>
              <a:spcAft>
                <a:spcPct val="0"/>
              </a:spcAft>
              <a:defRPr sz="3600" b="1">
                <a:solidFill>
                  <a:srgbClr val="00628C"/>
                </a:solidFill>
                <a:latin typeface="Arial" charset="0"/>
              </a:defRPr>
            </a:lvl2pPr>
            <a:lvl3pPr algn="l" rtl="0" eaLnBrk="0" fontAlgn="base" hangingPunct="0">
              <a:spcBef>
                <a:spcPct val="0"/>
              </a:spcBef>
              <a:spcAft>
                <a:spcPct val="0"/>
              </a:spcAft>
              <a:defRPr sz="3600" b="1">
                <a:solidFill>
                  <a:srgbClr val="00628C"/>
                </a:solidFill>
                <a:latin typeface="Arial" charset="0"/>
              </a:defRPr>
            </a:lvl3pPr>
            <a:lvl4pPr algn="l" rtl="0" eaLnBrk="0" fontAlgn="base" hangingPunct="0">
              <a:spcBef>
                <a:spcPct val="0"/>
              </a:spcBef>
              <a:spcAft>
                <a:spcPct val="0"/>
              </a:spcAft>
              <a:defRPr sz="3600" b="1">
                <a:solidFill>
                  <a:srgbClr val="00628C"/>
                </a:solidFill>
                <a:latin typeface="Arial" charset="0"/>
              </a:defRPr>
            </a:lvl4pPr>
            <a:lvl5pPr algn="l" rtl="0" eaLnBrk="0" fontAlgn="base" hangingPunct="0">
              <a:spcBef>
                <a:spcPct val="0"/>
              </a:spcBef>
              <a:spcAft>
                <a:spcPct val="0"/>
              </a:spcAft>
              <a:defRPr sz="3600" b="1">
                <a:solidFill>
                  <a:srgbClr val="00628C"/>
                </a:solidFill>
                <a:latin typeface="Arial" charset="0"/>
              </a:defRPr>
            </a:lvl5pPr>
            <a:lvl6pPr marL="457200" algn="l" rtl="0" fontAlgn="base">
              <a:spcBef>
                <a:spcPct val="0"/>
              </a:spcBef>
              <a:spcAft>
                <a:spcPct val="0"/>
              </a:spcAft>
              <a:defRPr sz="3600" b="1">
                <a:solidFill>
                  <a:srgbClr val="00628C"/>
                </a:solidFill>
                <a:latin typeface="Arial" charset="0"/>
              </a:defRPr>
            </a:lvl6pPr>
            <a:lvl7pPr marL="914400" algn="l" rtl="0" fontAlgn="base">
              <a:spcBef>
                <a:spcPct val="0"/>
              </a:spcBef>
              <a:spcAft>
                <a:spcPct val="0"/>
              </a:spcAft>
              <a:defRPr sz="3600" b="1">
                <a:solidFill>
                  <a:srgbClr val="00628C"/>
                </a:solidFill>
                <a:latin typeface="Arial" charset="0"/>
              </a:defRPr>
            </a:lvl7pPr>
            <a:lvl8pPr marL="1371600" algn="l" rtl="0" fontAlgn="base">
              <a:spcBef>
                <a:spcPct val="0"/>
              </a:spcBef>
              <a:spcAft>
                <a:spcPct val="0"/>
              </a:spcAft>
              <a:defRPr sz="3600" b="1">
                <a:solidFill>
                  <a:srgbClr val="00628C"/>
                </a:solidFill>
                <a:latin typeface="Arial" charset="0"/>
              </a:defRPr>
            </a:lvl8pPr>
            <a:lvl9pPr marL="1828800" algn="l" rtl="0" fontAlgn="base">
              <a:spcBef>
                <a:spcPct val="0"/>
              </a:spcBef>
              <a:spcAft>
                <a:spcPct val="0"/>
              </a:spcAft>
              <a:defRPr sz="3600" b="1">
                <a:solidFill>
                  <a:srgbClr val="00628C"/>
                </a:solidFill>
                <a:latin typeface="Arial" charset="0"/>
              </a:defRPr>
            </a:lvl9pPr>
          </a:lstStyle>
          <a:p>
            <a:pPr>
              <a:buClrTx/>
              <a:buFontTx/>
              <a:buNone/>
            </a:pPr>
            <a:r>
              <a:rPr lang="en-GB" kern="0" dirty="0">
                <a:latin typeface="Calibri" panose="020F0502020204030204" pitchFamily="34" charset="0"/>
              </a:rPr>
              <a:t>Teaching for </a:t>
            </a:r>
            <a:r>
              <a:rPr lang="en-GB" kern="0" dirty="0" smtClean="0">
                <a:latin typeface="Calibri" panose="020F0502020204030204" pitchFamily="34" charset="0"/>
              </a:rPr>
              <a:t>Mastery </a:t>
            </a:r>
            <a:r>
              <a:rPr lang="en-GB" sz="2000" kern="0" dirty="0" smtClean="0">
                <a:latin typeface="Calibri" panose="020F0502020204030204" pitchFamily="34" charset="0"/>
              </a:rPr>
              <a:t>(in Shanghai)</a:t>
            </a:r>
            <a:endParaRPr lang="en-GB" sz="2000" kern="0" dirty="0">
              <a:latin typeface="Calibri" panose="020F0502020204030204" pitchFamily="34" charset="0"/>
            </a:endParaRPr>
          </a:p>
        </p:txBody>
      </p:sp>
    </p:spTree>
    <p:extLst>
      <p:ext uri="{BB962C8B-B14F-4D97-AF65-F5344CB8AC3E}">
        <p14:creationId xmlns:p14="http://schemas.microsoft.com/office/powerpoint/2010/main" val="2802586822"/>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 calcmode="lin" valueType="num">
                                      <p:cBhvr additive="base">
                                        <p:cTn id="23" dur="500" fill="hold"/>
                                        <p:tgtEl>
                                          <p:spTgt spid="3">
                                            <p:txEl>
                                              <p:pRg st="7" end="7"/>
                                            </p:tx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0000" y="1548000"/>
            <a:ext cx="7920000" cy="4968552"/>
          </a:xfrm>
        </p:spPr>
        <p:txBody>
          <a:bodyPr/>
          <a:lstStyle/>
          <a:p>
            <a:pPr marL="457200" indent="-457200">
              <a:buFont typeface="+mj-lt"/>
              <a:buAutoNum type="arabicPeriod"/>
            </a:pPr>
            <a:r>
              <a:rPr lang="en-GB" sz="2400" dirty="0" smtClean="0">
                <a:latin typeface="Calibri" panose="020F0502020204030204" pitchFamily="34" charset="0"/>
                <a:cs typeface="Arial"/>
              </a:rPr>
              <a:t>Multiple </a:t>
            </a:r>
            <a:r>
              <a:rPr lang="en-GB" sz="2400" b="1" dirty="0" smtClean="0">
                <a:solidFill>
                  <a:srgbClr val="00628C"/>
                </a:solidFill>
                <a:latin typeface="Calibri" panose="020F0502020204030204" pitchFamily="34" charset="0"/>
                <a:cs typeface="Arial"/>
              </a:rPr>
              <a:t>examples of the problem</a:t>
            </a:r>
            <a:r>
              <a:rPr lang="en-GB" sz="2400" dirty="0">
                <a:latin typeface="Calibri" panose="020F0502020204030204" pitchFamily="34" charset="0"/>
                <a:cs typeface="Arial"/>
              </a:rPr>
              <a:t>: extending the original problem by varying the conditions, changing the </a:t>
            </a:r>
            <a:r>
              <a:rPr lang="en-GB" sz="2400" dirty="0" smtClean="0">
                <a:latin typeface="Calibri" panose="020F0502020204030204" pitchFamily="34" charset="0"/>
                <a:cs typeface="Arial"/>
              </a:rPr>
              <a:t>results, </a:t>
            </a:r>
            <a:r>
              <a:rPr lang="en-GB" sz="2400" dirty="0">
                <a:latin typeface="Calibri" panose="020F0502020204030204" pitchFamily="34" charset="0"/>
                <a:cs typeface="Arial"/>
              </a:rPr>
              <a:t>and </a:t>
            </a:r>
            <a:r>
              <a:rPr lang="en-GB" sz="2400" dirty="0" smtClean="0">
                <a:latin typeface="Calibri" panose="020F0502020204030204" pitchFamily="34" charset="0"/>
                <a:cs typeface="Arial"/>
              </a:rPr>
              <a:t>moving towards generalization.</a:t>
            </a:r>
            <a:endParaRPr lang="en-GB" sz="2400" dirty="0">
              <a:latin typeface="Calibri" panose="020F0502020204030204" pitchFamily="34" charset="0"/>
              <a:cs typeface="Arial"/>
            </a:endParaRPr>
          </a:p>
          <a:p>
            <a:pPr marL="457200" indent="-457200">
              <a:buFont typeface="+mj-lt"/>
              <a:buAutoNum type="arabicPeriod"/>
            </a:pPr>
            <a:endParaRPr lang="en-GB" sz="2400" dirty="0">
              <a:latin typeface="Calibri" panose="020F0502020204030204" pitchFamily="34" charset="0"/>
              <a:cs typeface="Arial"/>
            </a:endParaRPr>
          </a:p>
          <a:p>
            <a:pPr marL="457200" indent="-457200">
              <a:buFont typeface="+mj-lt"/>
              <a:buAutoNum type="arabicPeriod"/>
            </a:pPr>
            <a:r>
              <a:rPr lang="en-GB" sz="2400" dirty="0">
                <a:latin typeface="Calibri" panose="020F0502020204030204" pitchFamily="34" charset="0"/>
                <a:cs typeface="Arial"/>
              </a:rPr>
              <a:t>Multiple </a:t>
            </a:r>
            <a:r>
              <a:rPr lang="en-GB" sz="2400" b="1" dirty="0" smtClean="0">
                <a:solidFill>
                  <a:srgbClr val="00628C"/>
                </a:solidFill>
                <a:latin typeface="Calibri" panose="020F0502020204030204" pitchFamily="34" charset="0"/>
                <a:cs typeface="Arial"/>
              </a:rPr>
              <a:t>methods</a:t>
            </a:r>
            <a:r>
              <a:rPr lang="en-GB" sz="2400" dirty="0" smtClean="0">
                <a:solidFill>
                  <a:srgbClr val="00628C"/>
                </a:solidFill>
                <a:latin typeface="Calibri" panose="020F0502020204030204" pitchFamily="34" charset="0"/>
                <a:cs typeface="Arial"/>
              </a:rPr>
              <a:t> </a:t>
            </a:r>
            <a:r>
              <a:rPr lang="en-GB" sz="2400" b="1" dirty="0">
                <a:solidFill>
                  <a:srgbClr val="00628C"/>
                </a:solidFill>
                <a:latin typeface="Calibri" panose="020F0502020204030204" pitchFamily="34" charset="0"/>
                <a:cs typeface="Arial"/>
              </a:rPr>
              <a:t>of solving a problem </a:t>
            </a:r>
            <a:r>
              <a:rPr lang="en-GB" sz="2400" dirty="0">
                <a:latin typeface="Calibri" panose="020F0502020204030204" pitchFamily="34" charset="0"/>
                <a:cs typeface="Arial"/>
              </a:rPr>
              <a:t>by varying the different processes of solving a problem and associating different methods of solving a </a:t>
            </a:r>
            <a:r>
              <a:rPr lang="en-GB" sz="2400" dirty="0" smtClean="0">
                <a:latin typeface="Calibri" panose="020F0502020204030204" pitchFamily="34" charset="0"/>
                <a:cs typeface="Arial"/>
              </a:rPr>
              <a:t>problem.</a:t>
            </a:r>
            <a:endParaRPr lang="en-GB" sz="2400" dirty="0">
              <a:latin typeface="Calibri" panose="020F0502020204030204" pitchFamily="34" charset="0"/>
              <a:cs typeface="Arial"/>
            </a:endParaRPr>
          </a:p>
          <a:p>
            <a:pPr marL="457200" indent="-457200">
              <a:buFont typeface="+mj-lt"/>
              <a:buAutoNum type="arabicPeriod"/>
            </a:pPr>
            <a:endParaRPr lang="en-GB" sz="2400" dirty="0">
              <a:latin typeface="Calibri" panose="020F0502020204030204" pitchFamily="34" charset="0"/>
              <a:cs typeface="Arial"/>
            </a:endParaRPr>
          </a:p>
          <a:p>
            <a:pPr marL="457200" indent="-457200">
              <a:buFont typeface="+mj-lt"/>
              <a:buAutoNum type="arabicPeriod"/>
            </a:pPr>
            <a:r>
              <a:rPr lang="en-GB" sz="2400" dirty="0">
                <a:latin typeface="Calibri" panose="020F0502020204030204" pitchFamily="34" charset="0"/>
                <a:cs typeface="Arial"/>
              </a:rPr>
              <a:t>Multiple </a:t>
            </a:r>
            <a:r>
              <a:rPr lang="en-GB" sz="2400" b="1" dirty="0">
                <a:solidFill>
                  <a:srgbClr val="00628C"/>
                </a:solidFill>
                <a:latin typeface="Calibri" panose="020F0502020204030204" pitchFamily="34" charset="0"/>
                <a:cs typeface="Arial"/>
              </a:rPr>
              <a:t>applications</a:t>
            </a:r>
            <a:r>
              <a:rPr lang="en-GB" sz="2400" dirty="0">
                <a:solidFill>
                  <a:srgbClr val="00628C"/>
                </a:solidFill>
                <a:latin typeface="Calibri" panose="020F0502020204030204" pitchFamily="34" charset="0"/>
                <a:cs typeface="Arial"/>
              </a:rPr>
              <a:t> </a:t>
            </a:r>
            <a:r>
              <a:rPr lang="en-GB" sz="2400" b="1" dirty="0">
                <a:solidFill>
                  <a:srgbClr val="00628C"/>
                </a:solidFill>
                <a:latin typeface="Calibri" panose="020F0502020204030204" pitchFamily="34" charset="0"/>
                <a:cs typeface="Arial"/>
              </a:rPr>
              <a:t>of a method </a:t>
            </a:r>
            <a:r>
              <a:rPr lang="en-GB" sz="2400" dirty="0">
                <a:latin typeface="Calibri" panose="020F0502020204030204" pitchFamily="34" charset="0"/>
                <a:cs typeface="Arial"/>
              </a:rPr>
              <a:t>by applying the same method to a group of similar problems.</a:t>
            </a:r>
          </a:p>
        </p:txBody>
      </p:sp>
      <p:sp>
        <p:nvSpPr>
          <p:cNvPr id="2" name="TextBox 1"/>
          <p:cNvSpPr txBox="1"/>
          <p:nvPr/>
        </p:nvSpPr>
        <p:spPr>
          <a:xfrm>
            <a:off x="6674748" y="405299"/>
            <a:ext cx="401547" cy="523220"/>
          </a:xfrm>
          <a:prstGeom prst="rect">
            <a:avLst/>
          </a:prstGeom>
          <a:noFill/>
        </p:spPr>
        <p:txBody>
          <a:bodyPr wrap="none" rtlCol="0">
            <a:spAutoFit/>
          </a:bodyPr>
          <a:lstStyle/>
          <a:p>
            <a:endParaRPr lang="en-US" dirty="0"/>
          </a:p>
        </p:txBody>
      </p:sp>
      <p:sp>
        <p:nvSpPr>
          <p:cNvPr id="7" name="Rectangle 6"/>
          <p:cNvSpPr/>
          <p:nvPr/>
        </p:nvSpPr>
        <p:spPr bwMode="auto">
          <a:xfrm>
            <a:off x="6444208" y="144016"/>
            <a:ext cx="2664296" cy="1484784"/>
          </a:xfrm>
          <a:prstGeom prst="rect">
            <a:avLst/>
          </a:prstGeom>
          <a:solidFill>
            <a:srgbClr val="FFFFFF"/>
          </a:solidFill>
          <a:ln>
            <a:solidFill>
              <a:srgbClr val="FFFFFF"/>
            </a:solidFill>
          </a:ln>
          <a:effectLs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US" sz="2800" b="0" i="0" u="none" strike="noStrike" cap="none" normalizeH="0" baseline="0" dirty="0" smtClean="0">
              <a:ln>
                <a:noFill/>
              </a:ln>
              <a:solidFill>
                <a:schemeClr val="tx1"/>
              </a:solidFill>
              <a:effectLst/>
              <a:latin typeface="Arial" charset="0"/>
            </a:endParaRPr>
          </a:p>
        </p:txBody>
      </p:sp>
      <p:sp>
        <p:nvSpPr>
          <p:cNvPr id="5" name="Title 1"/>
          <p:cNvSpPr txBox="1">
            <a:spLocks/>
          </p:cNvSpPr>
          <p:nvPr/>
        </p:nvSpPr>
        <p:spPr bwMode="auto">
          <a:xfrm>
            <a:off x="720000" y="648000"/>
            <a:ext cx="5868224" cy="6079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b="1">
                <a:solidFill>
                  <a:srgbClr val="00628C"/>
                </a:solidFill>
                <a:latin typeface="+mj-lt"/>
                <a:ea typeface="+mj-ea"/>
                <a:cs typeface="+mj-cs"/>
              </a:defRPr>
            </a:lvl1pPr>
            <a:lvl2pPr algn="l" rtl="0" eaLnBrk="0" fontAlgn="base" hangingPunct="0">
              <a:spcBef>
                <a:spcPct val="0"/>
              </a:spcBef>
              <a:spcAft>
                <a:spcPct val="0"/>
              </a:spcAft>
              <a:defRPr sz="3600" b="1">
                <a:solidFill>
                  <a:srgbClr val="00628C"/>
                </a:solidFill>
                <a:latin typeface="Arial" charset="0"/>
              </a:defRPr>
            </a:lvl2pPr>
            <a:lvl3pPr algn="l" rtl="0" eaLnBrk="0" fontAlgn="base" hangingPunct="0">
              <a:spcBef>
                <a:spcPct val="0"/>
              </a:spcBef>
              <a:spcAft>
                <a:spcPct val="0"/>
              </a:spcAft>
              <a:defRPr sz="3600" b="1">
                <a:solidFill>
                  <a:srgbClr val="00628C"/>
                </a:solidFill>
                <a:latin typeface="Arial" charset="0"/>
              </a:defRPr>
            </a:lvl3pPr>
            <a:lvl4pPr algn="l" rtl="0" eaLnBrk="0" fontAlgn="base" hangingPunct="0">
              <a:spcBef>
                <a:spcPct val="0"/>
              </a:spcBef>
              <a:spcAft>
                <a:spcPct val="0"/>
              </a:spcAft>
              <a:defRPr sz="3600" b="1">
                <a:solidFill>
                  <a:srgbClr val="00628C"/>
                </a:solidFill>
                <a:latin typeface="Arial" charset="0"/>
              </a:defRPr>
            </a:lvl4pPr>
            <a:lvl5pPr algn="l" rtl="0" eaLnBrk="0" fontAlgn="base" hangingPunct="0">
              <a:spcBef>
                <a:spcPct val="0"/>
              </a:spcBef>
              <a:spcAft>
                <a:spcPct val="0"/>
              </a:spcAft>
              <a:defRPr sz="3600" b="1">
                <a:solidFill>
                  <a:srgbClr val="00628C"/>
                </a:solidFill>
                <a:latin typeface="Arial" charset="0"/>
              </a:defRPr>
            </a:lvl5pPr>
            <a:lvl6pPr marL="457200" algn="l" rtl="0" fontAlgn="base">
              <a:spcBef>
                <a:spcPct val="0"/>
              </a:spcBef>
              <a:spcAft>
                <a:spcPct val="0"/>
              </a:spcAft>
              <a:defRPr sz="3600" b="1">
                <a:solidFill>
                  <a:srgbClr val="00628C"/>
                </a:solidFill>
                <a:latin typeface="Arial" charset="0"/>
              </a:defRPr>
            </a:lvl6pPr>
            <a:lvl7pPr marL="914400" algn="l" rtl="0" fontAlgn="base">
              <a:spcBef>
                <a:spcPct val="0"/>
              </a:spcBef>
              <a:spcAft>
                <a:spcPct val="0"/>
              </a:spcAft>
              <a:defRPr sz="3600" b="1">
                <a:solidFill>
                  <a:srgbClr val="00628C"/>
                </a:solidFill>
                <a:latin typeface="Arial" charset="0"/>
              </a:defRPr>
            </a:lvl7pPr>
            <a:lvl8pPr marL="1371600" algn="l" rtl="0" fontAlgn="base">
              <a:spcBef>
                <a:spcPct val="0"/>
              </a:spcBef>
              <a:spcAft>
                <a:spcPct val="0"/>
              </a:spcAft>
              <a:defRPr sz="3600" b="1">
                <a:solidFill>
                  <a:srgbClr val="00628C"/>
                </a:solidFill>
                <a:latin typeface="Arial" charset="0"/>
              </a:defRPr>
            </a:lvl8pPr>
            <a:lvl9pPr marL="1828800" algn="l" rtl="0" fontAlgn="base">
              <a:spcBef>
                <a:spcPct val="0"/>
              </a:spcBef>
              <a:spcAft>
                <a:spcPct val="0"/>
              </a:spcAft>
              <a:defRPr sz="3600" b="1">
                <a:solidFill>
                  <a:srgbClr val="00628C"/>
                </a:solidFill>
                <a:latin typeface="Arial" charset="0"/>
              </a:defRPr>
            </a:lvl9pPr>
          </a:lstStyle>
          <a:p>
            <a:pPr>
              <a:buClrTx/>
              <a:buFontTx/>
              <a:buNone/>
            </a:pPr>
            <a:r>
              <a:rPr lang="en-GB" dirty="0" smtClean="0">
                <a:latin typeface="Calibri" panose="020F0502020204030204" pitchFamily="34" charset="0"/>
              </a:rPr>
              <a:t>Procedural Variation</a:t>
            </a:r>
            <a:endParaRPr lang="en-GB" kern="0" dirty="0">
              <a:latin typeface="Calibri" panose="020F0502020204030204" pitchFamily="34" charset="0"/>
            </a:endParaRPr>
          </a:p>
        </p:txBody>
      </p:sp>
      <p:pic>
        <p:nvPicPr>
          <p:cNvPr id="9" name="Picture 8" descr="NCETM-logo-letterhead"/>
          <p:cNvPicPr>
            <a:picLocks noChangeAspect="1"/>
          </p:cNvPicPr>
          <p:nvPr/>
        </p:nvPicPr>
        <p:blipFill rotWithShape="1">
          <a:blip r:embed="rId2" cstate="print">
            <a:extLst>
              <a:ext uri="{28A0092B-C50C-407E-A947-70E740481C1C}">
                <a14:useLocalDpi xmlns:a14="http://schemas.microsoft.com/office/drawing/2010/main" val="0"/>
              </a:ext>
            </a:extLst>
          </a:blip>
          <a:srcRect t="14656" r="7827" b="46576"/>
          <a:stretch/>
        </p:blipFill>
        <p:spPr bwMode="auto">
          <a:xfrm>
            <a:off x="6948264" y="188760"/>
            <a:ext cx="2046422" cy="1080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32796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74748" y="405299"/>
            <a:ext cx="401547" cy="523220"/>
          </a:xfrm>
          <a:prstGeom prst="rect">
            <a:avLst/>
          </a:prstGeom>
          <a:noFill/>
        </p:spPr>
        <p:txBody>
          <a:bodyPr wrap="none" rtlCol="0">
            <a:spAutoFit/>
          </a:bodyPr>
          <a:lstStyle/>
          <a:p>
            <a:endParaRPr lang="en-US" dirty="0"/>
          </a:p>
        </p:txBody>
      </p:sp>
      <p:sp>
        <p:nvSpPr>
          <p:cNvPr id="7" name="Rectangle 6"/>
          <p:cNvSpPr/>
          <p:nvPr/>
        </p:nvSpPr>
        <p:spPr bwMode="auto">
          <a:xfrm>
            <a:off x="6444208" y="144016"/>
            <a:ext cx="2664296" cy="1484784"/>
          </a:xfrm>
          <a:prstGeom prst="rect">
            <a:avLst/>
          </a:prstGeom>
          <a:solidFill>
            <a:srgbClr val="FFFFFF"/>
          </a:solidFill>
          <a:ln>
            <a:solidFill>
              <a:srgbClr val="FFFFFF"/>
            </a:solidFill>
          </a:ln>
          <a:effectLs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US" sz="2800" b="0" i="0" u="none" strike="noStrike" cap="none" normalizeH="0" baseline="0" dirty="0" smtClean="0">
              <a:ln>
                <a:noFill/>
              </a:ln>
              <a:solidFill>
                <a:schemeClr val="tx1"/>
              </a:solidFill>
              <a:effectLst/>
              <a:latin typeface="Arial" charset="0"/>
            </a:endParaRP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777" t="15688" b="9221"/>
          <a:stretch/>
        </p:blipFill>
        <p:spPr bwMode="auto">
          <a:xfrm>
            <a:off x="683568" y="1268760"/>
            <a:ext cx="7920000" cy="2981638"/>
          </a:xfrm>
          <a:prstGeom prst="rect">
            <a:avLst/>
          </a:prstGeom>
          <a:noFill/>
          <a:ln w="9525">
            <a:noFill/>
            <a:miter lim="800000"/>
            <a:headEnd/>
            <a:tailEnd/>
          </a:ln>
          <a:effectLst/>
        </p:spPr>
      </p:pic>
      <p:pic>
        <p:nvPicPr>
          <p:cNvPr id="10" name="Picture 9" descr="NCETM-logo-letterhead"/>
          <p:cNvPicPr>
            <a:picLocks noChangeAspect="1"/>
          </p:cNvPicPr>
          <p:nvPr/>
        </p:nvPicPr>
        <p:blipFill rotWithShape="1">
          <a:blip r:embed="rId4" cstate="print">
            <a:extLst>
              <a:ext uri="{28A0092B-C50C-407E-A947-70E740481C1C}">
                <a14:useLocalDpi xmlns:a14="http://schemas.microsoft.com/office/drawing/2010/main" val="0"/>
              </a:ext>
            </a:extLst>
          </a:blip>
          <a:srcRect t="14656" r="7827" b="46576"/>
          <a:stretch/>
        </p:blipFill>
        <p:spPr bwMode="auto">
          <a:xfrm>
            <a:off x="6948264" y="188760"/>
            <a:ext cx="2046422" cy="1080000"/>
          </a:xfrm>
          <a:prstGeom prst="rect">
            <a:avLst/>
          </a:prstGeom>
          <a:noFill/>
          <a:ln>
            <a:noFill/>
          </a:ln>
          <a:extLst>
            <a:ext uri="{53640926-AAD7-44D8-BBD7-CCE9431645EC}">
              <a14:shadowObscured xmlns:a14="http://schemas.microsoft.com/office/drawing/2010/main"/>
            </a:ext>
          </a:extLst>
        </p:spPr>
      </p:pic>
      <p:sp>
        <p:nvSpPr>
          <p:cNvPr id="5" name="Title 1"/>
          <p:cNvSpPr txBox="1">
            <a:spLocks/>
          </p:cNvSpPr>
          <p:nvPr/>
        </p:nvSpPr>
        <p:spPr bwMode="auto">
          <a:xfrm>
            <a:off x="720000" y="648000"/>
            <a:ext cx="7164368" cy="6079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b="1">
                <a:solidFill>
                  <a:srgbClr val="00628C"/>
                </a:solidFill>
                <a:latin typeface="+mj-lt"/>
                <a:ea typeface="+mj-ea"/>
                <a:cs typeface="+mj-cs"/>
              </a:defRPr>
            </a:lvl1pPr>
            <a:lvl2pPr algn="l" rtl="0" eaLnBrk="0" fontAlgn="base" hangingPunct="0">
              <a:spcBef>
                <a:spcPct val="0"/>
              </a:spcBef>
              <a:spcAft>
                <a:spcPct val="0"/>
              </a:spcAft>
              <a:defRPr sz="3600" b="1">
                <a:solidFill>
                  <a:srgbClr val="00628C"/>
                </a:solidFill>
                <a:latin typeface="Arial" charset="0"/>
              </a:defRPr>
            </a:lvl2pPr>
            <a:lvl3pPr algn="l" rtl="0" eaLnBrk="0" fontAlgn="base" hangingPunct="0">
              <a:spcBef>
                <a:spcPct val="0"/>
              </a:spcBef>
              <a:spcAft>
                <a:spcPct val="0"/>
              </a:spcAft>
              <a:defRPr sz="3600" b="1">
                <a:solidFill>
                  <a:srgbClr val="00628C"/>
                </a:solidFill>
                <a:latin typeface="Arial" charset="0"/>
              </a:defRPr>
            </a:lvl3pPr>
            <a:lvl4pPr algn="l" rtl="0" eaLnBrk="0" fontAlgn="base" hangingPunct="0">
              <a:spcBef>
                <a:spcPct val="0"/>
              </a:spcBef>
              <a:spcAft>
                <a:spcPct val="0"/>
              </a:spcAft>
              <a:defRPr sz="3600" b="1">
                <a:solidFill>
                  <a:srgbClr val="00628C"/>
                </a:solidFill>
                <a:latin typeface="Arial" charset="0"/>
              </a:defRPr>
            </a:lvl4pPr>
            <a:lvl5pPr algn="l" rtl="0" eaLnBrk="0" fontAlgn="base" hangingPunct="0">
              <a:spcBef>
                <a:spcPct val="0"/>
              </a:spcBef>
              <a:spcAft>
                <a:spcPct val="0"/>
              </a:spcAft>
              <a:defRPr sz="3600" b="1">
                <a:solidFill>
                  <a:srgbClr val="00628C"/>
                </a:solidFill>
                <a:latin typeface="Arial" charset="0"/>
              </a:defRPr>
            </a:lvl5pPr>
            <a:lvl6pPr marL="457200" algn="l" rtl="0" fontAlgn="base">
              <a:spcBef>
                <a:spcPct val="0"/>
              </a:spcBef>
              <a:spcAft>
                <a:spcPct val="0"/>
              </a:spcAft>
              <a:defRPr sz="3600" b="1">
                <a:solidFill>
                  <a:srgbClr val="00628C"/>
                </a:solidFill>
                <a:latin typeface="Arial" charset="0"/>
              </a:defRPr>
            </a:lvl6pPr>
            <a:lvl7pPr marL="914400" algn="l" rtl="0" fontAlgn="base">
              <a:spcBef>
                <a:spcPct val="0"/>
              </a:spcBef>
              <a:spcAft>
                <a:spcPct val="0"/>
              </a:spcAft>
              <a:defRPr sz="3600" b="1">
                <a:solidFill>
                  <a:srgbClr val="00628C"/>
                </a:solidFill>
                <a:latin typeface="Arial" charset="0"/>
              </a:defRPr>
            </a:lvl7pPr>
            <a:lvl8pPr marL="1371600" algn="l" rtl="0" fontAlgn="base">
              <a:spcBef>
                <a:spcPct val="0"/>
              </a:spcBef>
              <a:spcAft>
                <a:spcPct val="0"/>
              </a:spcAft>
              <a:defRPr sz="3600" b="1">
                <a:solidFill>
                  <a:srgbClr val="00628C"/>
                </a:solidFill>
                <a:latin typeface="Arial" charset="0"/>
              </a:defRPr>
            </a:lvl8pPr>
            <a:lvl9pPr marL="1828800" algn="l" rtl="0" fontAlgn="base">
              <a:spcBef>
                <a:spcPct val="0"/>
              </a:spcBef>
              <a:spcAft>
                <a:spcPct val="0"/>
              </a:spcAft>
              <a:defRPr sz="3600" b="1">
                <a:solidFill>
                  <a:srgbClr val="00628C"/>
                </a:solidFill>
                <a:latin typeface="Arial" charset="0"/>
              </a:defRPr>
            </a:lvl9pPr>
          </a:lstStyle>
          <a:p>
            <a:pPr>
              <a:buClrTx/>
              <a:buFontTx/>
              <a:buNone/>
            </a:pPr>
            <a:endParaRPr lang="en-GB" kern="0" dirty="0">
              <a:latin typeface="Calibri" panose="020F0502020204030204" pitchFamily="34" charset="0"/>
            </a:endParaRPr>
          </a:p>
        </p:txBody>
      </p:sp>
      <p:sp>
        <p:nvSpPr>
          <p:cNvPr id="8" name="Content Placeholder 2"/>
          <p:cNvSpPr>
            <a:spLocks noGrp="1"/>
          </p:cNvSpPr>
          <p:nvPr>
            <p:ph idx="1"/>
          </p:nvPr>
        </p:nvSpPr>
        <p:spPr>
          <a:xfrm>
            <a:off x="720000" y="4293096"/>
            <a:ext cx="7920000" cy="1800200"/>
          </a:xfrm>
        </p:spPr>
        <p:txBody>
          <a:bodyPr/>
          <a:lstStyle/>
          <a:p>
            <a:pPr marL="0" indent="0">
              <a:buNone/>
            </a:pPr>
            <a:r>
              <a:rPr lang="en-GB" sz="2400" dirty="0">
                <a:latin typeface="Calibri" panose="020F0502020204030204" pitchFamily="34" charset="0"/>
                <a:cs typeface="Arial"/>
              </a:rPr>
              <a:t>What’s being kept the same; why is it being kept the same?</a:t>
            </a:r>
          </a:p>
          <a:p>
            <a:pPr marL="0" indent="0">
              <a:buNone/>
            </a:pPr>
            <a:r>
              <a:rPr lang="en-GB" sz="2400" dirty="0">
                <a:latin typeface="Calibri" panose="020F0502020204030204" pitchFamily="34" charset="0"/>
                <a:cs typeface="Arial"/>
              </a:rPr>
              <a:t>What’s being made different; why is it being changed?</a:t>
            </a:r>
          </a:p>
          <a:p>
            <a:pPr marL="0" indent="0"/>
            <a:r>
              <a:rPr lang="en-US" sz="2400" dirty="0" smtClean="0">
                <a:latin typeface="Calibri" panose="020F0502020204030204" pitchFamily="34" charset="0"/>
                <a:cs typeface="Arial"/>
              </a:rPr>
              <a:t>Identify </a:t>
            </a:r>
            <a:r>
              <a:rPr lang="en-US" sz="2400" dirty="0">
                <a:latin typeface="Calibri" panose="020F0502020204030204" pitchFamily="34" charset="0"/>
                <a:cs typeface="Arial"/>
              </a:rPr>
              <a:t>all the </a:t>
            </a:r>
            <a:r>
              <a:rPr lang="en-US" sz="2400" b="1" dirty="0">
                <a:solidFill>
                  <a:srgbClr val="00628C"/>
                </a:solidFill>
                <a:latin typeface="Calibri" panose="020F0502020204030204" pitchFamily="34" charset="0"/>
                <a:cs typeface="Arial"/>
              </a:rPr>
              <a:t>question design choices </a:t>
            </a:r>
            <a:r>
              <a:rPr lang="en-US" sz="2400" dirty="0">
                <a:latin typeface="Calibri" panose="020F0502020204030204" pitchFamily="34" charset="0"/>
                <a:cs typeface="Arial"/>
              </a:rPr>
              <a:t>that have been made</a:t>
            </a:r>
            <a:r>
              <a:rPr lang="en-US" sz="2400" dirty="0" smtClean="0">
                <a:latin typeface="Calibri" panose="020F0502020204030204" pitchFamily="34" charset="0"/>
                <a:cs typeface="Arial"/>
              </a:rPr>
              <a:t>.</a:t>
            </a:r>
            <a:endParaRPr lang="en-US" sz="2400" dirty="0">
              <a:latin typeface="Calibri" panose="020F0502020204030204" pitchFamily="34" charset="0"/>
              <a:cs typeface="Arial"/>
            </a:endParaRPr>
          </a:p>
          <a:p>
            <a:pPr marL="0" indent="0"/>
            <a:r>
              <a:rPr lang="en-US" sz="2400" dirty="0" smtClean="0">
                <a:latin typeface="Calibri" panose="020F0502020204030204" pitchFamily="34" charset="0"/>
                <a:cs typeface="Arial"/>
              </a:rPr>
              <a:t>Why were </a:t>
            </a:r>
            <a:r>
              <a:rPr lang="en-US" sz="2400" b="1" dirty="0" smtClean="0">
                <a:latin typeface="Calibri" panose="020F0502020204030204" pitchFamily="34" charset="0"/>
                <a:cs typeface="Arial"/>
              </a:rPr>
              <a:t>precisely</a:t>
            </a:r>
            <a:r>
              <a:rPr lang="en-US" sz="2400" dirty="0" smtClean="0">
                <a:latin typeface="Calibri" panose="020F0502020204030204" pitchFamily="34" charset="0"/>
                <a:cs typeface="Arial"/>
              </a:rPr>
              <a:t> these numbers chosen?</a:t>
            </a:r>
            <a:endParaRPr lang="en-US" sz="2400" dirty="0">
              <a:latin typeface="Calibri" panose="020F0502020204030204" pitchFamily="34" charset="0"/>
              <a:cs typeface="Arial"/>
            </a:endParaRPr>
          </a:p>
        </p:txBody>
      </p:sp>
      <p:sp>
        <p:nvSpPr>
          <p:cNvPr id="11" name="TextBox 10"/>
          <p:cNvSpPr txBox="1"/>
          <p:nvPr/>
        </p:nvSpPr>
        <p:spPr>
          <a:xfrm rot="20071757">
            <a:off x="633399" y="2244962"/>
            <a:ext cx="8064456" cy="2259080"/>
          </a:xfrm>
          <a:prstGeom prst="rect">
            <a:avLst/>
          </a:prstGeom>
          <a:solidFill>
            <a:srgbClr val="FF0000"/>
          </a:solidFill>
          <a:ln w="38100" cmpd="sng">
            <a:solidFill>
              <a:srgbClr val="FF0000"/>
            </a:solidFill>
          </a:ln>
        </p:spPr>
        <p:txBody>
          <a:bodyPr wrap="square" rtlCol="0">
            <a:spAutoFit/>
          </a:bodyPr>
          <a:lstStyle/>
          <a:p>
            <a:pPr algn="ctr">
              <a:buNone/>
            </a:pPr>
            <a:r>
              <a:rPr lang="en-US" sz="4000" b="1" dirty="0" smtClean="0">
                <a:solidFill>
                  <a:schemeClr val="bg1"/>
                </a:solidFill>
                <a:latin typeface="Calibri"/>
                <a:cs typeface="Calibri"/>
              </a:rPr>
              <a:t>Be careful! </a:t>
            </a:r>
          </a:p>
          <a:p>
            <a:pPr algn="ctr">
              <a:buNone/>
            </a:pPr>
            <a:r>
              <a:rPr lang="en-US" sz="2400" b="1" dirty="0" smtClean="0">
                <a:solidFill>
                  <a:schemeClr val="bg1"/>
                </a:solidFill>
                <a:latin typeface="Calibri" panose="020F0502020204030204" pitchFamily="34" charset="0"/>
                <a:cs typeface="Arial"/>
              </a:rPr>
              <a:t>“</a:t>
            </a:r>
            <a:r>
              <a:rPr lang="en-US" sz="2400" b="1" dirty="0">
                <a:solidFill>
                  <a:schemeClr val="bg1"/>
                </a:solidFill>
                <a:latin typeface="Calibri" panose="020F0502020204030204" pitchFamily="34" charset="0"/>
                <a:cs typeface="Arial"/>
              </a:rPr>
              <a:t>Variation” does NOT mean “a variety”</a:t>
            </a:r>
            <a:r>
              <a:rPr lang="en-US" sz="2400" dirty="0">
                <a:solidFill>
                  <a:schemeClr val="bg1"/>
                </a:solidFill>
                <a:latin typeface="Calibri" panose="020F0502020204030204" pitchFamily="34" charset="0"/>
                <a:cs typeface="Arial"/>
              </a:rPr>
              <a:t>. Each step from one question to the next is small and precise. Each question has been very carefully designed. How are </a:t>
            </a:r>
            <a:r>
              <a:rPr lang="en-US" sz="2400" b="1" dirty="0">
                <a:solidFill>
                  <a:schemeClr val="bg1"/>
                </a:solidFill>
                <a:latin typeface="Calibri" panose="020F0502020204030204" pitchFamily="34" charset="0"/>
                <a:cs typeface="Arial"/>
              </a:rPr>
              <a:t>the essential features highlighted by varying the non-essential features</a:t>
            </a:r>
            <a:r>
              <a:rPr lang="en-US" sz="2400" dirty="0" smtClean="0">
                <a:solidFill>
                  <a:schemeClr val="bg1"/>
                </a:solidFill>
                <a:latin typeface="Calibri" panose="020F0502020204030204" pitchFamily="34" charset="0"/>
                <a:cs typeface="Arial"/>
              </a:rPr>
              <a:t>?</a:t>
            </a:r>
            <a:endParaRPr lang="en-US" sz="2400" dirty="0">
              <a:solidFill>
                <a:schemeClr val="bg1"/>
              </a:solidFill>
              <a:latin typeface="Calibri" panose="020F0502020204030204" pitchFamily="34" charset="0"/>
              <a:cs typeface="Arial"/>
            </a:endParaRPr>
          </a:p>
        </p:txBody>
      </p:sp>
    </p:spTree>
    <p:extLst>
      <p:ext uri="{BB962C8B-B14F-4D97-AF65-F5344CB8AC3E}">
        <p14:creationId xmlns:p14="http://schemas.microsoft.com/office/powerpoint/2010/main" val="7983926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1556792"/>
            <a:ext cx="1494320" cy="2677656"/>
          </a:xfrm>
          <a:prstGeom prst="rect">
            <a:avLst/>
          </a:prstGeom>
          <a:noFill/>
        </p:spPr>
        <p:txBody>
          <a:bodyPr wrap="none" rtlCol="0">
            <a:spAutoFit/>
          </a:bodyPr>
          <a:lstStyle/>
          <a:p>
            <a:r>
              <a:rPr lang="en-GB" sz="2800" b="1" dirty="0" smtClean="0"/>
              <a:t>45 x 6 =</a:t>
            </a:r>
          </a:p>
          <a:p>
            <a:r>
              <a:rPr lang="en-GB" sz="2800" b="1" dirty="0" smtClean="0"/>
              <a:t>45 x 3 =</a:t>
            </a:r>
          </a:p>
          <a:p>
            <a:r>
              <a:rPr lang="en-GB" sz="2800" b="1" dirty="0" smtClean="0"/>
              <a:t>45 x 8 =</a:t>
            </a:r>
          </a:p>
          <a:p>
            <a:r>
              <a:rPr lang="en-GB" sz="2800" b="1" dirty="0" smtClean="0"/>
              <a:t>45 x 2 =</a:t>
            </a:r>
          </a:p>
          <a:p>
            <a:r>
              <a:rPr lang="en-GB" sz="2800" b="1" dirty="0" smtClean="0"/>
              <a:t>45 x 4 =</a:t>
            </a:r>
          </a:p>
          <a:p>
            <a:endParaRPr lang="en-GB" sz="2800" b="1" dirty="0"/>
          </a:p>
        </p:txBody>
      </p:sp>
      <p:sp>
        <p:nvSpPr>
          <p:cNvPr id="6" name="TextBox 5"/>
          <p:cNvSpPr txBox="1"/>
          <p:nvPr/>
        </p:nvSpPr>
        <p:spPr>
          <a:xfrm>
            <a:off x="4499992" y="1052736"/>
            <a:ext cx="1691489" cy="1384995"/>
          </a:xfrm>
          <a:prstGeom prst="rect">
            <a:avLst/>
          </a:prstGeom>
          <a:noFill/>
        </p:spPr>
        <p:txBody>
          <a:bodyPr wrap="none" rtlCol="0">
            <a:spAutoFit/>
          </a:bodyPr>
          <a:lstStyle/>
          <a:p>
            <a:r>
              <a:rPr lang="en-GB" sz="2800" b="1" dirty="0" smtClean="0"/>
              <a:t>45 ÷ 5 =</a:t>
            </a:r>
          </a:p>
          <a:p>
            <a:r>
              <a:rPr lang="en-GB" sz="2800" b="1" dirty="0" smtClean="0"/>
              <a:t>90 ÷ 5 =</a:t>
            </a:r>
          </a:p>
          <a:p>
            <a:r>
              <a:rPr lang="en-GB" sz="2800" b="1" dirty="0" smtClean="0"/>
              <a:t>180 ÷ 5 =</a:t>
            </a:r>
            <a:endParaRPr lang="en-GB" sz="2800" b="1" dirty="0"/>
          </a:p>
        </p:txBody>
      </p:sp>
      <p:sp>
        <p:nvSpPr>
          <p:cNvPr id="7" name="TextBox 6"/>
          <p:cNvSpPr txBox="1"/>
          <p:nvPr/>
        </p:nvSpPr>
        <p:spPr>
          <a:xfrm>
            <a:off x="3920346" y="3212976"/>
            <a:ext cx="1704313" cy="2246769"/>
          </a:xfrm>
          <a:prstGeom prst="rect">
            <a:avLst/>
          </a:prstGeom>
          <a:noFill/>
        </p:spPr>
        <p:txBody>
          <a:bodyPr wrap="none" rtlCol="0">
            <a:spAutoFit/>
          </a:bodyPr>
          <a:lstStyle/>
          <a:p>
            <a:r>
              <a:rPr lang="en-GB" sz="2800" b="1" dirty="0" smtClean="0"/>
              <a:t>27 + 20 =</a:t>
            </a:r>
          </a:p>
          <a:p>
            <a:r>
              <a:rPr lang="en-GB" sz="2800" b="1" dirty="0" smtClean="0"/>
              <a:t>27 + 10 =</a:t>
            </a:r>
          </a:p>
          <a:p>
            <a:r>
              <a:rPr lang="en-GB" sz="2800" b="1" dirty="0" smtClean="0"/>
              <a:t>27 + 30 =</a:t>
            </a:r>
          </a:p>
          <a:p>
            <a:r>
              <a:rPr lang="en-GB" sz="2800" b="1" dirty="0" smtClean="0"/>
              <a:t>27 + 50 =</a:t>
            </a:r>
          </a:p>
          <a:p>
            <a:r>
              <a:rPr lang="en-GB" sz="2800" b="1" dirty="0" smtClean="0"/>
              <a:t>27 + 40 =</a:t>
            </a:r>
            <a:endParaRPr lang="en-GB" sz="2800" b="1" dirty="0"/>
          </a:p>
        </p:txBody>
      </p:sp>
      <p:sp>
        <p:nvSpPr>
          <p:cNvPr id="8" name="TextBox 7"/>
          <p:cNvSpPr txBox="1"/>
          <p:nvPr/>
        </p:nvSpPr>
        <p:spPr>
          <a:xfrm>
            <a:off x="6804248" y="2780928"/>
            <a:ext cx="1294970" cy="1815882"/>
          </a:xfrm>
          <a:prstGeom prst="rect">
            <a:avLst/>
          </a:prstGeom>
          <a:noFill/>
        </p:spPr>
        <p:txBody>
          <a:bodyPr wrap="none" rtlCol="0">
            <a:spAutoFit/>
          </a:bodyPr>
          <a:lstStyle/>
          <a:p>
            <a:r>
              <a:rPr lang="en-GB" sz="2800" b="1" dirty="0" smtClean="0"/>
              <a:t>11- 3 =</a:t>
            </a:r>
          </a:p>
          <a:p>
            <a:r>
              <a:rPr lang="en-GB" sz="2800" b="1" dirty="0" smtClean="0"/>
              <a:t>11- 4 =</a:t>
            </a:r>
          </a:p>
          <a:p>
            <a:r>
              <a:rPr lang="en-GB" sz="2800" b="1" dirty="0" smtClean="0"/>
              <a:t>11- 2 =</a:t>
            </a:r>
          </a:p>
          <a:p>
            <a:r>
              <a:rPr lang="en-GB" sz="2800" b="1" dirty="0" smtClean="0"/>
              <a:t>11- 5 =</a:t>
            </a:r>
            <a:endParaRPr lang="en-GB" sz="2800" b="1" dirty="0"/>
          </a:p>
        </p:txBody>
      </p:sp>
    </p:spTree>
    <p:extLst>
      <p:ext uri="{BB962C8B-B14F-4D97-AF65-F5344CB8AC3E}">
        <p14:creationId xmlns:p14="http://schemas.microsoft.com/office/powerpoint/2010/main" val="11091771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Intelligent practice</a:t>
            </a:r>
            <a:endParaRPr lang="en-GB" b="1" dirty="0">
              <a:solidFill>
                <a:srgbClr val="0070C0"/>
              </a:solidFill>
            </a:endParaRPr>
          </a:p>
        </p:txBody>
      </p:sp>
      <p:sp>
        <p:nvSpPr>
          <p:cNvPr id="3" name="Content Placeholder 2"/>
          <p:cNvSpPr>
            <a:spLocks noGrp="1"/>
          </p:cNvSpPr>
          <p:nvPr>
            <p:ph idx="1"/>
          </p:nvPr>
        </p:nvSpPr>
        <p:spPr>
          <a:xfrm>
            <a:off x="421196" y="1268760"/>
            <a:ext cx="8229600" cy="2664296"/>
          </a:xfrm>
        </p:spPr>
        <p:txBody>
          <a:bodyPr>
            <a:normAutofit/>
          </a:bodyPr>
          <a:lstStyle/>
          <a:p>
            <a:pPr marL="0" indent="0">
              <a:buNone/>
            </a:pPr>
            <a:r>
              <a:rPr lang="en-GB" dirty="0" smtClean="0">
                <a:solidFill>
                  <a:schemeClr val="accent5">
                    <a:lumMod val="75000"/>
                  </a:schemeClr>
                </a:solidFill>
              </a:rPr>
              <a:t>‘</a:t>
            </a:r>
            <a:r>
              <a:rPr lang="en-GB" dirty="0">
                <a:solidFill>
                  <a:schemeClr val="accent5">
                    <a:lumMod val="75000"/>
                  </a:schemeClr>
                </a:solidFill>
              </a:rPr>
              <a:t>Practice is most effective when it is intelligent </a:t>
            </a:r>
            <a:r>
              <a:rPr lang="en-GB" dirty="0" smtClean="0">
                <a:solidFill>
                  <a:schemeClr val="accent5">
                    <a:lumMod val="75000"/>
                  </a:schemeClr>
                </a:solidFill>
              </a:rPr>
              <a:t>practice, i.e</a:t>
            </a:r>
            <a:r>
              <a:rPr lang="en-GB" dirty="0">
                <a:solidFill>
                  <a:schemeClr val="accent5">
                    <a:lumMod val="75000"/>
                  </a:schemeClr>
                </a:solidFill>
              </a:rPr>
              <a:t>. where </a:t>
            </a:r>
            <a:r>
              <a:rPr lang="en-GB" i="1" dirty="0">
                <a:solidFill>
                  <a:schemeClr val="accent5">
                    <a:lumMod val="75000"/>
                  </a:schemeClr>
                </a:solidFill>
              </a:rPr>
              <a:t>the teacher is advised to avoid </a:t>
            </a:r>
            <a:r>
              <a:rPr lang="en-GB" i="1" dirty="0" smtClean="0">
                <a:solidFill>
                  <a:schemeClr val="accent5">
                    <a:lumMod val="75000"/>
                  </a:schemeClr>
                </a:solidFill>
              </a:rPr>
              <a:t>mechanical repetition </a:t>
            </a:r>
            <a:r>
              <a:rPr lang="en-GB" i="1" dirty="0">
                <a:solidFill>
                  <a:schemeClr val="accent5">
                    <a:lumMod val="75000"/>
                  </a:schemeClr>
                </a:solidFill>
              </a:rPr>
              <a:t>and to create an appropriate path for </a:t>
            </a:r>
            <a:r>
              <a:rPr lang="en-GB" i="1" dirty="0" smtClean="0">
                <a:solidFill>
                  <a:schemeClr val="accent5">
                    <a:lumMod val="75000"/>
                  </a:schemeClr>
                </a:solidFill>
              </a:rPr>
              <a:t>practising the </a:t>
            </a:r>
            <a:r>
              <a:rPr lang="en-GB" i="1" dirty="0">
                <a:solidFill>
                  <a:schemeClr val="accent5">
                    <a:lumMod val="75000"/>
                  </a:schemeClr>
                </a:solidFill>
              </a:rPr>
              <a:t>thinking process with increasing creativity. </a:t>
            </a:r>
            <a:r>
              <a:rPr lang="en-GB" dirty="0">
                <a:solidFill>
                  <a:schemeClr val="accent5">
                    <a:lumMod val="75000"/>
                  </a:schemeClr>
                </a:solidFill>
              </a:rPr>
              <a:t>(</a:t>
            </a:r>
            <a:r>
              <a:rPr lang="en-GB" dirty="0" err="1">
                <a:solidFill>
                  <a:schemeClr val="accent5">
                    <a:lumMod val="75000"/>
                  </a:schemeClr>
                </a:solidFill>
              </a:rPr>
              <a:t>Gu</a:t>
            </a:r>
            <a:r>
              <a:rPr lang="en-GB" dirty="0">
                <a:solidFill>
                  <a:schemeClr val="accent5">
                    <a:lumMod val="75000"/>
                  </a:schemeClr>
                </a:solidFill>
              </a:rPr>
              <a:t> 20045</a:t>
            </a:r>
            <a:r>
              <a:rPr lang="en-GB" dirty="0" smtClean="0">
                <a:solidFill>
                  <a:schemeClr val="accent5">
                    <a:lumMod val="75000"/>
                  </a:schemeClr>
                </a:solidFill>
              </a:rPr>
              <a:t>)’</a:t>
            </a:r>
          </a:p>
          <a:p>
            <a:pPr marL="0" indent="0">
              <a:buNone/>
            </a:pPr>
            <a:r>
              <a:rPr lang="en-GB" sz="1800" dirty="0" smtClean="0">
                <a:solidFill>
                  <a:schemeClr val="accent5">
                    <a:lumMod val="75000"/>
                  </a:schemeClr>
                </a:solidFill>
              </a:rPr>
              <a:t>NCETM Mastery Assessment documents 2015</a:t>
            </a:r>
          </a:p>
          <a:p>
            <a:pPr marL="0" indent="0">
              <a:buNone/>
            </a:pPr>
            <a:endParaRPr lang="en-GB" sz="1800" dirty="0">
              <a:solidFill>
                <a:schemeClr val="accent5">
                  <a:lumMod val="75000"/>
                </a:schemeClr>
              </a:solidFill>
            </a:endParaRPr>
          </a:p>
        </p:txBody>
      </p:sp>
      <p:sp>
        <p:nvSpPr>
          <p:cNvPr id="4" name="TextBox 3"/>
          <p:cNvSpPr txBox="1"/>
          <p:nvPr/>
        </p:nvSpPr>
        <p:spPr>
          <a:xfrm>
            <a:off x="323528" y="4221088"/>
            <a:ext cx="8424936" cy="954107"/>
          </a:xfrm>
          <a:prstGeom prst="rect">
            <a:avLst/>
          </a:prstGeom>
          <a:noFill/>
        </p:spPr>
        <p:txBody>
          <a:bodyPr wrap="square" rtlCol="0">
            <a:spAutoFit/>
          </a:bodyPr>
          <a:lstStyle/>
          <a:p>
            <a:r>
              <a:rPr lang="en-GB" sz="1400" dirty="0" smtClean="0">
                <a:solidFill>
                  <a:srgbClr val="0070C0"/>
                </a:solidFill>
              </a:rPr>
              <a:t>Intelligent </a:t>
            </a:r>
            <a:r>
              <a:rPr lang="en-GB" sz="1400" dirty="0">
                <a:solidFill>
                  <a:srgbClr val="0070C0"/>
                </a:solidFill>
              </a:rPr>
              <a:t>practice </a:t>
            </a:r>
            <a:r>
              <a:rPr lang="en-GB" sz="1400" dirty="0"/>
              <a:t>is a term used to describe practice exercises </a:t>
            </a:r>
            <a:r>
              <a:rPr lang="en-GB" sz="1400" dirty="0" smtClean="0"/>
              <a:t>that integrate </a:t>
            </a:r>
            <a:r>
              <a:rPr lang="en-GB" sz="1400" dirty="0"/>
              <a:t>the development of fluency with the deepening of </a:t>
            </a:r>
            <a:r>
              <a:rPr lang="en-GB" sz="1400" dirty="0" smtClean="0"/>
              <a:t>conceptual understanding</a:t>
            </a:r>
            <a:r>
              <a:rPr lang="en-GB" sz="1400" dirty="0"/>
              <a:t>. Attention is drawn to the mathematical structures and</a:t>
            </a:r>
          </a:p>
          <a:p>
            <a:r>
              <a:rPr lang="en-GB" sz="1400" dirty="0"/>
              <a:t>relationships to assist in the deepening of conceptual </a:t>
            </a:r>
            <a:r>
              <a:rPr lang="en-GB" sz="1400" dirty="0" smtClean="0"/>
              <a:t>understanding, whilst </a:t>
            </a:r>
            <a:r>
              <a:rPr lang="en-GB" sz="1400" dirty="0"/>
              <a:t>at the same time developing fluency through practice.</a:t>
            </a:r>
          </a:p>
        </p:txBody>
      </p:sp>
      <p:sp>
        <p:nvSpPr>
          <p:cNvPr id="5" name="TextBox 4"/>
          <p:cNvSpPr txBox="1"/>
          <p:nvPr/>
        </p:nvSpPr>
        <p:spPr>
          <a:xfrm>
            <a:off x="323528" y="5329368"/>
            <a:ext cx="7488832" cy="769441"/>
          </a:xfrm>
          <a:prstGeom prst="rect">
            <a:avLst/>
          </a:prstGeom>
          <a:noFill/>
        </p:spPr>
        <p:txBody>
          <a:bodyPr wrap="square" rtlCol="0">
            <a:spAutoFit/>
          </a:bodyPr>
          <a:lstStyle/>
          <a:p>
            <a:r>
              <a:rPr lang="en-GB" sz="1100" dirty="0" err="1"/>
              <a:t>Gu</a:t>
            </a:r>
            <a:r>
              <a:rPr lang="en-GB" sz="1100" dirty="0"/>
              <a:t>, L., Huang, R., &amp; </a:t>
            </a:r>
            <a:r>
              <a:rPr lang="en-GB" sz="1100" dirty="0" err="1"/>
              <a:t>Marton</a:t>
            </a:r>
            <a:r>
              <a:rPr lang="en-GB" sz="1100" dirty="0"/>
              <a:t>, F. (2004). Teaching with variation: A </a:t>
            </a:r>
            <a:r>
              <a:rPr lang="en-GB" sz="1100" dirty="0" smtClean="0"/>
              <a:t>Chinese way </a:t>
            </a:r>
            <a:r>
              <a:rPr lang="en-GB" sz="1100" dirty="0"/>
              <a:t>of promoting effective mathematics learning. In </a:t>
            </a:r>
            <a:r>
              <a:rPr lang="en-GB" sz="1100" dirty="0" err="1"/>
              <a:t>Lianghuo</a:t>
            </a:r>
            <a:r>
              <a:rPr lang="en-GB" sz="1100" dirty="0"/>
              <a:t>, F</a:t>
            </a:r>
            <a:r>
              <a:rPr lang="en-GB" sz="1100" dirty="0" smtClean="0"/>
              <a:t>., Ngai-Ying</a:t>
            </a:r>
            <a:r>
              <a:rPr lang="en-GB" sz="1100" dirty="0"/>
              <a:t>, W., </a:t>
            </a:r>
            <a:r>
              <a:rPr lang="en-GB" sz="1100" dirty="0" err="1"/>
              <a:t>Jinfa</a:t>
            </a:r>
            <a:r>
              <a:rPr lang="en-GB" sz="1100" dirty="0"/>
              <a:t>, C., &amp; </a:t>
            </a:r>
            <a:r>
              <a:rPr lang="en-GB" sz="1100" dirty="0" err="1"/>
              <a:t>Shiqi</a:t>
            </a:r>
            <a:r>
              <a:rPr lang="en-GB" sz="1100" dirty="0"/>
              <a:t>, L. (Eds.) How Chinese learn </a:t>
            </a:r>
            <a:r>
              <a:rPr lang="en-GB" sz="1100" dirty="0" smtClean="0"/>
              <a:t>mathematics: Perspectives </a:t>
            </a:r>
            <a:r>
              <a:rPr lang="en-GB" sz="1100" dirty="0"/>
              <a:t>from insiders. Singapore: World Scientific Publishing Co.</a:t>
            </a:r>
          </a:p>
          <a:p>
            <a:r>
              <a:rPr lang="en-GB" sz="1100" dirty="0" err="1"/>
              <a:t>Pte.</a:t>
            </a:r>
            <a:r>
              <a:rPr lang="en-GB" sz="1100" dirty="0"/>
              <a:t> Ltd. page 315.</a:t>
            </a:r>
          </a:p>
        </p:txBody>
      </p:sp>
    </p:spTree>
    <p:extLst>
      <p:ext uri="{BB962C8B-B14F-4D97-AF65-F5344CB8AC3E}">
        <p14:creationId xmlns:p14="http://schemas.microsoft.com/office/powerpoint/2010/main" val="4231935395"/>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74748" y="405299"/>
            <a:ext cx="401547" cy="523220"/>
          </a:xfrm>
          <a:prstGeom prst="rect">
            <a:avLst/>
          </a:prstGeom>
          <a:noFill/>
        </p:spPr>
        <p:txBody>
          <a:bodyPr wrap="none" rtlCol="0">
            <a:spAutoFit/>
          </a:bodyPr>
          <a:lstStyle/>
          <a:p>
            <a:endParaRPr lang="en-US" dirty="0"/>
          </a:p>
        </p:txBody>
      </p:sp>
      <p:sp>
        <p:nvSpPr>
          <p:cNvPr id="7" name="Rectangle 6"/>
          <p:cNvSpPr/>
          <p:nvPr/>
        </p:nvSpPr>
        <p:spPr bwMode="auto">
          <a:xfrm>
            <a:off x="6444208" y="0"/>
            <a:ext cx="2664296" cy="1476000"/>
          </a:xfrm>
          <a:prstGeom prst="rect">
            <a:avLst/>
          </a:prstGeom>
          <a:solidFill>
            <a:srgbClr val="FFFFFF"/>
          </a:solidFill>
          <a:ln>
            <a:solidFill>
              <a:srgbClr val="FFFFFF"/>
            </a:solidFill>
          </a:ln>
          <a:effectLs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US" sz="2800" b="0" i="0" u="none" strike="noStrike" cap="none" normalizeH="0" baseline="0" dirty="0" smtClean="0">
              <a:ln>
                <a:noFill/>
              </a:ln>
              <a:solidFill>
                <a:schemeClr val="tx1"/>
              </a:solidFill>
              <a:effectLst/>
              <a:latin typeface="Arial" charset="0"/>
            </a:endParaRPr>
          </a:p>
        </p:txBody>
      </p:sp>
      <p:pic>
        <p:nvPicPr>
          <p:cNvPr id="9" name="Picture 8" descr="NCETM-logo-letterhead"/>
          <p:cNvPicPr>
            <a:picLocks noChangeAspect="1"/>
          </p:cNvPicPr>
          <p:nvPr/>
        </p:nvPicPr>
        <p:blipFill rotWithShape="1">
          <a:blip r:embed="rId2" cstate="print">
            <a:extLst>
              <a:ext uri="{28A0092B-C50C-407E-A947-70E740481C1C}">
                <a14:useLocalDpi xmlns:a14="http://schemas.microsoft.com/office/drawing/2010/main" val="0"/>
              </a:ext>
            </a:extLst>
          </a:blip>
          <a:srcRect t="14656" r="7827" b="46576"/>
          <a:stretch/>
        </p:blipFill>
        <p:spPr bwMode="auto">
          <a:xfrm>
            <a:off x="6948264" y="188760"/>
            <a:ext cx="2046422" cy="1080000"/>
          </a:xfrm>
          <a:prstGeom prst="rect">
            <a:avLst/>
          </a:prstGeom>
          <a:noFill/>
          <a:ln>
            <a:noFill/>
          </a:ln>
          <a:extLst>
            <a:ext uri="{53640926-AAD7-44D8-BBD7-CCE9431645EC}">
              <a14:shadowObscured xmlns:a14="http://schemas.microsoft.com/office/drawing/2010/main"/>
            </a:ext>
          </a:extLst>
        </p:spPr>
      </p:pic>
      <p:sp>
        <p:nvSpPr>
          <p:cNvPr id="10" name="Content Placeholder 2"/>
          <p:cNvSpPr>
            <a:spLocks noGrp="1"/>
          </p:cNvSpPr>
          <p:nvPr>
            <p:ph idx="1"/>
          </p:nvPr>
        </p:nvSpPr>
        <p:spPr>
          <a:xfrm>
            <a:off x="720000" y="1548000"/>
            <a:ext cx="7920000" cy="4977336"/>
          </a:xfrm>
        </p:spPr>
        <p:txBody>
          <a:bodyPr/>
          <a:lstStyle/>
          <a:p>
            <a:pPr marL="0" indent="0"/>
            <a:r>
              <a:rPr lang="en-GB" sz="2400" dirty="0" smtClean="0">
                <a:latin typeface="Calibri" panose="020F0502020204030204" pitchFamily="34" charset="0"/>
              </a:rPr>
              <a:t>I’ve drawn a </a:t>
            </a:r>
            <a:r>
              <a:rPr lang="en-GB" sz="2400" b="1" dirty="0">
                <a:solidFill>
                  <a:srgbClr val="99CC00"/>
                </a:solidFill>
                <a:latin typeface="Calibri" panose="020F0502020204030204" pitchFamily="34" charset="0"/>
              </a:rPr>
              <a:t>4cm by 6cm rectangle</a:t>
            </a:r>
            <a:r>
              <a:rPr lang="en-GB" sz="2400" dirty="0">
                <a:latin typeface="Calibri" panose="020F0502020204030204" pitchFamily="34" charset="0"/>
              </a:rPr>
              <a:t>, a </a:t>
            </a:r>
            <a:r>
              <a:rPr lang="en-GB" sz="2400" b="1" dirty="0">
                <a:solidFill>
                  <a:srgbClr val="FF9B09"/>
                </a:solidFill>
                <a:latin typeface="Calibri" panose="020F0502020204030204" pitchFamily="34" charset="0"/>
              </a:rPr>
              <a:t>12cm by 2 cm rectangle</a:t>
            </a:r>
            <a:r>
              <a:rPr lang="en-GB" sz="2400" dirty="0">
                <a:latin typeface="Calibri" panose="020F0502020204030204" pitchFamily="34" charset="0"/>
              </a:rPr>
              <a:t>, </a:t>
            </a:r>
            <a:r>
              <a:rPr lang="en-GB" sz="2400" dirty="0" smtClean="0">
                <a:latin typeface="Calibri" panose="020F0502020204030204" pitchFamily="34" charset="0"/>
              </a:rPr>
              <a:t>and a </a:t>
            </a:r>
            <a:r>
              <a:rPr lang="en-GB" sz="2400" b="1" dirty="0">
                <a:solidFill>
                  <a:srgbClr val="990099"/>
                </a:solidFill>
                <a:latin typeface="Calibri" panose="020F0502020204030204" pitchFamily="34" charset="0"/>
              </a:rPr>
              <a:t>3cm by 8cm rectangle</a:t>
            </a:r>
            <a:r>
              <a:rPr lang="en-GB" sz="2400" dirty="0">
                <a:latin typeface="Calibri" panose="020F0502020204030204" pitchFamily="34" charset="0"/>
              </a:rPr>
              <a:t>. What’s the </a:t>
            </a:r>
            <a:r>
              <a:rPr lang="en-GB" sz="2400" b="1" dirty="0">
                <a:solidFill>
                  <a:srgbClr val="00628C"/>
                </a:solidFill>
                <a:latin typeface="Calibri" panose="020F0502020204030204" pitchFamily="34" charset="0"/>
              </a:rPr>
              <a:t>same</a:t>
            </a:r>
            <a:r>
              <a:rPr lang="en-GB" sz="2400" dirty="0">
                <a:latin typeface="Calibri" panose="020F0502020204030204" pitchFamily="34" charset="0"/>
              </a:rPr>
              <a:t>? What’s </a:t>
            </a:r>
            <a:r>
              <a:rPr lang="en-GB" sz="2400" b="1" dirty="0">
                <a:solidFill>
                  <a:srgbClr val="00628C"/>
                </a:solidFill>
                <a:latin typeface="Calibri" panose="020F0502020204030204" pitchFamily="34" charset="0"/>
              </a:rPr>
              <a:t>different</a:t>
            </a:r>
            <a:r>
              <a:rPr lang="en-GB" sz="2400" dirty="0" smtClean="0">
                <a:latin typeface="Calibri" panose="020F0502020204030204" pitchFamily="34" charset="0"/>
              </a:rPr>
              <a:t>?</a:t>
            </a:r>
          </a:p>
          <a:p>
            <a:pPr marL="0" indent="0"/>
            <a:endParaRPr lang="en-GB" sz="2400" dirty="0">
              <a:latin typeface="Calibri" panose="020F0502020204030204" pitchFamily="34" charset="0"/>
            </a:endParaRPr>
          </a:p>
          <a:p>
            <a:pPr marL="0" indent="0"/>
            <a:endParaRPr lang="en-GB" sz="2400" dirty="0" smtClean="0">
              <a:latin typeface="Calibri" panose="020F0502020204030204" pitchFamily="34" charset="0"/>
            </a:endParaRPr>
          </a:p>
          <a:p>
            <a:pPr marL="0" indent="0"/>
            <a:endParaRPr lang="en-GB" sz="2400" dirty="0">
              <a:latin typeface="Calibri" panose="020F0502020204030204" pitchFamily="34" charset="0"/>
            </a:endParaRPr>
          </a:p>
          <a:p>
            <a:pPr marL="0" indent="0"/>
            <a:endParaRPr lang="en-GB" sz="2400" dirty="0" smtClean="0">
              <a:latin typeface="Calibri" panose="020F0502020204030204" pitchFamily="34" charset="0"/>
            </a:endParaRPr>
          </a:p>
          <a:p>
            <a:pPr marL="0" indent="0"/>
            <a:endParaRPr lang="en-GB" sz="2400" dirty="0">
              <a:latin typeface="Calibri" panose="020F0502020204030204" pitchFamily="34" charset="0"/>
            </a:endParaRPr>
          </a:p>
        </p:txBody>
      </p:sp>
      <p:sp>
        <p:nvSpPr>
          <p:cNvPr id="13" name="Title 1"/>
          <p:cNvSpPr txBox="1">
            <a:spLocks/>
          </p:cNvSpPr>
          <p:nvPr/>
        </p:nvSpPr>
        <p:spPr bwMode="auto">
          <a:xfrm>
            <a:off x="720000" y="648000"/>
            <a:ext cx="8028464" cy="6079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b="1">
                <a:solidFill>
                  <a:srgbClr val="00628C"/>
                </a:solidFill>
                <a:latin typeface="+mj-lt"/>
                <a:ea typeface="+mj-ea"/>
                <a:cs typeface="+mj-cs"/>
              </a:defRPr>
            </a:lvl1pPr>
            <a:lvl2pPr algn="l" rtl="0" eaLnBrk="0" fontAlgn="base" hangingPunct="0">
              <a:spcBef>
                <a:spcPct val="0"/>
              </a:spcBef>
              <a:spcAft>
                <a:spcPct val="0"/>
              </a:spcAft>
              <a:defRPr sz="3600" b="1">
                <a:solidFill>
                  <a:srgbClr val="00628C"/>
                </a:solidFill>
                <a:latin typeface="Arial" charset="0"/>
              </a:defRPr>
            </a:lvl2pPr>
            <a:lvl3pPr algn="l" rtl="0" eaLnBrk="0" fontAlgn="base" hangingPunct="0">
              <a:spcBef>
                <a:spcPct val="0"/>
              </a:spcBef>
              <a:spcAft>
                <a:spcPct val="0"/>
              </a:spcAft>
              <a:defRPr sz="3600" b="1">
                <a:solidFill>
                  <a:srgbClr val="00628C"/>
                </a:solidFill>
                <a:latin typeface="Arial" charset="0"/>
              </a:defRPr>
            </a:lvl3pPr>
            <a:lvl4pPr algn="l" rtl="0" eaLnBrk="0" fontAlgn="base" hangingPunct="0">
              <a:spcBef>
                <a:spcPct val="0"/>
              </a:spcBef>
              <a:spcAft>
                <a:spcPct val="0"/>
              </a:spcAft>
              <a:defRPr sz="3600" b="1">
                <a:solidFill>
                  <a:srgbClr val="00628C"/>
                </a:solidFill>
                <a:latin typeface="Arial" charset="0"/>
              </a:defRPr>
            </a:lvl4pPr>
            <a:lvl5pPr algn="l" rtl="0" eaLnBrk="0" fontAlgn="base" hangingPunct="0">
              <a:spcBef>
                <a:spcPct val="0"/>
              </a:spcBef>
              <a:spcAft>
                <a:spcPct val="0"/>
              </a:spcAft>
              <a:defRPr sz="3600" b="1">
                <a:solidFill>
                  <a:srgbClr val="00628C"/>
                </a:solidFill>
                <a:latin typeface="Arial" charset="0"/>
              </a:defRPr>
            </a:lvl5pPr>
            <a:lvl6pPr marL="457200" algn="l" rtl="0" fontAlgn="base">
              <a:spcBef>
                <a:spcPct val="0"/>
              </a:spcBef>
              <a:spcAft>
                <a:spcPct val="0"/>
              </a:spcAft>
              <a:defRPr sz="3600" b="1">
                <a:solidFill>
                  <a:srgbClr val="00628C"/>
                </a:solidFill>
                <a:latin typeface="Arial" charset="0"/>
              </a:defRPr>
            </a:lvl6pPr>
            <a:lvl7pPr marL="914400" algn="l" rtl="0" fontAlgn="base">
              <a:spcBef>
                <a:spcPct val="0"/>
              </a:spcBef>
              <a:spcAft>
                <a:spcPct val="0"/>
              </a:spcAft>
              <a:defRPr sz="3600" b="1">
                <a:solidFill>
                  <a:srgbClr val="00628C"/>
                </a:solidFill>
                <a:latin typeface="Arial" charset="0"/>
              </a:defRPr>
            </a:lvl7pPr>
            <a:lvl8pPr marL="1371600" algn="l" rtl="0" fontAlgn="base">
              <a:spcBef>
                <a:spcPct val="0"/>
              </a:spcBef>
              <a:spcAft>
                <a:spcPct val="0"/>
              </a:spcAft>
              <a:defRPr sz="3600" b="1">
                <a:solidFill>
                  <a:srgbClr val="00628C"/>
                </a:solidFill>
                <a:latin typeface="Arial" charset="0"/>
              </a:defRPr>
            </a:lvl8pPr>
            <a:lvl9pPr marL="1828800" algn="l" rtl="0" fontAlgn="base">
              <a:spcBef>
                <a:spcPct val="0"/>
              </a:spcBef>
              <a:spcAft>
                <a:spcPct val="0"/>
              </a:spcAft>
              <a:defRPr sz="3600" b="1">
                <a:solidFill>
                  <a:srgbClr val="00628C"/>
                </a:solidFill>
                <a:latin typeface="Arial" charset="0"/>
              </a:defRPr>
            </a:lvl9pPr>
          </a:lstStyle>
          <a:p>
            <a:pPr>
              <a:buClrTx/>
              <a:buFontTx/>
              <a:buNone/>
            </a:pPr>
            <a:r>
              <a:rPr lang="en-GB" dirty="0" smtClean="0">
                <a:latin typeface="Calibri" panose="020F0502020204030204" pitchFamily="34" charset="0"/>
              </a:rPr>
              <a:t>Intelligent Practice</a:t>
            </a:r>
            <a:endParaRPr lang="en-GB" kern="0" dirty="0">
              <a:latin typeface="Calibri" panose="020F0502020204030204" pitchFamily="34" charset="0"/>
            </a:endParaRPr>
          </a:p>
        </p:txBody>
      </p:sp>
      <p:sp>
        <p:nvSpPr>
          <p:cNvPr id="3" name="Rectangle 2"/>
          <p:cNvSpPr/>
          <p:nvPr/>
        </p:nvSpPr>
        <p:spPr bwMode="auto">
          <a:xfrm rot="1530831">
            <a:off x="487703" y="3293578"/>
            <a:ext cx="2880000" cy="1080000"/>
          </a:xfrm>
          <a:prstGeom prst="rect">
            <a:avLst/>
          </a:prstGeom>
          <a:solidFill>
            <a:srgbClr val="990099"/>
          </a:solidFill>
          <a:ln>
            <a:solidFill>
              <a:schemeClr val="tx1"/>
            </a:solidFill>
          </a:ln>
          <a:effectLs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smtClean="0">
              <a:ln>
                <a:noFill/>
              </a:ln>
              <a:solidFill>
                <a:schemeClr val="tx1"/>
              </a:solidFill>
              <a:effectLst/>
              <a:latin typeface="Arial" charset="0"/>
            </a:endParaRPr>
          </a:p>
        </p:txBody>
      </p:sp>
      <p:sp>
        <p:nvSpPr>
          <p:cNvPr id="8" name="Rectangle 7"/>
          <p:cNvSpPr/>
          <p:nvPr/>
        </p:nvSpPr>
        <p:spPr bwMode="auto">
          <a:xfrm rot="16200000">
            <a:off x="6948464" y="2852896"/>
            <a:ext cx="2160000" cy="1440000"/>
          </a:xfrm>
          <a:prstGeom prst="rect">
            <a:avLst/>
          </a:prstGeom>
          <a:solidFill>
            <a:srgbClr val="99CC00"/>
          </a:solidFill>
          <a:ln>
            <a:solidFill>
              <a:schemeClr val="tx1"/>
            </a:solidFill>
          </a:ln>
          <a:effectLs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smtClean="0">
              <a:ln>
                <a:noFill/>
              </a:ln>
              <a:solidFill>
                <a:schemeClr val="tx1"/>
              </a:solidFill>
              <a:effectLst/>
              <a:latin typeface="Arial" charset="0"/>
            </a:endParaRPr>
          </a:p>
        </p:txBody>
      </p:sp>
      <p:sp>
        <p:nvSpPr>
          <p:cNvPr id="11" name="Rectangle 10"/>
          <p:cNvSpPr/>
          <p:nvPr/>
        </p:nvSpPr>
        <p:spPr bwMode="auto">
          <a:xfrm>
            <a:off x="2792032" y="2725988"/>
            <a:ext cx="4320000" cy="720000"/>
          </a:xfrm>
          <a:prstGeom prst="rect">
            <a:avLst/>
          </a:prstGeom>
          <a:solidFill>
            <a:srgbClr val="FF9B09"/>
          </a:solidFill>
          <a:ln>
            <a:solidFill>
              <a:schemeClr val="tx1"/>
            </a:solidFill>
          </a:ln>
          <a:effectLs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smtClean="0">
              <a:ln>
                <a:noFill/>
              </a:ln>
              <a:solidFill>
                <a:schemeClr val="tx1"/>
              </a:solidFill>
              <a:effectLst/>
              <a:latin typeface="Arial" charset="0"/>
            </a:endParaRPr>
          </a:p>
        </p:txBody>
      </p:sp>
    </p:spTree>
    <p:extLst>
      <p:ext uri="{BB962C8B-B14F-4D97-AF65-F5344CB8AC3E}">
        <p14:creationId xmlns:p14="http://schemas.microsoft.com/office/powerpoint/2010/main" val="26066740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74748" y="405299"/>
            <a:ext cx="401547" cy="523220"/>
          </a:xfrm>
          <a:prstGeom prst="rect">
            <a:avLst/>
          </a:prstGeom>
          <a:noFill/>
        </p:spPr>
        <p:txBody>
          <a:bodyPr wrap="none" rtlCol="0">
            <a:spAutoFit/>
          </a:bodyPr>
          <a:lstStyle/>
          <a:p>
            <a:endParaRPr lang="en-US" dirty="0"/>
          </a:p>
        </p:txBody>
      </p:sp>
      <p:sp>
        <p:nvSpPr>
          <p:cNvPr id="7" name="Rectangle 6"/>
          <p:cNvSpPr/>
          <p:nvPr/>
        </p:nvSpPr>
        <p:spPr bwMode="auto">
          <a:xfrm>
            <a:off x="6444208" y="0"/>
            <a:ext cx="2664296" cy="1476000"/>
          </a:xfrm>
          <a:prstGeom prst="rect">
            <a:avLst/>
          </a:prstGeom>
          <a:solidFill>
            <a:srgbClr val="FFFFFF"/>
          </a:solidFill>
          <a:ln>
            <a:solidFill>
              <a:srgbClr val="FFFFFF"/>
            </a:solidFill>
          </a:ln>
          <a:effectLs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US" sz="2800" b="0" i="0" u="none" strike="noStrike" cap="none" normalizeH="0" baseline="0" dirty="0" smtClean="0">
              <a:ln>
                <a:noFill/>
              </a:ln>
              <a:solidFill>
                <a:schemeClr val="tx1"/>
              </a:solidFill>
              <a:effectLst/>
              <a:latin typeface="Arial" charset="0"/>
            </a:endParaRPr>
          </a:p>
        </p:txBody>
      </p:sp>
      <p:pic>
        <p:nvPicPr>
          <p:cNvPr id="9" name="Picture 8" descr="NCETM-logo-letterhead"/>
          <p:cNvPicPr>
            <a:picLocks noChangeAspect="1"/>
          </p:cNvPicPr>
          <p:nvPr/>
        </p:nvPicPr>
        <p:blipFill rotWithShape="1">
          <a:blip r:embed="rId2" cstate="print">
            <a:extLst>
              <a:ext uri="{28A0092B-C50C-407E-A947-70E740481C1C}">
                <a14:useLocalDpi xmlns:a14="http://schemas.microsoft.com/office/drawing/2010/main" val="0"/>
              </a:ext>
            </a:extLst>
          </a:blip>
          <a:srcRect t="14656" r="7827" b="46576"/>
          <a:stretch/>
        </p:blipFill>
        <p:spPr bwMode="auto">
          <a:xfrm>
            <a:off x="6948264" y="188760"/>
            <a:ext cx="2046422" cy="1080000"/>
          </a:xfrm>
          <a:prstGeom prst="rect">
            <a:avLst/>
          </a:prstGeom>
          <a:noFill/>
          <a:ln>
            <a:noFill/>
          </a:ln>
          <a:extLst>
            <a:ext uri="{53640926-AAD7-44D8-BBD7-CCE9431645EC}">
              <a14:shadowObscured xmlns:a14="http://schemas.microsoft.com/office/drawing/2010/main"/>
            </a:ext>
          </a:extLst>
        </p:spPr>
      </p:pic>
      <p:sp>
        <p:nvSpPr>
          <p:cNvPr id="10" name="Content Placeholder 2"/>
          <p:cNvSpPr>
            <a:spLocks noGrp="1"/>
          </p:cNvSpPr>
          <p:nvPr>
            <p:ph idx="1"/>
          </p:nvPr>
        </p:nvSpPr>
        <p:spPr>
          <a:xfrm>
            <a:off x="720000" y="1548000"/>
            <a:ext cx="7920000" cy="4320000"/>
          </a:xfrm>
        </p:spPr>
        <p:txBody>
          <a:bodyPr/>
          <a:lstStyle/>
          <a:p>
            <a:pPr marL="0" indent="0">
              <a:buNone/>
            </a:pPr>
            <a:r>
              <a:rPr lang="en-US" sz="2400" dirty="0">
                <a:latin typeface="Calibri" panose="020F0502020204030204" pitchFamily="34" charset="0"/>
              </a:rPr>
              <a:t>In each number sentence, replace the boxes with different whole numbers less than 20 so that the number sentence is </a:t>
            </a:r>
            <a:r>
              <a:rPr lang="en-US" sz="2400" b="1" dirty="0">
                <a:solidFill>
                  <a:srgbClr val="00628C"/>
                </a:solidFill>
                <a:latin typeface="Calibri" panose="020F0502020204030204" pitchFamily="34" charset="0"/>
              </a:rPr>
              <a:t>true</a:t>
            </a:r>
            <a:r>
              <a:rPr lang="en-US" sz="2400" dirty="0" smtClean="0">
                <a:latin typeface="Calibri" panose="020F0502020204030204" pitchFamily="34" charset="0"/>
              </a:rPr>
              <a:t>:</a:t>
            </a:r>
            <a:endParaRPr lang="en-US" sz="2400" dirty="0">
              <a:latin typeface="Calibri" panose="020F0502020204030204" pitchFamily="34" charset="0"/>
            </a:endParaRPr>
          </a:p>
          <a:p>
            <a:pPr>
              <a:buFont typeface="Arial"/>
              <a:buChar char="•"/>
            </a:pPr>
            <a:r>
              <a:rPr lang="en-US" sz="2400" dirty="0">
                <a:latin typeface="Calibri" panose="020F0502020204030204" pitchFamily="34" charset="0"/>
              </a:rPr>
              <a:t>1 / ☐ &gt; 1 / ☐</a:t>
            </a:r>
          </a:p>
          <a:p>
            <a:pPr>
              <a:buFont typeface="Arial"/>
              <a:buChar char="•"/>
            </a:pPr>
            <a:r>
              <a:rPr lang="en-US" sz="2400" dirty="0">
                <a:latin typeface="Calibri" panose="020F0502020204030204" pitchFamily="34" charset="0"/>
              </a:rPr>
              <a:t>☐ / 3 &lt; ☐ / 12</a:t>
            </a:r>
          </a:p>
          <a:p>
            <a:pPr>
              <a:buFont typeface="Arial"/>
              <a:buChar char="•"/>
            </a:pPr>
            <a:r>
              <a:rPr lang="en-US" sz="2400" dirty="0">
                <a:latin typeface="Calibri" panose="020F0502020204030204" pitchFamily="34" charset="0"/>
              </a:rPr>
              <a:t>☐ / ☐ &gt; ☐ / ☐</a:t>
            </a:r>
          </a:p>
          <a:p>
            <a:pPr>
              <a:buFont typeface="Arial"/>
              <a:buChar char="•"/>
            </a:pPr>
            <a:r>
              <a:rPr lang="en-US" sz="2400" dirty="0">
                <a:latin typeface="Calibri" panose="020F0502020204030204" pitchFamily="34" charset="0"/>
              </a:rPr>
              <a:t>☐ ÷ ☐ &lt; ☐ . ☐</a:t>
            </a:r>
          </a:p>
          <a:p>
            <a:pPr>
              <a:buFont typeface="Arial"/>
              <a:buChar char="•"/>
            </a:pPr>
            <a:r>
              <a:rPr lang="en-US" sz="2400" dirty="0">
                <a:latin typeface="Calibri" panose="020F0502020204030204" pitchFamily="34" charset="0"/>
              </a:rPr>
              <a:t>30 / ☐ &gt; 45 / ☐ </a:t>
            </a:r>
            <a:endParaRPr lang="en-GB" sz="2400" dirty="0">
              <a:latin typeface="Calibri" panose="020F0502020204030204" pitchFamily="34" charset="0"/>
            </a:endParaRPr>
          </a:p>
        </p:txBody>
      </p:sp>
      <p:sp>
        <p:nvSpPr>
          <p:cNvPr id="11" name="Title 1"/>
          <p:cNvSpPr txBox="1">
            <a:spLocks/>
          </p:cNvSpPr>
          <p:nvPr/>
        </p:nvSpPr>
        <p:spPr bwMode="auto">
          <a:xfrm>
            <a:off x="720000" y="648000"/>
            <a:ext cx="8028464" cy="6079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b="1">
                <a:solidFill>
                  <a:srgbClr val="00628C"/>
                </a:solidFill>
                <a:latin typeface="+mj-lt"/>
                <a:ea typeface="+mj-ea"/>
                <a:cs typeface="+mj-cs"/>
              </a:defRPr>
            </a:lvl1pPr>
            <a:lvl2pPr algn="l" rtl="0" eaLnBrk="0" fontAlgn="base" hangingPunct="0">
              <a:spcBef>
                <a:spcPct val="0"/>
              </a:spcBef>
              <a:spcAft>
                <a:spcPct val="0"/>
              </a:spcAft>
              <a:defRPr sz="3600" b="1">
                <a:solidFill>
                  <a:srgbClr val="00628C"/>
                </a:solidFill>
                <a:latin typeface="Arial" charset="0"/>
              </a:defRPr>
            </a:lvl2pPr>
            <a:lvl3pPr algn="l" rtl="0" eaLnBrk="0" fontAlgn="base" hangingPunct="0">
              <a:spcBef>
                <a:spcPct val="0"/>
              </a:spcBef>
              <a:spcAft>
                <a:spcPct val="0"/>
              </a:spcAft>
              <a:defRPr sz="3600" b="1">
                <a:solidFill>
                  <a:srgbClr val="00628C"/>
                </a:solidFill>
                <a:latin typeface="Arial" charset="0"/>
              </a:defRPr>
            </a:lvl3pPr>
            <a:lvl4pPr algn="l" rtl="0" eaLnBrk="0" fontAlgn="base" hangingPunct="0">
              <a:spcBef>
                <a:spcPct val="0"/>
              </a:spcBef>
              <a:spcAft>
                <a:spcPct val="0"/>
              </a:spcAft>
              <a:defRPr sz="3600" b="1">
                <a:solidFill>
                  <a:srgbClr val="00628C"/>
                </a:solidFill>
                <a:latin typeface="Arial" charset="0"/>
              </a:defRPr>
            </a:lvl4pPr>
            <a:lvl5pPr algn="l" rtl="0" eaLnBrk="0" fontAlgn="base" hangingPunct="0">
              <a:spcBef>
                <a:spcPct val="0"/>
              </a:spcBef>
              <a:spcAft>
                <a:spcPct val="0"/>
              </a:spcAft>
              <a:defRPr sz="3600" b="1">
                <a:solidFill>
                  <a:srgbClr val="00628C"/>
                </a:solidFill>
                <a:latin typeface="Arial" charset="0"/>
              </a:defRPr>
            </a:lvl5pPr>
            <a:lvl6pPr marL="457200" algn="l" rtl="0" fontAlgn="base">
              <a:spcBef>
                <a:spcPct val="0"/>
              </a:spcBef>
              <a:spcAft>
                <a:spcPct val="0"/>
              </a:spcAft>
              <a:defRPr sz="3600" b="1">
                <a:solidFill>
                  <a:srgbClr val="00628C"/>
                </a:solidFill>
                <a:latin typeface="Arial" charset="0"/>
              </a:defRPr>
            </a:lvl6pPr>
            <a:lvl7pPr marL="914400" algn="l" rtl="0" fontAlgn="base">
              <a:spcBef>
                <a:spcPct val="0"/>
              </a:spcBef>
              <a:spcAft>
                <a:spcPct val="0"/>
              </a:spcAft>
              <a:defRPr sz="3600" b="1">
                <a:solidFill>
                  <a:srgbClr val="00628C"/>
                </a:solidFill>
                <a:latin typeface="Arial" charset="0"/>
              </a:defRPr>
            </a:lvl7pPr>
            <a:lvl8pPr marL="1371600" algn="l" rtl="0" fontAlgn="base">
              <a:spcBef>
                <a:spcPct val="0"/>
              </a:spcBef>
              <a:spcAft>
                <a:spcPct val="0"/>
              </a:spcAft>
              <a:defRPr sz="3600" b="1">
                <a:solidFill>
                  <a:srgbClr val="00628C"/>
                </a:solidFill>
                <a:latin typeface="Arial" charset="0"/>
              </a:defRPr>
            </a:lvl8pPr>
            <a:lvl9pPr marL="1828800" algn="l" rtl="0" fontAlgn="base">
              <a:spcBef>
                <a:spcPct val="0"/>
              </a:spcBef>
              <a:spcAft>
                <a:spcPct val="0"/>
              </a:spcAft>
              <a:defRPr sz="3600" b="1">
                <a:solidFill>
                  <a:srgbClr val="00628C"/>
                </a:solidFill>
                <a:latin typeface="Arial" charset="0"/>
              </a:defRPr>
            </a:lvl9pPr>
          </a:lstStyle>
          <a:p>
            <a:pPr>
              <a:buClrTx/>
              <a:buFontTx/>
              <a:buNone/>
            </a:pPr>
            <a:r>
              <a:rPr lang="en-GB" dirty="0" smtClean="0">
                <a:latin typeface="Calibri" panose="020F0502020204030204" pitchFamily="34" charset="0"/>
              </a:rPr>
              <a:t>Intelligent Practice</a:t>
            </a:r>
            <a:endParaRPr lang="en-GB" kern="0" dirty="0">
              <a:latin typeface="Calibri" panose="020F0502020204030204" pitchFamily="34" charset="0"/>
            </a:endParaRPr>
          </a:p>
        </p:txBody>
      </p:sp>
    </p:spTree>
    <p:extLst>
      <p:ext uri="{BB962C8B-B14F-4D97-AF65-F5344CB8AC3E}">
        <p14:creationId xmlns:p14="http://schemas.microsoft.com/office/powerpoint/2010/main" val="7697692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74748" y="405299"/>
            <a:ext cx="401547" cy="523220"/>
          </a:xfrm>
          <a:prstGeom prst="rect">
            <a:avLst/>
          </a:prstGeom>
          <a:noFill/>
        </p:spPr>
        <p:txBody>
          <a:bodyPr wrap="none" rtlCol="0">
            <a:spAutoFit/>
          </a:bodyPr>
          <a:lstStyle/>
          <a:p>
            <a:endParaRPr lang="en-US" dirty="0"/>
          </a:p>
        </p:txBody>
      </p:sp>
      <p:sp>
        <p:nvSpPr>
          <p:cNvPr id="7" name="Rectangle 6"/>
          <p:cNvSpPr/>
          <p:nvPr/>
        </p:nvSpPr>
        <p:spPr bwMode="auto">
          <a:xfrm>
            <a:off x="6444208" y="0"/>
            <a:ext cx="2664296" cy="1476000"/>
          </a:xfrm>
          <a:prstGeom prst="rect">
            <a:avLst/>
          </a:prstGeom>
          <a:solidFill>
            <a:srgbClr val="FFFFFF"/>
          </a:solidFill>
          <a:ln>
            <a:solidFill>
              <a:srgbClr val="FFFFFF"/>
            </a:solidFill>
          </a:ln>
          <a:effectLs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US" sz="2800" b="0" i="0" u="none" strike="noStrike" cap="none" normalizeH="0" baseline="0" dirty="0" smtClean="0">
              <a:ln>
                <a:noFill/>
              </a:ln>
              <a:solidFill>
                <a:schemeClr val="tx1"/>
              </a:solidFill>
              <a:effectLst/>
              <a:latin typeface="Arial" charset="0"/>
            </a:endParaRPr>
          </a:p>
        </p:txBody>
      </p:sp>
      <p:pic>
        <p:nvPicPr>
          <p:cNvPr id="9" name="Picture 8" descr="NCETM-logo-letterhead"/>
          <p:cNvPicPr>
            <a:picLocks noChangeAspect="1"/>
          </p:cNvPicPr>
          <p:nvPr/>
        </p:nvPicPr>
        <p:blipFill rotWithShape="1">
          <a:blip r:embed="rId2" cstate="print">
            <a:extLst>
              <a:ext uri="{28A0092B-C50C-407E-A947-70E740481C1C}">
                <a14:useLocalDpi xmlns:a14="http://schemas.microsoft.com/office/drawing/2010/main" val="0"/>
              </a:ext>
            </a:extLst>
          </a:blip>
          <a:srcRect t="14656" r="7827" b="46576"/>
          <a:stretch/>
        </p:blipFill>
        <p:spPr bwMode="auto">
          <a:xfrm>
            <a:off x="6948264" y="188760"/>
            <a:ext cx="2046422" cy="1080000"/>
          </a:xfrm>
          <a:prstGeom prst="rect">
            <a:avLst/>
          </a:prstGeom>
          <a:noFill/>
          <a:ln>
            <a:noFill/>
          </a:ln>
          <a:extLst>
            <a:ext uri="{53640926-AAD7-44D8-BBD7-CCE9431645EC}">
              <a14:shadowObscured xmlns:a14="http://schemas.microsoft.com/office/drawing/2010/main"/>
            </a:ext>
          </a:extLst>
        </p:spPr>
      </p:pic>
      <p:sp>
        <p:nvSpPr>
          <p:cNvPr id="10" name="Content Placeholder 2"/>
          <p:cNvSpPr>
            <a:spLocks noGrp="1"/>
          </p:cNvSpPr>
          <p:nvPr>
            <p:ph idx="1"/>
          </p:nvPr>
        </p:nvSpPr>
        <p:spPr>
          <a:xfrm>
            <a:off x="467544" y="1255913"/>
            <a:ext cx="7920000" cy="4765375"/>
          </a:xfrm>
        </p:spPr>
        <p:txBody>
          <a:bodyPr>
            <a:normAutofit lnSpcReduction="10000"/>
          </a:bodyPr>
          <a:lstStyle/>
          <a:p>
            <a:pPr marL="0" indent="0"/>
            <a:r>
              <a:rPr lang="en-GB" sz="2400" dirty="0">
                <a:latin typeface="Calibri" panose="020F0502020204030204" pitchFamily="34" charset="0"/>
              </a:rPr>
              <a:t>Match a </a:t>
            </a:r>
            <a:r>
              <a:rPr lang="en-GB" sz="2400" b="1" dirty="0">
                <a:solidFill>
                  <a:srgbClr val="00628C"/>
                </a:solidFill>
                <a:latin typeface="Calibri" panose="020F0502020204030204" pitchFamily="34" charset="0"/>
              </a:rPr>
              <a:t>word problem </a:t>
            </a:r>
            <a:r>
              <a:rPr lang="en-GB" sz="2400" dirty="0">
                <a:latin typeface="Calibri" panose="020F0502020204030204" pitchFamily="34" charset="0"/>
              </a:rPr>
              <a:t>in the left hand column to a </a:t>
            </a:r>
            <a:r>
              <a:rPr lang="en-GB" sz="2400" b="1" dirty="0">
                <a:solidFill>
                  <a:srgbClr val="00628C"/>
                </a:solidFill>
                <a:latin typeface="Calibri" panose="020F0502020204030204" pitchFamily="34" charset="0"/>
              </a:rPr>
              <a:t>symbol number sentence</a:t>
            </a:r>
            <a:r>
              <a:rPr lang="en-GB" sz="2400" dirty="0">
                <a:latin typeface="Calibri" panose="020F0502020204030204" pitchFamily="34" charset="0"/>
              </a:rPr>
              <a:t> in the right hand column. There are four matching pairs to find</a:t>
            </a:r>
            <a:r>
              <a:rPr lang="en-GB" sz="2400" dirty="0" smtClean="0">
                <a:latin typeface="Calibri" panose="020F0502020204030204" pitchFamily="34" charset="0"/>
              </a:rPr>
              <a:t>.</a:t>
            </a:r>
          </a:p>
          <a:p>
            <a:pPr marL="0" indent="0"/>
            <a:endParaRPr lang="en-GB" sz="2400" dirty="0">
              <a:latin typeface="Calibri" panose="020F0502020204030204" pitchFamily="34" charset="0"/>
            </a:endParaRPr>
          </a:p>
          <a:p>
            <a:pPr marL="0" indent="0"/>
            <a:endParaRPr lang="en-GB" sz="2400" dirty="0" smtClean="0">
              <a:latin typeface="Calibri" panose="020F0502020204030204" pitchFamily="34" charset="0"/>
            </a:endParaRPr>
          </a:p>
          <a:p>
            <a:pPr marL="0" indent="0"/>
            <a:endParaRPr lang="en-GB" sz="2400" dirty="0">
              <a:latin typeface="Calibri" panose="020F0502020204030204" pitchFamily="34" charset="0"/>
            </a:endParaRPr>
          </a:p>
          <a:p>
            <a:pPr marL="0" indent="0"/>
            <a:endParaRPr lang="en-GB" sz="2400" dirty="0" smtClean="0">
              <a:latin typeface="Calibri" panose="020F0502020204030204" pitchFamily="34" charset="0"/>
            </a:endParaRPr>
          </a:p>
          <a:p>
            <a:pPr marL="0" indent="0"/>
            <a:endParaRPr lang="en-GB" sz="2400" dirty="0">
              <a:latin typeface="Calibri" panose="020F0502020204030204" pitchFamily="34" charset="0"/>
            </a:endParaRPr>
          </a:p>
          <a:p>
            <a:pPr marL="0" indent="0"/>
            <a:endParaRPr lang="en-GB" sz="2400" dirty="0" smtClean="0">
              <a:latin typeface="Calibri" panose="020F0502020204030204" pitchFamily="34" charset="0"/>
            </a:endParaRPr>
          </a:p>
          <a:p>
            <a:pPr marL="0" indent="0"/>
            <a:r>
              <a:rPr lang="en-GB" sz="2400" dirty="0">
                <a:latin typeface="Calibri" panose="020F0502020204030204" pitchFamily="34" charset="0"/>
              </a:rPr>
              <a:t>Now write a </a:t>
            </a:r>
            <a:r>
              <a:rPr lang="en-GB" sz="2400" b="1" dirty="0">
                <a:solidFill>
                  <a:srgbClr val="00628C"/>
                </a:solidFill>
                <a:latin typeface="Calibri" panose="020F0502020204030204" pitchFamily="34" charset="0"/>
              </a:rPr>
              <a:t>symbol number sentence </a:t>
            </a:r>
            <a:r>
              <a:rPr lang="en-GB" sz="2400" dirty="0">
                <a:latin typeface="Calibri" panose="020F0502020204030204" pitchFamily="34" charset="0"/>
              </a:rPr>
              <a:t>for the unmatched </a:t>
            </a:r>
            <a:r>
              <a:rPr lang="en-GB" sz="2400" b="1" dirty="0">
                <a:solidFill>
                  <a:srgbClr val="00628C"/>
                </a:solidFill>
                <a:latin typeface="Calibri" panose="020F0502020204030204" pitchFamily="34" charset="0"/>
              </a:rPr>
              <a:t>word problem</a:t>
            </a:r>
            <a:r>
              <a:rPr lang="en-GB" sz="2400" dirty="0" smtClean="0">
                <a:latin typeface="Calibri" panose="020F0502020204030204" pitchFamily="34" charset="0"/>
              </a:rPr>
              <a:t>. Also</a:t>
            </a:r>
            <a:r>
              <a:rPr lang="en-GB" sz="2400" dirty="0">
                <a:latin typeface="Calibri" panose="020F0502020204030204" pitchFamily="34" charset="0"/>
              </a:rPr>
              <a:t>, write a </a:t>
            </a:r>
            <a:r>
              <a:rPr lang="en-GB" sz="2400" b="1" dirty="0">
                <a:solidFill>
                  <a:srgbClr val="00628C"/>
                </a:solidFill>
                <a:latin typeface="Calibri" panose="020F0502020204030204" pitchFamily="34" charset="0"/>
              </a:rPr>
              <a:t>word </a:t>
            </a:r>
            <a:r>
              <a:rPr lang="en-GB" sz="2400" b="1" dirty="0" smtClean="0">
                <a:solidFill>
                  <a:srgbClr val="00628C"/>
                </a:solidFill>
                <a:latin typeface="Calibri" panose="020F0502020204030204" pitchFamily="34" charset="0"/>
              </a:rPr>
              <a:t>problem</a:t>
            </a:r>
            <a:r>
              <a:rPr lang="en-GB" sz="2400" dirty="0" smtClean="0">
                <a:solidFill>
                  <a:srgbClr val="00628C"/>
                </a:solidFill>
                <a:latin typeface="Calibri" panose="020F0502020204030204" pitchFamily="34" charset="0"/>
              </a:rPr>
              <a:t> </a:t>
            </a:r>
            <a:r>
              <a:rPr lang="en-GB" sz="2400" dirty="0" smtClean="0">
                <a:latin typeface="Calibri" panose="020F0502020204030204" pitchFamily="34" charset="0"/>
              </a:rPr>
              <a:t>for </a:t>
            </a:r>
            <a:r>
              <a:rPr lang="en-GB" sz="2400" dirty="0">
                <a:latin typeface="Calibri" panose="020F0502020204030204" pitchFamily="34" charset="0"/>
              </a:rPr>
              <a:t>the unmatched </a:t>
            </a:r>
            <a:r>
              <a:rPr lang="en-GB" sz="2400" b="1" dirty="0">
                <a:solidFill>
                  <a:srgbClr val="00628C"/>
                </a:solidFill>
                <a:latin typeface="Calibri" panose="020F0502020204030204" pitchFamily="34" charset="0"/>
              </a:rPr>
              <a:t>symbol number </a:t>
            </a:r>
            <a:r>
              <a:rPr lang="en-GB" sz="2400" b="1" dirty="0" smtClean="0">
                <a:solidFill>
                  <a:srgbClr val="00628C"/>
                </a:solidFill>
                <a:latin typeface="Calibri" panose="020F0502020204030204" pitchFamily="34" charset="0"/>
              </a:rPr>
              <a:t>sentence</a:t>
            </a:r>
            <a:r>
              <a:rPr lang="en-GB" sz="2400" dirty="0" smtClean="0">
                <a:latin typeface="Calibri" panose="020F0502020204030204" pitchFamily="34" charset="0"/>
              </a:rPr>
              <a:t>. </a:t>
            </a:r>
          </a:p>
          <a:p>
            <a:pPr marL="0" indent="0"/>
            <a:endParaRPr lang="en-GB" sz="2400" dirty="0">
              <a:latin typeface="Calibri" panose="020F0502020204030204" pitchFamily="34" charset="0"/>
            </a:endParaRPr>
          </a:p>
          <a:p>
            <a:pPr marL="0" indent="0"/>
            <a:endParaRPr lang="en-GB" sz="2400" dirty="0">
              <a:latin typeface="Calibri" panose="020F0502020204030204"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267850573"/>
              </p:ext>
            </p:extLst>
          </p:nvPr>
        </p:nvGraphicFramePr>
        <p:xfrm>
          <a:off x="395536" y="2348880"/>
          <a:ext cx="8208912" cy="2286000"/>
        </p:xfrm>
        <a:graphic>
          <a:graphicData uri="http://schemas.openxmlformats.org/drawingml/2006/table">
            <a:tbl>
              <a:tblPr firstRow="1" bandRow="1">
                <a:tableStyleId>{5C22544A-7EE6-4342-B048-85BDC9FD1C3A}</a:tableStyleId>
              </a:tblPr>
              <a:tblGrid>
                <a:gridCol w="6408712"/>
                <a:gridCol w="1800200"/>
              </a:tblGrid>
              <a:tr h="370840">
                <a:tc>
                  <a:txBody>
                    <a:bodyPr/>
                    <a:lstStyle/>
                    <a:p>
                      <a:r>
                        <a:rPr lang="en-US" sz="2400" b="0" dirty="0" smtClean="0">
                          <a:solidFill>
                            <a:schemeClr val="tx1"/>
                          </a:solidFill>
                          <a:latin typeface="Calibri"/>
                          <a:cs typeface="Calibri"/>
                        </a:rPr>
                        <a:t>What unknown number is three more than 15?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US" sz="2400" b="0" dirty="0" smtClean="0">
                          <a:solidFill>
                            <a:schemeClr val="tx1"/>
                          </a:solidFill>
                          <a:latin typeface="Calibri"/>
                          <a:cs typeface="Calibri"/>
                        </a:rPr>
                        <a:t>15 = ★ ÷ 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dirty="0" smtClean="0">
                          <a:solidFill>
                            <a:schemeClr val="dk1"/>
                          </a:solidFill>
                          <a:effectLst/>
                          <a:latin typeface="Calibri"/>
                          <a:ea typeface="+mn-ea"/>
                          <a:cs typeface="Calibri"/>
                        </a:rPr>
                        <a:t>What unknown number is one third of 15?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dirty="0" smtClean="0">
                          <a:solidFill>
                            <a:schemeClr val="dk1"/>
                          </a:solidFill>
                          <a:effectLst/>
                          <a:latin typeface="Calibri"/>
                          <a:ea typeface="+mn-ea"/>
                          <a:cs typeface="Calibri"/>
                        </a:rPr>
                        <a:t>★ – 3 = 15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dirty="0" smtClean="0">
                          <a:solidFill>
                            <a:schemeClr val="dk1"/>
                          </a:solidFill>
                          <a:effectLst/>
                          <a:latin typeface="Calibri"/>
                          <a:ea typeface="+mn-ea"/>
                          <a:cs typeface="Calibri"/>
                        </a:rPr>
                        <a:t>What unknown number is three times 15?</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dirty="0" smtClean="0">
                          <a:solidFill>
                            <a:schemeClr val="dk1"/>
                          </a:solidFill>
                          <a:effectLst/>
                          <a:latin typeface="Calibri"/>
                          <a:ea typeface="+mn-ea"/>
                          <a:cs typeface="Calibri"/>
                        </a:rPr>
                        <a:t>15 + ★ = 3</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dirty="0" smtClean="0">
                          <a:solidFill>
                            <a:schemeClr val="dk1"/>
                          </a:solidFill>
                          <a:effectLst/>
                          <a:latin typeface="Calibri"/>
                          <a:ea typeface="+mn-ea"/>
                          <a:cs typeface="Calibri"/>
                        </a:rPr>
                        <a:t>What unknown number goes into 3 fifteen times?</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dirty="0" smtClean="0">
                          <a:solidFill>
                            <a:schemeClr val="dk1"/>
                          </a:solidFill>
                          <a:effectLst/>
                          <a:latin typeface="Calibri"/>
                          <a:ea typeface="+mn-ea"/>
                          <a:cs typeface="Calibri"/>
                        </a:rPr>
                        <a:t>15 = 3 × ★</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370840">
                <a:tc>
                  <a:txBody>
                    <a:bodyPr/>
                    <a:lstStyle/>
                    <a:p>
                      <a:r>
                        <a:rPr lang="en-GB" sz="2400" kern="1200" dirty="0" smtClean="0">
                          <a:solidFill>
                            <a:schemeClr val="dk1"/>
                          </a:solidFill>
                          <a:effectLst/>
                          <a:latin typeface="Calibri"/>
                          <a:ea typeface="+mn-ea"/>
                          <a:cs typeface="Calibri"/>
                        </a:rPr>
                        <a:t>What unknown number is three less than 15?</a:t>
                      </a:r>
                      <a:r>
                        <a:rPr lang="en-GB" sz="2400" dirty="0" smtClean="0">
                          <a:effectLst/>
                          <a:latin typeface="Calibri"/>
                          <a:cs typeface="Calibri"/>
                        </a:rPr>
                        <a:t> </a:t>
                      </a:r>
                      <a:endParaRPr lang="en-US" sz="2400" b="0" dirty="0">
                        <a:solidFill>
                          <a:schemeClr val="tx1"/>
                        </a:solidFill>
                        <a:latin typeface="Calibri"/>
                        <a:cs typeface="Calibri"/>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r>
                        <a:rPr lang="en-GB" sz="2400" kern="1200" dirty="0" smtClean="0">
                          <a:solidFill>
                            <a:schemeClr val="dk1"/>
                          </a:solidFill>
                          <a:effectLst/>
                          <a:latin typeface="Calibri"/>
                          <a:ea typeface="+mn-ea"/>
                          <a:cs typeface="Calibri"/>
                        </a:rPr>
                        <a:t>15 – ★ = 3</a:t>
                      </a:r>
                      <a:endParaRPr lang="en-US" sz="2400" b="0" dirty="0">
                        <a:solidFill>
                          <a:schemeClr val="tx1"/>
                        </a:solidFill>
                        <a:latin typeface="Calibri"/>
                        <a:cs typeface="Calibri"/>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bl>
          </a:graphicData>
        </a:graphic>
      </p:graphicFrame>
      <p:sp>
        <p:nvSpPr>
          <p:cNvPr id="8" name="Title 1"/>
          <p:cNvSpPr txBox="1">
            <a:spLocks/>
          </p:cNvSpPr>
          <p:nvPr/>
        </p:nvSpPr>
        <p:spPr bwMode="auto">
          <a:xfrm>
            <a:off x="395536" y="320906"/>
            <a:ext cx="8028464" cy="6079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b="1">
                <a:solidFill>
                  <a:srgbClr val="00628C"/>
                </a:solidFill>
                <a:latin typeface="+mj-lt"/>
                <a:ea typeface="+mj-ea"/>
                <a:cs typeface="+mj-cs"/>
              </a:defRPr>
            </a:lvl1pPr>
            <a:lvl2pPr algn="l" rtl="0" eaLnBrk="0" fontAlgn="base" hangingPunct="0">
              <a:spcBef>
                <a:spcPct val="0"/>
              </a:spcBef>
              <a:spcAft>
                <a:spcPct val="0"/>
              </a:spcAft>
              <a:defRPr sz="3600" b="1">
                <a:solidFill>
                  <a:srgbClr val="00628C"/>
                </a:solidFill>
                <a:latin typeface="Arial" charset="0"/>
              </a:defRPr>
            </a:lvl2pPr>
            <a:lvl3pPr algn="l" rtl="0" eaLnBrk="0" fontAlgn="base" hangingPunct="0">
              <a:spcBef>
                <a:spcPct val="0"/>
              </a:spcBef>
              <a:spcAft>
                <a:spcPct val="0"/>
              </a:spcAft>
              <a:defRPr sz="3600" b="1">
                <a:solidFill>
                  <a:srgbClr val="00628C"/>
                </a:solidFill>
                <a:latin typeface="Arial" charset="0"/>
              </a:defRPr>
            </a:lvl3pPr>
            <a:lvl4pPr algn="l" rtl="0" eaLnBrk="0" fontAlgn="base" hangingPunct="0">
              <a:spcBef>
                <a:spcPct val="0"/>
              </a:spcBef>
              <a:spcAft>
                <a:spcPct val="0"/>
              </a:spcAft>
              <a:defRPr sz="3600" b="1">
                <a:solidFill>
                  <a:srgbClr val="00628C"/>
                </a:solidFill>
                <a:latin typeface="Arial" charset="0"/>
              </a:defRPr>
            </a:lvl4pPr>
            <a:lvl5pPr algn="l" rtl="0" eaLnBrk="0" fontAlgn="base" hangingPunct="0">
              <a:spcBef>
                <a:spcPct val="0"/>
              </a:spcBef>
              <a:spcAft>
                <a:spcPct val="0"/>
              </a:spcAft>
              <a:defRPr sz="3600" b="1">
                <a:solidFill>
                  <a:srgbClr val="00628C"/>
                </a:solidFill>
                <a:latin typeface="Arial" charset="0"/>
              </a:defRPr>
            </a:lvl5pPr>
            <a:lvl6pPr marL="457200" algn="l" rtl="0" fontAlgn="base">
              <a:spcBef>
                <a:spcPct val="0"/>
              </a:spcBef>
              <a:spcAft>
                <a:spcPct val="0"/>
              </a:spcAft>
              <a:defRPr sz="3600" b="1">
                <a:solidFill>
                  <a:srgbClr val="00628C"/>
                </a:solidFill>
                <a:latin typeface="Arial" charset="0"/>
              </a:defRPr>
            </a:lvl6pPr>
            <a:lvl7pPr marL="914400" algn="l" rtl="0" fontAlgn="base">
              <a:spcBef>
                <a:spcPct val="0"/>
              </a:spcBef>
              <a:spcAft>
                <a:spcPct val="0"/>
              </a:spcAft>
              <a:defRPr sz="3600" b="1">
                <a:solidFill>
                  <a:srgbClr val="00628C"/>
                </a:solidFill>
                <a:latin typeface="Arial" charset="0"/>
              </a:defRPr>
            </a:lvl7pPr>
            <a:lvl8pPr marL="1371600" algn="l" rtl="0" fontAlgn="base">
              <a:spcBef>
                <a:spcPct val="0"/>
              </a:spcBef>
              <a:spcAft>
                <a:spcPct val="0"/>
              </a:spcAft>
              <a:defRPr sz="3600" b="1">
                <a:solidFill>
                  <a:srgbClr val="00628C"/>
                </a:solidFill>
                <a:latin typeface="Arial" charset="0"/>
              </a:defRPr>
            </a:lvl8pPr>
            <a:lvl9pPr marL="1828800" algn="l" rtl="0" fontAlgn="base">
              <a:spcBef>
                <a:spcPct val="0"/>
              </a:spcBef>
              <a:spcAft>
                <a:spcPct val="0"/>
              </a:spcAft>
              <a:defRPr sz="3600" b="1">
                <a:solidFill>
                  <a:srgbClr val="00628C"/>
                </a:solidFill>
                <a:latin typeface="Arial" charset="0"/>
              </a:defRPr>
            </a:lvl9pPr>
          </a:lstStyle>
          <a:p>
            <a:pPr>
              <a:buClrTx/>
              <a:buFontTx/>
              <a:buNone/>
            </a:pPr>
            <a:r>
              <a:rPr lang="en-GB" dirty="0" smtClean="0">
                <a:latin typeface="Calibri" panose="020F0502020204030204" pitchFamily="34" charset="0"/>
              </a:rPr>
              <a:t>Intelligent Practice</a:t>
            </a:r>
            <a:endParaRPr lang="en-GB" kern="0" dirty="0">
              <a:latin typeface="Calibri" panose="020F0502020204030204" pitchFamily="34" charset="0"/>
            </a:endParaRPr>
          </a:p>
        </p:txBody>
      </p:sp>
    </p:spTree>
    <p:extLst>
      <p:ext uri="{BB962C8B-B14F-4D97-AF65-F5344CB8AC3E}">
        <p14:creationId xmlns:p14="http://schemas.microsoft.com/office/powerpoint/2010/main" val="19587793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Developing practice</a:t>
            </a:r>
            <a:endParaRPr lang="en-GB" b="1" dirty="0">
              <a:solidFill>
                <a:srgbClr val="0070C0"/>
              </a:solidFill>
            </a:endParaRPr>
          </a:p>
        </p:txBody>
      </p:sp>
      <p:sp>
        <p:nvSpPr>
          <p:cNvPr id="3" name="Content Placeholder 2"/>
          <p:cNvSpPr>
            <a:spLocks noGrp="1"/>
          </p:cNvSpPr>
          <p:nvPr>
            <p:ph idx="1"/>
          </p:nvPr>
        </p:nvSpPr>
        <p:spPr/>
        <p:txBody>
          <a:bodyPr>
            <a:normAutofit/>
          </a:bodyPr>
          <a:lstStyle/>
          <a:p>
            <a:r>
              <a:rPr lang="en-GB" dirty="0" smtClean="0"/>
              <a:t>You were asked to come ready to share your developments with regard to:</a:t>
            </a:r>
          </a:p>
          <a:p>
            <a:pPr lvl="1"/>
            <a:r>
              <a:rPr lang="en-GB" dirty="0" smtClean="0"/>
              <a:t>Enrichment and extension for higher attaining pupils</a:t>
            </a:r>
          </a:p>
          <a:p>
            <a:pPr lvl="1"/>
            <a:r>
              <a:rPr lang="en-GB" dirty="0" smtClean="0"/>
              <a:t>Classroom approaches to mastery teaching and learning</a:t>
            </a:r>
          </a:p>
          <a:p>
            <a:pPr lvl="1"/>
            <a:r>
              <a:rPr lang="en-GB" dirty="0" smtClean="0"/>
              <a:t>Using formative day to day assessment</a:t>
            </a:r>
          </a:p>
          <a:p>
            <a:pPr lvl="1"/>
            <a:r>
              <a:rPr lang="en-GB" dirty="0" smtClean="0"/>
              <a:t>Using summative periodic assessment</a:t>
            </a:r>
          </a:p>
          <a:p>
            <a:pPr lvl="1"/>
            <a:r>
              <a:rPr lang="en-GB" dirty="0" smtClean="0"/>
              <a:t>Working with parents/pupils/governors </a:t>
            </a:r>
            <a:r>
              <a:rPr lang="en-GB" dirty="0" err="1" smtClean="0"/>
              <a:t>etc</a:t>
            </a:r>
            <a:r>
              <a:rPr lang="en-GB" dirty="0" smtClean="0"/>
              <a:t> to present information</a:t>
            </a:r>
            <a:endParaRPr lang="en-GB" dirty="0"/>
          </a:p>
        </p:txBody>
      </p:sp>
    </p:spTree>
    <p:extLst>
      <p:ext uri="{BB962C8B-B14F-4D97-AF65-F5344CB8AC3E}">
        <p14:creationId xmlns:p14="http://schemas.microsoft.com/office/powerpoint/2010/main" val="1497046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74748" y="405299"/>
            <a:ext cx="401547" cy="523220"/>
          </a:xfrm>
          <a:prstGeom prst="rect">
            <a:avLst/>
          </a:prstGeom>
          <a:noFill/>
        </p:spPr>
        <p:txBody>
          <a:bodyPr wrap="none" rtlCol="0">
            <a:spAutoFit/>
          </a:bodyPr>
          <a:lstStyle/>
          <a:p>
            <a:endParaRPr lang="en-US" dirty="0"/>
          </a:p>
        </p:txBody>
      </p:sp>
      <p:sp>
        <p:nvSpPr>
          <p:cNvPr id="7" name="Rectangle 6"/>
          <p:cNvSpPr/>
          <p:nvPr/>
        </p:nvSpPr>
        <p:spPr bwMode="auto">
          <a:xfrm>
            <a:off x="6444208" y="0"/>
            <a:ext cx="2664296" cy="1476000"/>
          </a:xfrm>
          <a:prstGeom prst="rect">
            <a:avLst/>
          </a:prstGeom>
          <a:solidFill>
            <a:srgbClr val="FFFFFF"/>
          </a:solidFill>
          <a:ln>
            <a:solidFill>
              <a:srgbClr val="FFFFFF"/>
            </a:solidFill>
          </a:ln>
          <a:effectLs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US" sz="2800" b="0" i="0" u="none" strike="noStrike" cap="none" normalizeH="0" baseline="0" dirty="0" smtClean="0">
              <a:ln>
                <a:noFill/>
              </a:ln>
              <a:solidFill>
                <a:schemeClr val="tx1"/>
              </a:solidFill>
              <a:effectLst/>
              <a:latin typeface="Arial" charset="0"/>
            </a:endParaRPr>
          </a:p>
        </p:txBody>
      </p:sp>
      <p:pic>
        <p:nvPicPr>
          <p:cNvPr id="9" name="Picture 8" descr="NCETM-logo-letterhead"/>
          <p:cNvPicPr>
            <a:picLocks noChangeAspect="1"/>
          </p:cNvPicPr>
          <p:nvPr/>
        </p:nvPicPr>
        <p:blipFill rotWithShape="1">
          <a:blip r:embed="rId2" cstate="print">
            <a:extLst>
              <a:ext uri="{28A0092B-C50C-407E-A947-70E740481C1C}">
                <a14:useLocalDpi xmlns:a14="http://schemas.microsoft.com/office/drawing/2010/main" val="0"/>
              </a:ext>
            </a:extLst>
          </a:blip>
          <a:srcRect t="14656" r="7827" b="46576"/>
          <a:stretch/>
        </p:blipFill>
        <p:spPr bwMode="auto">
          <a:xfrm>
            <a:off x="6948264" y="188760"/>
            <a:ext cx="2046422" cy="1080000"/>
          </a:xfrm>
          <a:prstGeom prst="rect">
            <a:avLst/>
          </a:prstGeom>
          <a:noFill/>
          <a:ln>
            <a:noFill/>
          </a:ln>
          <a:extLst>
            <a:ext uri="{53640926-AAD7-44D8-BBD7-CCE9431645EC}">
              <a14:shadowObscured xmlns:a14="http://schemas.microsoft.com/office/drawing/2010/main"/>
            </a:ext>
          </a:extLst>
        </p:spPr>
      </p:pic>
      <p:sp>
        <p:nvSpPr>
          <p:cNvPr id="10" name="Content Placeholder 2"/>
          <p:cNvSpPr>
            <a:spLocks noGrp="1"/>
          </p:cNvSpPr>
          <p:nvPr>
            <p:ph idx="1"/>
          </p:nvPr>
        </p:nvSpPr>
        <p:spPr>
          <a:xfrm>
            <a:off x="720000" y="1548000"/>
            <a:ext cx="7920000" cy="4320000"/>
          </a:xfrm>
        </p:spPr>
        <p:txBody>
          <a:bodyPr/>
          <a:lstStyle/>
          <a:p>
            <a:pPr marL="0" indent="0">
              <a:buNone/>
            </a:pPr>
            <a:r>
              <a:rPr lang="en-US" sz="2400" dirty="0">
                <a:latin typeface="Calibri" panose="020F0502020204030204" pitchFamily="34" charset="0"/>
              </a:rPr>
              <a:t>Miriam buys 19 tins of soup. All the tins cost the same price.</a:t>
            </a:r>
          </a:p>
          <a:p>
            <a:pPr marL="0" indent="0">
              <a:buNone/>
            </a:pPr>
            <a:endParaRPr lang="en-US" sz="2400" dirty="0">
              <a:latin typeface="Calibri" panose="020F0502020204030204" pitchFamily="34" charset="0"/>
            </a:endParaRPr>
          </a:p>
          <a:p>
            <a:pPr marL="0" indent="0">
              <a:buNone/>
            </a:pPr>
            <a:r>
              <a:rPr lang="en-US" sz="2400" dirty="0">
                <a:latin typeface="Calibri" panose="020F0502020204030204" pitchFamily="34" charset="0"/>
              </a:rPr>
              <a:t>She goes to the shop with just one note, and comes home with the tins and the change in coins. On the way home she drops the change. She looks carefully and she thinks she picks it all up. When she gets home she gives £2.23 change to her mother.</a:t>
            </a:r>
          </a:p>
          <a:p>
            <a:pPr marL="0" indent="0">
              <a:buNone/>
            </a:pPr>
            <a:endParaRPr lang="en-US" sz="2400" dirty="0">
              <a:latin typeface="Calibri" panose="020F0502020204030204" pitchFamily="34" charset="0"/>
            </a:endParaRPr>
          </a:p>
          <a:p>
            <a:pPr marL="0" indent="0">
              <a:buNone/>
            </a:pPr>
            <a:r>
              <a:rPr lang="en-US" sz="2400" b="1" dirty="0">
                <a:solidFill>
                  <a:srgbClr val="00628C"/>
                </a:solidFill>
                <a:latin typeface="Calibri" panose="020F0502020204030204" pitchFamily="34" charset="0"/>
              </a:rPr>
              <a:t>Do you think </a:t>
            </a:r>
            <a:r>
              <a:rPr lang="en-US" sz="2400" dirty="0">
                <a:latin typeface="Calibri" panose="020F0502020204030204" pitchFamily="34" charset="0"/>
              </a:rPr>
              <a:t>that Miriam picked up all the change that she dropped? Explain your reasoning. </a:t>
            </a:r>
            <a:endParaRPr lang="en-US" sz="2400" dirty="0" smtClean="0">
              <a:latin typeface="Calibri" panose="020F0502020204030204" pitchFamily="34" charset="0"/>
            </a:endParaRPr>
          </a:p>
        </p:txBody>
      </p:sp>
      <p:sp>
        <p:nvSpPr>
          <p:cNvPr id="8" name="Title 1"/>
          <p:cNvSpPr txBox="1">
            <a:spLocks/>
          </p:cNvSpPr>
          <p:nvPr/>
        </p:nvSpPr>
        <p:spPr bwMode="auto">
          <a:xfrm>
            <a:off x="720000" y="648000"/>
            <a:ext cx="8028464" cy="6079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b="1">
                <a:solidFill>
                  <a:srgbClr val="00628C"/>
                </a:solidFill>
                <a:latin typeface="+mj-lt"/>
                <a:ea typeface="+mj-ea"/>
                <a:cs typeface="+mj-cs"/>
              </a:defRPr>
            </a:lvl1pPr>
            <a:lvl2pPr algn="l" rtl="0" eaLnBrk="0" fontAlgn="base" hangingPunct="0">
              <a:spcBef>
                <a:spcPct val="0"/>
              </a:spcBef>
              <a:spcAft>
                <a:spcPct val="0"/>
              </a:spcAft>
              <a:defRPr sz="3600" b="1">
                <a:solidFill>
                  <a:srgbClr val="00628C"/>
                </a:solidFill>
                <a:latin typeface="Arial" charset="0"/>
              </a:defRPr>
            </a:lvl2pPr>
            <a:lvl3pPr algn="l" rtl="0" eaLnBrk="0" fontAlgn="base" hangingPunct="0">
              <a:spcBef>
                <a:spcPct val="0"/>
              </a:spcBef>
              <a:spcAft>
                <a:spcPct val="0"/>
              </a:spcAft>
              <a:defRPr sz="3600" b="1">
                <a:solidFill>
                  <a:srgbClr val="00628C"/>
                </a:solidFill>
                <a:latin typeface="Arial" charset="0"/>
              </a:defRPr>
            </a:lvl3pPr>
            <a:lvl4pPr algn="l" rtl="0" eaLnBrk="0" fontAlgn="base" hangingPunct="0">
              <a:spcBef>
                <a:spcPct val="0"/>
              </a:spcBef>
              <a:spcAft>
                <a:spcPct val="0"/>
              </a:spcAft>
              <a:defRPr sz="3600" b="1">
                <a:solidFill>
                  <a:srgbClr val="00628C"/>
                </a:solidFill>
                <a:latin typeface="Arial" charset="0"/>
              </a:defRPr>
            </a:lvl4pPr>
            <a:lvl5pPr algn="l" rtl="0" eaLnBrk="0" fontAlgn="base" hangingPunct="0">
              <a:spcBef>
                <a:spcPct val="0"/>
              </a:spcBef>
              <a:spcAft>
                <a:spcPct val="0"/>
              </a:spcAft>
              <a:defRPr sz="3600" b="1">
                <a:solidFill>
                  <a:srgbClr val="00628C"/>
                </a:solidFill>
                <a:latin typeface="Arial" charset="0"/>
              </a:defRPr>
            </a:lvl5pPr>
            <a:lvl6pPr marL="457200" algn="l" rtl="0" fontAlgn="base">
              <a:spcBef>
                <a:spcPct val="0"/>
              </a:spcBef>
              <a:spcAft>
                <a:spcPct val="0"/>
              </a:spcAft>
              <a:defRPr sz="3600" b="1">
                <a:solidFill>
                  <a:srgbClr val="00628C"/>
                </a:solidFill>
                <a:latin typeface="Arial" charset="0"/>
              </a:defRPr>
            </a:lvl6pPr>
            <a:lvl7pPr marL="914400" algn="l" rtl="0" fontAlgn="base">
              <a:spcBef>
                <a:spcPct val="0"/>
              </a:spcBef>
              <a:spcAft>
                <a:spcPct val="0"/>
              </a:spcAft>
              <a:defRPr sz="3600" b="1">
                <a:solidFill>
                  <a:srgbClr val="00628C"/>
                </a:solidFill>
                <a:latin typeface="Arial" charset="0"/>
              </a:defRPr>
            </a:lvl7pPr>
            <a:lvl8pPr marL="1371600" algn="l" rtl="0" fontAlgn="base">
              <a:spcBef>
                <a:spcPct val="0"/>
              </a:spcBef>
              <a:spcAft>
                <a:spcPct val="0"/>
              </a:spcAft>
              <a:defRPr sz="3600" b="1">
                <a:solidFill>
                  <a:srgbClr val="00628C"/>
                </a:solidFill>
                <a:latin typeface="Arial" charset="0"/>
              </a:defRPr>
            </a:lvl8pPr>
            <a:lvl9pPr marL="1828800" algn="l" rtl="0" fontAlgn="base">
              <a:spcBef>
                <a:spcPct val="0"/>
              </a:spcBef>
              <a:spcAft>
                <a:spcPct val="0"/>
              </a:spcAft>
              <a:defRPr sz="3600" b="1">
                <a:solidFill>
                  <a:srgbClr val="00628C"/>
                </a:solidFill>
                <a:latin typeface="Arial" charset="0"/>
              </a:defRPr>
            </a:lvl9pPr>
          </a:lstStyle>
          <a:p>
            <a:pPr>
              <a:buClrTx/>
              <a:buFontTx/>
              <a:buNone/>
            </a:pPr>
            <a:r>
              <a:rPr lang="en-GB" dirty="0" smtClean="0">
                <a:latin typeface="Calibri" panose="020F0502020204030204" pitchFamily="34" charset="0"/>
              </a:rPr>
              <a:t>Intelligent Practice</a:t>
            </a:r>
            <a:endParaRPr lang="en-GB" kern="0" dirty="0">
              <a:latin typeface="Calibri" panose="020F0502020204030204" pitchFamily="34" charset="0"/>
            </a:endParaRPr>
          </a:p>
        </p:txBody>
      </p:sp>
    </p:spTree>
    <p:extLst>
      <p:ext uri="{BB962C8B-B14F-4D97-AF65-F5344CB8AC3E}">
        <p14:creationId xmlns:p14="http://schemas.microsoft.com/office/powerpoint/2010/main" val="28956740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6840760" cy="792088"/>
          </a:xfrm>
        </p:spPr>
        <p:txBody>
          <a:bodyPr/>
          <a:lstStyle/>
          <a:p>
            <a:pPr algn="l"/>
            <a:r>
              <a:rPr lang="en-GB" sz="2400" b="1" dirty="0" smtClean="0">
                <a:solidFill>
                  <a:srgbClr val="0070C0"/>
                </a:solidFill>
              </a:rPr>
              <a:t>‘Intelligent practice’ focused on this number sentence</a:t>
            </a:r>
            <a:endParaRPr lang="en-GB" sz="2400" b="1" dirty="0">
              <a:solidFill>
                <a:srgbClr val="0070C0"/>
              </a:solidFill>
            </a:endParaRPr>
          </a:p>
        </p:txBody>
      </p:sp>
      <p:pic>
        <p:nvPicPr>
          <p:cNvPr id="4" name="Content Placeholder 3"/>
          <p:cNvPicPr>
            <a:picLocks noGrp="1"/>
          </p:cNvPicPr>
          <p:nvPr>
            <p:ph idx="1"/>
          </p:nvPr>
        </p:nvPicPr>
        <p:blipFill rotWithShape="1">
          <a:blip r:embed="rId3">
            <a:extLst>
              <a:ext uri="{28A0092B-C50C-407E-A947-70E740481C1C}">
                <a14:useLocalDpi xmlns:a14="http://schemas.microsoft.com/office/drawing/2010/main" val="0"/>
              </a:ext>
            </a:extLst>
          </a:blip>
          <a:srcRect r="4288"/>
          <a:stretch/>
        </p:blipFill>
        <p:spPr bwMode="auto">
          <a:xfrm>
            <a:off x="143675" y="1117307"/>
            <a:ext cx="3995876" cy="3384376"/>
          </a:xfrm>
          <a:prstGeom prst="rect">
            <a:avLst/>
          </a:prstGeom>
          <a:solidFill>
            <a:schemeClr val="bg2"/>
          </a:solidFill>
          <a:ln w="28575">
            <a:solidFill>
              <a:schemeClr val="tx1"/>
            </a:solidFill>
          </a:ln>
        </p:spPr>
      </p:pic>
      <p:sp>
        <p:nvSpPr>
          <p:cNvPr id="6" name="5-Point Star 5"/>
          <p:cNvSpPr/>
          <p:nvPr/>
        </p:nvSpPr>
        <p:spPr>
          <a:xfrm>
            <a:off x="467544" y="1721462"/>
            <a:ext cx="457200" cy="626368"/>
          </a:xfrm>
          <a:prstGeom prst="star5">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4267142" y="3359507"/>
            <a:ext cx="4916731" cy="369332"/>
          </a:xfrm>
          <a:prstGeom prst="rect">
            <a:avLst/>
          </a:prstGeom>
          <a:noFill/>
        </p:spPr>
        <p:txBody>
          <a:bodyPr wrap="none" rtlCol="0">
            <a:spAutoFit/>
          </a:bodyPr>
          <a:lstStyle/>
          <a:p>
            <a:r>
              <a:rPr lang="en-GB" i="1" dirty="0" smtClean="0">
                <a:solidFill>
                  <a:srgbClr val="7030A0"/>
                </a:solidFill>
              </a:rPr>
              <a:t>What would happen if 9.5 was changed to 95?</a:t>
            </a:r>
            <a:endParaRPr lang="en-GB" i="1" dirty="0">
              <a:solidFill>
                <a:srgbClr val="7030A0"/>
              </a:solidFill>
            </a:endParaRPr>
          </a:p>
        </p:txBody>
      </p:sp>
      <p:sp>
        <p:nvSpPr>
          <p:cNvPr id="8" name="TextBox 7"/>
          <p:cNvSpPr txBox="1"/>
          <p:nvPr/>
        </p:nvSpPr>
        <p:spPr>
          <a:xfrm>
            <a:off x="4306984" y="1448508"/>
            <a:ext cx="4698722" cy="369332"/>
          </a:xfrm>
          <a:prstGeom prst="rect">
            <a:avLst/>
          </a:prstGeom>
          <a:noFill/>
        </p:spPr>
        <p:txBody>
          <a:bodyPr wrap="none" rtlCol="0">
            <a:spAutoFit/>
          </a:bodyPr>
          <a:lstStyle/>
          <a:p>
            <a:r>
              <a:rPr lang="en-GB" i="1" dirty="0" smtClean="0">
                <a:solidFill>
                  <a:srgbClr val="00B050"/>
                </a:solidFill>
              </a:rPr>
              <a:t>Show these calculations on a  number line…</a:t>
            </a:r>
            <a:endParaRPr lang="en-GB" i="1" dirty="0">
              <a:solidFill>
                <a:srgbClr val="00B050"/>
              </a:solidFill>
            </a:endParaRPr>
          </a:p>
        </p:txBody>
      </p:sp>
      <p:sp>
        <p:nvSpPr>
          <p:cNvPr id="9" name="TextBox 8"/>
          <p:cNvSpPr txBox="1"/>
          <p:nvPr/>
        </p:nvSpPr>
        <p:spPr>
          <a:xfrm>
            <a:off x="4422626" y="1939383"/>
            <a:ext cx="4095993" cy="369332"/>
          </a:xfrm>
          <a:prstGeom prst="rect">
            <a:avLst/>
          </a:prstGeom>
          <a:noFill/>
        </p:spPr>
        <p:txBody>
          <a:bodyPr wrap="none" rtlCol="0">
            <a:spAutoFit/>
          </a:bodyPr>
          <a:lstStyle/>
          <a:p>
            <a:r>
              <a:rPr lang="en-GB" i="1" dirty="0" smtClean="0">
                <a:solidFill>
                  <a:schemeClr val="accent1"/>
                </a:solidFill>
              </a:rPr>
              <a:t>Show these calculations as fractions…</a:t>
            </a:r>
            <a:endParaRPr lang="en-GB" i="1" dirty="0">
              <a:solidFill>
                <a:schemeClr val="accent1"/>
              </a:solidFill>
            </a:endParaRPr>
          </a:p>
        </p:txBody>
      </p:sp>
      <p:sp>
        <p:nvSpPr>
          <p:cNvPr id="10" name="TextBox 9"/>
          <p:cNvSpPr txBox="1"/>
          <p:nvPr/>
        </p:nvSpPr>
        <p:spPr>
          <a:xfrm>
            <a:off x="4349445" y="2347830"/>
            <a:ext cx="4794555" cy="923330"/>
          </a:xfrm>
          <a:prstGeom prst="rect">
            <a:avLst/>
          </a:prstGeom>
          <a:noFill/>
        </p:spPr>
        <p:txBody>
          <a:bodyPr wrap="square" rtlCol="0">
            <a:spAutoFit/>
          </a:bodyPr>
          <a:lstStyle/>
          <a:p>
            <a:r>
              <a:rPr lang="en-GB" i="1" dirty="0" smtClean="0">
                <a:solidFill>
                  <a:schemeClr val="accent6">
                    <a:lumMod val="75000"/>
                  </a:schemeClr>
                </a:solidFill>
              </a:rPr>
              <a:t>Write a problem using these numbers that would be solved with addition/ subtraction (take away and finding the difference) </a:t>
            </a:r>
            <a:endParaRPr lang="en-GB" i="1" dirty="0">
              <a:solidFill>
                <a:schemeClr val="accent6">
                  <a:lumMod val="75000"/>
                </a:schemeClr>
              </a:solidFill>
            </a:endParaRPr>
          </a:p>
        </p:txBody>
      </p:sp>
      <p:sp>
        <p:nvSpPr>
          <p:cNvPr id="11" name="TextBox 10"/>
          <p:cNvSpPr txBox="1"/>
          <p:nvPr/>
        </p:nvSpPr>
        <p:spPr>
          <a:xfrm>
            <a:off x="348830" y="4635805"/>
            <a:ext cx="7836624" cy="923330"/>
          </a:xfrm>
          <a:prstGeom prst="rect">
            <a:avLst/>
          </a:prstGeom>
          <a:noFill/>
        </p:spPr>
        <p:txBody>
          <a:bodyPr wrap="square" rtlCol="0">
            <a:spAutoFit/>
          </a:bodyPr>
          <a:lstStyle/>
          <a:p>
            <a:r>
              <a:rPr lang="en-GB" i="1" dirty="0" smtClean="0">
                <a:solidFill>
                  <a:schemeClr val="accent5">
                    <a:lumMod val="50000"/>
                  </a:schemeClr>
                </a:solidFill>
              </a:rPr>
              <a:t>Use this number sentence to find 3 more pairs of decimal numbers that sum to 9.5. Show solutions using a bar model. Explain any patterns you are using </a:t>
            </a:r>
            <a:endParaRPr lang="en-GB" i="1" dirty="0">
              <a:solidFill>
                <a:schemeClr val="accent5">
                  <a:lumMod val="50000"/>
                </a:schemeClr>
              </a:solidFill>
            </a:endParaRPr>
          </a:p>
        </p:txBody>
      </p:sp>
      <p:sp>
        <p:nvSpPr>
          <p:cNvPr id="12" name="TextBox 11"/>
          <p:cNvSpPr txBox="1"/>
          <p:nvPr/>
        </p:nvSpPr>
        <p:spPr>
          <a:xfrm>
            <a:off x="2267744" y="5559135"/>
            <a:ext cx="5622593" cy="646331"/>
          </a:xfrm>
          <a:prstGeom prst="rect">
            <a:avLst/>
          </a:prstGeom>
          <a:noFill/>
        </p:spPr>
        <p:txBody>
          <a:bodyPr wrap="square" rtlCol="0">
            <a:spAutoFit/>
          </a:bodyPr>
          <a:lstStyle/>
          <a:p>
            <a:r>
              <a:rPr lang="en-GB" dirty="0" smtClean="0">
                <a:solidFill>
                  <a:srgbClr val="0070C0"/>
                </a:solidFill>
              </a:rPr>
              <a:t>Explore another number sentence, perhaps with a value missing in the bar diagram?</a:t>
            </a:r>
            <a:endParaRPr lang="en-GB" dirty="0">
              <a:solidFill>
                <a:srgbClr val="0070C0"/>
              </a:solidFill>
            </a:endParaRPr>
          </a:p>
        </p:txBody>
      </p:sp>
    </p:spTree>
    <p:extLst>
      <p:ext uri="{BB962C8B-B14F-4D97-AF65-F5344CB8AC3E}">
        <p14:creationId xmlns:p14="http://schemas.microsoft.com/office/powerpoint/2010/main" val="287592128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1" y="274638"/>
            <a:ext cx="6131024" cy="778098"/>
          </a:xfrm>
        </p:spPr>
        <p:txBody>
          <a:bodyPr/>
          <a:lstStyle/>
          <a:p>
            <a:pPr algn="l"/>
            <a:r>
              <a:rPr lang="en-GB" b="1" dirty="0" smtClean="0">
                <a:solidFill>
                  <a:srgbClr val="0070C0"/>
                </a:solidFill>
              </a:rPr>
              <a:t>Intelligent practice</a:t>
            </a:r>
            <a:endParaRPr lang="en-GB" b="1" dirty="0">
              <a:solidFill>
                <a:srgbClr val="0070C0"/>
              </a:solidFill>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53137"/>
          <a:stretch/>
        </p:blipFill>
        <p:spPr bwMode="auto">
          <a:xfrm>
            <a:off x="251520" y="980728"/>
            <a:ext cx="4480059" cy="29329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7225"/>
          <a:stretch/>
        </p:blipFill>
        <p:spPr bwMode="auto">
          <a:xfrm>
            <a:off x="4211960" y="2636912"/>
            <a:ext cx="4590387" cy="3384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1945247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Mastery of Mathematics</a:t>
            </a:r>
            <a:endParaRPr lang="en-GB" b="1" dirty="0">
              <a:solidFill>
                <a:srgbClr val="0070C0"/>
              </a:solidFill>
            </a:endParaRPr>
          </a:p>
        </p:txBody>
      </p:sp>
      <p:sp>
        <p:nvSpPr>
          <p:cNvPr id="3" name="Content Placeholder 2"/>
          <p:cNvSpPr>
            <a:spLocks noGrp="1"/>
          </p:cNvSpPr>
          <p:nvPr>
            <p:ph idx="1"/>
          </p:nvPr>
        </p:nvSpPr>
        <p:spPr/>
        <p:txBody>
          <a:bodyPr>
            <a:normAutofit/>
          </a:bodyPr>
          <a:lstStyle/>
          <a:p>
            <a:pPr marL="0" indent="0">
              <a:buNone/>
            </a:pPr>
            <a:r>
              <a:rPr lang="en-GB" dirty="0" smtClean="0"/>
              <a:t>‘A mathematical concept or skill has been </a:t>
            </a:r>
            <a:r>
              <a:rPr lang="en-GB" i="1" dirty="0" smtClean="0"/>
              <a:t>mastered </a:t>
            </a:r>
            <a:r>
              <a:rPr lang="en-GB" dirty="0" smtClean="0"/>
              <a:t>when, through exploration, clarification, practice and application over time, a person can represent it in multiple ways, has the mathematical language to be able to communicate related ideas, and can think mathematically with the concept so that they can independently apply it to a totally new problem in an unfamiliar situation’</a:t>
            </a:r>
          </a:p>
          <a:p>
            <a:pPr marL="0" indent="0">
              <a:buNone/>
            </a:pPr>
            <a:endParaRPr lang="en-GB" dirty="0"/>
          </a:p>
          <a:p>
            <a:pPr marL="0" indent="0">
              <a:buNone/>
            </a:pPr>
            <a:r>
              <a:rPr lang="en-GB" sz="1700" dirty="0" smtClean="0"/>
              <a:t>Drury, H (2014) Mastering mathematics, Teaching to transform achievement OUP</a:t>
            </a:r>
            <a:endParaRPr lang="en-GB" sz="1700" dirty="0"/>
          </a:p>
        </p:txBody>
      </p:sp>
    </p:spTree>
    <p:extLst>
      <p:ext uri="{BB962C8B-B14F-4D97-AF65-F5344CB8AC3E}">
        <p14:creationId xmlns:p14="http://schemas.microsoft.com/office/powerpoint/2010/main" val="151760867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0000" y="1548000"/>
            <a:ext cx="7920000" cy="4122067"/>
          </a:xfrm>
        </p:spPr>
        <p:txBody>
          <a:bodyPr/>
          <a:lstStyle/>
          <a:p>
            <a:pPr marL="0" indent="0"/>
            <a:r>
              <a:rPr lang="en-US" sz="2400" dirty="0">
                <a:latin typeface="Calibri" panose="020F0502020204030204" pitchFamily="34" charset="0"/>
                <a:cs typeface="Arial"/>
              </a:rPr>
              <a:t>What does </a:t>
            </a:r>
            <a:r>
              <a:rPr lang="en-US" sz="2400" dirty="0" smtClean="0">
                <a:latin typeface="Calibri" panose="020F0502020204030204" pitchFamily="34" charset="0"/>
                <a:cs typeface="Arial"/>
              </a:rPr>
              <a:t>“mastery” mean?</a:t>
            </a:r>
          </a:p>
          <a:p>
            <a:pPr>
              <a:buFont typeface="Arial"/>
              <a:buChar char="•"/>
            </a:pPr>
            <a:r>
              <a:rPr lang="en-US" sz="2400" dirty="0">
                <a:latin typeface="Calibri" panose="020F0502020204030204" pitchFamily="34" charset="0"/>
                <a:cs typeface="Arial"/>
              </a:rPr>
              <a:t>I know how to do </a:t>
            </a:r>
            <a:r>
              <a:rPr lang="en-US" sz="2400" dirty="0" smtClean="0">
                <a:latin typeface="Calibri" panose="020F0502020204030204" pitchFamily="34" charset="0"/>
                <a:cs typeface="Arial"/>
              </a:rPr>
              <a:t>it.</a:t>
            </a:r>
            <a:endParaRPr lang="en-US" sz="2400" dirty="0">
              <a:latin typeface="Calibri" panose="020F0502020204030204" pitchFamily="34" charset="0"/>
              <a:cs typeface="Arial"/>
            </a:endParaRPr>
          </a:p>
          <a:p>
            <a:pPr>
              <a:buFont typeface="Arial"/>
              <a:buChar char="•"/>
            </a:pPr>
            <a:r>
              <a:rPr lang="en-US" sz="2400" dirty="0">
                <a:latin typeface="Calibri" panose="020F0502020204030204" pitchFamily="34" charset="0"/>
                <a:cs typeface="Arial"/>
              </a:rPr>
              <a:t>It becomes automatic and I don’t need to think about </a:t>
            </a:r>
            <a:r>
              <a:rPr lang="en-US" sz="2400" dirty="0" smtClean="0">
                <a:latin typeface="Calibri" panose="020F0502020204030204" pitchFamily="34" charset="0"/>
                <a:cs typeface="Arial"/>
              </a:rPr>
              <a:t>it.</a:t>
            </a:r>
          </a:p>
          <a:p>
            <a:pPr>
              <a:buFont typeface="Arial"/>
              <a:buChar char="•"/>
            </a:pPr>
            <a:r>
              <a:rPr lang="en-US" sz="2400" dirty="0" smtClean="0">
                <a:latin typeface="Calibri" panose="020F0502020204030204" pitchFamily="34" charset="0"/>
                <a:cs typeface="Arial"/>
              </a:rPr>
              <a:t>I do </a:t>
            </a:r>
            <a:r>
              <a:rPr lang="en-US" sz="2400" dirty="0">
                <a:latin typeface="Calibri" panose="020F0502020204030204" pitchFamily="34" charset="0"/>
                <a:cs typeface="Arial"/>
              </a:rPr>
              <a:t>it </a:t>
            </a:r>
            <a:r>
              <a:rPr lang="en-US" sz="2400" dirty="0" smtClean="0">
                <a:latin typeface="Calibri" panose="020F0502020204030204" pitchFamily="34" charset="0"/>
                <a:cs typeface="Arial"/>
              </a:rPr>
              <a:t>confidently.</a:t>
            </a:r>
          </a:p>
          <a:p>
            <a:pPr>
              <a:buFont typeface="Arial"/>
              <a:buChar char="•"/>
            </a:pPr>
            <a:r>
              <a:rPr lang="en-US" sz="2400" dirty="0" smtClean="0">
                <a:latin typeface="Calibri" panose="020F0502020204030204" pitchFamily="34" charset="0"/>
                <a:cs typeface="Arial"/>
              </a:rPr>
              <a:t>I do it well. (Does “well” mean “quickly”? Sometimes?) </a:t>
            </a:r>
          </a:p>
          <a:p>
            <a:pPr>
              <a:buFont typeface="Arial"/>
              <a:buChar char="•"/>
            </a:pPr>
            <a:r>
              <a:rPr lang="en-US" sz="2400" dirty="0">
                <a:latin typeface="Calibri" panose="020F0502020204030204" pitchFamily="34" charset="0"/>
                <a:cs typeface="Arial"/>
              </a:rPr>
              <a:t>I can do it in a new </a:t>
            </a:r>
            <a:r>
              <a:rPr lang="en-US" sz="2400" dirty="0" smtClean="0">
                <a:latin typeface="Calibri" panose="020F0502020204030204" pitchFamily="34" charset="0"/>
                <a:cs typeface="Arial"/>
              </a:rPr>
              <a:t>way, or in a new situation.</a:t>
            </a:r>
            <a:endParaRPr lang="en-US" sz="2400" dirty="0">
              <a:latin typeface="Calibri" panose="020F0502020204030204" pitchFamily="34" charset="0"/>
              <a:cs typeface="Arial"/>
            </a:endParaRPr>
          </a:p>
          <a:p>
            <a:pPr>
              <a:buFont typeface="Arial"/>
              <a:buChar char="•"/>
            </a:pPr>
            <a:r>
              <a:rPr lang="en-US" sz="2400" dirty="0" smtClean="0">
                <a:latin typeface="Calibri" panose="020F0502020204030204" pitchFamily="34" charset="0"/>
                <a:cs typeface="Arial"/>
              </a:rPr>
              <a:t>I </a:t>
            </a:r>
            <a:r>
              <a:rPr lang="en-US" sz="2400" dirty="0">
                <a:latin typeface="Calibri" panose="020F0502020204030204" pitchFamily="34" charset="0"/>
                <a:cs typeface="Arial"/>
              </a:rPr>
              <a:t>can </a:t>
            </a:r>
            <a:r>
              <a:rPr lang="en-US" sz="2400" dirty="0" smtClean="0">
                <a:latin typeface="Calibri" panose="020F0502020204030204" pitchFamily="34" charset="0"/>
                <a:cs typeface="Arial"/>
              </a:rPr>
              <a:t>now do it better than I used to.</a:t>
            </a:r>
          </a:p>
          <a:p>
            <a:pPr>
              <a:buFont typeface="Arial"/>
              <a:buChar char="•"/>
            </a:pPr>
            <a:r>
              <a:rPr lang="en-US" sz="2400" dirty="0" smtClean="0">
                <a:latin typeface="Calibri" panose="020F0502020204030204" pitchFamily="34" charset="0"/>
                <a:cs typeface="Arial"/>
              </a:rPr>
              <a:t>I </a:t>
            </a:r>
            <a:r>
              <a:rPr lang="en-US" sz="2400" dirty="0">
                <a:latin typeface="Calibri" panose="020F0502020204030204" pitchFamily="34" charset="0"/>
                <a:cs typeface="Arial"/>
              </a:rPr>
              <a:t>can show someone else how to do it.</a:t>
            </a:r>
          </a:p>
          <a:p>
            <a:pPr>
              <a:buFont typeface="Arial"/>
              <a:buChar char="•"/>
            </a:pPr>
            <a:r>
              <a:rPr lang="en-US" sz="2400" dirty="0">
                <a:latin typeface="Calibri" panose="020F0502020204030204" pitchFamily="34" charset="0"/>
                <a:cs typeface="Arial"/>
              </a:rPr>
              <a:t>I can explain to someone else how to do it</a:t>
            </a:r>
            <a:r>
              <a:rPr lang="en-US" sz="2400" dirty="0" smtClean="0">
                <a:latin typeface="Calibri" panose="020F0502020204030204" pitchFamily="34" charset="0"/>
                <a:cs typeface="Arial"/>
              </a:rPr>
              <a:t>.</a:t>
            </a:r>
          </a:p>
        </p:txBody>
      </p:sp>
      <p:sp>
        <p:nvSpPr>
          <p:cNvPr id="5" name="Title 1"/>
          <p:cNvSpPr txBox="1">
            <a:spLocks/>
          </p:cNvSpPr>
          <p:nvPr/>
        </p:nvSpPr>
        <p:spPr bwMode="auto">
          <a:xfrm>
            <a:off x="720000" y="648000"/>
            <a:ext cx="5184152" cy="6079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rtl="0" eaLnBrk="0" fontAlgn="base" hangingPunct="0">
              <a:spcBef>
                <a:spcPct val="0"/>
              </a:spcBef>
              <a:spcAft>
                <a:spcPct val="0"/>
              </a:spcAft>
              <a:defRPr sz="3600" b="1">
                <a:solidFill>
                  <a:srgbClr val="00628C"/>
                </a:solidFill>
                <a:latin typeface="+mj-lt"/>
                <a:ea typeface="+mj-ea"/>
                <a:cs typeface="+mj-cs"/>
              </a:defRPr>
            </a:lvl1pPr>
            <a:lvl2pPr algn="l" rtl="0" eaLnBrk="0" fontAlgn="base" hangingPunct="0">
              <a:spcBef>
                <a:spcPct val="0"/>
              </a:spcBef>
              <a:spcAft>
                <a:spcPct val="0"/>
              </a:spcAft>
              <a:defRPr sz="3600" b="1">
                <a:solidFill>
                  <a:srgbClr val="00628C"/>
                </a:solidFill>
                <a:latin typeface="Arial" charset="0"/>
              </a:defRPr>
            </a:lvl2pPr>
            <a:lvl3pPr algn="l" rtl="0" eaLnBrk="0" fontAlgn="base" hangingPunct="0">
              <a:spcBef>
                <a:spcPct val="0"/>
              </a:spcBef>
              <a:spcAft>
                <a:spcPct val="0"/>
              </a:spcAft>
              <a:defRPr sz="3600" b="1">
                <a:solidFill>
                  <a:srgbClr val="00628C"/>
                </a:solidFill>
                <a:latin typeface="Arial" charset="0"/>
              </a:defRPr>
            </a:lvl3pPr>
            <a:lvl4pPr algn="l" rtl="0" eaLnBrk="0" fontAlgn="base" hangingPunct="0">
              <a:spcBef>
                <a:spcPct val="0"/>
              </a:spcBef>
              <a:spcAft>
                <a:spcPct val="0"/>
              </a:spcAft>
              <a:defRPr sz="3600" b="1">
                <a:solidFill>
                  <a:srgbClr val="00628C"/>
                </a:solidFill>
                <a:latin typeface="Arial" charset="0"/>
              </a:defRPr>
            </a:lvl4pPr>
            <a:lvl5pPr algn="l" rtl="0" eaLnBrk="0" fontAlgn="base" hangingPunct="0">
              <a:spcBef>
                <a:spcPct val="0"/>
              </a:spcBef>
              <a:spcAft>
                <a:spcPct val="0"/>
              </a:spcAft>
              <a:defRPr sz="3600" b="1">
                <a:solidFill>
                  <a:srgbClr val="00628C"/>
                </a:solidFill>
                <a:latin typeface="Arial" charset="0"/>
              </a:defRPr>
            </a:lvl5pPr>
            <a:lvl6pPr marL="457200" algn="l" rtl="0" fontAlgn="base">
              <a:spcBef>
                <a:spcPct val="0"/>
              </a:spcBef>
              <a:spcAft>
                <a:spcPct val="0"/>
              </a:spcAft>
              <a:defRPr sz="3600" b="1">
                <a:solidFill>
                  <a:srgbClr val="00628C"/>
                </a:solidFill>
                <a:latin typeface="Arial" charset="0"/>
              </a:defRPr>
            </a:lvl6pPr>
            <a:lvl7pPr marL="914400" algn="l" rtl="0" fontAlgn="base">
              <a:spcBef>
                <a:spcPct val="0"/>
              </a:spcBef>
              <a:spcAft>
                <a:spcPct val="0"/>
              </a:spcAft>
              <a:defRPr sz="3600" b="1">
                <a:solidFill>
                  <a:srgbClr val="00628C"/>
                </a:solidFill>
                <a:latin typeface="Arial" charset="0"/>
              </a:defRPr>
            </a:lvl7pPr>
            <a:lvl8pPr marL="1371600" algn="l" rtl="0" fontAlgn="base">
              <a:spcBef>
                <a:spcPct val="0"/>
              </a:spcBef>
              <a:spcAft>
                <a:spcPct val="0"/>
              </a:spcAft>
              <a:defRPr sz="3600" b="1">
                <a:solidFill>
                  <a:srgbClr val="00628C"/>
                </a:solidFill>
                <a:latin typeface="Arial" charset="0"/>
              </a:defRPr>
            </a:lvl8pPr>
            <a:lvl9pPr marL="1828800" algn="l" rtl="0" fontAlgn="base">
              <a:spcBef>
                <a:spcPct val="0"/>
              </a:spcBef>
              <a:spcAft>
                <a:spcPct val="0"/>
              </a:spcAft>
              <a:defRPr sz="3600" b="1">
                <a:solidFill>
                  <a:srgbClr val="00628C"/>
                </a:solidFill>
                <a:latin typeface="Arial" charset="0"/>
              </a:defRPr>
            </a:lvl9pPr>
          </a:lstStyle>
          <a:p>
            <a:pPr>
              <a:buClrTx/>
              <a:buFontTx/>
              <a:buNone/>
            </a:pPr>
            <a:r>
              <a:rPr lang="en-GB" kern="0" dirty="0" smtClean="0">
                <a:latin typeface="Calibri" panose="020F0502020204030204" pitchFamily="34" charset="0"/>
              </a:rPr>
              <a:t>Mastery</a:t>
            </a:r>
            <a:endParaRPr lang="en-GB" kern="0" dirty="0">
              <a:latin typeface="Calibri" panose="020F0502020204030204" pitchFamily="34" charset="0"/>
            </a:endParaRPr>
          </a:p>
        </p:txBody>
      </p:sp>
      <p:sp>
        <p:nvSpPr>
          <p:cNvPr id="2" name="TextBox 1"/>
          <p:cNvSpPr txBox="1"/>
          <p:nvPr/>
        </p:nvSpPr>
        <p:spPr>
          <a:xfrm>
            <a:off x="6674748" y="405299"/>
            <a:ext cx="401547" cy="523220"/>
          </a:xfrm>
          <a:prstGeom prst="rect">
            <a:avLst/>
          </a:prstGeom>
          <a:noFill/>
        </p:spPr>
        <p:txBody>
          <a:bodyPr wrap="none" rtlCol="0">
            <a:spAutoFit/>
          </a:bodyPr>
          <a:lstStyle/>
          <a:p>
            <a:endParaRPr lang="en-US" dirty="0"/>
          </a:p>
        </p:txBody>
      </p:sp>
      <p:sp>
        <p:nvSpPr>
          <p:cNvPr id="7" name="Rectangle 6"/>
          <p:cNvSpPr/>
          <p:nvPr/>
        </p:nvSpPr>
        <p:spPr bwMode="auto">
          <a:xfrm>
            <a:off x="6444208" y="144016"/>
            <a:ext cx="2664296" cy="1484784"/>
          </a:xfrm>
          <a:prstGeom prst="rect">
            <a:avLst/>
          </a:prstGeom>
          <a:solidFill>
            <a:srgbClr val="FFFFFF"/>
          </a:solidFill>
          <a:ln>
            <a:solidFill>
              <a:srgbClr val="FFFFFF"/>
            </a:solidFill>
          </a:ln>
          <a:effectLst/>
          <a:ex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US" sz="2800" b="0" i="0" u="none" strike="noStrike" cap="none" normalizeH="0" baseline="0" dirty="0" smtClean="0">
              <a:ln>
                <a:noFill/>
              </a:ln>
              <a:solidFill>
                <a:schemeClr val="tx1"/>
              </a:solidFill>
              <a:effectLst/>
              <a:latin typeface="Arial" charset="0"/>
            </a:endParaRPr>
          </a:p>
        </p:txBody>
      </p:sp>
      <p:pic>
        <p:nvPicPr>
          <p:cNvPr id="9" name="Picture 8" descr="NCETM-logo-letterhead"/>
          <p:cNvPicPr>
            <a:picLocks noChangeAspect="1"/>
          </p:cNvPicPr>
          <p:nvPr/>
        </p:nvPicPr>
        <p:blipFill rotWithShape="1">
          <a:blip r:embed="rId2" cstate="print">
            <a:extLst>
              <a:ext uri="{28A0092B-C50C-407E-A947-70E740481C1C}">
                <a14:useLocalDpi xmlns:a14="http://schemas.microsoft.com/office/drawing/2010/main" val="0"/>
              </a:ext>
            </a:extLst>
          </a:blip>
          <a:srcRect t="14656" r="7827" b="46576"/>
          <a:stretch/>
        </p:blipFill>
        <p:spPr bwMode="auto">
          <a:xfrm>
            <a:off x="6948264" y="188760"/>
            <a:ext cx="2046422" cy="1080000"/>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861201441"/>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calcmode="lin" valueType="num">
                                      <p:cBhvr>
                                        <p:cTn id="12"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3"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4" dur="500"/>
                                        <p:tgtEl>
                                          <p:spTgt spid="3">
                                            <p:txEl>
                                              <p:pRg st="2" end="2"/>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p:cTn id="17"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19" dur="500"/>
                                        <p:tgtEl>
                                          <p:spTgt spid="3">
                                            <p:txEl>
                                              <p:pRg st="3" end="3"/>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calcmode="lin" valueType="num">
                                      <p:cBhvr>
                                        <p:cTn id="22"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3"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24" dur="500"/>
                                        <p:tgtEl>
                                          <p:spTgt spid="3">
                                            <p:txEl>
                                              <p:pRg st="4" end="4"/>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p:cTn id="2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29" dur="500"/>
                                        <p:tgtEl>
                                          <p:spTgt spid="3">
                                            <p:txEl>
                                              <p:pRg st="5" end="5"/>
                                            </p:txEl>
                                          </p:spTgt>
                                        </p:tgtEl>
                                      </p:cBhvr>
                                    </p:animEffect>
                                  </p:childTnLst>
                                </p:cTn>
                              </p:par>
                              <p:par>
                                <p:cTn id="30" presetID="53" presetClass="entr" presetSubtype="16"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calcmode="lin" valueType="num">
                                      <p:cBhvr>
                                        <p:cTn id="32"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3"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34" dur="500"/>
                                        <p:tgtEl>
                                          <p:spTgt spid="3">
                                            <p:txEl>
                                              <p:pRg st="6" end="6"/>
                                            </p:txEl>
                                          </p:spTgt>
                                        </p:tgtEl>
                                      </p:cBhvr>
                                    </p:animEffect>
                                  </p:childTnLst>
                                </p:cTn>
                              </p:par>
                              <p:par>
                                <p:cTn id="35" presetID="53" presetClass="entr" presetSubtype="16"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p:cTn id="37"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39" dur="500"/>
                                        <p:tgtEl>
                                          <p:spTgt spid="3">
                                            <p:txEl>
                                              <p:pRg st="7" end="7"/>
                                            </p:txEl>
                                          </p:spTgt>
                                        </p:tgtEl>
                                      </p:cBhvr>
                                    </p:animEffect>
                                  </p:childTnLst>
                                </p:cTn>
                              </p:par>
                              <p:par>
                                <p:cTn id="40" presetID="53" presetClass="entr" presetSubtype="16" fill="hold" nodeType="with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calcmode="lin" valueType="num">
                                      <p:cBhvr>
                                        <p:cTn id="42"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44"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4" name="Picture 2" descr="C:\Users\Hantsnet\Documents\School Support\#School support 2014-15\Clanfield Junior 2014-15\Speech bubbles exampels Nov 2014\100_0496 year 4.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519" r="8595"/>
          <a:stretch/>
        </p:blipFill>
        <p:spPr bwMode="auto">
          <a:xfrm rot="16200000">
            <a:off x="-221772" y="836422"/>
            <a:ext cx="5522552" cy="457596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sers\Hantsnet\Documents\School Support\#School support 2014-15\Clanfield Junior 2014-15\Speech bubbles exampels Nov 2014\100_0509 year 6.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583"/>
          <a:stretch/>
        </p:blipFill>
        <p:spPr bwMode="auto">
          <a:xfrm rot="16200000">
            <a:off x="4066265" y="1204264"/>
            <a:ext cx="5509233" cy="3853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22006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Year 1: NPV and calculation</a:t>
            </a:r>
            <a:endParaRPr lang="en-GB" b="1" dirty="0">
              <a:solidFill>
                <a:srgbClr val="0070C0"/>
              </a:solidFill>
            </a:endParaRPr>
          </a:p>
        </p:txBody>
      </p:sp>
      <p:sp>
        <p:nvSpPr>
          <p:cNvPr id="3" name="Content Placeholder 2"/>
          <p:cNvSpPr>
            <a:spLocks noGrp="1"/>
          </p:cNvSpPr>
          <p:nvPr>
            <p:ph idx="1"/>
          </p:nvPr>
        </p:nvSpPr>
        <p:spPr/>
        <p:txBody>
          <a:bodyPr>
            <a:normAutofit fontScale="85000" lnSpcReduction="20000"/>
          </a:bodyPr>
          <a:lstStyle/>
          <a:p>
            <a:r>
              <a:rPr lang="en-GB" b="1" dirty="0" smtClean="0">
                <a:solidFill>
                  <a:schemeClr val="accent4"/>
                </a:solidFill>
              </a:rPr>
              <a:t>Count in multiples of 2s and 10s</a:t>
            </a:r>
          </a:p>
          <a:p>
            <a:r>
              <a:rPr lang="en-GB" b="1" dirty="0" smtClean="0">
                <a:solidFill>
                  <a:srgbClr val="92D050"/>
                </a:solidFill>
              </a:rPr>
              <a:t>Read, write and interpret mathematical statements involving addition/ subtraction and equals signs</a:t>
            </a:r>
          </a:p>
          <a:p>
            <a:r>
              <a:rPr lang="en-GB" b="1" dirty="0" smtClean="0">
                <a:solidFill>
                  <a:schemeClr val="accent4"/>
                </a:solidFill>
              </a:rPr>
              <a:t>Represent and use number bonds and related subtraction facts within 20</a:t>
            </a:r>
          </a:p>
          <a:p>
            <a:r>
              <a:rPr lang="en-GB" b="1" dirty="0" smtClean="0">
                <a:solidFill>
                  <a:schemeClr val="accent4"/>
                </a:solidFill>
              </a:rPr>
              <a:t>Add and subtract </a:t>
            </a:r>
            <a:r>
              <a:rPr lang="en-GB" b="1" dirty="0" smtClean="0">
                <a:solidFill>
                  <a:srgbClr val="92D050"/>
                </a:solidFill>
              </a:rPr>
              <a:t>one digit </a:t>
            </a:r>
            <a:r>
              <a:rPr lang="en-GB" b="1" dirty="0" smtClean="0">
                <a:solidFill>
                  <a:schemeClr val="accent4"/>
                </a:solidFill>
              </a:rPr>
              <a:t>and two digit numbers to 20 including 0</a:t>
            </a:r>
          </a:p>
          <a:p>
            <a:r>
              <a:rPr lang="en-GB" b="1" dirty="0" smtClean="0">
                <a:solidFill>
                  <a:srgbClr val="92D050"/>
                </a:solidFill>
              </a:rPr>
              <a:t>Solve one step problems that involve addition and subtraction, using concrete objects and pictorial representations and missing number problems</a:t>
            </a:r>
          </a:p>
          <a:p>
            <a:r>
              <a:rPr lang="en-GB" b="1" dirty="0" smtClean="0">
                <a:solidFill>
                  <a:schemeClr val="accent4"/>
                </a:solidFill>
              </a:rPr>
              <a:t>Solve one step problems involving multiplication using concrete objects, pictorial representations and arrays with the support of the teacher</a:t>
            </a:r>
            <a:endParaRPr lang="en-GB" b="1" dirty="0">
              <a:solidFill>
                <a:schemeClr val="accent4"/>
              </a:solidFill>
            </a:endParaRPr>
          </a:p>
        </p:txBody>
      </p:sp>
    </p:spTree>
    <p:extLst>
      <p:ext uri="{BB962C8B-B14F-4D97-AF65-F5344CB8AC3E}">
        <p14:creationId xmlns:p14="http://schemas.microsoft.com/office/powerpoint/2010/main" val="39351350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46755" t="30497" r="26623" b="30071"/>
          <a:stretch/>
        </p:blipFill>
        <p:spPr bwMode="auto">
          <a:xfrm>
            <a:off x="611560" y="1844824"/>
            <a:ext cx="3894905" cy="32450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292080" y="2564904"/>
            <a:ext cx="3595856" cy="369332"/>
          </a:xfrm>
          <a:prstGeom prst="rect">
            <a:avLst/>
          </a:prstGeom>
          <a:noFill/>
        </p:spPr>
        <p:txBody>
          <a:bodyPr wrap="none" rtlCol="0">
            <a:spAutoFit/>
          </a:bodyPr>
          <a:lstStyle/>
          <a:p>
            <a:r>
              <a:rPr lang="en-GB" b="1" dirty="0" smtClean="0">
                <a:solidFill>
                  <a:srgbClr val="0070C0"/>
                </a:solidFill>
              </a:rPr>
              <a:t>Whole class interactive input…</a:t>
            </a:r>
            <a:endParaRPr lang="en-GB" b="1" dirty="0">
              <a:solidFill>
                <a:srgbClr val="0070C0"/>
              </a:solidFill>
            </a:endParaRPr>
          </a:p>
        </p:txBody>
      </p:sp>
    </p:spTree>
    <p:extLst>
      <p:ext uri="{BB962C8B-B14F-4D97-AF65-F5344CB8AC3E}">
        <p14:creationId xmlns:p14="http://schemas.microsoft.com/office/powerpoint/2010/main" val="10011630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7793" t="37163" r="37366" b="40284"/>
          <a:stretch/>
        </p:blipFill>
        <p:spPr bwMode="auto">
          <a:xfrm>
            <a:off x="273852" y="158264"/>
            <a:ext cx="1809345" cy="15466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2339752" y="504634"/>
            <a:ext cx="4968552" cy="1384995"/>
          </a:xfrm>
          <a:prstGeom prst="rect">
            <a:avLst/>
          </a:prstGeom>
          <a:noFill/>
        </p:spPr>
        <p:txBody>
          <a:bodyPr wrap="square" rtlCol="0">
            <a:spAutoFit/>
          </a:bodyPr>
          <a:lstStyle/>
          <a:p>
            <a:r>
              <a:rPr lang="en-GB" sz="1400" dirty="0" smtClean="0">
                <a:solidFill>
                  <a:schemeClr val="tx2">
                    <a:lumMod val="60000"/>
                    <a:lumOff val="40000"/>
                  </a:schemeClr>
                </a:solidFill>
              </a:rPr>
              <a:t>So what ways can we use? </a:t>
            </a:r>
          </a:p>
          <a:p>
            <a:r>
              <a:rPr lang="en-GB" sz="1400" dirty="0" smtClean="0">
                <a:solidFill>
                  <a:schemeClr val="tx2">
                    <a:lumMod val="60000"/>
                    <a:lumOff val="40000"/>
                  </a:schemeClr>
                </a:solidFill>
              </a:rPr>
              <a:t>From class discussion pick the main strategies.</a:t>
            </a:r>
          </a:p>
          <a:p>
            <a:endParaRPr lang="en-GB" sz="1400" dirty="0" smtClean="0">
              <a:solidFill>
                <a:schemeClr val="tx2">
                  <a:lumMod val="60000"/>
                  <a:lumOff val="40000"/>
                </a:schemeClr>
              </a:solidFill>
            </a:endParaRPr>
          </a:p>
          <a:p>
            <a:r>
              <a:rPr lang="en-GB" sz="1400" i="1" dirty="0" smtClean="0">
                <a:solidFill>
                  <a:srgbClr val="FF0000"/>
                </a:solidFill>
              </a:rPr>
              <a:t>Count them… </a:t>
            </a:r>
            <a:r>
              <a:rPr lang="en-GB" sz="1400" i="1" dirty="0" smtClean="0"/>
              <a:t>model that, should have done this before.</a:t>
            </a:r>
          </a:p>
          <a:p>
            <a:r>
              <a:rPr lang="en-GB" sz="1400" dirty="0" smtClean="0">
                <a:solidFill>
                  <a:schemeClr val="tx2">
                    <a:lumMod val="60000"/>
                    <a:lumOff val="40000"/>
                  </a:schemeClr>
                </a:solidFill>
              </a:rPr>
              <a:t>We know the answer is 12 so that is not important anymore. What else?</a:t>
            </a:r>
            <a:endParaRPr lang="en-GB" sz="1400" dirty="0">
              <a:solidFill>
                <a:schemeClr val="tx2">
                  <a:lumMod val="60000"/>
                  <a:lumOff val="40000"/>
                </a:schemeClr>
              </a:solidFill>
            </a:endParaRPr>
          </a:p>
        </p:txBody>
      </p:sp>
      <p:sp>
        <p:nvSpPr>
          <p:cNvPr id="3" name="TextBox 2"/>
          <p:cNvSpPr txBox="1"/>
          <p:nvPr/>
        </p:nvSpPr>
        <p:spPr>
          <a:xfrm>
            <a:off x="2773702" y="1957288"/>
            <a:ext cx="5764720" cy="307777"/>
          </a:xfrm>
          <a:prstGeom prst="rect">
            <a:avLst/>
          </a:prstGeom>
          <a:noFill/>
        </p:spPr>
        <p:txBody>
          <a:bodyPr wrap="none" rtlCol="0">
            <a:spAutoFit/>
          </a:bodyPr>
          <a:lstStyle/>
          <a:p>
            <a:r>
              <a:rPr lang="en-GB" sz="1400" i="1" dirty="0" smtClean="0">
                <a:solidFill>
                  <a:srgbClr val="FF0000"/>
                </a:solidFill>
              </a:rPr>
              <a:t>Make 10…  </a:t>
            </a:r>
            <a:r>
              <a:rPr lang="en-GB" sz="1400" i="1" dirty="0">
                <a:solidFill>
                  <a:srgbClr val="0070C0"/>
                </a:solidFill>
              </a:rPr>
              <a:t>C</a:t>
            </a:r>
            <a:r>
              <a:rPr lang="en-GB" sz="1400" i="1" dirty="0" smtClean="0">
                <a:solidFill>
                  <a:srgbClr val="0070C0"/>
                </a:solidFill>
              </a:rPr>
              <a:t>an you imagine, what if we move these three over here…</a:t>
            </a:r>
            <a:endParaRPr lang="en-GB" sz="1400" i="1" dirty="0">
              <a:solidFill>
                <a:srgbClr val="0070C0"/>
              </a:solidFill>
            </a:endParaRPr>
          </a:p>
        </p:txBody>
      </p:sp>
      <p:pic>
        <p:nvPicPr>
          <p:cNvPr id="717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1719" t="33611" r="24766" b="40555"/>
          <a:stretch/>
        </p:blipFill>
        <p:spPr bwMode="auto">
          <a:xfrm>
            <a:off x="542759" y="1918345"/>
            <a:ext cx="2074937" cy="1282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203848" y="2348880"/>
            <a:ext cx="5184576" cy="954107"/>
          </a:xfrm>
          <a:prstGeom prst="rect">
            <a:avLst/>
          </a:prstGeom>
          <a:noFill/>
        </p:spPr>
        <p:txBody>
          <a:bodyPr wrap="square" rtlCol="0">
            <a:spAutoFit/>
          </a:bodyPr>
          <a:lstStyle/>
          <a:p>
            <a:r>
              <a:rPr lang="en-GB" sz="1400" dirty="0" smtClean="0">
                <a:solidFill>
                  <a:srgbClr val="0070C0"/>
                </a:solidFill>
              </a:rPr>
              <a:t>Can you see how many there are altogether now?</a:t>
            </a:r>
          </a:p>
          <a:p>
            <a:r>
              <a:rPr lang="en-GB" sz="1400" dirty="0" smtClean="0">
                <a:solidFill>
                  <a:srgbClr val="0070C0"/>
                </a:solidFill>
              </a:rPr>
              <a:t>Are you surprised it is the same answer?</a:t>
            </a:r>
          </a:p>
          <a:p>
            <a:r>
              <a:rPr lang="en-GB" sz="1400" dirty="0" smtClean="0">
                <a:solidFill>
                  <a:srgbClr val="0070C0"/>
                </a:solidFill>
              </a:rPr>
              <a:t>This is another way. We always have at least two ways.</a:t>
            </a:r>
          </a:p>
          <a:p>
            <a:r>
              <a:rPr lang="en-GB" sz="1400" dirty="0" smtClean="0">
                <a:solidFill>
                  <a:srgbClr val="0070C0"/>
                </a:solidFill>
              </a:rPr>
              <a:t>Do we have another?</a:t>
            </a:r>
            <a:endParaRPr lang="en-GB" sz="1400" dirty="0">
              <a:solidFill>
                <a:srgbClr val="0070C0"/>
              </a:solidFill>
            </a:endParaRPr>
          </a:p>
        </p:txBody>
      </p:sp>
      <p:pic>
        <p:nvPicPr>
          <p:cNvPr id="717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44922" t="31087" r="29688" b="41250"/>
          <a:stretch/>
        </p:blipFill>
        <p:spPr bwMode="auto">
          <a:xfrm>
            <a:off x="273852" y="3480846"/>
            <a:ext cx="2343844" cy="1436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867175" y="3452682"/>
            <a:ext cx="5688632" cy="738664"/>
          </a:xfrm>
          <a:prstGeom prst="rect">
            <a:avLst/>
          </a:prstGeom>
          <a:noFill/>
        </p:spPr>
        <p:txBody>
          <a:bodyPr wrap="square" rtlCol="0">
            <a:spAutoFit/>
          </a:bodyPr>
          <a:lstStyle/>
          <a:p>
            <a:r>
              <a:rPr lang="en-GB" sz="1400" i="1" dirty="0" smtClean="0">
                <a:solidFill>
                  <a:srgbClr val="FF0000"/>
                </a:solidFill>
              </a:rPr>
              <a:t>If you make 5 then you could put that with the 7…</a:t>
            </a:r>
          </a:p>
          <a:p>
            <a:r>
              <a:rPr lang="en-GB" sz="1400" i="1" dirty="0">
                <a:solidFill>
                  <a:srgbClr val="0070C0"/>
                </a:solidFill>
              </a:rPr>
              <a:t>C</a:t>
            </a:r>
            <a:r>
              <a:rPr lang="en-GB" sz="1400" i="1" dirty="0" smtClean="0">
                <a:solidFill>
                  <a:srgbClr val="0070C0"/>
                </a:solidFill>
              </a:rPr>
              <a:t>an you imagine this idea, can you make  5 ? Why would he do that? Is that useful? How is that useful?</a:t>
            </a:r>
            <a:endParaRPr lang="en-GB" sz="1400" i="1" dirty="0">
              <a:solidFill>
                <a:srgbClr val="0070C0"/>
              </a:solidFill>
            </a:endParaRPr>
          </a:p>
        </p:txBody>
      </p:sp>
      <p:pic>
        <p:nvPicPr>
          <p:cNvPr id="7173" name="Picture 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3187" t="32765" r="24946" b="38582"/>
          <a:stretch/>
        </p:blipFill>
        <p:spPr bwMode="auto">
          <a:xfrm>
            <a:off x="3059832" y="4653136"/>
            <a:ext cx="1624186" cy="1197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5004048" y="4774643"/>
            <a:ext cx="3096344" cy="954107"/>
          </a:xfrm>
          <a:prstGeom prst="rect">
            <a:avLst/>
          </a:prstGeom>
          <a:noFill/>
        </p:spPr>
        <p:txBody>
          <a:bodyPr wrap="square" rtlCol="0">
            <a:spAutoFit/>
          </a:bodyPr>
          <a:lstStyle/>
          <a:p>
            <a:r>
              <a:rPr lang="en-GB" sz="1400" i="1" dirty="0" smtClean="0">
                <a:solidFill>
                  <a:srgbClr val="FF0000"/>
                </a:solidFill>
              </a:rPr>
              <a:t>You might see 5 plus 5 is 10 and then 2 more.</a:t>
            </a:r>
          </a:p>
          <a:p>
            <a:endParaRPr lang="en-GB" sz="1400" i="1" dirty="0">
              <a:solidFill>
                <a:srgbClr val="FF0000"/>
              </a:solidFill>
            </a:endParaRPr>
          </a:p>
          <a:p>
            <a:r>
              <a:rPr lang="en-GB" sz="1400" i="1" dirty="0" smtClean="0">
                <a:solidFill>
                  <a:srgbClr val="0070C0"/>
                </a:solidFill>
              </a:rPr>
              <a:t>7 is also 5 and 2</a:t>
            </a:r>
            <a:endParaRPr lang="en-GB" sz="1400" i="1" dirty="0">
              <a:solidFill>
                <a:srgbClr val="0070C0"/>
              </a:solidFill>
            </a:endParaRPr>
          </a:p>
        </p:txBody>
      </p:sp>
    </p:spTree>
    <p:extLst>
      <p:ext uri="{BB962C8B-B14F-4D97-AF65-F5344CB8AC3E}">
        <p14:creationId xmlns:p14="http://schemas.microsoft.com/office/powerpoint/2010/main" val="156443865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52812" t="35139" r="26251" b="29583"/>
          <a:stretch/>
        </p:blipFill>
        <p:spPr bwMode="auto">
          <a:xfrm>
            <a:off x="630385" y="3070994"/>
            <a:ext cx="2552700" cy="24193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419872" y="3126507"/>
            <a:ext cx="4968552" cy="2308324"/>
          </a:xfrm>
          <a:prstGeom prst="rect">
            <a:avLst/>
          </a:prstGeom>
          <a:noFill/>
        </p:spPr>
        <p:txBody>
          <a:bodyPr wrap="square" rtlCol="0">
            <a:spAutoFit/>
          </a:bodyPr>
          <a:lstStyle/>
          <a:p>
            <a:r>
              <a:rPr lang="en-GB" dirty="0" smtClean="0"/>
              <a:t>Followed by pupils showing, recording and comparing their solutions to some examples of different solutions…to see which ones are the same as their methods and which ones are different and how…</a:t>
            </a:r>
          </a:p>
          <a:p>
            <a:endParaRPr lang="en-GB" dirty="0"/>
          </a:p>
          <a:p>
            <a:r>
              <a:rPr lang="en-GB" dirty="0" smtClean="0">
                <a:solidFill>
                  <a:srgbClr val="0070C0"/>
                </a:solidFill>
              </a:rPr>
              <a:t>Concrete materials , pictorial and abstract -Bruner</a:t>
            </a:r>
            <a:endParaRPr lang="en-GB" dirty="0">
              <a:solidFill>
                <a:srgbClr val="0070C0"/>
              </a:solidFill>
            </a:endParaRPr>
          </a:p>
        </p:txBody>
      </p:sp>
      <p:pic>
        <p:nvPicPr>
          <p:cNvPr id="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6755" t="30497" r="26623" b="30071"/>
          <a:stretch/>
        </p:blipFill>
        <p:spPr bwMode="auto">
          <a:xfrm>
            <a:off x="2267744" y="188640"/>
            <a:ext cx="3245795" cy="27042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16679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347047" cy="1143000"/>
          </a:xfrm>
        </p:spPr>
        <p:txBody>
          <a:bodyPr/>
          <a:lstStyle/>
          <a:p>
            <a:r>
              <a:rPr lang="en-GB" b="1" dirty="0" smtClean="0">
                <a:solidFill>
                  <a:srgbClr val="0070C0"/>
                </a:solidFill>
              </a:rPr>
              <a:t>Group Activity </a:t>
            </a:r>
            <a:r>
              <a:rPr lang="en-GB" dirty="0" smtClean="0">
                <a:solidFill>
                  <a:srgbClr val="0070C0"/>
                </a:solidFill>
              </a:rPr>
              <a:t>– in groups share:</a:t>
            </a:r>
            <a:endParaRPr lang="en-GB" dirty="0">
              <a:solidFill>
                <a:srgbClr val="0070C0"/>
              </a:solidFill>
            </a:endParaRPr>
          </a:p>
        </p:txBody>
      </p:sp>
      <p:sp>
        <p:nvSpPr>
          <p:cNvPr id="3" name="Content Placeholder 2"/>
          <p:cNvSpPr>
            <a:spLocks noGrp="1"/>
          </p:cNvSpPr>
          <p:nvPr>
            <p:ph idx="1"/>
          </p:nvPr>
        </p:nvSpPr>
        <p:spPr/>
        <p:txBody>
          <a:bodyPr>
            <a:normAutofit/>
          </a:bodyPr>
          <a:lstStyle/>
          <a:p>
            <a:r>
              <a:rPr lang="en-GB" dirty="0" smtClean="0"/>
              <a:t>The selected focus and its significance to your school’s context</a:t>
            </a:r>
          </a:p>
          <a:p>
            <a:r>
              <a:rPr lang="en-GB" dirty="0" smtClean="0"/>
              <a:t>The key underpinning ideas and questions that informed the practice development</a:t>
            </a:r>
          </a:p>
          <a:p>
            <a:r>
              <a:rPr lang="en-GB" dirty="0" smtClean="0"/>
              <a:t>Any exemplification of the development in action</a:t>
            </a:r>
          </a:p>
          <a:p>
            <a:r>
              <a:rPr lang="en-GB" dirty="0" smtClean="0"/>
              <a:t>Any impact that the development has had so far</a:t>
            </a:r>
          </a:p>
          <a:p>
            <a:r>
              <a:rPr lang="en-GB" dirty="0" smtClean="0"/>
              <a:t>Discuss what has been learned, implications, questions and next steps</a:t>
            </a:r>
            <a:endParaRPr lang="en-GB" dirty="0"/>
          </a:p>
        </p:txBody>
      </p:sp>
    </p:spTree>
    <p:extLst>
      <p:ext uri="{BB962C8B-B14F-4D97-AF65-F5344CB8AC3E}">
        <p14:creationId xmlns:p14="http://schemas.microsoft.com/office/powerpoint/2010/main" val="12618554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Year 3</a:t>
            </a:r>
            <a:endParaRPr lang="en-GB" b="1" dirty="0">
              <a:solidFill>
                <a:srgbClr val="0070C0"/>
              </a:solidFill>
            </a:endParaRPr>
          </a:p>
        </p:txBody>
      </p:sp>
      <p:sp>
        <p:nvSpPr>
          <p:cNvPr id="3" name="Content Placeholder 2"/>
          <p:cNvSpPr>
            <a:spLocks noGrp="1"/>
          </p:cNvSpPr>
          <p:nvPr>
            <p:ph idx="1"/>
          </p:nvPr>
        </p:nvSpPr>
        <p:spPr>
          <a:xfrm>
            <a:off x="457200" y="1600202"/>
            <a:ext cx="8229600" cy="2980927"/>
          </a:xfrm>
        </p:spPr>
        <p:txBody>
          <a:bodyPr/>
          <a:lstStyle/>
          <a:p>
            <a:endParaRPr lang="en-GB" dirty="0"/>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6479" t="32381" r="16122" b="32381"/>
          <a:stretch/>
        </p:blipFill>
        <p:spPr bwMode="auto">
          <a:xfrm>
            <a:off x="467544" y="1646083"/>
            <a:ext cx="8208912" cy="28348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ounded Rectangle 3"/>
          <p:cNvSpPr/>
          <p:nvPr/>
        </p:nvSpPr>
        <p:spPr>
          <a:xfrm>
            <a:off x="3707904" y="1652582"/>
            <a:ext cx="457200" cy="457200"/>
          </a:xfrm>
          <a:prstGeom prst="roundRect">
            <a:avLst>
              <a:gd name="adj" fmla="val 41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611560" y="3573016"/>
            <a:ext cx="3530134" cy="707886"/>
          </a:xfrm>
          <a:prstGeom prst="rect">
            <a:avLst/>
          </a:prstGeom>
          <a:noFill/>
        </p:spPr>
        <p:txBody>
          <a:bodyPr wrap="none" rtlCol="0">
            <a:spAutoFit/>
          </a:bodyPr>
          <a:lstStyle/>
          <a:p>
            <a:r>
              <a:rPr lang="en-GB" sz="2000" b="1" dirty="0" smtClean="0">
                <a:solidFill>
                  <a:srgbClr val="0070C0"/>
                </a:solidFill>
              </a:rPr>
              <a:t>For example, £50</a:t>
            </a:r>
          </a:p>
          <a:p>
            <a:r>
              <a:rPr lang="en-GB" sz="2000" b="1" dirty="0" smtClean="0">
                <a:solidFill>
                  <a:srgbClr val="0070C0"/>
                </a:solidFill>
              </a:rPr>
              <a:t>(£ and p, one step problem)</a:t>
            </a:r>
            <a:endParaRPr lang="en-GB" sz="2000" b="1" dirty="0">
              <a:solidFill>
                <a:srgbClr val="0070C0"/>
              </a:solidFill>
            </a:endParaRPr>
          </a:p>
        </p:txBody>
      </p:sp>
      <p:sp>
        <p:nvSpPr>
          <p:cNvPr id="6" name="TextBox 5"/>
          <p:cNvSpPr txBox="1"/>
          <p:nvPr/>
        </p:nvSpPr>
        <p:spPr>
          <a:xfrm>
            <a:off x="467544" y="4869160"/>
            <a:ext cx="5391219" cy="923330"/>
          </a:xfrm>
          <a:prstGeom prst="rect">
            <a:avLst/>
          </a:prstGeom>
          <a:solidFill>
            <a:schemeClr val="accent1">
              <a:lumMod val="20000"/>
              <a:lumOff val="80000"/>
            </a:schemeClr>
          </a:solidFill>
        </p:spPr>
        <p:txBody>
          <a:bodyPr wrap="none" rtlCol="0">
            <a:spAutoFit/>
          </a:bodyPr>
          <a:lstStyle/>
          <a:p>
            <a:r>
              <a:rPr lang="en-GB" b="1" dirty="0">
                <a:solidFill>
                  <a:srgbClr val="0070C0"/>
                </a:solidFill>
              </a:rPr>
              <a:t>Whole pounds: mental strategies/ number </a:t>
            </a:r>
            <a:r>
              <a:rPr lang="en-GB" b="1" dirty="0" smtClean="0">
                <a:solidFill>
                  <a:srgbClr val="0070C0"/>
                </a:solidFill>
              </a:rPr>
              <a:t>facts</a:t>
            </a:r>
          </a:p>
          <a:p>
            <a:r>
              <a:rPr lang="en-GB" b="1" dirty="0" smtClean="0">
                <a:solidFill>
                  <a:srgbClr val="0070C0"/>
                </a:solidFill>
              </a:rPr>
              <a:t>For example: 	£330 spent £60</a:t>
            </a:r>
          </a:p>
          <a:p>
            <a:r>
              <a:rPr lang="en-GB" b="1" dirty="0">
                <a:solidFill>
                  <a:srgbClr val="0070C0"/>
                </a:solidFill>
              </a:rPr>
              <a:t>	</a:t>
            </a:r>
            <a:r>
              <a:rPr lang="en-GB" b="1" dirty="0" smtClean="0">
                <a:solidFill>
                  <a:srgbClr val="0070C0"/>
                </a:solidFill>
              </a:rPr>
              <a:t>	£45 spent £18</a:t>
            </a:r>
          </a:p>
        </p:txBody>
      </p:sp>
    </p:spTree>
    <p:extLst>
      <p:ext uri="{BB962C8B-B14F-4D97-AF65-F5344CB8AC3E}">
        <p14:creationId xmlns:p14="http://schemas.microsoft.com/office/powerpoint/2010/main" val="299061645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1026" name="Picture 2" descr="C:\Users\Hantsnet\Documents\Professional Development Courses &amp; Projects July 2015\#Maths Courses&amp;Projects from 2013\#The Hampshire Assessment Model Project 9 Groups 2015-16\HAM day 2 Jan 2016 inc SEN\Zoe work\20151221_122857.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705556" y="1600200"/>
            <a:ext cx="7732888" cy="434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3222020"/>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Going deeper</a:t>
            </a:r>
            <a:endParaRPr lang="en-GB" b="1" dirty="0">
              <a:solidFill>
                <a:srgbClr val="0070C0"/>
              </a:solidFill>
            </a:endParaRPr>
          </a:p>
        </p:txBody>
      </p:sp>
      <p:sp>
        <p:nvSpPr>
          <p:cNvPr id="3" name="Content Placeholder 2"/>
          <p:cNvSpPr>
            <a:spLocks noGrp="1"/>
          </p:cNvSpPr>
          <p:nvPr>
            <p:ph idx="1"/>
          </p:nvPr>
        </p:nvSpPr>
        <p:spPr>
          <a:xfrm>
            <a:off x="457200" y="1600202"/>
            <a:ext cx="8229600" cy="2188839"/>
          </a:xfrm>
        </p:spPr>
        <p:txBody>
          <a:bodyPr/>
          <a:lstStyle/>
          <a:p>
            <a:endParaRPr lang="en-GB"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546" t="39585" r="15704" b="26110"/>
          <a:stretch/>
        </p:blipFill>
        <p:spPr bwMode="auto">
          <a:xfrm>
            <a:off x="611560" y="1700810"/>
            <a:ext cx="7560840"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23528" y="4005064"/>
            <a:ext cx="8280920" cy="1477328"/>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solidFill>
                  <a:schemeClr val="accent3">
                    <a:lumMod val="50000"/>
                  </a:schemeClr>
                </a:solidFill>
              </a:rPr>
              <a:t>Mental add/sub 2 digit numbers in the context of money</a:t>
            </a:r>
            <a:endParaRPr lang="en-GB" b="1" dirty="0">
              <a:solidFill>
                <a:schemeClr val="accent3">
                  <a:lumMod val="50000"/>
                </a:schemeClr>
              </a:solidFill>
            </a:endParaRPr>
          </a:p>
          <a:p>
            <a:pPr marL="285750" indent="-285750">
              <a:buFont typeface="Arial" panose="020B0604020202020204" pitchFamily="34" charset="0"/>
              <a:buChar char="•"/>
            </a:pPr>
            <a:r>
              <a:rPr lang="en-GB" b="1" dirty="0" smtClean="0">
                <a:solidFill>
                  <a:schemeClr val="accent3">
                    <a:lumMod val="50000"/>
                  </a:schemeClr>
                </a:solidFill>
              </a:rPr>
              <a:t>Use </a:t>
            </a:r>
            <a:r>
              <a:rPr lang="en-GB" b="1" dirty="0">
                <a:solidFill>
                  <a:schemeClr val="accent3">
                    <a:lumMod val="50000"/>
                  </a:schemeClr>
                </a:solidFill>
              </a:rPr>
              <a:t>real </a:t>
            </a:r>
            <a:r>
              <a:rPr lang="en-GB" b="1" dirty="0" smtClean="0">
                <a:solidFill>
                  <a:schemeClr val="accent3">
                    <a:lumMod val="50000"/>
                  </a:schemeClr>
                </a:solidFill>
              </a:rPr>
              <a:t>money. Write a subtraction or addition number sentence. Use a number line to show how much was spent. </a:t>
            </a:r>
            <a:r>
              <a:rPr lang="en-GB" b="1" dirty="0" smtClean="0">
                <a:solidFill>
                  <a:srgbClr val="7030A0"/>
                </a:solidFill>
              </a:rPr>
              <a:t>Use a bar model alongside</a:t>
            </a:r>
          </a:p>
          <a:p>
            <a:pPr marL="285750" indent="-285750">
              <a:buFont typeface="Arial" panose="020B0604020202020204" pitchFamily="34" charset="0"/>
              <a:buChar char="•"/>
            </a:pPr>
            <a:r>
              <a:rPr lang="en-GB" b="1" dirty="0" smtClean="0">
                <a:solidFill>
                  <a:schemeClr val="accent3">
                    <a:lumMod val="50000"/>
                  </a:schemeClr>
                </a:solidFill>
              </a:rPr>
              <a:t>Add and subtract amounts of money </a:t>
            </a:r>
            <a:r>
              <a:rPr lang="en-GB" dirty="0" smtClean="0"/>
              <a:t>t</a:t>
            </a:r>
            <a:r>
              <a:rPr lang="en-GB" b="1" dirty="0" smtClean="0">
                <a:solidFill>
                  <a:srgbClr val="7030A0"/>
                </a:solidFill>
              </a:rPr>
              <a:t>o give change using both pounds and pence in practical contexts. Use real money to give change.</a:t>
            </a:r>
            <a:endParaRPr lang="en-GB" b="1" dirty="0">
              <a:solidFill>
                <a:srgbClr val="7030A0"/>
              </a:solidFill>
            </a:endParaRPr>
          </a:p>
        </p:txBody>
      </p:sp>
      <p:sp>
        <p:nvSpPr>
          <p:cNvPr id="5" name="Rectangle 4"/>
          <p:cNvSpPr/>
          <p:nvPr/>
        </p:nvSpPr>
        <p:spPr>
          <a:xfrm>
            <a:off x="4211960" y="1556793"/>
            <a:ext cx="1116123" cy="60121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8236060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8078"/>
          <a:stretch/>
        </p:blipFill>
        <p:spPr bwMode="auto">
          <a:xfrm>
            <a:off x="251520" y="464889"/>
            <a:ext cx="4794250" cy="52241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395536" y="4257092"/>
            <a:ext cx="2880320" cy="3600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38100">
                <a:solidFill>
                  <a:schemeClr val="tx1"/>
                </a:solidFill>
              </a:ln>
            </a:endParaRPr>
          </a:p>
        </p:txBody>
      </p:sp>
      <p:sp>
        <p:nvSpPr>
          <p:cNvPr id="6" name="Oval 5"/>
          <p:cNvSpPr/>
          <p:nvPr/>
        </p:nvSpPr>
        <p:spPr>
          <a:xfrm>
            <a:off x="440532" y="5126496"/>
            <a:ext cx="2880320" cy="36004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n w="38100">
                <a:solidFill>
                  <a:schemeClr val="tx1"/>
                </a:solidFill>
              </a:ln>
            </a:endParaRPr>
          </a:p>
        </p:txBody>
      </p:sp>
      <p:sp>
        <p:nvSpPr>
          <p:cNvPr id="5" name="TextBox 4"/>
          <p:cNvSpPr txBox="1"/>
          <p:nvPr/>
        </p:nvSpPr>
        <p:spPr>
          <a:xfrm>
            <a:off x="5148064" y="1404471"/>
            <a:ext cx="3633787" cy="3416320"/>
          </a:xfrm>
          <a:prstGeom prst="rect">
            <a:avLst/>
          </a:prstGeom>
          <a:noFill/>
        </p:spPr>
        <p:txBody>
          <a:bodyPr wrap="square" rtlCol="0">
            <a:spAutoFit/>
          </a:bodyPr>
          <a:lstStyle/>
          <a:p>
            <a:r>
              <a:rPr lang="en-GB" b="1" dirty="0" smtClean="0">
                <a:solidFill>
                  <a:srgbClr val="0070C0"/>
                </a:solidFill>
              </a:rPr>
              <a:t>With support, starting to discuss other possible versions of this problem based on combining multiples of 3 and 4…</a:t>
            </a:r>
          </a:p>
          <a:p>
            <a:r>
              <a:rPr lang="en-GB" b="1" dirty="0" smtClean="0">
                <a:solidFill>
                  <a:srgbClr val="0070C0"/>
                </a:solidFill>
              </a:rPr>
              <a:t>Using the same context of fireworks and then different contexts…</a:t>
            </a:r>
          </a:p>
          <a:p>
            <a:endParaRPr lang="en-GB" b="1" dirty="0">
              <a:solidFill>
                <a:srgbClr val="0070C0"/>
              </a:solidFill>
            </a:endParaRPr>
          </a:p>
          <a:p>
            <a:endParaRPr lang="en-GB" b="1" dirty="0" smtClean="0">
              <a:solidFill>
                <a:srgbClr val="0070C0"/>
              </a:solidFill>
            </a:endParaRPr>
          </a:p>
          <a:p>
            <a:r>
              <a:rPr lang="en-GB" b="1" dirty="0" smtClean="0">
                <a:solidFill>
                  <a:srgbClr val="FF0000"/>
                </a:solidFill>
              </a:rPr>
              <a:t>Fluency and resilience expectations?</a:t>
            </a:r>
            <a:endParaRPr lang="en-GB" b="1" dirty="0">
              <a:solidFill>
                <a:srgbClr val="FF0000"/>
              </a:solidFill>
            </a:endParaRPr>
          </a:p>
        </p:txBody>
      </p:sp>
    </p:spTree>
    <p:extLst>
      <p:ext uri="{BB962C8B-B14F-4D97-AF65-F5344CB8AC3E}">
        <p14:creationId xmlns:p14="http://schemas.microsoft.com/office/powerpoint/2010/main" val="214611109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400" b="1" dirty="0" smtClean="0">
                <a:solidFill>
                  <a:srgbClr val="0070C0"/>
                </a:solidFill>
              </a:rPr>
              <a:t>What’s the same and what is different?</a:t>
            </a:r>
            <a:endParaRPr lang="en-GB" sz="2400" b="1" dirty="0">
              <a:solidFill>
                <a:srgbClr val="0070C0"/>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138" y="2700338"/>
            <a:ext cx="8467725" cy="1457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6247199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3863" y="1238250"/>
            <a:ext cx="8296275" cy="4381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6108961"/>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b="1" dirty="0" smtClean="0">
                <a:solidFill>
                  <a:srgbClr val="0070C0"/>
                </a:solidFill>
              </a:rPr>
              <a:t>Year 3</a:t>
            </a:r>
            <a:endParaRPr lang="en-GB" b="1" dirty="0">
              <a:solidFill>
                <a:srgbClr val="0070C0"/>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5576" y="1376772"/>
            <a:ext cx="6853768" cy="5140326"/>
          </a:xfrm>
          <a:prstGeom prst="rect">
            <a:avLst/>
          </a:prstGeom>
        </p:spPr>
      </p:pic>
      <p:sp>
        <p:nvSpPr>
          <p:cNvPr id="4" name="Content Placeholder 3"/>
          <p:cNvSpPr>
            <a:spLocks noGrp="1"/>
          </p:cNvSpPr>
          <p:nvPr>
            <p:ph idx="1"/>
          </p:nvPr>
        </p:nvSpPr>
        <p:spPr>
          <a:xfrm>
            <a:off x="899592" y="2564906"/>
            <a:ext cx="5544616" cy="2088232"/>
          </a:xfrm>
        </p:spPr>
        <p:txBody>
          <a:bodyPr>
            <a:normAutofit/>
          </a:bodyPr>
          <a:lstStyle/>
          <a:p>
            <a:pPr marL="0" indent="0">
              <a:buNone/>
            </a:pPr>
            <a:r>
              <a:rPr lang="en-GB" sz="2000" b="1" dirty="0" smtClean="0"/>
              <a:t>4 children share 19 seashells equally between them.</a:t>
            </a:r>
          </a:p>
          <a:p>
            <a:pPr marL="0" indent="0">
              <a:buNone/>
            </a:pPr>
            <a:endParaRPr lang="en-GB" sz="2000" b="1" dirty="0"/>
          </a:p>
          <a:p>
            <a:pPr marL="0" indent="0">
              <a:buNone/>
            </a:pPr>
            <a:r>
              <a:rPr lang="en-GB" sz="2000" b="1" dirty="0" smtClean="0"/>
              <a:t>How many seashells does each child get?</a:t>
            </a:r>
          </a:p>
          <a:p>
            <a:pPr marL="0" indent="0">
              <a:buNone/>
            </a:pPr>
            <a:r>
              <a:rPr lang="en-GB" sz="2000" b="1" dirty="0" smtClean="0"/>
              <a:t>How many seashells are left?</a:t>
            </a:r>
            <a:endParaRPr lang="en-GB" sz="2000" b="1" dirty="0"/>
          </a:p>
        </p:txBody>
      </p:sp>
    </p:spTree>
    <p:extLst>
      <p:ext uri="{BB962C8B-B14F-4D97-AF65-F5344CB8AC3E}">
        <p14:creationId xmlns:p14="http://schemas.microsoft.com/office/powerpoint/2010/main" val="3101490069"/>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78098"/>
          </a:xfrm>
        </p:spPr>
        <p:txBody>
          <a:bodyPr/>
          <a:lstStyle/>
          <a:p>
            <a:pPr algn="l"/>
            <a:r>
              <a:rPr lang="en-GB" sz="2000" b="1" dirty="0" smtClean="0">
                <a:solidFill>
                  <a:srgbClr val="0070C0"/>
                </a:solidFill>
              </a:rPr>
              <a:t>NCETM video supporting teaching for mastery: Y3 multiplication </a:t>
            </a:r>
            <a:br>
              <a:rPr lang="en-GB" sz="2000" b="1" dirty="0" smtClean="0">
                <a:solidFill>
                  <a:srgbClr val="0070C0"/>
                </a:solidFill>
              </a:rPr>
            </a:br>
            <a:r>
              <a:rPr lang="en-GB" sz="1600" b="1" dirty="0" smtClean="0">
                <a:solidFill>
                  <a:srgbClr val="0070C0"/>
                </a:solidFill>
              </a:rPr>
              <a:t>(new 12 Nov 2016)</a:t>
            </a:r>
            <a:endParaRPr lang="en-GB" sz="1600" b="1" dirty="0">
              <a:solidFill>
                <a:srgbClr val="0070C0"/>
              </a:solidFill>
            </a:endParaRPr>
          </a:p>
        </p:txBody>
      </p:sp>
      <p:sp>
        <p:nvSpPr>
          <p:cNvPr id="3" name="Content Placeholder 2"/>
          <p:cNvSpPr>
            <a:spLocks noGrp="1"/>
          </p:cNvSpPr>
          <p:nvPr>
            <p:ph sz="half" idx="4294967295"/>
          </p:nvPr>
        </p:nvSpPr>
        <p:spPr>
          <a:xfrm>
            <a:off x="198564" y="1406511"/>
            <a:ext cx="4524490" cy="4145195"/>
          </a:xfrm>
          <a:solidFill>
            <a:schemeClr val="accent6">
              <a:lumMod val="20000"/>
              <a:lumOff val="80000"/>
            </a:schemeClr>
          </a:solidFill>
        </p:spPr>
        <p:txBody>
          <a:bodyPr>
            <a:normAutofit/>
          </a:bodyPr>
          <a:lstStyle/>
          <a:p>
            <a:pPr marL="0" indent="0">
              <a:buNone/>
            </a:pPr>
            <a:r>
              <a:rPr lang="en-GB" sz="2000" b="1" dirty="0" smtClean="0"/>
              <a:t>Techniques used in one lesson</a:t>
            </a:r>
            <a:r>
              <a:rPr lang="en-GB" sz="2000" dirty="0" smtClean="0"/>
              <a:t>:</a:t>
            </a:r>
          </a:p>
          <a:p>
            <a:pPr marL="0" indent="0">
              <a:buNone/>
            </a:pPr>
            <a:r>
              <a:rPr lang="en-GB" sz="2000" dirty="0" smtClean="0"/>
              <a:t>1. </a:t>
            </a:r>
            <a:r>
              <a:rPr lang="en-GB" sz="1800" dirty="0" smtClean="0"/>
              <a:t>Focus on counting/ facts/ patterns using number line</a:t>
            </a:r>
          </a:p>
          <a:p>
            <a:pPr marL="0" indent="0">
              <a:buNone/>
            </a:pPr>
            <a:r>
              <a:rPr lang="en-GB" sz="1800" dirty="0" smtClean="0"/>
              <a:t>2. Number sentences, missing numbers, context example (insects)</a:t>
            </a:r>
          </a:p>
          <a:p>
            <a:pPr marL="0" indent="0">
              <a:buNone/>
            </a:pPr>
            <a:r>
              <a:rPr lang="en-GB" sz="1800" dirty="0" smtClean="0"/>
              <a:t>3. Arrays, context to discuss the meaning for each number in A x B = C</a:t>
            </a:r>
          </a:p>
          <a:p>
            <a:pPr marL="0" indent="0">
              <a:buNone/>
            </a:pPr>
            <a:r>
              <a:rPr lang="en-GB" sz="1800" dirty="0" smtClean="0"/>
              <a:t>4. Different problems involving 6x tables</a:t>
            </a:r>
          </a:p>
          <a:p>
            <a:pPr marL="0" indent="0">
              <a:buNone/>
            </a:pPr>
            <a:r>
              <a:rPr lang="en-GB" sz="1800" dirty="0" smtClean="0"/>
              <a:t>4. Linking x6 with x3</a:t>
            </a:r>
          </a:p>
          <a:p>
            <a:pPr>
              <a:buFont typeface="Wingdings" panose="05000000000000000000" pitchFamily="2" charset="2"/>
              <a:buChar char="Ø"/>
            </a:pPr>
            <a:r>
              <a:rPr lang="en-GB" sz="1800" b="1" dirty="0" smtClean="0">
                <a:solidFill>
                  <a:srgbClr val="0070C0"/>
                </a:solidFill>
              </a:rPr>
              <a:t>Follow up after lesson:</a:t>
            </a:r>
          </a:p>
          <a:p>
            <a:pPr marL="0" indent="0">
              <a:buNone/>
            </a:pPr>
            <a:r>
              <a:rPr lang="en-GB" sz="1800" dirty="0" smtClean="0"/>
              <a:t>- In lesson intervention/ independent work to check that day’s lesson</a:t>
            </a:r>
          </a:p>
          <a:p>
            <a:pPr marL="0" indent="0">
              <a:buNone/>
            </a:pPr>
            <a:endParaRPr lang="en-GB" dirty="0" smtClean="0"/>
          </a:p>
          <a:p>
            <a:pPr marL="0" indent="0">
              <a:buNone/>
            </a:pPr>
            <a:endParaRPr lang="en-GB" dirty="0"/>
          </a:p>
          <a:p>
            <a:pPr marL="0" indent="0">
              <a:buNone/>
            </a:pPr>
            <a:endParaRPr lang="en-GB" dirty="0"/>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2411" t="20953" r="30714" b="40000"/>
          <a:stretch/>
        </p:blipFill>
        <p:spPr bwMode="auto">
          <a:xfrm>
            <a:off x="4723054" y="663011"/>
            <a:ext cx="2351747" cy="1400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4911" t="23750" r="29087" b="58095"/>
          <a:stretch/>
        </p:blipFill>
        <p:spPr bwMode="auto">
          <a:xfrm>
            <a:off x="7092280" y="1430433"/>
            <a:ext cx="1754190" cy="497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36072" t="19392" r="45714" b="59365"/>
          <a:stretch/>
        </p:blipFill>
        <p:spPr bwMode="auto">
          <a:xfrm>
            <a:off x="6660232" y="3479109"/>
            <a:ext cx="2001161" cy="13128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32946" t="31064" r="51518" b="60952"/>
          <a:stretch/>
        </p:blipFill>
        <p:spPr bwMode="auto">
          <a:xfrm>
            <a:off x="7046623" y="2295165"/>
            <a:ext cx="1894115" cy="547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38482" t="17302" r="34911" b="48190"/>
          <a:stretch/>
        </p:blipFill>
        <p:spPr bwMode="auto">
          <a:xfrm>
            <a:off x="4551682" y="3543574"/>
            <a:ext cx="1902983" cy="1388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rotWithShape="1">
          <a:blip r:embed="rId7">
            <a:extLst>
              <a:ext uri="{28A0092B-C50C-407E-A947-70E740481C1C}">
                <a14:useLocalDpi xmlns:a14="http://schemas.microsoft.com/office/drawing/2010/main" val="0"/>
              </a:ext>
            </a:extLst>
          </a:blip>
          <a:srcRect l="38036" t="30014" r="35234" b="52857"/>
          <a:stretch/>
        </p:blipFill>
        <p:spPr bwMode="auto">
          <a:xfrm>
            <a:off x="4355976" y="5045296"/>
            <a:ext cx="2966974" cy="1069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10468" t="12778" r="61016" b="53472"/>
          <a:stretch/>
        </p:blipFill>
        <p:spPr bwMode="auto">
          <a:xfrm>
            <a:off x="5042148" y="2118595"/>
            <a:ext cx="1944216" cy="12943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545667" y="6237312"/>
            <a:ext cx="4856907" cy="369332"/>
          </a:xfrm>
          <a:prstGeom prst="rect">
            <a:avLst/>
          </a:prstGeom>
          <a:noFill/>
        </p:spPr>
        <p:txBody>
          <a:bodyPr wrap="none" rtlCol="0">
            <a:spAutoFit/>
          </a:bodyPr>
          <a:lstStyle/>
          <a:p>
            <a:r>
              <a:rPr lang="en-GB" b="1" dirty="0">
                <a:solidFill>
                  <a:srgbClr val="0070C0"/>
                </a:solidFill>
              </a:rPr>
              <a:t>https://www.ncetm.org.uk/resources/48211</a:t>
            </a:r>
          </a:p>
        </p:txBody>
      </p:sp>
    </p:spTree>
    <p:extLst>
      <p:ext uri="{BB962C8B-B14F-4D97-AF65-F5344CB8AC3E}">
        <p14:creationId xmlns:p14="http://schemas.microsoft.com/office/powerpoint/2010/main" val="2701613656"/>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457201" y="274638"/>
            <a:ext cx="6131024" cy="706090"/>
          </a:xfrm>
        </p:spPr>
        <p:txBody>
          <a:bodyPr/>
          <a:lstStyle/>
          <a:p>
            <a:r>
              <a:rPr lang="en-GB" b="1" dirty="0" smtClean="0">
                <a:solidFill>
                  <a:srgbClr val="0070C0"/>
                </a:solidFill>
              </a:rPr>
              <a:t>Year  4 phase 2</a:t>
            </a:r>
            <a:endParaRPr lang="en-GB" b="1" dirty="0">
              <a:solidFill>
                <a:srgbClr val="0070C0"/>
              </a:solidFill>
            </a:endParaRPr>
          </a:p>
        </p:txBody>
      </p:sp>
      <p:sp>
        <p:nvSpPr>
          <p:cNvPr id="3" name="Content Placeholder 2"/>
          <p:cNvSpPr>
            <a:spLocks noGrp="1"/>
          </p:cNvSpPr>
          <p:nvPr>
            <p:ph idx="4294967295"/>
          </p:nvPr>
        </p:nvSpPr>
        <p:spPr>
          <a:xfrm>
            <a:off x="323529" y="1196976"/>
            <a:ext cx="8622207" cy="4104233"/>
          </a:xfrm>
        </p:spPr>
        <p:txBody>
          <a:bodyPr>
            <a:normAutofit/>
          </a:bodyPr>
          <a:lstStyle/>
          <a:p>
            <a:pPr marL="0" indent="0">
              <a:buNone/>
            </a:pPr>
            <a:r>
              <a:rPr lang="en-GB" sz="2000" dirty="0" smtClean="0"/>
              <a:t>There were 1200 adults and children at the concert. </a:t>
            </a:r>
          </a:p>
          <a:p>
            <a:pPr marL="0" indent="0">
              <a:buNone/>
            </a:pPr>
            <a:r>
              <a:rPr lang="en-GB" sz="2000" dirty="0" smtClean="0"/>
              <a:t>There were 380 adults. </a:t>
            </a:r>
          </a:p>
          <a:p>
            <a:pPr>
              <a:buFont typeface="Wingdings" panose="05000000000000000000" pitchFamily="2" charset="2"/>
              <a:buChar char="ü"/>
            </a:pPr>
            <a:r>
              <a:rPr lang="en-GB" sz="2000" dirty="0" smtClean="0"/>
              <a:t>How many children were there?</a:t>
            </a:r>
          </a:p>
          <a:p>
            <a:pPr marL="0" indent="0">
              <a:buNone/>
            </a:pPr>
            <a:endParaRPr lang="en-GB" sz="2000" dirty="0"/>
          </a:p>
          <a:p>
            <a:pPr marL="0" indent="0">
              <a:buNone/>
            </a:pPr>
            <a:endParaRPr lang="en-GB" sz="2000" b="1" dirty="0" smtClean="0">
              <a:solidFill>
                <a:srgbClr val="FF0000"/>
              </a:solidFill>
            </a:endParaRPr>
          </a:p>
          <a:p>
            <a:pPr marL="0" indent="0">
              <a:buNone/>
            </a:pPr>
            <a:r>
              <a:rPr lang="en-GB" sz="2000" b="1" dirty="0" smtClean="0">
                <a:solidFill>
                  <a:srgbClr val="FF0000"/>
                </a:solidFill>
              </a:rPr>
              <a:t>Year 4: How many fewer adults than children were there?</a:t>
            </a:r>
            <a:endParaRPr lang="en-GB" sz="2000" b="1" dirty="0">
              <a:solidFill>
                <a:srgbClr val="FF0000"/>
              </a:solidFill>
            </a:endParaRPr>
          </a:p>
        </p:txBody>
      </p:sp>
      <p:sp>
        <p:nvSpPr>
          <p:cNvPr id="5" name="Rectangle 4"/>
          <p:cNvSpPr/>
          <p:nvPr/>
        </p:nvSpPr>
        <p:spPr>
          <a:xfrm>
            <a:off x="1331640" y="4561681"/>
            <a:ext cx="4464496" cy="50405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t>             ( Total- adults= children)</a:t>
            </a:r>
            <a:endParaRPr lang="en-GB" dirty="0"/>
          </a:p>
        </p:txBody>
      </p:sp>
      <p:grpSp>
        <p:nvGrpSpPr>
          <p:cNvPr id="12" name="Group 11"/>
          <p:cNvGrpSpPr/>
          <p:nvPr/>
        </p:nvGrpSpPr>
        <p:grpSpPr>
          <a:xfrm>
            <a:off x="1331640" y="3805411"/>
            <a:ext cx="4464496" cy="504056"/>
            <a:chOff x="899592" y="3789040"/>
            <a:chExt cx="4464496" cy="504056"/>
          </a:xfrm>
        </p:grpSpPr>
        <p:sp>
          <p:nvSpPr>
            <p:cNvPr id="4" name="Rectangle 3"/>
            <p:cNvSpPr/>
            <p:nvPr/>
          </p:nvSpPr>
          <p:spPr>
            <a:xfrm>
              <a:off x="899592" y="3789040"/>
              <a:ext cx="2664296" cy="504056"/>
            </a:xfrm>
            <a:prstGeom prst="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3</a:t>
              </a:r>
              <a:r>
                <a:rPr lang="en-GB" dirty="0" smtClean="0"/>
                <a:t>80 </a:t>
              </a:r>
              <a:endParaRPr lang="en-GB" dirty="0"/>
            </a:p>
          </p:txBody>
        </p:sp>
        <p:sp>
          <p:nvSpPr>
            <p:cNvPr id="6" name="Rectangle 5"/>
            <p:cNvSpPr/>
            <p:nvPr/>
          </p:nvSpPr>
          <p:spPr>
            <a:xfrm>
              <a:off x="3563888" y="3789040"/>
              <a:ext cx="1800200" cy="504056"/>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70C0"/>
                  </a:solidFill>
                </a:rPr>
                <a:t>Compare total of adults with children using subtraction </a:t>
              </a:r>
              <a:endParaRPr lang="en-GB" sz="1400" dirty="0">
                <a:solidFill>
                  <a:srgbClr val="0070C0"/>
                </a:solidFill>
              </a:endParaRPr>
            </a:p>
          </p:txBody>
        </p:sp>
      </p:grpSp>
      <p:sp>
        <p:nvSpPr>
          <p:cNvPr id="7" name="Up-Down Arrow 6"/>
          <p:cNvSpPr/>
          <p:nvPr/>
        </p:nvSpPr>
        <p:spPr>
          <a:xfrm>
            <a:off x="6061311" y="3849585"/>
            <a:ext cx="242316" cy="1216152"/>
          </a:xfrm>
          <a:prstGeom prst="upDown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p:cNvSpPr txBox="1"/>
          <p:nvPr/>
        </p:nvSpPr>
        <p:spPr>
          <a:xfrm>
            <a:off x="6372200" y="4192825"/>
            <a:ext cx="2582758" cy="369332"/>
          </a:xfrm>
          <a:prstGeom prst="rect">
            <a:avLst/>
          </a:prstGeom>
          <a:noFill/>
        </p:spPr>
        <p:txBody>
          <a:bodyPr wrap="none" rtlCol="0">
            <a:spAutoFit/>
          </a:bodyPr>
          <a:lstStyle/>
          <a:p>
            <a:r>
              <a:rPr lang="en-GB" dirty="0" smtClean="0"/>
              <a:t>=1200 adults + children</a:t>
            </a:r>
            <a:endParaRPr lang="en-GB" dirty="0"/>
          </a:p>
        </p:txBody>
      </p:sp>
      <p:sp>
        <p:nvSpPr>
          <p:cNvPr id="13" name="TextBox 12"/>
          <p:cNvSpPr txBox="1"/>
          <p:nvPr/>
        </p:nvSpPr>
        <p:spPr>
          <a:xfrm>
            <a:off x="256381" y="3940135"/>
            <a:ext cx="800219" cy="369332"/>
          </a:xfrm>
          <a:prstGeom prst="rect">
            <a:avLst/>
          </a:prstGeom>
          <a:noFill/>
        </p:spPr>
        <p:txBody>
          <a:bodyPr wrap="none" rtlCol="0">
            <a:spAutoFit/>
          </a:bodyPr>
          <a:lstStyle/>
          <a:p>
            <a:r>
              <a:rPr lang="en-GB" dirty="0" smtClean="0"/>
              <a:t>adults</a:t>
            </a:r>
            <a:endParaRPr lang="en-GB" dirty="0"/>
          </a:p>
        </p:txBody>
      </p:sp>
      <p:sp>
        <p:nvSpPr>
          <p:cNvPr id="14" name="TextBox 13"/>
          <p:cNvSpPr txBox="1"/>
          <p:nvPr/>
        </p:nvSpPr>
        <p:spPr>
          <a:xfrm>
            <a:off x="251522" y="4652231"/>
            <a:ext cx="992579" cy="369332"/>
          </a:xfrm>
          <a:prstGeom prst="rect">
            <a:avLst/>
          </a:prstGeom>
          <a:noFill/>
        </p:spPr>
        <p:txBody>
          <a:bodyPr wrap="none" rtlCol="0">
            <a:spAutoFit/>
          </a:bodyPr>
          <a:lstStyle/>
          <a:p>
            <a:r>
              <a:rPr lang="en-GB" dirty="0" smtClean="0"/>
              <a:t>children</a:t>
            </a:r>
            <a:endParaRPr lang="en-GB" dirty="0"/>
          </a:p>
        </p:txBody>
      </p:sp>
      <p:grpSp>
        <p:nvGrpSpPr>
          <p:cNvPr id="19" name="Group 18"/>
          <p:cNvGrpSpPr/>
          <p:nvPr/>
        </p:nvGrpSpPr>
        <p:grpSpPr>
          <a:xfrm>
            <a:off x="5148065" y="1734123"/>
            <a:ext cx="3659263" cy="638628"/>
            <a:chOff x="6210621" y="1422220"/>
            <a:chExt cx="4538414" cy="710636"/>
          </a:xfrm>
        </p:grpSpPr>
        <p:sp>
          <p:nvSpPr>
            <p:cNvPr id="16" name="Rectangle 15"/>
            <p:cNvSpPr/>
            <p:nvPr/>
          </p:nvSpPr>
          <p:spPr>
            <a:xfrm>
              <a:off x="6212531" y="1772816"/>
              <a:ext cx="1754484" cy="360040"/>
            </a:xfrm>
            <a:prstGeom prst="rect">
              <a:avLst/>
            </a:prstGeom>
            <a:solidFill>
              <a:schemeClr val="accent2">
                <a:lumMod val="40000"/>
                <a:lumOff val="6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380 adults</a:t>
              </a:r>
              <a:endParaRPr lang="en-GB" dirty="0"/>
            </a:p>
          </p:txBody>
        </p:sp>
        <p:sp>
          <p:nvSpPr>
            <p:cNvPr id="17" name="Rectangle 16"/>
            <p:cNvSpPr/>
            <p:nvPr/>
          </p:nvSpPr>
          <p:spPr>
            <a:xfrm>
              <a:off x="7967015" y="1772816"/>
              <a:ext cx="2782020" cy="36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Children?</a:t>
              </a:r>
              <a:endParaRPr lang="en-GB" dirty="0"/>
            </a:p>
          </p:txBody>
        </p:sp>
        <p:sp>
          <p:nvSpPr>
            <p:cNvPr id="18" name="Rectangle 17"/>
            <p:cNvSpPr/>
            <p:nvPr/>
          </p:nvSpPr>
          <p:spPr>
            <a:xfrm>
              <a:off x="6210621" y="1422220"/>
              <a:ext cx="4526974" cy="203659"/>
            </a:xfrm>
            <a:prstGeom prst="rect">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1200 people</a:t>
              </a:r>
              <a:endParaRPr lang="en-GB" dirty="0">
                <a:solidFill>
                  <a:schemeClr val="tx1"/>
                </a:solidFill>
              </a:endParaRPr>
            </a:p>
          </p:txBody>
        </p:sp>
      </p:grpSp>
      <p:sp>
        <p:nvSpPr>
          <p:cNvPr id="20" name="Rectangle 19"/>
          <p:cNvSpPr/>
          <p:nvPr/>
        </p:nvSpPr>
        <p:spPr>
          <a:xfrm>
            <a:off x="251520" y="1052736"/>
            <a:ext cx="8784976" cy="1944216"/>
          </a:xfrm>
          <a:prstGeom prst="rect">
            <a:avLst/>
          </a:prstGeom>
          <a:solidFill>
            <a:schemeClr val="accent3">
              <a:alpha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TextBox 20"/>
          <p:cNvSpPr txBox="1"/>
          <p:nvPr/>
        </p:nvSpPr>
        <p:spPr>
          <a:xfrm>
            <a:off x="6592317" y="2564904"/>
            <a:ext cx="2377574" cy="369332"/>
          </a:xfrm>
          <a:prstGeom prst="rect">
            <a:avLst/>
          </a:prstGeom>
          <a:noFill/>
        </p:spPr>
        <p:txBody>
          <a:bodyPr wrap="none" rtlCol="0">
            <a:spAutoFit/>
          </a:bodyPr>
          <a:lstStyle/>
          <a:p>
            <a:r>
              <a:rPr lang="en-GB" dirty="0" smtClean="0"/>
              <a:t>Fluent with one step?</a:t>
            </a:r>
            <a:endParaRPr lang="en-GB" dirty="0"/>
          </a:p>
        </p:txBody>
      </p:sp>
      <p:sp>
        <p:nvSpPr>
          <p:cNvPr id="22" name="TextBox 21"/>
          <p:cNvSpPr txBox="1"/>
          <p:nvPr/>
        </p:nvSpPr>
        <p:spPr>
          <a:xfrm>
            <a:off x="1034237" y="5370056"/>
            <a:ext cx="5679760" cy="646331"/>
          </a:xfrm>
          <a:prstGeom prst="rect">
            <a:avLst/>
          </a:prstGeom>
          <a:noFill/>
        </p:spPr>
        <p:txBody>
          <a:bodyPr wrap="none" rtlCol="0">
            <a:spAutoFit/>
          </a:bodyPr>
          <a:lstStyle/>
          <a:p>
            <a:pPr marL="285750" indent="-285750">
              <a:buFont typeface="Arial" panose="020B0604020202020204" pitchFamily="34" charset="0"/>
              <a:buChar char="•"/>
            </a:pPr>
            <a:r>
              <a:rPr lang="en-GB" b="1" dirty="0" smtClean="0">
                <a:solidFill>
                  <a:srgbClr val="92D050"/>
                </a:solidFill>
              </a:rPr>
              <a:t>Solve addition and subtraction 2 step problems</a:t>
            </a:r>
          </a:p>
          <a:p>
            <a:pPr marL="285750" indent="-285750">
              <a:buFont typeface="Arial" panose="020B0604020202020204" pitchFamily="34" charset="0"/>
              <a:buChar char="•"/>
            </a:pPr>
            <a:r>
              <a:rPr lang="en-GB" b="1" dirty="0" smtClean="0">
                <a:solidFill>
                  <a:schemeClr val="accent4"/>
                </a:solidFill>
              </a:rPr>
              <a:t>Add and subtract numbers with up to 4 digits</a:t>
            </a:r>
            <a:endParaRPr lang="en-GB" b="1" dirty="0">
              <a:solidFill>
                <a:schemeClr val="accent4"/>
              </a:solidFill>
            </a:endParaRPr>
          </a:p>
        </p:txBody>
      </p:sp>
      <p:sp>
        <p:nvSpPr>
          <p:cNvPr id="23" name="Rectangle 22"/>
          <p:cNvSpPr/>
          <p:nvPr/>
        </p:nvSpPr>
        <p:spPr>
          <a:xfrm>
            <a:off x="256379" y="2996953"/>
            <a:ext cx="8713512" cy="2373103"/>
          </a:xfrm>
          <a:prstGeom prst="rect">
            <a:avLst/>
          </a:prstGeom>
          <a:solidFill>
            <a:schemeClr val="accent4">
              <a:lumMod val="40000"/>
              <a:lumOff val="60000"/>
              <a:alpha val="4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p:cNvSpPr txBox="1"/>
          <p:nvPr/>
        </p:nvSpPr>
        <p:spPr>
          <a:xfrm>
            <a:off x="7092281" y="4881071"/>
            <a:ext cx="1608133" cy="369332"/>
          </a:xfrm>
          <a:prstGeom prst="rect">
            <a:avLst/>
          </a:prstGeom>
          <a:noFill/>
        </p:spPr>
        <p:txBody>
          <a:bodyPr wrap="none" rtlCol="0">
            <a:spAutoFit/>
          </a:bodyPr>
          <a:lstStyle/>
          <a:p>
            <a:r>
              <a:rPr lang="en-GB" dirty="0" smtClean="0"/>
              <a:t>With support?</a:t>
            </a:r>
            <a:endParaRPr lang="en-GB" dirty="0"/>
          </a:p>
        </p:txBody>
      </p:sp>
    </p:spTree>
    <p:extLst>
      <p:ext uri="{BB962C8B-B14F-4D97-AF65-F5344CB8AC3E}">
        <p14:creationId xmlns:p14="http://schemas.microsoft.com/office/powerpoint/2010/main" val="37043698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smtClean="0">
                <a:solidFill>
                  <a:srgbClr val="0070C0"/>
                </a:solidFill>
              </a:rPr>
              <a:t>Write your own 2 step problem…</a:t>
            </a:r>
            <a:endParaRPr lang="en-GB" sz="2800" b="1" dirty="0">
              <a:solidFill>
                <a:srgbClr val="0070C0"/>
              </a:solidFill>
            </a:endParaRPr>
          </a:p>
        </p:txBody>
      </p:sp>
      <p:sp>
        <p:nvSpPr>
          <p:cNvPr id="3" name="Content Placeholder 2"/>
          <p:cNvSpPr>
            <a:spLocks noGrp="1"/>
          </p:cNvSpPr>
          <p:nvPr>
            <p:ph idx="1"/>
          </p:nvPr>
        </p:nvSpPr>
        <p:spPr/>
        <p:txBody>
          <a:bodyPr/>
          <a:lstStyle/>
          <a:p>
            <a:pPr marL="0" indent="0">
              <a:buNone/>
            </a:pPr>
            <a:r>
              <a:rPr lang="en-GB" dirty="0" smtClean="0"/>
              <a:t>Here are some words to use…</a:t>
            </a:r>
          </a:p>
          <a:p>
            <a:pPr marL="0" indent="0">
              <a:buNone/>
            </a:pPr>
            <a:endParaRPr lang="en-GB" dirty="0"/>
          </a:p>
          <a:p>
            <a:pPr marL="0" indent="0">
              <a:buNone/>
            </a:pPr>
            <a:r>
              <a:rPr lang="en-GB" b="1" dirty="0">
                <a:solidFill>
                  <a:srgbClr val="FF0000"/>
                </a:solidFill>
              </a:rPr>
              <a:t>c</a:t>
            </a:r>
            <a:r>
              <a:rPr lang="en-GB" b="1" dirty="0" smtClean="0">
                <a:solidFill>
                  <a:srgbClr val="FF0000"/>
                </a:solidFill>
              </a:rPr>
              <a:t>oncert</a:t>
            </a:r>
            <a:r>
              <a:rPr lang="en-GB" b="1" dirty="0" smtClean="0">
                <a:solidFill>
                  <a:srgbClr val="0070C0"/>
                </a:solidFill>
              </a:rPr>
              <a:t> 	</a:t>
            </a:r>
            <a:r>
              <a:rPr lang="en-GB" b="1" dirty="0" smtClean="0">
                <a:solidFill>
                  <a:schemeClr val="accent6">
                    <a:lumMod val="75000"/>
                  </a:schemeClr>
                </a:solidFill>
              </a:rPr>
              <a:t>1450	</a:t>
            </a:r>
            <a:r>
              <a:rPr lang="en-GB" b="1" dirty="0" smtClean="0">
                <a:solidFill>
                  <a:srgbClr val="0070C0"/>
                </a:solidFill>
              </a:rPr>
              <a:t> 	adults 	</a:t>
            </a:r>
            <a:r>
              <a:rPr lang="en-GB" b="1" dirty="0" smtClean="0">
                <a:solidFill>
                  <a:schemeClr val="accent4">
                    <a:lumMod val="75000"/>
                  </a:schemeClr>
                </a:solidFill>
              </a:rPr>
              <a:t>children</a:t>
            </a:r>
            <a:r>
              <a:rPr lang="en-GB" b="1" dirty="0" smtClean="0">
                <a:solidFill>
                  <a:srgbClr val="0070C0"/>
                </a:solidFill>
              </a:rPr>
              <a:t> 		</a:t>
            </a:r>
            <a:r>
              <a:rPr lang="en-GB" b="1" dirty="0" smtClean="0">
                <a:solidFill>
                  <a:srgbClr val="92D050"/>
                </a:solidFill>
              </a:rPr>
              <a:t>How many   	</a:t>
            </a:r>
            <a:r>
              <a:rPr lang="en-GB" b="1" dirty="0" smtClean="0">
                <a:solidFill>
                  <a:schemeClr val="bg2">
                    <a:lumMod val="25000"/>
                  </a:schemeClr>
                </a:solidFill>
              </a:rPr>
              <a:t>580 		</a:t>
            </a:r>
            <a:r>
              <a:rPr lang="en-GB" b="1" dirty="0" smtClean="0">
                <a:solidFill>
                  <a:schemeClr val="accent2">
                    <a:lumMod val="75000"/>
                  </a:schemeClr>
                </a:solidFill>
              </a:rPr>
              <a:t>fewer</a:t>
            </a:r>
            <a:endParaRPr lang="en-GB" b="1" dirty="0">
              <a:solidFill>
                <a:schemeClr val="accent2">
                  <a:lumMod val="75000"/>
                </a:schemeClr>
              </a:solidFill>
            </a:endParaRPr>
          </a:p>
        </p:txBody>
      </p:sp>
      <p:sp>
        <p:nvSpPr>
          <p:cNvPr id="4" name="TextBox 3"/>
          <p:cNvSpPr txBox="1"/>
          <p:nvPr/>
        </p:nvSpPr>
        <p:spPr>
          <a:xfrm>
            <a:off x="1403648" y="5013176"/>
            <a:ext cx="5429692" cy="369332"/>
          </a:xfrm>
          <a:prstGeom prst="rect">
            <a:avLst/>
          </a:prstGeom>
          <a:noFill/>
        </p:spPr>
        <p:txBody>
          <a:bodyPr wrap="none" rtlCol="0">
            <a:spAutoFit/>
          </a:bodyPr>
          <a:lstStyle/>
          <a:p>
            <a:r>
              <a:rPr lang="en-GB" b="1" dirty="0" smtClean="0">
                <a:solidFill>
                  <a:srgbClr val="0070C0"/>
                </a:solidFill>
              </a:rPr>
              <a:t>Fluency at responding to this type of problem…</a:t>
            </a:r>
            <a:endParaRPr lang="en-GB" b="1" dirty="0">
              <a:solidFill>
                <a:srgbClr val="0070C0"/>
              </a:solidFill>
            </a:endParaRPr>
          </a:p>
        </p:txBody>
      </p:sp>
      <p:sp>
        <p:nvSpPr>
          <p:cNvPr id="5" name="Rectangle 4"/>
          <p:cNvSpPr/>
          <p:nvPr/>
        </p:nvSpPr>
        <p:spPr>
          <a:xfrm>
            <a:off x="395536" y="1556792"/>
            <a:ext cx="7560840" cy="252028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4310951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2060848"/>
            <a:ext cx="7772400" cy="2259682"/>
          </a:xfrm>
        </p:spPr>
        <p:txBody>
          <a:bodyPr>
            <a:normAutofit/>
          </a:bodyPr>
          <a:lstStyle/>
          <a:p>
            <a:pPr algn="ctr"/>
            <a:r>
              <a:rPr lang="en-GB" b="1" dirty="0" smtClean="0">
                <a:solidFill>
                  <a:srgbClr val="0070C0"/>
                </a:solidFill>
              </a:rPr>
              <a:t>An inclusive approach to assessment: ensuring the progress of children with SEND</a:t>
            </a:r>
            <a:endParaRPr lang="en-GB" b="1" dirty="0">
              <a:solidFill>
                <a:srgbClr val="0070C0"/>
              </a:solidFill>
            </a:endParaRPr>
          </a:p>
        </p:txBody>
      </p:sp>
    </p:spTree>
    <p:extLst>
      <p:ext uri="{BB962C8B-B14F-4D97-AF65-F5344CB8AC3E}">
        <p14:creationId xmlns:p14="http://schemas.microsoft.com/office/powerpoint/2010/main" val="2499699946"/>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antsnet\Documents\Professional Development Courses &amp; Projects July 2015\#Maths Courses&amp;Projects from 2013\#The Hampshire Assessment Model Project 9 Groups 2015-16\HAM day 2 Jan 2016 inc SEN\Zoe work\20151221_122417.jpg"/>
          <p:cNvPicPr>
            <a:picLocks noGrp="1" noChangeAspect="1" noChangeArrowheads="1"/>
          </p:cNvPicPr>
          <p:nvPr>
            <p:ph idx="4294967295"/>
          </p:nvPr>
        </p:nvPicPr>
        <p:blipFill rotWithShape="1">
          <a:blip r:embed="rId2" cstate="print">
            <a:extLst>
              <a:ext uri="{28A0092B-C50C-407E-A947-70E740481C1C}">
                <a14:useLocalDpi xmlns:a14="http://schemas.microsoft.com/office/drawing/2010/main" val="0"/>
              </a:ext>
            </a:extLst>
          </a:blip>
          <a:srcRect l="2701" t="20803" r="14033"/>
          <a:stretch/>
        </p:blipFill>
        <p:spPr bwMode="auto">
          <a:xfrm>
            <a:off x="179512" y="188640"/>
            <a:ext cx="6438900" cy="3444875"/>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Hantsnet\Documents\Professional Development Courses &amp; Projects July 2015\#Maths Courses&amp;Projects from 2013\#The Hampshire Assessment Model Project 9 Groups 2015-16\HAM day 2 Jan 2016 inc SEN\Zoe work\20151221_12242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669" r="8717" b="54629"/>
          <a:stretch/>
        </p:blipFill>
        <p:spPr bwMode="auto">
          <a:xfrm>
            <a:off x="2195736" y="3356992"/>
            <a:ext cx="6623670" cy="88582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41252" y="4365104"/>
            <a:ext cx="7253758" cy="1200329"/>
          </a:xfrm>
          <a:prstGeom prst="rect">
            <a:avLst/>
          </a:prstGeom>
          <a:noFill/>
        </p:spPr>
        <p:txBody>
          <a:bodyPr wrap="square" rtlCol="0">
            <a:spAutoFit/>
          </a:bodyPr>
          <a:lstStyle/>
          <a:p>
            <a:r>
              <a:rPr lang="en-GB" b="1" dirty="0" smtClean="0">
                <a:solidFill>
                  <a:srgbClr val="0070C0"/>
                </a:solidFill>
              </a:rPr>
              <a:t>We only know how Zoe can work with these numbers because we asked and checked…</a:t>
            </a:r>
          </a:p>
          <a:p>
            <a:r>
              <a:rPr lang="en-GB" b="1" dirty="0" smtClean="0">
                <a:solidFill>
                  <a:srgbClr val="0070C0"/>
                </a:solidFill>
              </a:rPr>
              <a:t>We also need to quickly check that when pupils say something is ‘easy’ it also means they </a:t>
            </a:r>
            <a:r>
              <a:rPr lang="en-GB" b="1" i="1" dirty="0" smtClean="0">
                <a:solidFill>
                  <a:srgbClr val="0070C0"/>
                </a:solidFill>
              </a:rPr>
              <a:t>can</a:t>
            </a:r>
            <a:r>
              <a:rPr lang="en-GB" b="1" dirty="0" smtClean="0">
                <a:solidFill>
                  <a:srgbClr val="0070C0"/>
                </a:solidFill>
              </a:rPr>
              <a:t> do it…</a:t>
            </a:r>
            <a:endParaRPr lang="en-GB" b="1" dirty="0">
              <a:solidFill>
                <a:srgbClr val="0070C0"/>
              </a:solidFill>
            </a:endParaRPr>
          </a:p>
        </p:txBody>
      </p:sp>
    </p:spTree>
    <p:extLst>
      <p:ext uri="{BB962C8B-B14F-4D97-AF65-F5344CB8AC3E}">
        <p14:creationId xmlns:p14="http://schemas.microsoft.com/office/powerpoint/2010/main" val="112660264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b="1" dirty="0" smtClean="0">
                <a:solidFill>
                  <a:srgbClr val="0070C0"/>
                </a:solidFill>
              </a:rPr>
              <a:t>Year 4 …</a:t>
            </a:r>
            <a:endParaRPr lang="en-GB" b="1" dirty="0">
              <a:solidFill>
                <a:srgbClr val="0070C0"/>
              </a:solidFill>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332" t="31020" r="14974" b="30204"/>
          <a:stretch/>
        </p:blipFill>
        <p:spPr bwMode="auto">
          <a:xfrm>
            <a:off x="395537" y="1844824"/>
            <a:ext cx="8277132" cy="30243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596865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Hantsnet\Documents\Professional Development Courses &amp; Projects July 2015\#Maths Courses&amp;Projects from 2013\#The Hampshire Assessment Model Project 9 Groups 2015-16\HAM day 2 Jan 2016 inc SEN\Zoe work\20151221_122357.jpg"/>
          <p:cNvPicPr>
            <a:picLocks noGrp="1" noChangeAspect="1" noChangeArrowheads="1"/>
          </p:cNvPicPr>
          <p:nvPr>
            <p:ph idx="4294967295"/>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124744"/>
            <a:ext cx="7734300" cy="434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006307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b="1" dirty="0" smtClean="0">
                <a:solidFill>
                  <a:srgbClr val="0070C0"/>
                </a:solidFill>
              </a:rPr>
              <a:t>Year 4 phase 2</a:t>
            </a:r>
            <a:endParaRPr lang="en-GB" b="1" dirty="0">
              <a:solidFill>
                <a:srgbClr val="0070C0"/>
              </a:solidFill>
            </a:endParaRPr>
          </a:p>
        </p:txBody>
      </p:sp>
      <p:sp>
        <p:nvSpPr>
          <p:cNvPr id="4" name="Content Placeholder 3"/>
          <p:cNvSpPr>
            <a:spLocks noGrp="1"/>
          </p:cNvSpPr>
          <p:nvPr>
            <p:ph idx="1"/>
          </p:nvPr>
        </p:nvSpPr>
        <p:spPr>
          <a:xfrm>
            <a:off x="457200" y="1600202"/>
            <a:ext cx="8229600" cy="2620887"/>
          </a:xfrm>
        </p:spPr>
        <p:txBody>
          <a:bodyPr/>
          <a:lstStyle/>
          <a:p>
            <a:endParaRPr lang="en-GB"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078" t="37083" r="14922" b="22778"/>
          <a:stretch/>
        </p:blipFill>
        <p:spPr bwMode="auto">
          <a:xfrm>
            <a:off x="611560" y="1556792"/>
            <a:ext cx="7462917" cy="2808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519195" y="4579323"/>
            <a:ext cx="7555282" cy="923330"/>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solidFill>
                  <a:srgbClr val="92D050"/>
                </a:solidFill>
              </a:rPr>
              <a:t>Can use inverse to calculate either as £64+ ?= £75 or £75- £64= ?</a:t>
            </a:r>
          </a:p>
          <a:p>
            <a:pPr marL="285750" indent="-285750">
              <a:buFont typeface="Arial" panose="020B0604020202020204" pitchFamily="34" charset="0"/>
              <a:buChar char="•"/>
            </a:pPr>
            <a:r>
              <a:rPr lang="en-GB" b="1" dirty="0" smtClean="0">
                <a:solidFill>
                  <a:srgbClr val="92D050"/>
                </a:solidFill>
              </a:rPr>
              <a:t>Solve addition and subtraction 2 step problems </a:t>
            </a:r>
            <a:r>
              <a:rPr lang="en-GB" b="1" dirty="0" smtClean="0">
                <a:solidFill>
                  <a:schemeClr val="accent4">
                    <a:lumMod val="75000"/>
                  </a:schemeClr>
                </a:solidFill>
              </a:rPr>
              <a:t>using bar models alongside number sentence and number line recording </a:t>
            </a:r>
            <a:endParaRPr lang="en-GB" b="1" dirty="0">
              <a:solidFill>
                <a:schemeClr val="accent4">
                  <a:lumMod val="75000"/>
                </a:schemeClr>
              </a:solidFill>
            </a:endParaRPr>
          </a:p>
        </p:txBody>
      </p:sp>
    </p:spTree>
    <p:extLst>
      <p:ext uri="{BB962C8B-B14F-4D97-AF65-F5344CB8AC3E}">
        <p14:creationId xmlns:p14="http://schemas.microsoft.com/office/powerpoint/2010/main" val="360815544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Year 4 …</a:t>
            </a:r>
            <a:endParaRPr lang="en-GB" b="1" dirty="0">
              <a:solidFill>
                <a:srgbClr val="0070C0"/>
              </a:solidFill>
            </a:endParaRP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714" t="30885" r="14898" b="34558"/>
          <a:stretch/>
        </p:blipFill>
        <p:spPr bwMode="auto">
          <a:xfrm>
            <a:off x="251521" y="1807368"/>
            <a:ext cx="8694163" cy="28457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323528" y="4869160"/>
            <a:ext cx="8016938" cy="707886"/>
          </a:xfrm>
          <a:prstGeom prst="rect">
            <a:avLst/>
          </a:prstGeom>
          <a:noFill/>
        </p:spPr>
        <p:txBody>
          <a:bodyPr wrap="none" rtlCol="0">
            <a:spAutoFit/>
          </a:bodyPr>
          <a:lstStyle/>
          <a:p>
            <a:r>
              <a:rPr lang="en-GB" sz="2000" b="1" dirty="0" smtClean="0">
                <a:solidFill>
                  <a:srgbClr val="92D050"/>
                </a:solidFill>
              </a:rPr>
              <a:t>Combining addition and subtraction with fractions</a:t>
            </a:r>
          </a:p>
          <a:p>
            <a:r>
              <a:rPr lang="en-GB" sz="2000" b="1" dirty="0" smtClean="0">
                <a:solidFill>
                  <a:schemeClr val="accent4"/>
                </a:solidFill>
              </a:rPr>
              <a:t>Solve simple money and measures problems involving fractions</a:t>
            </a:r>
            <a:endParaRPr lang="en-GB" sz="2000" b="1" dirty="0">
              <a:solidFill>
                <a:schemeClr val="accent4"/>
              </a:solidFill>
            </a:endParaRPr>
          </a:p>
        </p:txBody>
      </p:sp>
    </p:spTree>
    <p:extLst>
      <p:ext uri="{BB962C8B-B14F-4D97-AF65-F5344CB8AC3E}">
        <p14:creationId xmlns:p14="http://schemas.microsoft.com/office/powerpoint/2010/main" val="9955581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GB"/>
          </a:p>
        </p:txBody>
      </p:sp>
      <p:pic>
        <p:nvPicPr>
          <p:cNvPr id="1026" name="Picture 2" descr="C:\Users\Hantsnet\Documents\Professional Development Courses &amp; Projects July 2015\#Maths Courses&amp;Projects from 2013\#The Hampshire Assessment Model Project 9 Groups 2015-16\HAM day 2 Jan 2016 inc SEN\Zoe work\20151221_122306.jpg"/>
          <p:cNvPicPr>
            <a:picLocks noGrp="1" noChangeAspect="1" noChangeArrowheads="1"/>
          </p:cNvPicPr>
          <p:nvPr>
            <p:ph idx="1"/>
          </p:nvPr>
        </p:nvPicPr>
        <p:blipFill rotWithShape="1">
          <a:blip r:embed="rId2" cstate="print">
            <a:extLst>
              <a:ext uri="{28A0092B-C50C-407E-A947-70E740481C1C}">
                <a14:useLocalDpi xmlns:a14="http://schemas.microsoft.com/office/drawing/2010/main" val="0"/>
              </a:ext>
            </a:extLst>
          </a:blip>
          <a:srcRect l="8736" r="21423"/>
          <a:stretch/>
        </p:blipFill>
        <p:spPr bwMode="auto">
          <a:xfrm>
            <a:off x="107504" y="116632"/>
            <a:ext cx="5400676" cy="43497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Hantsnet\Documents\Professional Development Courses &amp; Projects July 2015\#Maths Courses&amp;Projects from 2013\#The Hampshire Assessment Model Project 9 Groups 2015-16\HAM day 2 Jan 2016 inc SEN\Zoe work\20151221_12231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628" t="9855" r="4302" b="11313"/>
          <a:stretch/>
        </p:blipFill>
        <p:spPr bwMode="auto">
          <a:xfrm>
            <a:off x="4427984" y="3861048"/>
            <a:ext cx="4522121" cy="2276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20540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63443" y="116633"/>
            <a:ext cx="6131024" cy="894967"/>
          </a:xfrm>
        </p:spPr>
        <p:txBody>
          <a:bodyPr/>
          <a:lstStyle/>
          <a:p>
            <a:pPr algn="l"/>
            <a:r>
              <a:rPr lang="en-GB" sz="2400" b="1" dirty="0" smtClean="0">
                <a:solidFill>
                  <a:srgbClr val="0070C0"/>
                </a:solidFill>
              </a:rPr>
              <a:t>About how much time for each domain?</a:t>
            </a:r>
            <a:endParaRPr lang="en-GB" sz="2400" b="1" dirty="0">
              <a:solidFill>
                <a:srgbClr val="0070C0"/>
              </a:solidFill>
            </a:endParaRPr>
          </a:p>
        </p:txBody>
      </p:sp>
      <p:grpSp>
        <p:nvGrpSpPr>
          <p:cNvPr id="12" name="Group 11"/>
          <p:cNvGrpSpPr/>
          <p:nvPr/>
        </p:nvGrpSpPr>
        <p:grpSpPr>
          <a:xfrm>
            <a:off x="1191117" y="1815543"/>
            <a:ext cx="7041859" cy="267386"/>
            <a:chOff x="1194495" y="2348880"/>
            <a:chExt cx="5516041" cy="939180"/>
          </a:xfrm>
          <a:solidFill>
            <a:schemeClr val="accent3">
              <a:lumMod val="40000"/>
              <a:lumOff val="60000"/>
            </a:schemeClr>
          </a:solidFill>
        </p:grpSpPr>
        <p:sp>
          <p:nvSpPr>
            <p:cNvPr id="5" name="Rectangle 4"/>
            <p:cNvSpPr/>
            <p:nvPr/>
          </p:nvSpPr>
          <p:spPr>
            <a:xfrm>
              <a:off x="2108895"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15</a:t>
              </a:r>
              <a:endParaRPr lang="en-GB" b="1" dirty="0">
                <a:solidFill>
                  <a:schemeClr val="tx1"/>
                </a:solidFill>
              </a:endParaRPr>
            </a:p>
          </p:txBody>
        </p:sp>
        <p:sp>
          <p:nvSpPr>
            <p:cNvPr id="6" name="Rectangle 5"/>
            <p:cNvSpPr/>
            <p:nvPr/>
          </p:nvSpPr>
          <p:spPr>
            <a:xfrm>
              <a:off x="1194495"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15</a:t>
              </a:r>
              <a:endParaRPr lang="en-GB" b="1" dirty="0">
                <a:solidFill>
                  <a:schemeClr val="tx1"/>
                </a:solidFill>
              </a:endParaRPr>
            </a:p>
          </p:txBody>
        </p:sp>
        <p:sp>
          <p:nvSpPr>
            <p:cNvPr id="7" name="Rectangle 6"/>
            <p:cNvSpPr/>
            <p:nvPr/>
          </p:nvSpPr>
          <p:spPr>
            <a:xfrm>
              <a:off x="3043833"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6</a:t>
              </a:r>
              <a:endParaRPr lang="en-GB" b="1" dirty="0">
                <a:solidFill>
                  <a:schemeClr val="tx1"/>
                </a:solidFill>
              </a:endParaRPr>
            </a:p>
          </p:txBody>
        </p:sp>
        <p:sp>
          <p:nvSpPr>
            <p:cNvPr id="8" name="Rectangle 7"/>
            <p:cNvSpPr/>
            <p:nvPr/>
          </p:nvSpPr>
          <p:spPr>
            <a:xfrm>
              <a:off x="3958233"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3</a:t>
              </a:r>
              <a:endParaRPr lang="en-GB" b="1" dirty="0">
                <a:solidFill>
                  <a:schemeClr val="tx1"/>
                </a:solidFill>
              </a:endParaRPr>
            </a:p>
          </p:txBody>
        </p:sp>
        <p:sp>
          <p:nvSpPr>
            <p:cNvPr id="9" name="Rectangle 8"/>
            <p:cNvSpPr/>
            <p:nvPr/>
          </p:nvSpPr>
          <p:spPr>
            <a:xfrm>
              <a:off x="4881736" y="2362597"/>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4</a:t>
              </a:r>
              <a:endParaRPr lang="en-GB" b="1" dirty="0">
                <a:solidFill>
                  <a:schemeClr val="tx1"/>
                </a:solidFill>
              </a:endParaRPr>
            </a:p>
          </p:txBody>
        </p:sp>
        <p:sp>
          <p:nvSpPr>
            <p:cNvPr id="10" name="Rectangle 9"/>
            <p:cNvSpPr/>
            <p:nvPr/>
          </p:nvSpPr>
          <p:spPr>
            <a:xfrm>
              <a:off x="5796136" y="234888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2</a:t>
              </a:r>
              <a:endParaRPr lang="en-GB" b="1" dirty="0">
                <a:solidFill>
                  <a:schemeClr val="tx1"/>
                </a:solidFill>
              </a:endParaRPr>
            </a:p>
          </p:txBody>
        </p:sp>
      </p:grpSp>
      <p:grpSp>
        <p:nvGrpSpPr>
          <p:cNvPr id="13" name="Group 12"/>
          <p:cNvGrpSpPr/>
          <p:nvPr/>
        </p:nvGrpSpPr>
        <p:grpSpPr>
          <a:xfrm>
            <a:off x="1191117" y="2128889"/>
            <a:ext cx="7041859" cy="311701"/>
            <a:chOff x="1194495" y="2362597"/>
            <a:chExt cx="5516041" cy="925463"/>
          </a:xfrm>
          <a:solidFill>
            <a:schemeClr val="accent4">
              <a:lumMod val="40000"/>
              <a:lumOff val="60000"/>
            </a:schemeClr>
          </a:solidFill>
        </p:grpSpPr>
        <p:sp>
          <p:nvSpPr>
            <p:cNvPr id="14" name="Rectangle 13"/>
            <p:cNvSpPr/>
            <p:nvPr/>
          </p:nvSpPr>
          <p:spPr>
            <a:xfrm>
              <a:off x="2108895"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10</a:t>
              </a:r>
              <a:endParaRPr lang="en-GB" b="1" dirty="0">
                <a:solidFill>
                  <a:schemeClr val="tx1"/>
                </a:solidFill>
              </a:endParaRPr>
            </a:p>
          </p:txBody>
        </p:sp>
        <p:sp>
          <p:nvSpPr>
            <p:cNvPr id="15" name="Rectangle 14"/>
            <p:cNvSpPr/>
            <p:nvPr/>
          </p:nvSpPr>
          <p:spPr>
            <a:xfrm>
              <a:off x="1194495"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12</a:t>
              </a:r>
              <a:endParaRPr lang="en-GB" b="1" dirty="0">
                <a:solidFill>
                  <a:schemeClr val="tx1"/>
                </a:solidFill>
              </a:endParaRPr>
            </a:p>
          </p:txBody>
        </p:sp>
        <p:sp>
          <p:nvSpPr>
            <p:cNvPr id="16" name="Rectangle 15"/>
            <p:cNvSpPr/>
            <p:nvPr/>
          </p:nvSpPr>
          <p:spPr>
            <a:xfrm>
              <a:off x="3043833"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8</a:t>
              </a:r>
            </a:p>
          </p:txBody>
        </p:sp>
        <p:sp>
          <p:nvSpPr>
            <p:cNvPr id="17" name="Rectangle 16"/>
            <p:cNvSpPr/>
            <p:nvPr/>
          </p:nvSpPr>
          <p:spPr>
            <a:xfrm>
              <a:off x="3958233"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5</a:t>
              </a:r>
              <a:endParaRPr lang="en-GB" b="1" dirty="0">
                <a:solidFill>
                  <a:schemeClr val="tx1"/>
                </a:solidFill>
              </a:endParaRPr>
            </a:p>
          </p:txBody>
        </p:sp>
        <p:sp>
          <p:nvSpPr>
            <p:cNvPr id="18" name="Rectangle 17"/>
            <p:cNvSpPr/>
            <p:nvPr/>
          </p:nvSpPr>
          <p:spPr>
            <a:xfrm>
              <a:off x="4881736" y="2362597"/>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8</a:t>
              </a:r>
            </a:p>
          </p:txBody>
        </p:sp>
        <p:sp>
          <p:nvSpPr>
            <p:cNvPr id="19" name="Rectangle 18"/>
            <p:cNvSpPr/>
            <p:nvPr/>
          </p:nvSpPr>
          <p:spPr>
            <a:xfrm>
              <a:off x="5796136"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2</a:t>
              </a:r>
            </a:p>
          </p:txBody>
        </p:sp>
      </p:grpSp>
      <p:sp>
        <p:nvSpPr>
          <p:cNvPr id="20" name="TextBox 19"/>
          <p:cNvSpPr txBox="1"/>
          <p:nvPr/>
        </p:nvSpPr>
        <p:spPr>
          <a:xfrm>
            <a:off x="160066" y="1819448"/>
            <a:ext cx="841897" cy="307777"/>
          </a:xfrm>
          <a:prstGeom prst="rect">
            <a:avLst/>
          </a:prstGeom>
          <a:noFill/>
        </p:spPr>
        <p:txBody>
          <a:bodyPr wrap="none" rtlCol="0">
            <a:spAutoFit/>
          </a:bodyPr>
          <a:lstStyle/>
          <a:p>
            <a:r>
              <a:rPr lang="en-GB" sz="1400" dirty="0" smtClean="0"/>
              <a:t>Phase 1</a:t>
            </a:r>
            <a:endParaRPr lang="en-GB" sz="1400" dirty="0"/>
          </a:p>
        </p:txBody>
      </p:sp>
      <p:sp>
        <p:nvSpPr>
          <p:cNvPr id="21" name="TextBox 20"/>
          <p:cNvSpPr txBox="1"/>
          <p:nvPr/>
        </p:nvSpPr>
        <p:spPr>
          <a:xfrm>
            <a:off x="163442" y="2132813"/>
            <a:ext cx="841897" cy="307777"/>
          </a:xfrm>
          <a:prstGeom prst="rect">
            <a:avLst/>
          </a:prstGeom>
          <a:noFill/>
        </p:spPr>
        <p:txBody>
          <a:bodyPr wrap="none" rtlCol="0">
            <a:spAutoFit/>
          </a:bodyPr>
          <a:lstStyle/>
          <a:p>
            <a:r>
              <a:rPr lang="en-GB" sz="1400" dirty="0" smtClean="0"/>
              <a:t>Phase 2</a:t>
            </a:r>
            <a:endParaRPr lang="en-GB" sz="1400" dirty="0"/>
          </a:p>
        </p:txBody>
      </p:sp>
      <p:grpSp>
        <p:nvGrpSpPr>
          <p:cNvPr id="29" name="Group 28"/>
          <p:cNvGrpSpPr/>
          <p:nvPr/>
        </p:nvGrpSpPr>
        <p:grpSpPr>
          <a:xfrm>
            <a:off x="1191117" y="1196754"/>
            <a:ext cx="7041859" cy="432047"/>
            <a:chOff x="1428309" y="1410172"/>
            <a:chExt cx="5574822" cy="941993"/>
          </a:xfrm>
          <a:solidFill>
            <a:schemeClr val="accent1">
              <a:lumMod val="20000"/>
              <a:lumOff val="80000"/>
            </a:schemeClr>
          </a:solidFill>
        </p:grpSpPr>
        <p:sp>
          <p:nvSpPr>
            <p:cNvPr id="23" name="Rectangle 22"/>
            <p:cNvSpPr/>
            <p:nvPr/>
          </p:nvSpPr>
          <p:spPr>
            <a:xfrm>
              <a:off x="2370557" y="1435884"/>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Add/sub</a:t>
              </a:r>
              <a:endParaRPr lang="en-GB" sz="1400" dirty="0">
                <a:solidFill>
                  <a:schemeClr val="tx1"/>
                </a:solidFill>
              </a:endParaRPr>
            </a:p>
          </p:txBody>
        </p:sp>
        <p:sp>
          <p:nvSpPr>
            <p:cNvPr id="24" name="Rectangle 23"/>
            <p:cNvSpPr/>
            <p:nvPr/>
          </p:nvSpPr>
          <p:spPr>
            <a:xfrm>
              <a:off x="1428309" y="1437765"/>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NPV</a:t>
              </a:r>
              <a:endParaRPr lang="en-GB" dirty="0">
                <a:solidFill>
                  <a:schemeClr val="tx1"/>
                </a:solidFill>
              </a:endParaRPr>
            </a:p>
          </p:txBody>
        </p:sp>
        <p:sp>
          <p:nvSpPr>
            <p:cNvPr id="25" name="Rectangle 24"/>
            <p:cNvSpPr/>
            <p:nvPr/>
          </p:nvSpPr>
          <p:spPr>
            <a:xfrm>
              <a:off x="3294292" y="142689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Multi/div</a:t>
              </a:r>
              <a:endParaRPr lang="en-GB" sz="1400" dirty="0">
                <a:solidFill>
                  <a:schemeClr val="tx1"/>
                </a:solidFill>
              </a:endParaRPr>
            </a:p>
          </p:txBody>
        </p:sp>
        <p:sp>
          <p:nvSpPr>
            <p:cNvPr id="26" name="Rectangle 25"/>
            <p:cNvSpPr/>
            <p:nvPr/>
          </p:nvSpPr>
          <p:spPr>
            <a:xfrm>
              <a:off x="4250828" y="142689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Fractions</a:t>
              </a:r>
              <a:endParaRPr lang="en-GB" sz="1400" dirty="0">
                <a:solidFill>
                  <a:schemeClr val="tx1"/>
                </a:solidFill>
              </a:endParaRPr>
            </a:p>
          </p:txBody>
        </p:sp>
        <p:sp>
          <p:nvSpPr>
            <p:cNvPr id="27" name="Rectangle 26"/>
            <p:cNvSpPr/>
            <p:nvPr/>
          </p:nvSpPr>
          <p:spPr>
            <a:xfrm>
              <a:off x="5174331" y="1415827"/>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smtClean="0">
                  <a:solidFill>
                    <a:schemeClr val="tx1"/>
                  </a:solidFill>
                </a:rPr>
                <a:t>Measurement</a:t>
              </a:r>
              <a:endParaRPr lang="en-GB" sz="1100" dirty="0"/>
            </a:p>
          </p:txBody>
        </p:sp>
        <p:sp>
          <p:nvSpPr>
            <p:cNvPr id="28" name="Rectangle 27"/>
            <p:cNvSpPr/>
            <p:nvPr/>
          </p:nvSpPr>
          <p:spPr>
            <a:xfrm>
              <a:off x="6088731" y="1410172"/>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smtClean="0">
                  <a:solidFill>
                    <a:schemeClr val="tx1"/>
                  </a:solidFill>
                </a:rPr>
                <a:t>Geometry</a:t>
              </a:r>
              <a:endParaRPr lang="en-GB" sz="1200" b="1" dirty="0">
                <a:solidFill>
                  <a:schemeClr val="tx1"/>
                </a:solidFill>
              </a:endParaRPr>
            </a:p>
          </p:txBody>
        </p:sp>
      </p:grpSp>
      <p:sp>
        <p:nvSpPr>
          <p:cNvPr id="30" name="TextBox 29"/>
          <p:cNvSpPr txBox="1"/>
          <p:nvPr/>
        </p:nvSpPr>
        <p:spPr>
          <a:xfrm>
            <a:off x="8388424" y="1768097"/>
            <a:ext cx="441146" cy="369332"/>
          </a:xfrm>
          <a:prstGeom prst="rect">
            <a:avLst/>
          </a:prstGeom>
          <a:noFill/>
        </p:spPr>
        <p:txBody>
          <a:bodyPr wrap="none" rtlCol="0">
            <a:spAutoFit/>
          </a:bodyPr>
          <a:lstStyle/>
          <a:p>
            <a:r>
              <a:rPr lang="en-GB" dirty="0" smtClean="0"/>
              <a:t>45</a:t>
            </a:r>
            <a:endParaRPr lang="en-GB" dirty="0"/>
          </a:p>
        </p:txBody>
      </p:sp>
      <p:sp>
        <p:nvSpPr>
          <p:cNvPr id="38" name="TextBox 37"/>
          <p:cNvSpPr txBox="1"/>
          <p:nvPr/>
        </p:nvSpPr>
        <p:spPr>
          <a:xfrm>
            <a:off x="8451536" y="2137429"/>
            <a:ext cx="441146" cy="369332"/>
          </a:xfrm>
          <a:prstGeom prst="rect">
            <a:avLst/>
          </a:prstGeom>
          <a:noFill/>
        </p:spPr>
        <p:txBody>
          <a:bodyPr wrap="none" rtlCol="0">
            <a:spAutoFit/>
          </a:bodyPr>
          <a:lstStyle/>
          <a:p>
            <a:r>
              <a:rPr lang="en-GB" dirty="0" smtClean="0"/>
              <a:t>45</a:t>
            </a:r>
            <a:endParaRPr lang="en-GB" dirty="0"/>
          </a:p>
        </p:txBody>
      </p:sp>
      <p:grpSp>
        <p:nvGrpSpPr>
          <p:cNvPr id="39" name="Group 38"/>
          <p:cNvGrpSpPr/>
          <p:nvPr/>
        </p:nvGrpSpPr>
        <p:grpSpPr>
          <a:xfrm>
            <a:off x="1182566" y="2564904"/>
            <a:ext cx="7050410" cy="296881"/>
            <a:chOff x="1194495" y="2362597"/>
            <a:chExt cx="5516041" cy="925463"/>
          </a:xfrm>
          <a:solidFill>
            <a:schemeClr val="accent6">
              <a:lumMod val="40000"/>
              <a:lumOff val="60000"/>
            </a:schemeClr>
          </a:solidFill>
        </p:grpSpPr>
        <p:sp>
          <p:nvSpPr>
            <p:cNvPr id="40" name="Rectangle 39"/>
            <p:cNvSpPr/>
            <p:nvPr/>
          </p:nvSpPr>
          <p:spPr>
            <a:xfrm>
              <a:off x="2108895"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a:t>
              </a:r>
            </a:p>
          </p:txBody>
        </p:sp>
        <p:sp>
          <p:nvSpPr>
            <p:cNvPr id="41" name="Rectangle 40"/>
            <p:cNvSpPr/>
            <p:nvPr/>
          </p:nvSpPr>
          <p:spPr>
            <a:xfrm>
              <a:off x="1194495"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a:t>
              </a:r>
              <a:endParaRPr lang="en-GB" b="1" dirty="0">
                <a:solidFill>
                  <a:schemeClr val="tx1"/>
                </a:solidFill>
              </a:endParaRPr>
            </a:p>
          </p:txBody>
        </p:sp>
        <p:sp>
          <p:nvSpPr>
            <p:cNvPr id="42" name="Rectangle 41"/>
            <p:cNvSpPr/>
            <p:nvPr/>
          </p:nvSpPr>
          <p:spPr>
            <a:xfrm>
              <a:off x="3030765" y="2362597"/>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a:t>
              </a:r>
            </a:p>
          </p:txBody>
        </p:sp>
        <p:sp>
          <p:nvSpPr>
            <p:cNvPr id="43" name="Rectangle 42"/>
            <p:cNvSpPr/>
            <p:nvPr/>
          </p:nvSpPr>
          <p:spPr>
            <a:xfrm>
              <a:off x="3958233"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a:t>
              </a:r>
            </a:p>
          </p:txBody>
        </p:sp>
        <p:sp>
          <p:nvSpPr>
            <p:cNvPr id="44" name="Rectangle 43"/>
            <p:cNvSpPr/>
            <p:nvPr/>
          </p:nvSpPr>
          <p:spPr>
            <a:xfrm>
              <a:off x="4881736" y="2362597"/>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a:t>
              </a:r>
            </a:p>
          </p:txBody>
        </p:sp>
        <p:sp>
          <p:nvSpPr>
            <p:cNvPr id="45" name="Rectangle 44"/>
            <p:cNvSpPr/>
            <p:nvPr/>
          </p:nvSpPr>
          <p:spPr>
            <a:xfrm>
              <a:off x="5796136"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a:t>
              </a:r>
            </a:p>
          </p:txBody>
        </p:sp>
      </p:grpSp>
      <p:sp>
        <p:nvSpPr>
          <p:cNvPr id="46" name="TextBox 45"/>
          <p:cNvSpPr txBox="1"/>
          <p:nvPr/>
        </p:nvSpPr>
        <p:spPr>
          <a:xfrm>
            <a:off x="163442" y="2564904"/>
            <a:ext cx="841897" cy="307777"/>
          </a:xfrm>
          <a:prstGeom prst="rect">
            <a:avLst/>
          </a:prstGeom>
          <a:noFill/>
        </p:spPr>
        <p:txBody>
          <a:bodyPr wrap="none" rtlCol="0">
            <a:spAutoFit/>
          </a:bodyPr>
          <a:lstStyle/>
          <a:p>
            <a:r>
              <a:rPr lang="en-GB" sz="1400" dirty="0" smtClean="0"/>
              <a:t>Phase 3</a:t>
            </a:r>
            <a:endParaRPr lang="en-GB" sz="1400" dirty="0"/>
          </a:p>
        </p:txBody>
      </p:sp>
      <p:grpSp>
        <p:nvGrpSpPr>
          <p:cNvPr id="47" name="Group 46"/>
          <p:cNvGrpSpPr/>
          <p:nvPr/>
        </p:nvGrpSpPr>
        <p:grpSpPr>
          <a:xfrm>
            <a:off x="1182566" y="2996952"/>
            <a:ext cx="7050410" cy="288032"/>
            <a:chOff x="1194495" y="2362597"/>
            <a:chExt cx="5516041" cy="925463"/>
          </a:xfrm>
          <a:solidFill>
            <a:schemeClr val="accent2">
              <a:lumMod val="60000"/>
              <a:lumOff val="40000"/>
            </a:schemeClr>
          </a:solidFill>
        </p:grpSpPr>
        <p:sp>
          <p:nvSpPr>
            <p:cNvPr id="48" name="Rectangle 47"/>
            <p:cNvSpPr/>
            <p:nvPr/>
          </p:nvSpPr>
          <p:spPr>
            <a:xfrm>
              <a:off x="2108895"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a:t>
              </a:r>
            </a:p>
          </p:txBody>
        </p:sp>
        <p:sp>
          <p:nvSpPr>
            <p:cNvPr id="49" name="Rectangle 48"/>
            <p:cNvSpPr/>
            <p:nvPr/>
          </p:nvSpPr>
          <p:spPr>
            <a:xfrm>
              <a:off x="1194495"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a:t>
              </a:r>
              <a:endParaRPr lang="en-GB" b="1" dirty="0">
                <a:solidFill>
                  <a:schemeClr val="tx1"/>
                </a:solidFill>
              </a:endParaRPr>
            </a:p>
          </p:txBody>
        </p:sp>
        <p:sp>
          <p:nvSpPr>
            <p:cNvPr id="50" name="Rectangle 49"/>
            <p:cNvSpPr/>
            <p:nvPr/>
          </p:nvSpPr>
          <p:spPr>
            <a:xfrm>
              <a:off x="3043833"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a:t>
              </a:r>
            </a:p>
          </p:txBody>
        </p:sp>
        <p:sp>
          <p:nvSpPr>
            <p:cNvPr id="51" name="Rectangle 50"/>
            <p:cNvSpPr/>
            <p:nvPr/>
          </p:nvSpPr>
          <p:spPr>
            <a:xfrm>
              <a:off x="3958233"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a:t>
              </a:r>
            </a:p>
          </p:txBody>
        </p:sp>
        <p:sp>
          <p:nvSpPr>
            <p:cNvPr id="52" name="Rectangle 51"/>
            <p:cNvSpPr/>
            <p:nvPr/>
          </p:nvSpPr>
          <p:spPr>
            <a:xfrm>
              <a:off x="4881736" y="2362597"/>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a:t>
              </a:r>
            </a:p>
          </p:txBody>
        </p:sp>
        <p:sp>
          <p:nvSpPr>
            <p:cNvPr id="53" name="Rectangle 52"/>
            <p:cNvSpPr/>
            <p:nvPr/>
          </p:nvSpPr>
          <p:spPr>
            <a:xfrm>
              <a:off x="5796136" y="2373660"/>
              <a:ext cx="914400" cy="9144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a:t>
              </a:r>
            </a:p>
          </p:txBody>
        </p:sp>
      </p:grpSp>
      <p:sp>
        <p:nvSpPr>
          <p:cNvPr id="75" name="TextBox 74"/>
          <p:cNvSpPr txBox="1"/>
          <p:nvPr/>
        </p:nvSpPr>
        <p:spPr>
          <a:xfrm>
            <a:off x="81522" y="2996952"/>
            <a:ext cx="1101044" cy="923330"/>
          </a:xfrm>
          <a:prstGeom prst="rect">
            <a:avLst/>
          </a:prstGeom>
          <a:noFill/>
        </p:spPr>
        <p:txBody>
          <a:bodyPr wrap="square" rtlCol="0">
            <a:spAutoFit/>
          </a:bodyPr>
          <a:lstStyle/>
          <a:p>
            <a:r>
              <a:rPr lang="en-GB" dirty="0" smtClean="0"/>
              <a:t>Phase 4 to end of year…</a:t>
            </a:r>
            <a:endParaRPr lang="en-GB" dirty="0"/>
          </a:p>
        </p:txBody>
      </p:sp>
      <p:sp>
        <p:nvSpPr>
          <p:cNvPr id="76" name="Rectangle 75"/>
          <p:cNvSpPr/>
          <p:nvPr/>
        </p:nvSpPr>
        <p:spPr>
          <a:xfrm>
            <a:off x="1182566" y="3468450"/>
            <a:ext cx="7050410" cy="360040"/>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ARE mastery learning of the curriculum</a:t>
            </a:r>
            <a:endParaRPr lang="en-GB" dirty="0">
              <a:solidFill>
                <a:schemeClr val="tx1"/>
              </a:solidFill>
            </a:endParaRPr>
          </a:p>
        </p:txBody>
      </p:sp>
      <p:sp>
        <p:nvSpPr>
          <p:cNvPr id="77" name="TextBox 76"/>
          <p:cNvSpPr txBox="1"/>
          <p:nvPr/>
        </p:nvSpPr>
        <p:spPr>
          <a:xfrm>
            <a:off x="432836" y="4437112"/>
            <a:ext cx="8055999" cy="1077218"/>
          </a:xfrm>
          <a:prstGeom prst="rect">
            <a:avLst/>
          </a:prstGeom>
          <a:noFill/>
        </p:spPr>
        <p:txBody>
          <a:bodyPr wrap="square" rtlCol="0">
            <a:spAutoFit/>
          </a:bodyPr>
          <a:lstStyle/>
          <a:p>
            <a:pPr marL="285750" indent="-285750">
              <a:buFont typeface="Arial" panose="020B0604020202020204" pitchFamily="34" charset="0"/>
              <a:buChar char="•"/>
            </a:pPr>
            <a:r>
              <a:rPr lang="en-GB" sz="1600" dirty="0" smtClean="0">
                <a:solidFill>
                  <a:srgbClr val="0070C0"/>
                </a:solidFill>
              </a:rPr>
              <a:t>Units of work need to combine domains.</a:t>
            </a:r>
          </a:p>
          <a:p>
            <a:pPr marL="285750" indent="-285750">
              <a:buFont typeface="Arial" panose="020B0604020202020204" pitchFamily="34" charset="0"/>
              <a:buChar char="•"/>
            </a:pPr>
            <a:r>
              <a:rPr lang="en-GB" sz="1600" dirty="0" smtClean="0">
                <a:solidFill>
                  <a:srgbClr val="0070C0"/>
                </a:solidFill>
              </a:rPr>
              <a:t> Amount of time spent focusing on particular domains will change during the year.</a:t>
            </a:r>
          </a:p>
          <a:p>
            <a:pPr marL="285750" indent="-285750">
              <a:buFont typeface="Arial" panose="020B0604020202020204" pitchFamily="34" charset="0"/>
              <a:buChar char="•"/>
            </a:pPr>
            <a:r>
              <a:rPr lang="en-GB" sz="1600" dirty="0" smtClean="0">
                <a:solidFill>
                  <a:srgbClr val="0070C0"/>
                </a:solidFill>
              </a:rPr>
              <a:t> An assessment point in all domains each time important -based on differing numbers of lessons appropriate to the point in the year</a:t>
            </a:r>
            <a:endParaRPr lang="en-GB" sz="1600" dirty="0">
              <a:solidFill>
                <a:srgbClr val="0070C0"/>
              </a:solidFill>
            </a:endParaRPr>
          </a:p>
        </p:txBody>
      </p:sp>
    </p:spTree>
    <p:extLst>
      <p:ext uri="{BB962C8B-B14F-4D97-AF65-F5344CB8AC3E}">
        <p14:creationId xmlns:p14="http://schemas.microsoft.com/office/powerpoint/2010/main" val="413133187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smtClean="0">
                <a:solidFill>
                  <a:srgbClr val="0070C0"/>
                </a:solidFill>
              </a:rPr>
              <a:t>End of phase 2 assessment</a:t>
            </a:r>
            <a:br>
              <a:rPr lang="en-GB" sz="2800" b="1" dirty="0" smtClean="0">
                <a:solidFill>
                  <a:srgbClr val="0070C0"/>
                </a:solidFill>
              </a:rPr>
            </a:br>
            <a:r>
              <a:rPr lang="en-GB" sz="2800" b="1" dirty="0" smtClean="0">
                <a:solidFill>
                  <a:srgbClr val="0070C0"/>
                </a:solidFill>
              </a:rPr>
              <a:t>- mid point</a:t>
            </a:r>
            <a:endParaRPr lang="en-GB" sz="2800" b="1" dirty="0">
              <a:solidFill>
                <a:srgbClr val="0070C0"/>
              </a:solidFill>
            </a:endParaRPr>
          </a:p>
        </p:txBody>
      </p:sp>
      <p:sp>
        <p:nvSpPr>
          <p:cNvPr id="3" name="Content Placeholder 2"/>
          <p:cNvSpPr>
            <a:spLocks noGrp="1"/>
          </p:cNvSpPr>
          <p:nvPr>
            <p:ph idx="1"/>
          </p:nvPr>
        </p:nvSpPr>
        <p:spPr/>
        <p:txBody>
          <a:bodyPr>
            <a:normAutofit/>
          </a:bodyPr>
          <a:lstStyle/>
          <a:p>
            <a:r>
              <a:rPr lang="en-GB" sz="1800" b="1" dirty="0" smtClean="0">
                <a:solidFill>
                  <a:srgbClr val="0070C0"/>
                </a:solidFill>
              </a:rPr>
              <a:t>Two ‘layers’ to consider whether a pupil is securely on track at this point: competent (with phase1) and apprentice (with phase 2)</a:t>
            </a:r>
          </a:p>
          <a:p>
            <a:pPr marL="0" indent="0">
              <a:buNone/>
            </a:pPr>
            <a:r>
              <a:rPr lang="en-GB" sz="2000" dirty="0" smtClean="0"/>
              <a:t>Work scrutiny – some key questions</a:t>
            </a:r>
          </a:p>
          <a:p>
            <a:r>
              <a:rPr lang="en-GB" sz="1600" dirty="0" smtClean="0">
                <a:solidFill>
                  <a:srgbClr val="0070C0"/>
                </a:solidFill>
              </a:rPr>
              <a:t>Teacher/ LSA annotations: supported/ independent; pupil reasoning </a:t>
            </a:r>
            <a:r>
              <a:rPr lang="en-GB" sz="1600" dirty="0" smtClean="0"/>
              <a:t>(</a:t>
            </a:r>
            <a:r>
              <a:rPr lang="en-GB" sz="1600" i="1" dirty="0" smtClean="0"/>
              <a:t>how well does this pupil use vocabulary when explaining in grammatically correct sentences?)</a:t>
            </a:r>
          </a:p>
          <a:p>
            <a:r>
              <a:rPr lang="en-GB" sz="1600" dirty="0" smtClean="0">
                <a:solidFill>
                  <a:srgbClr val="0070C0"/>
                </a:solidFill>
              </a:rPr>
              <a:t>Pupil knowledge and use of key skills and facts; inverse and patterns of calculation </a:t>
            </a:r>
            <a:r>
              <a:rPr lang="en-GB" sz="1600" dirty="0" smtClean="0"/>
              <a:t>(</a:t>
            </a:r>
            <a:r>
              <a:rPr lang="en-GB" sz="1600" i="1" dirty="0" smtClean="0"/>
              <a:t>which models does this pupil know, understand and use?)</a:t>
            </a:r>
          </a:p>
          <a:p>
            <a:r>
              <a:rPr lang="en-GB" sz="1600" dirty="0" smtClean="0">
                <a:solidFill>
                  <a:srgbClr val="0070C0"/>
                </a:solidFill>
              </a:rPr>
              <a:t>Pupil choice about whether to work mentally or with paper and pencil recording</a:t>
            </a:r>
            <a:r>
              <a:rPr lang="en-GB" sz="1600" dirty="0" smtClean="0"/>
              <a:t>. </a:t>
            </a:r>
            <a:r>
              <a:rPr lang="en-GB" sz="1600" i="1" dirty="0" smtClean="0"/>
              <a:t>Can this pupil do previous year group’s calculations in their head?</a:t>
            </a:r>
          </a:p>
          <a:p>
            <a:r>
              <a:rPr lang="en-GB" sz="1600" dirty="0" smtClean="0">
                <a:solidFill>
                  <a:srgbClr val="0070C0"/>
                </a:solidFill>
              </a:rPr>
              <a:t>Pupil repertoire of recording based on conceptual models and images, working with concrete resources  </a:t>
            </a:r>
            <a:r>
              <a:rPr lang="en-GB" sz="1600" dirty="0" smtClean="0"/>
              <a:t>(</a:t>
            </a:r>
            <a:r>
              <a:rPr lang="en-GB" sz="1600" i="1" dirty="0" smtClean="0"/>
              <a:t>is this pupil on the journey to mastery learning of ARE?)</a:t>
            </a:r>
          </a:p>
          <a:p>
            <a:r>
              <a:rPr lang="en-GB" sz="1600" dirty="0" smtClean="0">
                <a:solidFill>
                  <a:srgbClr val="0070C0"/>
                </a:solidFill>
              </a:rPr>
              <a:t>Pupil experiences of a range of types of problem solving </a:t>
            </a:r>
            <a:r>
              <a:rPr lang="en-GB" sz="1600" dirty="0" smtClean="0"/>
              <a:t>(</a:t>
            </a:r>
            <a:r>
              <a:rPr lang="en-GB" sz="1600" i="1" dirty="0" smtClean="0"/>
              <a:t>routine/ non-routine problems for this pupil)</a:t>
            </a:r>
          </a:p>
          <a:p>
            <a:r>
              <a:rPr lang="en-GB" sz="1600" dirty="0" smtClean="0">
                <a:solidFill>
                  <a:srgbClr val="FF0000"/>
                </a:solidFill>
              </a:rPr>
              <a:t>Pupils who were ‘close to’ in November have caught up and are keeping up</a:t>
            </a:r>
          </a:p>
          <a:p>
            <a:endParaRPr lang="en-GB" sz="1800" dirty="0"/>
          </a:p>
        </p:txBody>
      </p:sp>
    </p:spTree>
    <p:extLst>
      <p:ext uri="{BB962C8B-B14F-4D97-AF65-F5344CB8AC3E}">
        <p14:creationId xmlns:p14="http://schemas.microsoft.com/office/powerpoint/2010/main" val="244060486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smtClean="0">
                <a:solidFill>
                  <a:srgbClr val="0070C0"/>
                </a:solidFill>
              </a:rPr>
              <a:t>Phase 1- largely understanding within domains, single ideas</a:t>
            </a:r>
            <a:endParaRPr lang="en-GB" sz="2800" b="1" dirty="0">
              <a:solidFill>
                <a:srgbClr val="0070C0"/>
              </a:solidFill>
            </a:endParaRPr>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9653" t="24322" r="16666" b="10000"/>
          <a:stretch/>
        </p:blipFill>
        <p:spPr bwMode="auto">
          <a:xfrm>
            <a:off x="395537" y="1340769"/>
            <a:ext cx="7763935" cy="4504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4148" t="19712" r="36254" b="38066"/>
          <a:stretch/>
        </p:blipFill>
        <p:spPr bwMode="auto">
          <a:xfrm>
            <a:off x="6300192" y="2666174"/>
            <a:ext cx="1485632" cy="14312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2483768" y="5248786"/>
            <a:ext cx="4680520" cy="923330"/>
          </a:xfrm>
          <a:prstGeom prst="rect">
            <a:avLst/>
          </a:prstGeom>
          <a:solidFill>
            <a:schemeClr val="accent6">
              <a:lumMod val="40000"/>
              <a:lumOff val="60000"/>
            </a:schemeClr>
          </a:solidFill>
        </p:spPr>
        <p:txBody>
          <a:bodyPr wrap="square" rtlCol="0">
            <a:spAutoFit/>
          </a:bodyPr>
          <a:lstStyle/>
          <a:p>
            <a:r>
              <a:rPr lang="en-GB" b="1" dirty="0">
                <a:solidFill>
                  <a:srgbClr val="FF0000"/>
                </a:solidFill>
              </a:rPr>
              <a:t>K</a:t>
            </a:r>
            <a:r>
              <a:rPr lang="en-GB" b="1" dirty="0" smtClean="0">
                <a:solidFill>
                  <a:srgbClr val="FF0000"/>
                </a:solidFill>
              </a:rPr>
              <a:t>ey conceptual ideas </a:t>
            </a:r>
            <a:r>
              <a:rPr lang="en-GB" b="1" dirty="0">
                <a:solidFill>
                  <a:srgbClr val="FF0000"/>
                </a:solidFill>
              </a:rPr>
              <a:t>supported </a:t>
            </a:r>
            <a:r>
              <a:rPr lang="en-GB" b="1" dirty="0" smtClean="0">
                <a:solidFill>
                  <a:srgbClr val="FF0000"/>
                </a:solidFill>
              </a:rPr>
              <a:t>by the use of  </a:t>
            </a:r>
            <a:r>
              <a:rPr lang="en-GB" b="1" dirty="0">
                <a:solidFill>
                  <a:srgbClr val="FF0000"/>
                </a:solidFill>
              </a:rPr>
              <a:t>key models and images </a:t>
            </a:r>
            <a:r>
              <a:rPr lang="en-GB" b="1" dirty="0" smtClean="0">
                <a:solidFill>
                  <a:srgbClr val="FF0000"/>
                </a:solidFill>
              </a:rPr>
              <a:t>within </a:t>
            </a:r>
            <a:r>
              <a:rPr lang="en-GB" b="1" dirty="0">
                <a:solidFill>
                  <a:srgbClr val="FF0000"/>
                </a:solidFill>
              </a:rPr>
              <a:t>domains </a:t>
            </a:r>
          </a:p>
        </p:txBody>
      </p:sp>
    </p:spTree>
    <p:extLst>
      <p:ext uri="{BB962C8B-B14F-4D97-AF65-F5344CB8AC3E}">
        <p14:creationId xmlns:p14="http://schemas.microsoft.com/office/powerpoint/2010/main" val="281685872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400" b="1" dirty="0" smtClean="0">
                <a:solidFill>
                  <a:srgbClr val="0070C0"/>
                </a:solidFill>
              </a:rPr>
              <a:t>Phase 2- conceptual understanding still mostly within domains, beginning to link some ideas</a:t>
            </a:r>
            <a:endParaRPr lang="en-GB" sz="2400" b="1" dirty="0">
              <a:solidFill>
                <a:srgbClr val="0070C0"/>
              </a:solidFill>
            </a:endParaRP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1319" t="22716" r="15069" b="18025"/>
          <a:stretch/>
        </p:blipFill>
        <p:spPr bwMode="auto">
          <a:xfrm>
            <a:off x="395537" y="1437784"/>
            <a:ext cx="7755467" cy="4064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4148" t="19712" r="36254" b="38066"/>
          <a:stretch/>
        </p:blipFill>
        <p:spPr bwMode="auto">
          <a:xfrm>
            <a:off x="2919764" y="3573017"/>
            <a:ext cx="981576" cy="945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64344" t="22029" r="5698" b="35215"/>
          <a:stretch/>
        </p:blipFill>
        <p:spPr bwMode="auto">
          <a:xfrm>
            <a:off x="741017" y="4248213"/>
            <a:ext cx="1038596" cy="1001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4148" t="19712" r="36254" b="38066"/>
          <a:stretch/>
        </p:blipFill>
        <p:spPr bwMode="auto">
          <a:xfrm>
            <a:off x="6300192" y="2996953"/>
            <a:ext cx="981576" cy="945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2601248" y="5373217"/>
            <a:ext cx="4680520" cy="1200329"/>
          </a:xfrm>
          <a:prstGeom prst="rect">
            <a:avLst/>
          </a:prstGeom>
          <a:solidFill>
            <a:schemeClr val="accent6">
              <a:lumMod val="40000"/>
              <a:lumOff val="60000"/>
            </a:schemeClr>
          </a:solidFill>
        </p:spPr>
        <p:txBody>
          <a:bodyPr wrap="square" rtlCol="0">
            <a:spAutoFit/>
          </a:bodyPr>
          <a:lstStyle/>
          <a:p>
            <a:r>
              <a:rPr lang="en-GB" b="1" dirty="0" smtClean="0">
                <a:solidFill>
                  <a:srgbClr val="FF0000"/>
                </a:solidFill>
              </a:rPr>
              <a:t>Linking between key conceptual ideas </a:t>
            </a:r>
            <a:r>
              <a:rPr lang="en-GB" b="1" dirty="0">
                <a:solidFill>
                  <a:srgbClr val="FF0000"/>
                </a:solidFill>
              </a:rPr>
              <a:t>supported </a:t>
            </a:r>
            <a:r>
              <a:rPr lang="en-GB" b="1" dirty="0" smtClean="0">
                <a:solidFill>
                  <a:srgbClr val="FF0000"/>
                </a:solidFill>
              </a:rPr>
              <a:t>by the use of  </a:t>
            </a:r>
            <a:r>
              <a:rPr lang="en-GB" b="1" dirty="0">
                <a:solidFill>
                  <a:srgbClr val="FF0000"/>
                </a:solidFill>
              </a:rPr>
              <a:t>key models and images within </a:t>
            </a:r>
            <a:r>
              <a:rPr lang="en-GB" b="1" dirty="0" smtClean="0">
                <a:solidFill>
                  <a:srgbClr val="FF0000"/>
                </a:solidFill>
              </a:rPr>
              <a:t>(and sometimes across) </a:t>
            </a:r>
            <a:r>
              <a:rPr lang="en-GB" b="1" dirty="0">
                <a:solidFill>
                  <a:srgbClr val="FF0000"/>
                </a:solidFill>
              </a:rPr>
              <a:t>domains </a:t>
            </a:r>
          </a:p>
        </p:txBody>
      </p:sp>
    </p:spTree>
    <p:extLst>
      <p:ext uri="{BB962C8B-B14F-4D97-AF65-F5344CB8AC3E}">
        <p14:creationId xmlns:p14="http://schemas.microsoft.com/office/powerpoint/2010/main" val="12290540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0070C0"/>
                </a:solidFill>
              </a:rPr>
              <a:t>Project Team</a:t>
            </a:r>
            <a:endParaRPr lang="en-US" b="1" dirty="0">
              <a:solidFill>
                <a:srgbClr val="0070C0"/>
              </a:solidFill>
            </a:endParaRPr>
          </a:p>
        </p:txBody>
      </p:sp>
      <p:sp>
        <p:nvSpPr>
          <p:cNvPr id="3" name="Content Placeholder 2"/>
          <p:cNvSpPr>
            <a:spLocks noGrp="1"/>
          </p:cNvSpPr>
          <p:nvPr>
            <p:ph idx="1"/>
          </p:nvPr>
        </p:nvSpPr>
        <p:spPr/>
        <p:txBody>
          <a:bodyPr>
            <a:normAutofit fontScale="92500"/>
          </a:bodyPr>
          <a:lstStyle/>
          <a:p>
            <a:pPr marL="0" indent="0">
              <a:buNone/>
            </a:pPr>
            <a:r>
              <a:rPr lang="en-US" dirty="0" smtClean="0"/>
              <a:t>Penny Earl		SENCO, </a:t>
            </a:r>
            <a:r>
              <a:rPr lang="en-US" dirty="0" err="1" smtClean="0"/>
              <a:t>Wallisdean</a:t>
            </a:r>
            <a:r>
              <a:rPr lang="en-US" dirty="0" smtClean="0"/>
              <a:t> Junior School</a:t>
            </a:r>
          </a:p>
          <a:p>
            <a:pPr marL="0" indent="0">
              <a:buNone/>
            </a:pPr>
            <a:r>
              <a:rPr lang="en-US" dirty="0" smtClean="0"/>
              <a:t>Gay Keegan	Educational Psychologist</a:t>
            </a:r>
          </a:p>
          <a:p>
            <a:pPr marL="0" indent="0">
              <a:buNone/>
            </a:pPr>
            <a:r>
              <a:rPr lang="en-US" dirty="0" smtClean="0"/>
              <a:t>Sarah Kiel		SEN inspector</a:t>
            </a:r>
          </a:p>
          <a:p>
            <a:pPr marL="0" indent="0">
              <a:buNone/>
            </a:pPr>
            <a:r>
              <a:rPr lang="en-US" dirty="0" smtClean="0"/>
              <a:t>Carol </a:t>
            </a:r>
            <a:r>
              <a:rPr lang="en-US" dirty="0" err="1" smtClean="0"/>
              <a:t>Koerner</a:t>
            </a:r>
            <a:r>
              <a:rPr lang="en-US" dirty="0" smtClean="0"/>
              <a:t> 	General Phase Inspector</a:t>
            </a:r>
          </a:p>
          <a:p>
            <a:pPr marL="0" indent="0">
              <a:buNone/>
            </a:pPr>
            <a:r>
              <a:rPr lang="en-US" dirty="0" smtClean="0"/>
              <a:t>Lesley Pennington	H/T, </a:t>
            </a:r>
            <a:r>
              <a:rPr lang="en-US" dirty="0" err="1" smtClean="0"/>
              <a:t>Whiteley</a:t>
            </a:r>
            <a:r>
              <a:rPr lang="en-US" dirty="0" smtClean="0"/>
              <a:t> Primary School</a:t>
            </a:r>
          </a:p>
          <a:p>
            <a:pPr marL="0" indent="0">
              <a:buNone/>
            </a:pPr>
            <a:r>
              <a:rPr lang="en-US" dirty="0" smtClean="0"/>
              <a:t>Lynne Smith		H/T, Farnborough Junior School</a:t>
            </a:r>
          </a:p>
          <a:p>
            <a:pPr marL="0" indent="0">
              <a:buNone/>
            </a:pPr>
            <a:r>
              <a:rPr lang="en-US" dirty="0" smtClean="0"/>
              <a:t>Suzy Wright		SENCO</a:t>
            </a:r>
            <a:r>
              <a:rPr lang="en-US" dirty="0" smtClean="0">
                <a:solidFill>
                  <a:srgbClr val="FF0000"/>
                </a:solidFill>
              </a:rPr>
              <a:t> </a:t>
            </a:r>
            <a:r>
              <a:rPr lang="en-US" dirty="0" smtClean="0"/>
              <a:t>Vigo Inf. &amp; Junior School</a:t>
            </a:r>
          </a:p>
          <a:p>
            <a:pPr marL="0" indent="0">
              <a:buNone/>
            </a:pPr>
            <a:r>
              <a:rPr lang="en-US" dirty="0" smtClean="0"/>
              <a:t>Kirsty Jordan	Teacher, </a:t>
            </a:r>
            <a:r>
              <a:rPr lang="en-US" dirty="0" err="1" smtClean="0"/>
              <a:t>Wolverdean</a:t>
            </a:r>
            <a:r>
              <a:rPr lang="en-US" dirty="0" smtClean="0"/>
              <a:t> School</a:t>
            </a:r>
          </a:p>
          <a:p>
            <a:pPr marL="0" indent="0">
              <a:buNone/>
            </a:pPr>
            <a:endParaRPr lang="en-US" dirty="0" smtClean="0"/>
          </a:p>
        </p:txBody>
      </p:sp>
    </p:spTree>
    <p:extLst>
      <p:ext uri="{BB962C8B-B14F-4D97-AF65-F5344CB8AC3E}">
        <p14:creationId xmlns:p14="http://schemas.microsoft.com/office/powerpoint/2010/main" val="331716145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2" y="274638"/>
            <a:ext cx="6435903" cy="1143000"/>
          </a:xfrm>
        </p:spPr>
        <p:txBody>
          <a:bodyPr/>
          <a:lstStyle/>
          <a:p>
            <a:pPr algn="l"/>
            <a:r>
              <a:rPr lang="en-GB" sz="2000" b="1" dirty="0" smtClean="0">
                <a:solidFill>
                  <a:srgbClr val="0070C0"/>
                </a:solidFill>
              </a:rPr>
              <a:t>Phase 3- phase 1and 2 becoming relational ideas across domains, phase 3 </a:t>
            </a:r>
            <a:r>
              <a:rPr lang="en-GB" sz="2000" b="1" dirty="0" err="1" smtClean="0">
                <a:solidFill>
                  <a:srgbClr val="0070C0"/>
                </a:solidFill>
              </a:rPr>
              <a:t>unistructural</a:t>
            </a:r>
            <a:r>
              <a:rPr lang="en-GB" sz="2000" b="1" dirty="0" smtClean="0">
                <a:solidFill>
                  <a:srgbClr val="0070C0"/>
                </a:solidFill>
              </a:rPr>
              <a:t> at first, towards relational by end </a:t>
            </a:r>
            <a:r>
              <a:rPr lang="en-GB" sz="2000" b="1" smtClean="0">
                <a:solidFill>
                  <a:srgbClr val="0070C0"/>
                </a:solidFill>
              </a:rPr>
              <a:t>of year</a:t>
            </a:r>
            <a:endParaRPr lang="en-GB" sz="2000" b="1" dirty="0">
              <a:solidFill>
                <a:srgbClr val="0070C0"/>
              </a:solidFill>
            </a:endParaRP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2639" t="30001" r="13472" b="8869"/>
          <a:stretch/>
        </p:blipFill>
        <p:spPr bwMode="auto">
          <a:xfrm>
            <a:off x="323529" y="1367392"/>
            <a:ext cx="7789335" cy="41923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6410701" y="2678722"/>
            <a:ext cx="2709635" cy="2694494"/>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4" name="TextBox 3"/>
          <p:cNvSpPr txBox="1"/>
          <p:nvPr/>
        </p:nvSpPr>
        <p:spPr>
          <a:xfrm>
            <a:off x="6410700" y="2678723"/>
            <a:ext cx="2771800" cy="1569660"/>
          </a:xfrm>
          <a:prstGeom prst="rect">
            <a:avLst/>
          </a:prstGeom>
          <a:noFill/>
        </p:spPr>
        <p:txBody>
          <a:bodyPr wrap="square" rtlCol="0">
            <a:spAutoFit/>
          </a:bodyPr>
          <a:lstStyle/>
          <a:p>
            <a:r>
              <a:rPr lang="en-GB" sz="1600" dirty="0">
                <a:solidFill>
                  <a:prstClr val="black"/>
                </a:solidFill>
              </a:rPr>
              <a:t>End of year:</a:t>
            </a:r>
          </a:p>
          <a:p>
            <a:r>
              <a:rPr lang="en-GB" sz="1600" dirty="0">
                <a:solidFill>
                  <a:prstClr val="black"/>
                </a:solidFill>
              </a:rPr>
              <a:t>Pupils have multi structural understanding for all </a:t>
            </a:r>
            <a:r>
              <a:rPr lang="en-GB" sz="1600" dirty="0" smtClean="0">
                <a:solidFill>
                  <a:prstClr val="black"/>
                </a:solidFill>
              </a:rPr>
              <a:t>domains and </a:t>
            </a:r>
            <a:r>
              <a:rPr lang="en-GB" sz="1600" dirty="0">
                <a:solidFill>
                  <a:prstClr val="black"/>
                </a:solidFill>
              </a:rPr>
              <a:t>relational understanding across </a:t>
            </a:r>
            <a:r>
              <a:rPr lang="en-GB" sz="1600" dirty="0" smtClean="0">
                <a:solidFill>
                  <a:prstClr val="black"/>
                </a:solidFill>
              </a:rPr>
              <a:t>most domains</a:t>
            </a:r>
            <a:endParaRPr lang="en-GB" sz="1600" dirty="0">
              <a:solidFill>
                <a:prstClr val="black"/>
              </a:solidFill>
            </a:endParaRPr>
          </a:p>
        </p:txBody>
      </p:sp>
      <p:pic>
        <p:nvPicPr>
          <p:cNvPr id="6"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9066" t="67457" r="4454" b="5999"/>
          <a:stretch/>
        </p:blipFill>
        <p:spPr bwMode="auto">
          <a:xfrm>
            <a:off x="7316240" y="4455493"/>
            <a:ext cx="1709643" cy="6594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4344" t="22029" r="5698" b="35215"/>
          <a:stretch/>
        </p:blipFill>
        <p:spPr bwMode="auto">
          <a:xfrm>
            <a:off x="6469968" y="4377355"/>
            <a:ext cx="846272" cy="8156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1475656" y="5013177"/>
            <a:ext cx="4680520" cy="923330"/>
          </a:xfrm>
          <a:prstGeom prst="rect">
            <a:avLst/>
          </a:prstGeom>
          <a:solidFill>
            <a:schemeClr val="accent6">
              <a:lumMod val="40000"/>
              <a:lumOff val="60000"/>
            </a:schemeClr>
          </a:solidFill>
        </p:spPr>
        <p:txBody>
          <a:bodyPr wrap="square" rtlCol="0">
            <a:spAutoFit/>
          </a:bodyPr>
          <a:lstStyle/>
          <a:p>
            <a:r>
              <a:rPr lang="en-GB" b="1" dirty="0">
                <a:solidFill>
                  <a:srgbClr val="FF0000"/>
                </a:solidFill>
              </a:rPr>
              <a:t>Deep relational understanding supported by key models and images within and across domains as key ideas</a:t>
            </a:r>
          </a:p>
        </p:txBody>
      </p:sp>
    </p:spTree>
    <p:extLst>
      <p:ext uri="{BB962C8B-B14F-4D97-AF65-F5344CB8AC3E}">
        <p14:creationId xmlns:p14="http://schemas.microsoft.com/office/powerpoint/2010/main" val="3971350471"/>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r>
              <a:rPr lang="en-GB" b="1" dirty="0" smtClean="0">
                <a:solidFill>
                  <a:srgbClr val="0070C0"/>
                </a:solidFill>
              </a:rPr>
              <a:t>Year 1 Phase 1:</a:t>
            </a:r>
            <a:br>
              <a:rPr lang="en-GB" b="1" dirty="0" smtClean="0">
                <a:solidFill>
                  <a:srgbClr val="0070C0"/>
                </a:solidFill>
              </a:rPr>
            </a:br>
            <a:r>
              <a:rPr lang="en-GB" b="1" dirty="0" smtClean="0">
                <a:solidFill>
                  <a:srgbClr val="0070C0"/>
                </a:solidFill>
              </a:rPr>
              <a:t>updated Version 4 Nov 2014</a:t>
            </a:r>
            <a:endParaRPr lang="en-GB" b="1" dirty="0">
              <a:solidFill>
                <a:srgbClr val="0070C0"/>
              </a:solidFill>
            </a:endParaRPr>
          </a:p>
        </p:txBody>
      </p:sp>
      <p:sp>
        <p:nvSpPr>
          <p:cNvPr id="3" name="Content Placeholder 2"/>
          <p:cNvSpPr>
            <a:spLocks noGrp="1"/>
          </p:cNvSpPr>
          <p:nvPr>
            <p:ph idx="1"/>
          </p:nvPr>
        </p:nvSpPr>
        <p:spPr/>
        <p:txBody>
          <a:bodyPr/>
          <a:lstStyle/>
          <a:p>
            <a:endParaRPr lang="en-GB" dirty="0"/>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1562" t="19444" r="19375" b="7222"/>
          <a:stretch/>
        </p:blipFill>
        <p:spPr bwMode="auto">
          <a:xfrm>
            <a:off x="899592" y="1484784"/>
            <a:ext cx="6804756"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Oval 5"/>
          <p:cNvSpPr/>
          <p:nvPr/>
        </p:nvSpPr>
        <p:spPr>
          <a:xfrm>
            <a:off x="5940152" y="2564904"/>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4" name="Oval 3"/>
          <p:cNvSpPr/>
          <p:nvPr/>
        </p:nvSpPr>
        <p:spPr>
          <a:xfrm>
            <a:off x="3059832" y="2420888"/>
            <a:ext cx="1152128"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425077321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r>
              <a:rPr lang="en-GB" b="1" dirty="0" smtClean="0">
                <a:solidFill>
                  <a:srgbClr val="0070C0"/>
                </a:solidFill>
              </a:rPr>
              <a:t>Year 1 Phase 3: </a:t>
            </a:r>
            <a:br>
              <a:rPr lang="en-GB" b="1" dirty="0" smtClean="0">
                <a:solidFill>
                  <a:srgbClr val="0070C0"/>
                </a:solidFill>
              </a:rPr>
            </a:br>
            <a:r>
              <a:rPr lang="en-GB" b="1" dirty="0" smtClean="0">
                <a:solidFill>
                  <a:srgbClr val="0070C0"/>
                </a:solidFill>
              </a:rPr>
              <a:t>updated Version 4 Nov 2015</a:t>
            </a:r>
            <a:endParaRPr lang="en-GB" b="1" dirty="0">
              <a:solidFill>
                <a:srgbClr val="0070C0"/>
              </a:solidFill>
            </a:endParaRPr>
          </a:p>
        </p:txBody>
      </p:sp>
      <p:sp>
        <p:nvSpPr>
          <p:cNvPr id="3" name="Content Placeholder 2"/>
          <p:cNvSpPr>
            <a:spLocks noGrp="1"/>
          </p:cNvSpPr>
          <p:nvPr>
            <p:ph idx="1"/>
          </p:nvPr>
        </p:nvSpPr>
        <p:spPr/>
        <p:txBody>
          <a:bodyPr/>
          <a:lstStyle/>
          <a:p>
            <a:endParaRPr lang="en-GB"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7917" t="12964" r="18229" b="6296"/>
          <a:stretch/>
        </p:blipFill>
        <p:spPr bwMode="auto">
          <a:xfrm>
            <a:off x="328718" y="1556792"/>
            <a:ext cx="6643728" cy="47253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1497614" y="4077072"/>
            <a:ext cx="1080120" cy="10801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6" name="Oval 5"/>
          <p:cNvSpPr/>
          <p:nvPr/>
        </p:nvSpPr>
        <p:spPr>
          <a:xfrm>
            <a:off x="5198223" y="3681028"/>
            <a:ext cx="1008112" cy="7920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5" name="Oval 4"/>
          <p:cNvSpPr/>
          <p:nvPr/>
        </p:nvSpPr>
        <p:spPr>
          <a:xfrm>
            <a:off x="3419872" y="2996952"/>
            <a:ext cx="1008112" cy="122413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31824839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r>
              <a:rPr lang="en-GB" b="1" dirty="0" smtClean="0">
                <a:solidFill>
                  <a:srgbClr val="0070C0"/>
                </a:solidFill>
              </a:rPr>
              <a:t>Y3 Phase 3:</a:t>
            </a:r>
            <a:br>
              <a:rPr lang="en-GB" b="1" dirty="0" smtClean="0">
                <a:solidFill>
                  <a:srgbClr val="0070C0"/>
                </a:solidFill>
              </a:rPr>
            </a:br>
            <a:r>
              <a:rPr lang="en-GB" b="1" dirty="0" smtClean="0">
                <a:solidFill>
                  <a:srgbClr val="0070C0"/>
                </a:solidFill>
              </a:rPr>
              <a:t>updated version 4 Nov 2015</a:t>
            </a:r>
            <a:endParaRPr lang="en-GB" b="1" dirty="0">
              <a:solidFill>
                <a:srgbClr val="0070C0"/>
              </a:solidFill>
            </a:endParaRPr>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9583" t="9630" r="16875" b="6481"/>
          <a:stretch/>
        </p:blipFill>
        <p:spPr bwMode="auto">
          <a:xfrm>
            <a:off x="611560" y="1587412"/>
            <a:ext cx="6498704" cy="48260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1907704" y="4509120"/>
            <a:ext cx="1078596" cy="648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6" name="Oval 5"/>
          <p:cNvSpPr/>
          <p:nvPr/>
        </p:nvSpPr>
        <p:spPr>
          <a:xfrm>
            <a:off x="2915816" y="2636912"/>
            <a:ext cx="1078596" cy="648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5" name="TextBox 4"/>
          <p:cNvSpPr txBox="1"/>
          <p:nvPr/>
        </p:nvSpPr>
        <p:spPr>
          <a:xfrm>
            <a:off x="7020272" y="1061532"/>
            <a:ext cx="2059613" cy="3323987"/>
          </a:xfrm>
          <a:prstGeom prst="rect">
            <a:avLst/>
          </a:prstGeom>
          <a:noFill/>
        </p:spPr>
        <p:txBody>
          <a:bodyPr wrap="square" rtlCol="0">
            <a:spAutoFit/>
          </a:bodyPr>
          <a:lstStyle/>
          <a:p>
            <a:r>
              <a:rPr lang="en-GB" sz="1400" b="1" dirty="0" smtClean="0">
                <a:solidFill>
                  <a:srgbClr val="FF0000"/>
                </a:solidFill>
              </a:rPr>
              <a:t>Phase 2</a:t>
            </a:r>
          </a:p>
          <a:p>
            <a:r>
              <a:rPr lang="en-GB" sz="1400" b="1" dirty="0" smtClean="0">
                <a:solidFill>
                  <a:srgbClr val="FF0000"/>
                </a:solidFill>
              </a:rPr>
              <a:t>Multiplication and division more fluency with 3x 4x (and 2x, 5x, 10x) including problem solving also links with:</a:t>
            </a:r>
          </a:p>
          <a:p>
            <a:pPr marL="285750" indent="-285750">
              <a:buFont typeface="Arial" panose="020B0604020202020204" pitchFamily="34" charset="0"/>
              <a:buChar char="•"/>
            </a:pPr>
            <a:r>
              <a:rPr lang="en-GB" sz="1400" b="1" dirty="0" smtClean="0">
                <a:solidFill>
                  <a:srgbClr val="FF0000"/>
                </a:solidFill>
              </a:rPr>
              <a:t>counting in multiples of 50 and 100 (NPV) </a:t>
            </a:r>
          </a:p>
          <a:p>
            <a:pPr marL="285750" indent="-285750">
              <a:buFont typeface="Arial" panose="020B0604020202020204" pitchFamily="34" charset="0"/>
              <a:buChar char="•"/>
            </a:pPr>
            <a:r>
              <a:rPr lang="en-GB" sz="1400" b="1" dirty="0" smtClean="0">
                <a:solidFill>
                  <a:srgbClr val="FF0000"/>
                </a:solidFill>
              </a:rPr>
              <a:t>Comparing and ordering numbers to 1000 (NPV)</a:t>
            </a:r>
          </a:p>
          <a:p>
            <a:pPr marL="285750" indent="-285750">
              <a:buFont typeface="Arial" panose="020B0604020202020204" pitchFamily="34" charset="0"/>
              <a:buChar char="•"/>
            </a:pPr>
            <a:r>
              <a:rPr lang="en-GB" sz="1400" b="1" dirty="0" smtClean="0">
                <a:solidFill>
                  <a:srgbClr val="FF0000"/>
                </a:solidFill>
              </a:rPr>
              <a:t>Add/subtract with up to 3 digits</a:t>
            </a:r>
            <a:endParaRPr lang="en-GB" sz="1400" b="1" dirty="0">
              <a:solidFill>
                <a:srgbClr val="FF0000"/>
              </a:solidFill>
            </a:endParaRPr>
          </a:p>
        </p:txBody>
      </p:sp>
    </p:spTree>
    <p:extLst>
      <p:ext uri="{BB962C8B-B14F-4D97-AF65-F5344CB8AC3E}">
        <p14:creationId xmlns:p14="http://schemas.microsoft.com/office/powerpoint/2010/main" val="106375788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r>
              <a:rPr lang="en-GB" b="1" dirty="0" smtClean="0">
                <a:solidFill>
                  <a:srgbClr val="0070C0"/>
                </a:solidFill>
              </a:rPr>
              <a:t>Y4 Phase 3:</a:t>
            </a:r>
            <a:br>
              <a:rPr lang="en-GB" b="1" dirty="0" smtClean="0">
                <a:solidFill>
                  <a:srgbClr val="0070C0"/>
                </a:solidFill>
              </a:rPr>
            </a:br>
            <a:r>
              <a:rPr lang="en-GB" b="1" dirty="0" smtClean="0">
                <a:solidFill>
                  <a:srgbClr val="0070C0"/>
                </a:solidFill>
              </a:rPr>
              <a:t>updated version 4 Nov 2015</a:t>
            </a:r>
            <a:endParaRPr lang="en-GB" b="1" dirty="0">
              <a:solidFill>
                <a:srgbClr val="0070C0"/>
              </a:solidFill>
            </a:endParaRPr>
          </a:p>
        </p:txBody>
      </p:sp>
      <p:sp>
        <p:nvSpPr>
          <p:cNvPr id="3" name="Content Placeholder 2"/>
          <p:cNvSpPr>
            <a:spLocks noGrp="1"/>
          </p:cNvSpPr>
          <p:nvPr>
            <p:ph idx="1"/>
          </p:nvPr>
        </p:nvSpPr>
        <p:spPr/>
        <p:txBody>
          <a:bodyPr/>
          <a:lstStyle/>
          <a:p>
            <a:endParaRPr lang="en-GB"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9583" t="9630" r="16354" b="6852"/>
          <a:stretch/>
        </p:blipFill>
        <p:spPr bwMode="auto">
          <a:xfrm>
            <a:off x="539552" y="1412776"/>
            <a:ext cx="6562204" cy="48122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4427984" y="3325713"/>
            <a:ext cx="1296144" cy="67935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205193999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r>
              <a:rPr lang="en-GB" b="1" dirty="0" smtClean="0">
                <a:solidFill>
                  <a:srgbClr val="0070C0"/>
                </a:solidFill>
              </a:rPr>
              <a:t>Y5 Phase 3:</a:t>
            </a:r>
            <a:br>
              <a:rPr lang="en-GB" b="1" dirty="0" smtClean="0">
                <a:solidFill>
                  <a:srgbClr val="0070C0"/>
                </a:solidFill>
              </a:rPr>
            </a:br>
            <a:r>
              <a:rPr lang="en-GB" b="1" dirty="0" smtClean="0">
                <a:solidFill>
                  <a:srgbClr val="0070C0"/>
                </a:solidFill>
              </a:rPr>
              <a:t>updated version 4 Nov 2015</a:t>
            </a:r>
            <a:endParaRPr lang="en-GB" b="1" dirty="0">
              <a:solidFill>
                <a:srgbClr val="0070C0"/>
              </a:solidFill>
            </a:endParaRPr>
          </a:p>
        </p:txBody>
      </p:sp>
      <p:sp>
        <p:nvSpPr>
          <p:cNvPr id="3" name="Content Placeholder 2"/>
          <p:cNvSpPr>
            <a:spLocks noGrp="1"/>
          </p:cNvSpPr>
          <p:nvPr>
            <p:ph idx="1"/>
          </p:nvPr>
        </p:nvSpPr>
        <p:spPr/>
        <p:txBody>
          <a:bodyPr/>
          <a:lstStyle/>
          <a:p>
            <a:endParaRPr lang="en-GB" dirty="0"/>
          </a:p>
        </p:txBody>
      </p:sp>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416" t="9814" r="14270" b="6481"/>
          <a:stretch/>
        </p:blipFill>
        <p:spPr bwMode="auto">
          <a:xfrm>
            <a:off x="683568" y="1499743"/>
            <a:ext cx="6816204" cy="49137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Oval 3"/>
          <p:cNvSpPr/>
          <p:nvPr/>
        </p:nvSpPr>
        <p:spPr>
          <a:xfrm>
            <a:off x="1619672" y="4221088"/>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160178464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0860" t="10000" r="13906" b="8472"/>
          <a:stretch/>
        </p:blipFill>
        <p:spPr bwMode="auto">
          <a:xfrm>
            <a:off x="395536" y="1412776"/>
            <a:ext cx="7161288" cy="5034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solidFill>
            <a:srgbClr val="FFC000"/>
          </a:solidFill>
        </p:spPr>
        <p:txBody>
          <a:bodyPr/>
          <a:lstStyle/>
          <a:p>
            <a:r>
              <a:rPr lang="en-GB" b="1" dirty="0" smtClean="0">
                <a:solidFill>
                  <a:srgbClr val="0070C0"/>
                </a:solidFill>
              </a:rPr>
              <a:t>Y6 Phase 3:</a:t>
            </a:r>
            <a:br>
              <a:rPr lang="en-GB" b="1" dirty="0" smtClean="0">
                <a:solidFill>
                  <a:srgbClr val="0070C0"/>
                </a:solidFill>
              </a:rPr>
            </a:br>
            <a:r>
              <a:rPr lang="en-GB" b="1" dirty="0" smtClean="0">
                <a:solidFill>
                  <a:srgbClr val="0070C0"/>
                </a:solidFill>
              </a:rPr>
              <a:t>updated version 4 Nov 2015</a:t>
            </a:r>
            <a:endParaRPr lang="en-GB" b="1" dirty="0">
              <a:solidFill>
                <a:srgbClr val="0070C0"/>
              </a:solidFill>
            </a:endParaRPr>
          </a:p>
        </p:txBody>
      </p:sp>
      <p:sp>
        <p:nvSpPr>
          <p:cNvPr id="4" name="Oval 3"/>
          <p:cNvSpPr/>
          <p:nvPr/>
        </p:nvSpPr>
        <p:spPr>
          <a:xfrm>
            <a:off x="6156176" y="3284984"/>
            <a:ext cx="1058416" cy="10801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6" name="Oval 5"/>
          <p:cNvSpPr/>
          <p:nvPr/>
        </p:nvSpPr>
        <p:spPr>
          <a:xfrm>
            <a:off x="5292080" y="2658277"/>
            <a:ext cx="1058416"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7" name="Oval 6"/>
          <p:cNvSpPr/>
          <p:nvPr/>
        </p:nvSpPr>
        <p:spPr>
          <a:xfrm>
            <a:off x="2483768" y="3356992"/>
            <a:ext cx="187220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8" name="Oval 7"/>
          <p:cNvSpPr/>
          <p:nvPr/>
        </p:nvSpPr>
        <p:spPr>
          <a:xfrm>
            <a:off x="4139952" y="5075518"/>
            <a:ext cx="1296144"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9" name="Oval 8"/>
          <p:cNvSpPr/>
          <p:nvPr/>
        </p:nvSpPr>
        <p:spPr>
          <a:xfrm>
            <a:off x="467544" y="4725144"/>
            <a:ext cx="914400"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0" name="Oval 9"/>
          <p:cNvSpPr/>
          <p:nvPr/>
        </p:nvSpPr>
        <p:spPr>
          <a:xfrm>
            <a:off x="1331640" y="5532718"/>
            <a:ext cx="1152128" cy="9144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1" name="Oval 10"/>
          <p:cNvSpPr/>
          <p:nvPr/>
        </p:nvSpPr>
        <p:spPr>
          <a:xfrm>
            <a:off x="2411760" y="5013176"/>
            <a:ext cx="1728192" cy="97674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2" name="Oval 11"/>
          <p:cNvSpPr/>
          <p:nvPr/>
        </p:nvSpPr>
        <p:spPr>
          <a:xfrm>
            <a:off x="1331640" y="4509120"/>
            <a:ext cx="1152128" cy="50405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411231197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Activity</a:t>
            </a:r>
            <a:endParaRPr lang="en-GB" b="1" dirty="0">
              <a:solidFill>
                <a:srgbClr val="0070C0"/>
              </a:solidFill>
            </a:endParaRPr>
          </a:p>
        </p:txBody>
      </p:sp>
      <p:sp>
        <p:nvSpPr>
          <p:cNvPr id="3" name="Content Placeholder 2"/>
          <p:cNvSpPr>
            <a:spLocks noGrp="1"/>
          </p:cNvSpPr>
          <p:nvPr>
            <p:ph idx="1"/>
          </p:nvPr>
        </p:nvSpPr>
        <p:spPr/>
        <p:txBody>
          <a:bodyPr>
            <a:normAutofit lnSpcReduction="10000"/>
          </a:bodyPr>
          <a:lstStyle/>
          <a:p>
            <a:pPr marL="0" indent="0">
              <a:buNone/>
            </a:pPr>
            <a:r>
              <a:rPr lang="en-GB" dirty="0" smtClean="0"/>
              <a:t>Review the mathematics books that you have brought</a:t>
            </a:r>
          </a:p>
          <a:p>
            <a:r>
              <a:rPr lang="en-GB" dirty="0" smtClean="0"/>
              <a:t>Identify evidence of mathematical reasoning and greater application of phase 1 objectives</a:t>
            </a:r>
          </a:p>
          <a:p>
            <a:r>
              <a:rPr lang="en-GB" dirty="0" smtClean="0"/>
              <a:t>What can be done to further extend their application of skills learnt to so that they can demonstrate their deeper understanding?</a:t>
            </a:r>
          </a:p>
          <a:p>
            <a:r>
              <a:rPr lang="en-GB" dirty="0" smtClean="0"/>
              <a:t>Are there areas or domains where there is limited evidence of </a:t>
            </a:r>
            <a:r>
              <a:rPr lang="en-GB" smtClean="0"/>
              <a:t>their application of skills?</a:t>
            </a:r>
            <a:endParaRPr lang="en-GB" dirty="0" smtClean="0"/>
          </a:p>
          <a:p>
            <a:endParaRPr lang="en-GB" dirty="0" smtClean="0"/>
          </a:p>
        </p:txBody>
      </p:sp>
    </p:spTree>
    <p:extLst>
      <p:ext uri="{BB962C8B-B14F-4D97-AF65-F5344CB8AC3E}">
        <p14:creationId xmlns:p14="http://schemas.microsoft.com/office/powerpoint/2010/main" val="3778526061"/>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07504" y="274638"/>
            <a:ext cx="7283152" cy="1143000"/>
          </a:xfrm>
          <a:prstGeom prst="rect">
            <a:avLst/>
          </a:prstGeom>
        </p:spPr>
        <p:txBody>
          <a:bodyPr/>
          <a:lstStyle>
            <a:lvl1pPr algn="l"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r>
              <a:rPr lang="en-GB" b="1" dirty="0" smtClean="0">
                <a:solidFill>
                  <a:srgbClr val="0070C0"/>
                </a:solidFill>
              </a:rPr>
              <a:t>Shared Resources through Moodle</a:t>
            </a:r>
            <a:endParaRPr lang="en-GB" b="1" dirty="0">
              <a:solidFill>
                <a:srgbClr val="0070C0"/>
              </a:solidFill>
            </a:endParaRPr>
          </a:p>
        </p:txBody>
      </p:sp>
      <p:pic>
        <p:nvPicPr>
          <p:cNvPr id="4" name="Picture 3"/>
          <p:cNvPicPr/>
          <p:nvPr/>
        </p:nvPicPr>
        <p:blipFill rotWithShape="1">
          <a:blip r:embed="rId2"/>
          <a:srcRect l="6819" r="17804"/>
          <a:stretch/>
        </p:blipFill>
        <p:spPr bwMode="auto">
          <a:xfrm>
            <a:off x="539552" y="1052736"/>
            <a:ext cx="7776863" cy="496855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892970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Shared Resources through Moodle</a:t>
            </a:r>
            <a:endParaRPr lang="en-GB" b="1" dirty="0">
              <a:solidFill>
                <a:srgbClr val="0070C0"/>
              </a:solidFill>
            </a:endParaRPr>
          </a:p>
        </p:txBody>
      </p:sp>
      <p:sp>
        <p:nvSpPr>
          <p:cNvPr id="3" name="Content Placeholder 2"/>
          <p:cNvSpPr>
            <a:spLocks noGrp="1"/>
          </p:cNvSpPr>
          <p:nvPr>
            <p:ph idx="1"/>
          </p:nvPr>
        </p:nvSpPr>
        <p:spPr/>
        <p:txBody>
          <a:bodyPr/>
          <a:lstStyle/>
          <a:p>
            <a:r>
              <a:rPr lang="en-GB" dirty="0" smtClean="0"/>
              <a:t>Opportunities to share ideas through the blog – open access and support for one another</a:t>
            </a:r>
          </a:p>
          <a:p>
            <a:r>
              <a:rPr lang="en-GB" dirty="0" smtClean="0"/>
              <a:t>Process for uploading useful documents – sharing practice and asking questions</a:t>
            </a:r>
          </a:p>
          <a:p>
            <a:r>
              <a:rPr lang="en-GB" dirty="0" smtClean="0"/>
              <a:t>Access  to all groups as well as own resources</a:t>
            </a:r>
          </a:p>
          <a:p>
            <a:pPr marL="0" indent="0">
              <a:buNone/>
            </a:pPr>
            <a:endParaRPr lang="en-GB" dirty="0" smtClean="0"/>
          </a:p>
          <a:p>
            <a:endParaRPr lang="en-GB" dirty="0"/>
          </a:p>
        </p:txBody>
      </p:sp>
    </p:spTree>
    <p:extLst>
      <p:ext uri="{BB962C8B-B14F-4D97-AF65-F5344CB8AC3E}">
        <p14:creationId xmlns:p14="http://schemas.microsoft.com/office/powerpoint/2010/main" val="39669023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Interim recommendations of the </a:t>
            </a:r>
            <a:r>
              <a:rPr lang="en-GB" b="1" dirty="0" err="1" smtClean="0">
                <a:solidFill>
                  <a:srgbClr val="0070C0"/>
                </a:solidFill>
              </a:rPr>
              <a:t>Rochford</a:t>
            </a:r>
            <a:r>
              <a:rPr lang="en-GB" b="1" dirty="0" smtClean="0">
                <a:solidFill>
                  <a:srgbClr val="0070C0"/>
                </a:solidFill>
              </a:rPr>
              <a:t> review</a:t>
            </a:r>
            <a:endParaRPr lang="en-GB" b="1" dirty="0">
              <a:solidFill>
                <a:srgbClr val="0070C0"/>
              </a:solidFill>
            </a:endParaRPr>
          </a:p>
        </p:txBody>
      </p:sp>
      <p:sp>
        <p:nvSpPr>
          <p:cNvPr id="3" name="Content Placeholder 2"/>
          <p:cNvSpPr>
            <a:spLocks noGrp="1"/>
          </p:cNvSpPr>
          <p:nvPr>
            <p:ph idx="1"/>
          </p:nvPr>
        </p:nvSpPr>
        <p:spPr/>
        <p:txBody>
          <a:bodyPr>
            <a:normAutofit lnSpcReduction="10000"/>
          </a:bodyPr>
          <a:lstStyle/>
          <a:p>
            <a:r>
              <a:rPr lang="en-GB" i="1" dirty="0" smtClean="0"/>
              <a:t>The members of the review are keen to see one inclusive system of assessment that takes into account the requirements of the Code of Practice and is applicable to pupils working below the standard of statutory assessment arrangements, including those whose attainment outcomes are currently reported using P scales. This should provide greater simplicity and clarity  for teachers who are required to assess these pupils. (pp10)</a:t>
            </a:r>
            <a:endParaRPr lang="en-GB" i="1" dirty="0"/>
          </a:p>
        </p:txBody>
      </p:sp>
    </p:spTree>
    <p:extLst>
      <p:ext uri="{BB962C8B-B14F-4D97-AF65-F5344CB8AC3E}">
        <p14:creationId xmlns:p14="http://schemas.microsoft.com/office/powerpoint/2010/main" val="3962257069"/>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Session 3 – 14/03/16</a:t>
            </a:r>
            <a:endParaRPr lang="en-GB" b="1" dirty="0">
              <a:solidFill>
                <a:srgbClr val="0070C0"/>
              </a:solidFill>
            </a:endParaRPr>
          </a:p>
        </p:txBody>
      </p:sp>
      <p:sp>
        <p:nvSpPr>
          <p:cNvPr id="3" name="Content Placeholder 2"/>
          <p:cNvSpPr>
            <a:spLocks noGrp="1"/>
          </p:cNvSpPr>
          <p:nvPr>
            <p:ph idx="1"/>
          </p:nvPr>
        </p:nvSpPr>
        <p:spPr/>
        <p:txBody>
          <a:bodyPr/>
          <a:lstStyle/>
          <a:p>
            <a:r>
              <a:rPr lang="en-GB" dirty="0" smtClean="0"/>
              <a:t>What areas do you want to cover in the next session?</a:t>
            </a:r>
          </a:p>
          <a:p>
            <a:r>
              <a:rPr lang="en-GB" dirty="0" smtClean="0"/>
              <a:t>What shape do you want the morning to take?</a:t>
            </a:r>
          </a:p>
        </p:txBody>
      </p:sp>
    </p:spTree>
    <p:extLst>
      <p:ext uri="{BB962C8B-B14F-4D97-AF65-F5344CB8AC3E}">
        <p14:creationId xmlns:p14="http://schemas.microsoft.com/office/powerpoint/2010/main" val="973474234"/>
      </p:ext>
    </p:extLst>
  </p:cSld>
  <p:clrMapOvr>
    <a:masterClrMapping/>
  </p:clrMapOvr>
  <p:timing>
    <p:tnLst>
      <p:par>
        <p:cTn id="1" dur="indefinite" restart="never" nodeType="tmRoot"/>
      </p:par>
    </p:tnLst>
  </p:timing>
</p:sld>
</file>

<file path=ppt/theme/theme1.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HIAS PowerPoint template</Template>
  <TotalTime>279</TotalTime>
  <Words>7037</Words>
  <Application>Microsoft Office PowerPoint</Application>
  <PresentationFormat>On-screen Show (4:3)</PresentationFormat>
  <Paragraphs>712</Paragraphs>
  <Slides>90</Slides>
  <Notes>30</Notes>
  <HiddenSlides>0</HiddenSlides>
  <MMClips>0</MMClips>
  <ScaleCrop>false</ScaleCrop>
  <HeadingPairs>
    <vt:vector size="4" baseType="variant">
      <vt:variant>
        <vt:lpstr>Theme</vt:lpstr>
      </vt:variant>
      <vt:variant>
        <vt:i4>1</vt:i4>
      </vt:variant>
      <vt:variant>
        <vt:lpstr>Slide Titles</vt:lpstr>
      </vt:variant>
      <vt:variant>
        <vt:i4>90</vt:i4>
      </vt:variant>
    </vt:vector>
  </HeadingPairs>
  <TitlesOfParts>
    <vt:vector size="91" baseType="lpstr">
      <vt:lpstr>HIAS PowerPoint template</vt:lpstr>
      <vt:lpstr>Hampshire Assessment Model Project Group</vt:lpstr>
      <vt:lpstr>Time to re-group – while you are getting coffee talk about …</vt:lpstr>
      <vt:lpstr>Aims</vt:lpstr>
      <vt:lpstr>Timetable</vt:lpstr>
      <vt:lpstr>Developing practice</vt:lpstr>
      <vt:lpstr>Group Activity – in groups share:</vt:lpstr>
      <vt:lpstr>An inclusive approach to assessment: ensuring the progress of children with SEND</vt:lpstr>
      <vt:lpstr>Project Team</vt:lpstr>
      <vt:lpstr>Interim recommendations of the Rochford review</vt:lpstr>
      <vt:lpstr>Pupils working below the standard of the national key stage assessments</vt:lpstr>
      <vt:lpstr>Rochford Review – interim solution for end of key stage assessments</vt:lpstr>
      <vt:lpstr>Interim Pre-KS1 standards</vt:lpstr>
      <vt:lpstr>Interim Pre-KS2 standards</vt:lpstr>
      <vt:lpstr>Rochford Review</vt:lpstr>
      <vt:lpstr>The challenge for schools is to create an approach to  day to day assessment</vt:lpstr>
      <vt:lpstr>Which pupils?</vt:lpstr>
      <vt:lpstr>Who is the target group? </vt:lpstr>
      <vt:lpstr>Our working definition</vt:lpstr>
      <vt:lpstr>An assessment model that has the following features and principles:</vt:lpstr>
      <vt:lpstr>Hampshire Trial</vt:lpstr>
      <vt:lpstr>Child in year six identified as dyslexic - Writing</vt:lpstr>
      <vt:lpstr>Activity</vt:lpstr>
      <vt:lpstr>Frequent and close review</vt:lpstr>
      <vt:lpstr>Frequent and close review -  monitoring activity</vt:lpstr>
      <vt:lpstr>Key questions for target groups of children</vt:lpstr>
      <vt:lpstr>Coffee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Activity</vt:lpstr>
      <vt:lpstr>PowerPoint Presentation</vt:lpstr>
      <vt:lpstr>PowerPoint Presentation</vt:lpstr>
      <vt:lpstr>Going deeper spring term</vt:lpstr>
      <vt:lpstr>PowerPoint Presentation</vt:lpstr>
      <vt:lpstr>PowerPoint Presentation</vt:lpstr>
      <vt:lpstr>PowerPoint Presentation</vt:lpstr>
      <vt:lpstr>PowerPoint Presentation</vt:lpstr>
      <vt:lpstr>Intelligent practice</vt:lpstr>
      <vt:lpstr>PowerPoint Presentation</vt:lpstr>
      <vt:lpstr>PowerPoint Presentation</vt:lpstr>
      <vt:lpstr>PowerPoint Presentation</vt:lpstr>
      <vt:lpstr>PowerPoint Presentation</vt:lpstr>
      <vt:lpstr>‘Intelligent practice’ focused on this number sentence</vt:lpstr>
      <vt:lpstr>Intelligent practice</vt:lpstr>
      <vt:lpstr>Mastery of Mathematics</vt:lpstr>
      <vt:lpstr>PowerPoint Presentation</vt:lpstr>
      <vt:lpstr>PowerPoint Presentation</vt:lpstr>
      <vt:lpstr>Year 1: NPV and calculation</vt:lpstr>
      <vt:lpstr>PowerPoint Presentation</vt:lpstr>
      <vt:lpstr>PowerPoint Presentation</vt:lpstr>
      <vt:lpstr>PowerPoint Presentation</vt:lpstr>
      <vt:lpstr>Year 3</vt:lpstr>
      <vt:lpstr>PowerPoint Presentation</vt:lpstr>
      <vt:lpstr>Going deeper</vt:lpstr>
      <vt:lpstr>PowerPoint Presentation</vt:lpstr>
      <vt:lpstr>What’s the same and what is different?</vt:lpstr>
      <vt:lpstr>PowerPoint Presentation</vt:lpstr>
      <vt:lpstr>Year 3</vt:lpstr>
      <vt:lpstr>NCETM video supporting teaching for mastery: Y3 multiplication  (new 12 Nov 2016)</vt:lpstr>
      <vt:lpstr>Year  4 phase 2</vt:lpstr>
      <vt:lpstr>Write your own 2 step problem…</vt:lpstr>
      <vt:lpstr>PowerPoint Presentation</vt:lpstr>
      <vt:lpstr>Year 4 …</vt:lpstr>
      <vt:lpstr>PowerPoint Presentation</vt:lpstr>
      <vt:lpstr>Year 4 phase 2</vt:lpstr>
      <vt:lpstr>Year 4 …</vt:lpstr>
      <vt:lpstr>PowerPoint Presentation</vt:lpstr>
      <vt:lpstr>About how much time for each domain?</vt:lpstr>
      <vt:lpstr>End of phase 2 assessment - mid point</vt:lpstr>
      <vt:lpstr>Phase 1- largely understanding within domains, single ideas</vt:lpstr>
      <vt:lpstr>Phase 2- conceptual understanding still mostly within domains, beginning to link some ideas</vt:lpstr>
      <vt:lpstr>Phase 3- phase 1and 2 becoming relational ideas across domains, phase 3 unistructural at first, towards relational by end of year</vt:lpstr>
      <vt:lpstr>Year 1 Phase 1: updated Version 4 Nov 2014</vt:lpstr>
      <vt:lpstr>Year 1 Phase 3:  updated Version 4 Nov 2015</vt:lpstr>
      <vt:lpstr>Y3 Phase 3: updated version 4 Nov 2015</vt:lpstr>
      <vt:lpstr>Y4 Phase 3: updated version 4 Nov 2015</vt:lpstr>
      <vt:lpstr>Y5 Phase 3: updated version 4 Nov 2015</vt:lpstr>
      <vt:lpstr>Y6 Phase 3: updated version 4 Nov 2015</vt:lpstr>
      <vt:lpstr>Activity</vt:lpstr>
      <vt:lpstr>PowerPoint Presentation</vt:lpstr>
      <vt:lpstr>Shared Resources through Moodle</vt:lpstr>
      <vt:lpstr>Session 3 – 14/03/16</vt:lpstr>
    </vt:vector>
  </TitlesOfParts>
  <Company>Hampshire County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cseiiarm</dc:creator>
  <cp:lastModifiedBy>cseihfcr</cp:lastModifiedBy>
  <cp:revision>45</cp:revision>
  <dcterms:created xsi:type="dcterms:W3CDTF">2013-12-20T14:21:04Z</dcterms:created>
  <dcterms:modified xsi:type="dcterms:W3CDTF">2017-07-25T13:37:24Z</dcterms:modified>
</cp:coreProperties>
</file>