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7" r:id="rId2"/>
    <p:sldId id="268" r:id="rId3"/>
    <p:sldId id="269" r:id="rId4"/>
    <p:sldId id="270" r:id="rId5"/>
    <p:sldId id="274" r:id="rId6"/>
    <p:sldId id="27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A4B9"/>
    <a:srgbClr val="FDFD63"/>
    <a:srgbClr val="F0BC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98912" autoAdjust="0"/>
  </p:normalViewPr>
  <p:slideViewPr>
    <p:cSldViewPr snapToGrid="0">
      <p:cViewPr>
        <p:scale>
          <a:sx n="80" d="100"/>
          <a:sy n="80" d="100"/>
        </p:scale>
        <p:origin x="-72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BF53B-917E-4E25-8ABB-1766EBF3CDCF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587F0-9F50-4AE4-88E2-48B4B16DB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266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4F2E8-1FA8-413F-9E0F-48500189A3C2}" type="slidenum">
              <a:rPr lang="en-US"/>
              <a:pPr/>
              <a:t>1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6587F0-9F50-4AE4-88E2-48B4B16DBE0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101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69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876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88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181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959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511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321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728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44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030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218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BD1A1-99AC-4953-BA2A-E5367C16C218}" type="datetimeFigureOut">
              <a:rPr lang="en-GB" smtClean="0"/>
              <a:t>06/01/2016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29D24-D312-4284-AF5D-B86ED8870C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55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0" y="3787458"/>
            <a:ext cx="9144000" cy="0"/>
          </a:xfrm>
          <a:prstGeom prst="line">
            <a:avLst/>
          </a:prstGeom>
          <a:ln w="28575">
            <a:headEnd/>
            <a:tailEnd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GB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7282513" y="706120"/>
            <a:ext cx="1763751" cy="27392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sz="1400" b="1" dirty="0"/>
              <a:t>Outcome:</a:t>
            </a:r>
            <a:endParaRPr lang="en-GB" sz="1200" b="1" dirty="0"/>
          </a:p>
          <a:p>
            <a:r>
              <a:rPr lang="en-GB" sz="1200" dirty="0"/>
              <a:t>Write </a:t>
            </a:r>
            <a:r>
              <a:rPr lang="en-GB" sz="1200" dirty="0" smtClean="0"/>
              <a:t>own poem about a mystical beast:</a:t>
            </a:r>
          </a:p>
          <a:p>
            <a:endParaRPr lang="en-GB" sz="12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200" dirty="0" smtClean="0"/>
              <a:t>Ideas are developed using technical, vivid language Ph2</a:t>
            </a:r>
          </a:p>
          <a:p>
            <a:endParaRPr lang="en-GB" sz="1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1200" dirty="0"/>
              <a:t>A</a:t>
            </a:r>
            <a:r>
              <a:rPr lang="en-GB" sz="1200" dirty="0" smtClean="0"/>
              <a:t>dverbs </a:t>
            </a:r>
            <a:r>
              <a:rPr lang="en-GB" sz="1200" dirty="0"/>
              <a:t>and prepositions to express time, place and </a:t>
            </a:r>
            <a:r>
              <a:rPr lang="en-GB" sz="1200" dirty="0" smtClean="0"/>
              <a:t>cause </a:t>
            </a:r>
          </a:p>
          <a:p>
            <a:r>
              <a:rPr lang="en-GB" sz="1200" dirty="0" smtClean="0"/>
              <a:t>        Ph2</a:t>
            </a:r>
            <a:endParaRPr lang="en-GB" sz="1200" dirty="0"/>
          </a:p>
          <a:p>
            <a:endParaRPr lang="en-GB" sz="1400" dirty="0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6676" y="1175883"/>
            <a:ext cx="1504950" cy="22775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 b="1" dirty="0" smtClean="0"/>
              <a:t>Share </a:t>
            </a:r>
            <a:r>
              <a:rPr lang="en-GB" sz="1400" b="1" dirty="0"/>
              <a:t>p</a:t>
            </a:r>
            <a:r>
              <a:rPr lang="en-GB" sz="1400" b="1" dirty="0" smtClean="0"/>
              <a:t>urpose </a:t>
            </a:r>
            <a:r>
              <a:rPr lang="en-GB" sz="1400" b="1" dirty="0"/>
              <a:t>and audience of unit</a:t>
            </a:r>
            <a:r>
              <a:rPr lang="en-GB" sz="1400" b="1" dirty="0" smtClean="0"/>
              <a:t>: </a:t>
            </a:r>
            <a:endParaRPr lang="en-GB" sz="1400" b="1" dirty="0"/>
          </a:p>
          <a:p>
            <a:pPr>
              <a:spcBef>
                <a:spcPct val="50000"/>
              </a:spcBef>
            </a:pPr>
            <a:r>
              <a:rPr lang="en-GB" sz="1400" b="1" dirty="0" smtClean="0"/>
              <a:t>Poems to engage and entertain through language choice.</a:t>
            </a:r>
          </a:p>
          <a:p>
            <a:pPr>
              <a:spcBef>
                <a:spcPct val="50000"/>
              </a:spcBef>
            </a:pPr>
            <a:r>
              <a:rPr lang="en-GB" sz="1400" b="1" dirty="0" smtClean="0"/>
              <a:t>Publish on poetry website</a:t>
            </a:r>
            <a:r>
              <a:rPr lang="en-GB" sz="1600" b="1" dirty="0" smtClean="0"/>
              <a:t>.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169863" y="14577"/>
            <a:ext cx="83847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Assessing ‘competence’ of phase 1 content and ‘apprentice’ of phase 2 content</a:t>
            </a:r>
          </a:p>
          <a:p>
            <a:r>
              <a:rPr lang="en-GB" b="1" dirty="0" smtClean="0"/>
              <a:t>STIMULUS: Dreaming The Unicorn by  Tony </a:t>
            </a:r>
            <a:r>
              <a:rPr lang="en-GB" b="1" dirty="0" err="1" smtClean="0"/>
              <a:t>Mitton</a:t>
            </a:r>
            <a:endParaRPr lang="en-GB" b="1" dirty="0" smtClean="0"/>
          </a:p>
          <a:p>
            <a:endParaRPr lang="en-GB" sz="2400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66675" y="1222049"/>
            <a:ext cx="4302200" cy="5277177"/>
            <a:chOff x="88900" y="1222049"/>
            <a:chExt cx="5736267" cy="5277177"/>
          </a:xfrm>
        </p:grpSpPr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1295400" y="3787458"/>
              <a:ext cx="0" cy="2495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Line 20"/>
            <p:cNvSpPr>
              <a:spLocks noChangeShapeType="1"/>
            </p:cNvSpPr>
            <p:nvPr/>
          </p:nvSpPr>
          <p:spPr bwMode="auto">
            <a:xfrm>
              <a:off x="3576571" y="3331728"/>
              <a:ext cx="0" cy="45573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8900" y="4037013"/>
              <a:ext cx="4265994" cy="246221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1400" b="1" i="1" dirty="0" smtClean="0">
                  <a:solidFill>
                    <a:srgbClr val="00B050"/>
                  </a:solidFill>
                </a:rPr>
                <a:t>Develop a broader, deeper and richer vocabulary </a:t>
              </a:r>
            </a:p>
            <a:p>
              <a:endParaRPr lang="en-GB" sz="1400" b="1" i="1" dirty="0" smtClean="0">
                <a:solidFill>
                  <a:srgbClr val="00B050"/>
                </a:solidFill>
              </a:endParaRPr>
            </a:p>
            <a:p>
              <a:pPr lvl="0"/>
              <a:r>
                <a:rPr lang="en-GB" sz="1400" b="1" i="1" dirty="0" smtClean="0">
                  <a:solidFill>
                    <a:srgbClr val="7030A0"/>
                  </a:solidFill>
                </a:rPr>
                <a:t>Discuss </a:t>
              </a:r>
              <a:r>
                <a:rPr lang="en-GB" sz="1400" b="1" i="1" dirty="0">
                  <a:solidFill>
                    <a:srgbClr val="7030A0"/>
                  </a:solidFill>
                </a:rPr>
                <a:t>words and phrases that capture the reader’s interest and </a:t>
              </a:r>
              <a:r>
                <a:rPr lang="en-GB" sz="1400" b="1" i="1" dirty="0" smtClean="0">
                  <a:solidFill>
                    <a:srgbClr val="7030A0"/>
                  </a:solidFill>
                </a:rPr>
                <a:t>imagination</a:t>
              </a:r>
            </a:p>
            <a:p>
              <a:pPr lvl="0"/>
              <a:endParaRPr lang="en-GB" sz="1400" dirty="0"/>
            </a:p>
            <a:p>
              <a:pPr lvl="0"/>
              <a:r>
                <a:rPr lang="en-GB" sz="1400" dirty="0" smtClean="0"/>
                <a:t>Introduce </a:t>
              </a:r>
              <a:r>
                <a:rPr lang="en-GB" sz="1400" dirty="0" err="1" smtClean="0"/>
                <a:t>Wordle</a:t>
              </a:r>
              <a:r>
                <a:rPr lang="en-GB" sz="1400" dirty="0" smtClean="0"/>
                <a:t>  of the unicorn poem – do not reveal what the subject / poem is.</a:t>
              </a:r>
            </a:p>
            <a:p>
              <a:pPr lvl="0"/>
              <a:r>
                <a:rPr lang="en-GB" sz="1400" dirty="0" smtClean="0"/>
                <a:t>Pupils identify words  that engage and capture imagination. Discuss impact on the reader.</a:t>
              </a:r>
              <a:endParaRPr lang="en-GB" sz="14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221897" y="1222049"/>
              <a:ext cx="3603270" cy="22467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en-GB" sz="1400" b="1" i="1" dirty="0" smtClean="0">
                  <a:solidFill>
                    <a:srgbClr val="FF0000"/>
                  </a:solidFill>
                </a:rPr>
                <a:t>Ideas are developed using some </a:t>
              </a:r>
              <a:r>
                <a:rPr lang="en-GB" sz="1400" b="1" i="1" dirty="0">
                  <a:solidFill>
                    <a:srgbClr val="FF0000"/>
                  </a:solidFill>
                </a:rPr>
                <a:t>appropriate </a:t>
              </a:r>
              <a:r>
                <a:rPr lang="en-GB" sz="1400" b="1" i="1" dirty="0" smtClean="0">
                  <a:solidFill>
                    <a:srgbClr val="FF0000"/>
                  </a:solidFill>
                </a:rPr>
                <a:t>vocabulary (Ph1)</a:t>
              </a:r>
            </a:p>
            <a:p>
              <a:pPr lvl="0"/>
              <a:endParaRPr lang="en-GB" sz="1400" dirty="0"/>
            </a:p>
            <a:p>
              <a:pPr lvl="0"/>
              <a:r>
                <a:rPr lang="en-GB" sz="1400" dirty="0" smtClean="0"/>
                <a:t>Pupils create their own noun phrases using words collected from original  (Ph1)</a:t>
              </a:r>
            </a:p>
            <a:p>
              <a:pPr lvl="0"/>
              <a:r>
                <a:rPr lang="en-GB" sz="1400" dirty="0" smtClean="0">
                  <a:solidFill>
                    <a:srgbClr val="FF0000"/>
                  </a:solidFill>
                </a:rPr>
                <a:t>(</a:t>
              </a:r>
              <a:r>
                <a:rPr lang="en-GB" sz="1400" dirty="0">
                  <a:solidFill>
                    <a:srgbClr val="FF0000"/>
                  </a:solidFill>
                </a:rPr>
                <a:t>technical, vivid language</a:t>
              </a:r>
              <a:r>
                <a:rPr lang="en-GB" sz="1400" dirty="0" smtClean="0">
                  <a:solidFill>
                    <a:srgbClr val="FF0000"/>
                  </a:solidFill>
                </a:rPr>
                <a:t>)</a:t>
              </a:r>
            </a:p>
            <a:p>
              <a:pPr lvl="0"/>
              <a:endParaRPr lang="en-GB" sz="1400" dirty="0">
                <a:solidFill>
                  <a:srgbClr val="FF0000"/>
                </a:solidFill>
              </a:endParaRPr>
            </a:p>
            <a:p>
              <a:pPr lvl="0"/>
              <a:r>
                <a:rPr lang="en-GB" sz="1400" dirty="0" smtClean="0"/>
                <a:t>Share phrases and discuss effect on the reader.</a:t>
              </a:r>
              <a:endParaRPr lang="en-GB" sz="1400" dirty="0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371850" y="997828"/>
            <a:ext cx="3737610" cy="5696843"/>
            <a:chOff x="4495801" y="997827"/>
            <a:chExt cx="4983479" cy="5696843"/>
          </a:xfrm>
        </p:grpSpPr>
        <p:sp>
          <p:nvSpPr>
            <p:cNvPr id="2060" name="Text Box 12"/>
            <p:cNvSpPr txBox="1">
              <a:spLocks noChangeArrowheads="1"/>
            </p:cNvSpPr>
            <p:nvPr/>
          </p:nvSpPr>
          <p:spPr bwMode="auto">
            <a:xfrm>
              <a:off x="4495801" y="4093958"/>
              <a:ext cx="3373398" cy="26007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1400" b="1" dirty="0">
                  <a:solidFill>
                    <a:srgbClr val="FF0000"/>
                  </a:solidFill>
                </a:rPr>
                <a:t>Use adverbs and prepositions to express time, place and </a:t>
              </a:r>
              <a:r>
                <a:rPr lang="en-GB" sz="1400" b="1" dirty="0" smtClean="0">
                  <a:solidFill>
                    <a:srgbClr val="FF0000"/>
                  </a:solidFill>
                </a:rPr>
                <a:t>cause (Ph2)</a:t>
              </a:r>
              <a:endParaRPr lang="en-GB" sz="1400" b="1" dirty="0">
                <a:solidFill>
                  <a:srgbClr val="FF0000"/>
                </a:solidFill>
              </a:endParaRPr>
            </a:p>
            <a:p>
              <a:pPr>
                <a:spcBef>
                  <a:spcPct val="50000"/>
                </a:spcBef>
              </a:pPr>
              <a:r>
                <a:rPr lang="en-GB" sz="1400" dirty="0" smtClean="0"/>
                <a:t>Share an image of a mystical setting / creature.</a:t>
              </a:r>
            </a:p>
            <a:p>
              <a:pPr>
                <a:spcBef>
                  <a:spcPct val="50000"/>
                </a:spcBef>
              </a:pPr>
              <a:r>
                <a:rPr lang="en-GB" sz="1400" dirty="0" smtClean="0"/>
                <a:t>Develop adverbial  / prepositional phrases to support description.</a:t>
              </a:r>
            </a:p>
            <a:p>
              <a:pPr>
                <a:spcBef>
                  <a:spcPct val="50000"/>
                </a:spcBef>
              </a:pPr>
              <a:r>
                <a:rPr lang="en-GB" sz="1400" dirty="0" smtClean="0"/>
                <a:t>Remind pupils to use  </a:t>
              </a:r>
              <a:r>
                <a:rPr lang="en-GB" sz="1400" dirty="0" smtClean="0">
                  <a:solidFill>
                    <a:srgbClr val="FF0000"/>
                  </a:solidFill>
                </a:rPr>
                <a:t>technical, vivid language</a:t>
              </a:r>
              <a:r>
                <a:rPr lang="en-GB" sz="1600" dirty="0" smtClean="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>
              <a:off x="6363236" y="3787458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V="1">
              <a:off x="7632732" y="3528982"/>
              <a:ext cx="0" cy="2584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182499" y="997827"/>
              <a:ext cx="3296781" cy="26776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en-GB" sz="1400" b="1" i="1" dirty="0" smtClean="0">
                  <a:solidFill>
                    <a:srgbClr val="7030A0"/>
                  </a:solidFill>
                </a:rPr>
                <a:t>Begin </a:t>
              </a:r>
              <a:r>
                <a:rPr lang="en-GB" sz="1400" b="1" i="1" dirty="0">
                  <a:solidFill>
                    <a:srgbClr val="7030A0"/>
                  </a:solidFill>
                </a:rPr>
                <a:t>to use vocabulary from the text to support responses and </a:t>
              </a:r>
              <a:r>
                <a:rPr lang="en-GB" sz="1400" b="1" i="1" dirty="0" smtClean="0">
                  <a:solidFill>
                    <a:srgbClr val="7030A0"/>
                  </a:solidFill>
                </a:rPr>
                <a:t>explanations (Ph2)</a:t>
              </a:r>
            </a:p>
            <a:p>
              <a:pPr lvl="0"/>
              <a:endParaRPr lang="en-GB" sz="1400" dirty="0"/>
            </a:p>
            <a:p>
              <a:pPr lvl="0"/>
              <a:r>
                <a:rPr lang="en-GB" sz="1400" dirty="0" smtClean="0"/>
                <a:t>Share ‘The Unicorn’ with the children, discuss images the poem creates in their heads.</a:t>
              </a:r>
            </a:p>
            <a:p>
              <a:pPr lvl="0"/>
              <a:endParaRPr lang="en-GB" sz="1400" dirty="0"/>
            </a:p>
            <a:p>
              <a:pPr lvl="0"/>
              <a:r>
                <a:rPr lang="en-GB" sz="1400" dirty="0" smtClean="0"/>
                <a:t>Children refer to specific word choices made by the poet and support answers with explanation of impact</a:t>
              </a:r>
              <a:endParaRPr lang="en-GB" sz="16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975112" y="3787458"/>
            <a:ext cx="3071152" cy="2951341"/>
            <a:chOff x="7966816" y="3787458"/>
            <a:chExt cx="4094869" cy="2951341"/>
          </a:xfrm>
        </p:grpSpPr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9122583" y="3787458"/>
              <a:ext cx="0" cy="2495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966816" y="4061143"/>
              <a:ext cx="4094869" cy="26776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GB" sz="1400" b="1" i="1" dirty="0">
                  <a:solidFill>
                    <a:srgbClr val="FF0000"/>
                  </a:solidFill>
                </a:rPr>
                <a:t>Draft and write by composing and rehearsing sentences orally, progressively building a varied and rich </a:t>
              </a:r>
              <a:r>
                <a:rPr lang="en-GB" sz="1400" b="1" i="1" dirty="0" smtClean="0">
                  <a:solidFill>
                    <a:srgbClr val="FF0000"/>
                  </a:solidFill>
                </a:rPr>
                <a:t>vocabulary (Ph1)</a:t>
              </a:r>
              <a:endParaRPr lang="en-GB" sz="1400" b="1" i="1" dirty="0">
                <a:solidFill>
                  <a:srgbClr val="FF0000"/>
                </a:solidFill>
              </a:endParaRPr>
            </a:p>
            <a:p>
              <a:endParaRPr lang="en-GB" sz="1400" b="1" dirty="0" smtClean="0">
                <a:solidFill>
                  <a:srgbClr val="FF0000"/>
                </a:solidFill>
              </a:endParaRPr>
            </a:p>
            <a:p>
              <a:r>
                <a:rPr lang="en-GB" sz="1400" dirty="0" smtClean="0"/>
                <a:t>Pupils construct poetic sentences that ‘paint a picture’ stimulated by their own selected image.</a:t>
              </a:r>
            </a:p>
            <a:p>
              <a:endParaRPr lang="en-GB" sz="1400" dirty="0" smtClean="0"/>
            </a:p>
            <a:p>
              <a:r>
                <a:rPr lang="en-GB" sz="1400" dirty="0" smtClean="0"/>
                <a:t>Teacher assesses for ability to apply vocabulary choices that are appropriate and have an impact on the reader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792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antsnet\Documents\Emma\HIAS English Adviser\Assessment\HIAS English Assessment docs\Conference &amp; Workshops\HAM workshops\2\20151229_1138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931" y="1104691"/>
            <a:ext cx="5519720" cy="413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" y="214674"/>
            <a:ext cx="7486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Develop a broader, deeper and richer vocabulary </a:t>
            </a:r>
          </a:p>
          <a:p>
            <a:pPr lvl="0"/>
            <a:r>
              <a:rPr lang="en-GB" b="1" dirty="0" smtClean="0">
                <a:solidFill>
                  <a:srgbClr val="7030A0"/>
                </a:solidFill>
              </a:rPr>
              <a:t>Discuss </a:t>
            </a:r>
            <a:r>
              <a:rPr lang="en-GB" b="1" dirty="0">
                <a:solidFill>
                  <a:srgbClr val="7030A0"/>
                </a:solidFill>
              </a:rPr>
              <a:t>words and phrases that capture the reader’s interest and imagination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46" y="2523112"/>
            <a:ext cx="12452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</a:t>
            </a:r>
            <a:r>
              <a:rPr lang="en-GB" sz="1600" b="1" dirty="0" smtClean="0"/>
              <a:t>ensed</a:t>
            </a:r>
          </a:p>
          <a:p>
            <a:r>
              <a:rPr lang="en-GB" sz="1600" b="1" dirty="0" smtClean="0"/>
              <a:t>T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 smtClean="0">
                <a:solidFill>
                  <a:srgbClr val="00B050"/>
                </a:solidFill>
              </a:rPr>
              <a:t>It means knowing  but not seeing”</a:t>
            </a:r>
            <a:endParaRPr lang="en-GB" sz="1600" b="1" i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7952" y="748148"/>
            <a:ext cx="134904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spellbound</a:t>
            </a:r>
          </a:p>
          <a:p>
            <a:r>
              <a:rPr lang="en-GB" sz="1600" b="1" dirty="0" smtClean="0"/>
              <a:t>T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 smtClean="0">
                <a:solidFill>
                  <a:srgbClr val="00B050"/>
                </a:solidFill>
              </a:rPr>
              <a:t>So amazed, you are caught in the ‘spell’ of the thing - you can’t look away or move.”</a:t>
            </a:r>
          </a:p>
          <a:p>
            <a:endParaRPr lang="en-GB" sz="1600" b="1" dirty="0" smtClean="0">
              <a:solidFill>
                <a:srgbClr val="00B050"/>
              </a:solidFill>
            </a:endParaRPr>
          </a:p>
          <a:p>
            <a:r>
              <a:rPr lang="en-GB" sz="1600" b="1" dirty="0" smtClean="0"/>
              <a:t>C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 smtClean="0">
                <a:solidFill>
                  <a:srgbClr val="00B050"/>
                </a:solidFill>
              </a:rPr>
              <a:t>Is it the same as being astonished?”</a:t>
            </a:r>
            <a:endParaRPr lang="en-GB" sz="1600" b="1" i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5819" y="5349406"/>
            <a:ext cx="29609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m</a:t>
            </a:r>
            <a:r>
              <a:rPr lang="en-GB" sz="1600" b="1" dirty="0" smtClean="0"/>
              <a:t>oonlit</a:t>
            </a:r>
            <a:endParaRPr lang="en-GB" sz="1600" dirty="0"/>
          </a:p>
          <a:p>
            <a:r>
              <a:rPr lang="en-GB" sz="1600" b="1" dirty="0" smtClean="0"/>
              <a:t>C</a:t>
            </a:r>
            <a:r>
              <a:rPr lang="en-GB" sz="1600" b="1" dirty="0" smtClean="0">
                <a:solidFill>
                  <a:srgbClr val="7030A0"/>
                </a:solidFill>
              </a:rPr>
              <a:t>: “</a:t>
            </a:r>
            <a:r>
              <a:rPr lang="en-GB" sz="1600" b="1" i="1" dirty="0" smtClean="0">
                <a:solidFill>
                  <a:srgbClr val="7030A0"/>
                </a:solidFill>
              </a:rPr>
              <a:t>When the moon is shining down on something and you can see it”</a:t>
            </a: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81214" y="950159"/>
            <a:ext cx="147988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s</a:t>
            </a:r>
            <a:r>
              <a:rPr lang="en-GB" sz="1600" b="1" dirty="0" smtClean="0"/>
              <a:t>huddered</a:t>
            </a:r>
            <a:r>
              <a:rPr lang="en-GB" sz="1600" dirty="0" smtClean="0"/>
              <a:t> </a:t>
            </a:r>
          </a:p>
          <a:p>
            <a:r>
              <a:rPr lang="en-GB" sz="1600" b="1" dirty="0" smtClean="0"/>
              <a:t>T</a:t>
            </a:r>
            <a:r>
              <a:rPr lang="en-GB" sz="1600" b="1" dirty="0" smtClean="0">
                <a:solidFill>
                  <a:srgbClr val="7030A0"/>
                </a:solidFill>
              </a:rPr>
              <a:t>: “</a:t>
            </a:r>
            <a:r>
              <a:rPr lang="en-GB" sz="1600" b="1" i="1" dirty="0" smtClean="0">
                <a:solidFill>
                  <a:srgbClr val="7030A0"/>
                </a:solidFill>
              </a:rPr>
              <a:t>Can you show me how you might shudder?”</a:t>
            </a: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3086" y="4210634"/>
            <a:ext cx="157613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v</a:t>
            </a:r>
            <a:r>
              <a:rPr lang="en-GB" sz="1600" b="1" dirty="0" smtClean="0"/>
              <a:t>elvet</a:t>
            </a:r>
          </a:p>
          <a:p>
            <a:r>
              <a:rPr lang="en-GB" sz="1600" b="1" dirty="0"/>
              <a:t>T</a:t>
            </a:r>
            <a:r>
              <a:rPr lang="en-GB" sz="1600" b="1" dirty="0" smtClean="0">
                <a:solidFill>
                  <a:srgbClr val="7030A0"/>
                </a:solidFill>
              </a:rPr>
              <a:t>: “</a:t>
            </a:r>
            <a:r>
              <a:rPr lang="en-GB" sz="1600" b="1" i="1" dirty="0" smtClean="0">
                <a:solidFill>
                  <a:srgbClr val="7030A0"/>
                </a:solidFill>
              </a:rPr>
              <a:t>It’s a material that’s really soft and smooth when you touch it.”</a:t>
            </a:r>
          </a:p>
          <a:p>
            <a:endParaRPr lang="en-GB" sz="1600" b="1" dirty="0" smtClean="0">
              <a:solidFill>
                <a:srgbClr val="7030A0"/>
              </a:solidFill>
            </a:endParaRPr>
          </a:p>
          <a:p>
            <a:r>
              <a:rPr lang="en-GB" sz="1600" b="1" dirty="0" smtClean="0"/>
              <a:t>C</a:t>
            </a:r>
            <a:r>
              <a:rPr lang="en-GB" sz="1600" b="1" dirty="0" smtClean="0">
                <a:solidFill>
                  <a:srgbClr val="7030A0"/>
                </a:solidFill>
              </a:rPr>
              <a:t>: “</a:t>
            </a:r>
            <a:r>
              <a:rPr lang="en-GB" sz="1600" b="1" i="1" dirty="0" smtClean="0">
                <a:solidFill>
                  <a:srgbClr val="7030A0"/>
                </a:solidFill>
              </a:rPr>
              <a:t>I can feel it when I say it”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7677952" y="4641521"/>
            <a:ext cx="13490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rippled </a:t>
            </a:r>
          </a:p>
          <a:p>
            <a:r>
              <a:rPr lang="en-GB" sz="1600" b="1" i="1" dirty="0" smtClean="0"/>
              <a:t>C</a:t>
            </a:r>
            <a:r>
              <a:rPr lang="en-GB" sz="1600" b="1" i="1" dirty="0" smtClean="0">
                <a:solidFill>
                  <a:srgbClr val="7030A0"/>
                </a:solidFill>
              </a:rPr>
              <a:t>: “I think of waves silently moving up and down on a lake”</a:t>
            </a:r>
            <a:endParaRPr lang="en-GB" sz="16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726791" y="5336237"/>
            <a:ext cx="325938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gaze</a:t>
            </a:r>
            <a:r>
              <a:rPr lang="en-GB" sz="1600" dirty="0" smtClean="0"/>
              <a:t> </a:t>
            </a:r>
          </a:p>
          <a:p>
            <a:r>
              <a:rPr lang="en-GB" sz="1600" b="1" dirty="0" smtClean="0"/>
              <a:t>T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 smtClean="0">
                <a:solidFill>
                  <a:srgbClr val="00B050"/>
                </a:solidFill>
              </a:rPr>
              <a:t>Which word is better ‘look’ or ‘gaze’?”</a:t>
            </a:r>
          </a:p>
          <a:p>
            <a:r>
              <a:rPr lang="en-GB" sz="1600" b="1" dirty="0" smtClean="0"/>
              <a:t>C</a:t>
            </a:r>
            <a:r>
              <a:rPr lang="en-GB" sz="1600" b="1" dirty="0" smtClean="0">
                <a:solidFill>
                  <a:srgbClr val="00B050"/>
                </a:solidFill>
              </a:rPr>
              <a:t>: “</a:t>
            </a:r>
            <a:r>
              <a:rPr lang="en-GB" sz="1600" b="1" i="1" dirty="0">
                <a:solidFill>
                  <a:srgbClr val="00B050"/>
                </a:solidFill>
              </a:rPr>
              <a:t>G</a:t>
            </a:r>
            <a:r>
              <a:rPr lang="en-GB" sz="1600" b="1" i="1" dirty="0" smtClean="0">
                <a:solidFill>
                  <a:srgbClr val="00B050"/>
                </a:solidFill>
              </a:rPr>
              <a:t>aze - because it shows you how”</a:t>
            </a:r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738461" y="45397"/>
            <a:ext cx="315788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T: teacher dialogue, C:child dialogue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0562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tsnet\Documents\Emma\HIAS English Adviser\Assessment\HIAS English Assessment docs\Conference &amp; Workshops\HAM workshops\2\20151230_12413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3" r="21538" b="37815"/>
          <a:stretch/>
        </p:blipFill>
        <p:spPr bwMode="auto">
          <a:xfrm>
            <a:off x="5183506" y="906848"/>
            <a:ext cx="3497579" cy="554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7640" y="350594"/>
            <a:ext cx="5547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b="1" i="1" dirty="0">
                <a:solidFill>
                  <a:srgbClr val="FF0000"/>
                </a:solidFill>
              </a:rPr>
              <a:t>Ideas are developed using </a:t>
            </a:r>
            <a:r>
              <a:rPr lang="en-GB" b="1" i="1" dirty="0" smtClean="0">
                <a:solidFill>
                  <a:srgbClr val="FF0000"/>
                </a:solidFill>
              </a:rPr>
              <a:t>some </a:t>
            </a:r>
            <a:r>
              <a:rPr lang="en-GB" b="1" i="1" dirty="0">
                <a:solidFill>
                  <a:srgbClr val="FF0000"/>
                </a:solidFill>
              </a:rPr>
              <a:t>appropriate vocabulary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5602" y="865572"/>
            <a:ext cx="4296477" cy="56323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/>
              <a:t>Teacher comment / observations:</a:t>
            </a:r>
          </a:p>
          <a:p>
            <a:endParaRPr lang="en-GB" dirty="0" smtClean="0"/>
          </a:p>
          <a:p>
            <a:r>
              <a:rPr lang="en-GB" dirty="0" smtClean="0"/>
              <a:t>Initially child only paired up highlighted words e.g. </a:t>
            </a:r>
            <a:r>
              <a:rPr lang="en-GB" i="1" dirty="0" smtClean="0"/>
              <a:t>silver midnight </a:t>
            </a:r>
            <a:r>
              <a:rPr lang="en-GB" dirty="0" smtClean="0"/>
              <a:t>were words near each other on the </a:t>
            </a:r>
            <a:r>
              <a:rPr lang="en-GB" dirty="0" err="1" smtClean="0"/>
              <a:t>Wordle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After mini plenary to encourage children to adapt into their own ideas, child took greater ‘risks’ e.g. ‘</a:t>
            </a:r>
            <a:r>
              <a:rPr lang="en-GB" i="1" dirty="0" smtClean="0"/>
              <a:t>sensed sudden danger</a:t>
            </a:r>
            <a:r>
              <a:rPr lang="en-GB" dirty="0" smtClean="0"/>
              <a:t>’</a:t>
            </a:r>
          </a:p>
          <a:p>
            <a:endParaRPr lang="en-GB" dirty="0"/>
          </a:p>
          <a:p>
            <a:r>
              <a:rPr lang="en-GB" dirty="0" smtClean="0"/>
              <a:t>Child not yet confident to apply some new vocabulary into their own noun phrase e.g. ‘</a:t>
            </a:r>
            <a:r>
              <a:rPr lang="en-GB" i="1" dirty="0" smtClean="0"/>
              <a:t>spellbound</a:t>
            </a:r>
            <a:r>
              <a:rPr lang="en-GB" dirty="0" smtClean="0"/>
              <a:t>’ only listed</a:t>
            </a:r>
          </a:p>
          <a:p>
            <a:endParaRPr lang="en-GB" dirty="0"/>
          </a:p>
          <a:p>
            <a:r>
              <a:rPr lang="en-GB" dirty="0" smtClean="0"/>
              <a:t>Child has used good level of rich vocabulary and deepened knowledge of word choices during the task</a:t>
            </a:r>
          </a:p>
          <a:p>
            <a:endParaRPr lang="en-GB" dirty="0"/>
          </a:p>
          <a:p>
            <a:r>
              <a:rPr lang="en-GB" dirty="0" smtClean="0"/>
              <a:t>Child now needs to apply in context to embed understanding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861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antsnet\Documents\Emma\HIAS English Adviser\Assessment\HIAS English Assessment docs\Conference &amp; Workshops\HAM workshops\2\20151229_1138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46222"/>
          <a:stretch/>
        </p:blipFill>
        <p:spPr bwMode="auto">
          <a:xfrm>
            <a:off x="2455548" y="1159803"/>
            <a:ext cx="4016652" cy="484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010" y="194995"/>
            <a:ext cx="6684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b="1" i="1" dirty="0">
                <a:solidFill>
                  <a:srgbClr val="7030A0"/>
                </a:solidFill>
              </a:rPr>
              <a:t>Begin to use vocabulary from the text to support responses and explanations</a:t>
            </a:r>
          </a:p>
        </p:txBody>
      </p:sp>
      <p:sp>
        <p:nvSpPr>
          <p:cNvPr id="3" name="Rectangular Callout 2"/>
          <p:cNvSpPr/>
          <p:nvPr/>
        </p:nvSpPr>
        <p:spPr>
          <a:xfrm>
            <a:off x="411481" y="923925"/>
            <a:ext cx="1745180" cy="1109412"/>
          </a:xfrm>
          <a:prstGeom prst="wedgeRectCallout">
            <a:avLst>
              <a:gd name="adj1" fmla="val 76656"/>
              <a:gd name="adj2" fmla="val 3864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i="1" dirty="0" smtClean="0"/>
              <a:t>I saw these words in the </a:t>
            </a:r>
            <a:r>
              <a:rPr lang="en-GB" i="1" dirty="0" err="1" smtClean="0"/>
              <a:t>Wordle</a:t>
            </a:r>
            <a:r>
              <a:rPr lang="en-GB" i="1" dirty="0" smtClean="0"/>
              <a:t> yesterday!</a:t>
            </a:r>
          </a:p>
        </p:txBody>
      </p:sp>
      <p:sp>
        <p:nvSpPr>
          <p:cNvPr id="5" name="Rectangular Callout 4"/>
          <p:cNvSpPr/>
          <p:nvPr/>
        </p:nvSpPr>
        <p:spPr>
          <a:xfrm>
            <a:off x="288759" y="3756854"/>
            <a:ext cx="1867902" cy="2815395"/>
          </a:xfrm>
          <a:prstGeom prst="wedgeRectCallout">
            <a:avLst>
              <a:gd name="adj1" fmla="val 121825"/>
              <a:gd name="adj2" fmla="val -1264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i="1" dirty="0"/>
              <a:t>I  understand ‘spellbound’ now it is in the poem – the person is looking at the unicorn for a long time, they are curious about </a:t>
            </a:r>
            <a:r>
              <a:rPr lang="en-GB" i="1" dirty="0" smtClean="0"/>
              <a:t>it.  It says they are ‘wondering’</a:t>
            </a:r>
            <a:endParaRPr lang="en-GB" i="1" dirty="0"/>
          </a:p>
        </p:txBody>
      </p:sp>
      <p:sp>
        <p:nvSpPr>
          <p:cNvPr id="7" name="Rectangular Callout 6"/>
          <p:cNvSpPr/>
          <p:nvPr/>
        </p:nvSpPr>
        <p:spPr>
          <a:xfrm>
            <a:off x="6626549" y="3381375"/>
            <a:ext cx="2316869" cy="2971799"/>
          </a:xfrm>
          <a:prstGeom prst="wedgeRectCallout">
            <a:avLst>
              <a:gd name="adj1" fmla="val -114967"/>
              <a:gd name="adj2" fmla="val 124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i="1" dirty="0"/>
              <a:t>I have highlighted the rhyming words in different colours</a:t>
            </a:r>
            <a:r>
              <a:rPr lang="en-GB" i="1" dirty="0" smtClean="0"/>
              <a:t>.</a:t>
            </a:r>
          </a:p>
          <a:p>
            <a:pPr algn="ctr"/>
            <a:endParaRPr lang="en-GB" i="1" dirty="0"/>
          </a:p>
          <a:p>
            <a:pPr algn="ctr"/>
            <a:r>
              <a:rPr lang="en-GB" i="1" dirty="0" smtClean="0"/>
              <a:t>The hardest to find were ‘eyes’ and ‘surprise’ because they are not spelt like each other</a:t>
            </a:r>
          </a:p>
        </p:txBody>
      </p:sp>
      <p:sp>
        <p:nvSpPr>
          <p:cNvPr id="8" name="Rectangular Callout 7"/>
          <p:cNvSpPr/>
          <p:nvPr/>
        </p:nvSpPr>
        <p:spPr>
          <a:xfrm>
            <a:off x="6626549" y="1400176"/>
            <a:ext cx="2316869" cy="1714618"/>
          </a:xfrm>
          <a:prstGeom prst="wedgeRectCallout">
            <a:avLst>
              <a:gd name="adj1" fmla="val -157181"/>
              <a:gd name="adj2" fmla="val 1221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i="1" dirty="0" smtClean="0"/>
              <a:t>‘Suddenly’ is a good word because it shows how quickly something happened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159434" y="2218460"/>
            <a:ext cx="1916013" cy="1366066"/>
          </a:xfrm>
          <a:prstGeom prst="wedgeRectCallout">
            <a:avLst>
              <a:gd name="adj1" fmla="val 137137"/>
              <a:gd name="adj2" fmla="val 4208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i="1" dirty="0" smtClean="0"/>
              <a:t>It shows how the unicorn moves like a horse, because horses ‘prance’ around</a:t>
            </a:r>
          </a:p>
        </p:txBody>
      </p:sp>
    </p:spTree>
    <p:extLst>
      <p:ext uri="{BB962C8B-B14F-4D97-AF65-F5344CB8AC3E}">
        <p14:creationId xmlns:p14="http://schemas.microsoft.com/office/powerpoint/2010/main" val="316894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TempFolder\20151231_1400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3" r="40853"/>
          <a:stretch/>
        </p:blipFill>
        <p:spPr bwMode="auto">
          <a:xfrm rot="5400000">
            <a:off x="464976" y="-106522"/>
            <a:ext cx="3220943" cy="378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TempFolder\20151231_1400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1" t="4012" r="38986" b="4826"/>
          <a:stretch/>
        </p:blipFill>
        <p:spPr bwMode="auto">
          <a:xfrm rot="5400000">
            <a:off x="3737029" y="1696991"/>
            <a:ext cx="5041791" cy="522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02629" y="676727"/>
            <a:ext cx="46676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i="1" dirty="0" smtClean="0">
                <a:solidFill>
                  <a:srgbClr val="FF0000"/>
                </a:solidFill>
              </a:rPr>
              <a:t>Draft </a:t>
            </a:r>
            <a:r>
              <a:rPr lang="en-GB" b="1" i="1" dirty="0">
                <a:solidFill>
                  <a:srgbClr val="FF0000"/>
                </a:solidFill>
              </a:rPr>
              <a:t>and write by composing and rehearsing sentences orally, progressively building a varied and rich vocabulary</a:t>
            </a:r>
          </a:p>
        </p:txBody>
      </p:sp>
    </p:spTree>
    <p:extLst>
      <p:ext uri="{BB962C8B-B14F-4D97-AF65-F5344CB8AC3E}">
        <p14:creationId xmlns:p14="http://schemas.microsoft.com/office/powerpoint/2010/main" val="366715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TempFolder\20151231_1400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4" t="1660" r="46587" b="2803"/>
          <a:stretch/>
        </p:blipFill>
        <p:spPr bwMode="auto">
          <a:xfrm rot="5400000">
            <a:off x="324686" y="291603"/>
            <a:ext cx="6060385" cy="644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6839953" y="2404953"/>
            <a:ext cx="21115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b="1" i="1" dirty="0" smtClean="0">
                <a:solidFill>
                  <a:srgbClr val="FF0000"/>
                </a:solidFill>
              </a:rPr>
              <a:t>Use </a:t>
            </a:r>
            <a:r>
              <a:rPr lang="en-GB" b="1" i="1" dirty="0">
                <a:solidFill>
                  <a:srgbClr val="FF0000"/>
                </a:solidFill>
              </a:rPr>
              <a:t>adverbs and prepositions to express time, place and </a:t>
            </a:r>
            <a:r>
              <a:rPr lang="en-GB" b="1" i="1" dirty="0" smtClean="0">
                <a:solidFill>
                  <a:srgbClr val="FF0000"/>
                </a:solidFill>
              </a:rPr>
              <a:t>cause</a:t>
            </a:r>
          </a:p>
        </p:txBody>
      </p:sp>
    </p:spTree>
    <p:extLst>
      <p:ext uri="{BB962C8B-B14F-4D97-AF65-F5344CB8AC3E}">
        <p14:creationId xmlns:p14="http://schemas.microsoft.com/office/powerpoint/2010/main" val="31978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743</Words>
  <Application>Microsoft Office PowerPoint</Application>
  <PresentationFormat>On-screen Show (4:3)</PresentationFormat>
  <Paragraphs>84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Scribbans</dc:creator>
  <cp:lastModifiedBy>HUser</cp:lastModifiedBy>
  <cp:revision>59</cp:revision>
  <dcterms:created xsi:type="dcterms:W3CDTF">2015-10-23T00:16:46Z</dcterms:created>
  <dcterms:modified xsi:type="dcterms:W3CDTF">2016-01-06T22:30:48Z</dcterms:modified>
</cp:coreProperties>
</file>