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9"/>
  </p:notesMasterIdLst>
  <p:handoutMasterIdLst>
    <p:handoutMasterId r:id="rId190"/>
  </p:handoutMasterIdLst>
  <p:sldIdLst>
    <p:sldId id="259" r:id="rId2"/>
    <p:sldId id="438" r:id="rId3"/>
    <p:sldId id="439" r:id="rId4"/>
    <p:sldId id="737" r:id="rId5"/>
    <p:sldId id="739" r:id="rId6"/>
    <p:sldId id="851" r:id="rId7"/>
    <p:sldId id="835" r:id="rId8"/>
    <p:sldId id="836" r:id="rId9"/>
    <p:sldId id="740" r:id="rId10"/>
    <p:sldId id="744" r:id="rId11"/>
    <p:sldId id="743" r:id="rId12"/>
    <p:sldId id="457" r:id="rId13"/>
    <p:sldId id="741" r:id="rId14"/>
    <p:sldId id="854" r:id="rId15"/>
    <p:sldId id="855" r:id="rId16"/>
    <p:sldId id="856" r:id="rId17"/>
    <p:sldId id="858" r:id="rId18"/>
    <p:sldId id="859" r:id="rId19"/>
    <p:sldId id="860" r:id="rId20"/>
    <p:sldId id="449" r:id="rId21"/>
    <p:sldId id="448" r:id="rId22"/>
    <p:sldId id="829" r:id="rId23"/>
    <p:sldId id="451" r:id="rId24"/>
    <p:sldId id="454" r:id="rId25"/>
    <p:sldId id="459" r:id="rId26"/>
    <p:sldId id="450" r:id="rId27"/>
    <p:sldId id="460" r:id="rId28"/>
    <p:sldId id="465" r:id="rId29"/>
    <p:sldId id="676" r:id="rId30"/>
    <p:sldId id="464" r:id="rId31"/>
    <p:sldId id="466" r:id="rId32"/>
    <p:sldId id="467" r:id="rId33"/>
    <p:sldId id="461" r:id="rId34"/>
    <p:sldId id="852" r:id="rId35"/>
    <p:sldId id="468" r:id="rId36"/>
    <p:sldId id="469" r:id="rId37"/>
    <p:sldId id="853" r:id="rId38"/>
    <p:sldId id="497" r:id="rId39"/>
    <p:sldId id="499" r:id="rId40"/>
    <p:sldId id="452" r:id="rId41"/>
    <p:sldId id="857" r:id="rId42"/>
    <p:sldId id="455" r:id="rId43"/>
    <p:sldId id="456" r:id="rId44"/>
    <p:sldId id="500" r:id="rId45"/>
    <p:sldId id="501" r:id="rId46"/>
    <p:sldId id="498" r:id="rId47"/>
    <p:sldId id="463" r:id="rId48"/>
    <p:sldId id="462" r:id="rId49"/>
    <p:sldId id="866" r:id="rId50"/>
    <p:sldId id="867" r:id="rId51"/>
    <p:sldId id="889" r:id="rId52"/>
    <p:sldId id="890" r:id="rId53"/>
    <p:sldId id="894" r:id="rId54"/>
    <p:sldId id="895" r:id="rId55"/>
    <p:sldId id="900" r:id="rId56"/>
    <p:sldId id="924" r:id="rId57"/>
    <p:sldId id="679" r:id="rId58"/>
    <p:sldId id="906" r:id="rId59"/>
    <p:sldId id="925" r:id="rId60"/>
    <p:sldId id="907" r:id="rId61"/>
    <p:sldId id="927" r:id="rId62"/>
    <p:sldId id="953" r:id="rId63"/>
    <p:sldId id="914" r:id="rId64"/>
    <p:sldId id="915" r:id="rId65"/>
    <p:sldId id="916" r:id="rId66"/>
    <p:sldId id="917" r:id="rId67"/>
    <p:sldId id="918" r:id="rId68"/>
    <p:sldId id="928" r:id="rId69"/>
    <p:sldId id="910" r:id="rId70"/>
    <p:sldId id="926" r:id="rId71"/>
    <p:sldId id="911" r:id="rId72"/>
    <p:sldId id="930" r:id="rId73"/>
    <p:sldId id="919" r:id="rId74"/>
    <p:sldId id="920" r:id="rId75"/>
    <p:sldId id="931" r:id="rId76"/>
    <p:sldId id="943" r:id="rId77"/>
    <p:sldId id="453" r:id="rId78"/>
    <p:sldId id="923" r:id="rId79"/>
    <p:sldId id="993" r:id="rId80"/>
    <p:sldId id="945" r:id="rId81"/>
    <p:sldId id="949" r:id="rId82"/>
    <p:sldId id="946" r:id="rId83"/>
    <p:sldId id="947" r:id="rId84"/>
    <p:sldId id="948" r:id="rId85"/>
    <p:sldId id="950" r:id="rId86"/>
    <p:sldId id="951" r:id="rId87"/>
    <p:sldId id="992" r:id="rId88"/>
    <p:sldId id="901" r:id="rId89"/>
    <p:sldId id="754" r:id="rId90"/>
    <p:sldId id="896" r:id="rId91"/>
    <p:sldId id="902" r:id="rId92"/>
    <p:sldId id="903" r:id="rId93"/>
    <p:sldId id="904" r:id="rId94"/>
    <p:sldId id="905" r:id="rId95"/>
    <p:sldId id="990" r:id="rId96"/>
    <p:sldId id="956" r:id="rId97"/>
    <p:sldId id="954" r:id="rId98"/>
    <p:sldId id="991" r:id="rId99"/>
    <p:sldId id="551" r:id="rId100"/>
    <p:sldId id="552" r:id="rId101"/>
    <p:sldId id="553" r:id="rId102"/>
    <p:sldId id="548" r:id="rId103"/>
    <p:sldId id="868" r:id="rId104"/>
    <p:sldId id="869" r:id="rId105"/>
    <p:sldId id="870" r:id="rId106"/>
    <p:sldId id="871" r:id="rId107"/>
    <p:sldId id="872" r:id="rId108"/>
    <p:sldId id="873" r:id="rId109"/>
    <p:sldId id="874" r:id="rId110"/>
    <p:sldId id="875" r:id="rId111"/>
    <p:sldId id="876" r:id="rId112"/>
    <p:sldId id="877" r:id="rId113"/>
    <p:sldId id="878" r:id="rId114"/>
    <p:sldId id="879" r:id="rId115"/>
    <p:sldId id="880" r:id="rId116"/>
    <p:sldId id="881" r:id="rId117"/>
    <p:sldId id="882" r:id="rId118"/>
    <p:sldId id="883" r:id="rId119"/>
    <p:sldId id="884" r:id="rId120"/>
    <p:sldId id="885" r:id="rId121"/>
    <p:sldId id="886" r:id="rId122"/>
    <p:sldId id="958" r:id="rId123"/>
    <p:sldId id="959" r:id="rId124"/>
    <p:sldId id="960" r:id="rId125"/>
    <p:sldId id="961" r:id="rId126"/>
    <p:sldId id="962" r:id="rId127"/>
    <p:sldId id="963" r:id="rId128"/>
    <p:sldId id="964" r:id="rId129"/>
    <p:sldId id="965" r:id="rId130"/>
    <p:sldId id="966" r:id="rId131"/>
    <p:sldId id="967" r:id="rId132"/>
    <p:sldId id="968" r:id="rId133"/>
    <p:sldId id="969" r:id="rId134"/>
    <p:sldId id="970" r:id="rId135"/>
    <p:sldId id="971" r:id="rId136"/>
    <p:sldId id="972" r:id="rId137"/>
    <p:sldId id="973" r:id="rId138"/>
    <p:sldId id="887" r:id="rId139"/>
    <p:sldId id="888" r:id="rId140"/>
    <p:sldId id="999" r:id="rId141"/>
    <p:sldId id="957" r:id="rId142"/>
    <p:sldId id="595" r:id="rId143"/>
    <p:sldId id="596" r:id="rId144"/>
    <p:sldId id="597" r:id="rId145"/>
    <p:sldId id="598" r:id="rId146"/>
    <p:sldId id="599" r:id="rId147"/>
    <p:sldId id="600" r:id="rId148"/>
    <p:sldId id="601" r:id="rId149"/>
    <p:sldId id="602" r:id="rId150"/>
    <p:sldId id="607" r:id="rId151"/>
    <p:sldId id="608" r:id="rId152"/>
    <p:sldId id="609" r:id="rId153"/>
    <p:sldId id="610" r:id="rId154"/>
    <p:sldId id="1000" r:id="rId155"/>
    <p:sldId id="980" r:id="rId156"/>
    <p:sldId id="770" r:id="rId157"/>
    <p:sldId id="897" r:id="rId158"/>
    <p:sldId id="898" r:id="rId159"/>
    <p:sldId id="974" r:id="rId160"/>
    <p:sldId id="793" r:id="rId161"/>
    <p:sldId id="777" r:id="rId162"/>
    <p:sldId id="799" r:id="rId163"/>
    <p:sldId id="975" r:id="rId164"/>
    <p:sldId id="797" r:id="rId165"/>
    <p:sldId id="976" r:id="rId166"/>
    <p:sldId id="981" r:id="rId167"/>
    <p:sldId id="493" r:id="rId168"/>
    <p:sldId id="772" r:id="rId169"/>
    <p:sldId id="756" r:id="rId170"/>
    <p:sldId id="978" r:id="rId171"/>
    <p:sldId id="757" r:id="rId172"/>
    <p:sldId id="979" r:id="rId173"/>
    <p:sldId id="982" r:id="rId174"/>
    <p:sldId id="983" r:id="rId175"/>
    <p:sldId id="984" r:id="rId176"/>
    <p:sldId id="985" r:id="rId177"/>
    <p:sldId id="986" r:id="rId178"/>
    <p:sldId id="987" r:id="rId179"/>
    <p:sldId id="988" r:id="rId180"/>
    <p:sldId id="952" r:id="rId181"/>
    <p:sldId id="989" r:id="rId182"/>
    <p:sldId id="716" r:id="rId183"/>
    <p:sldId id="994" r:id="rId184"/>
    <p:sldId id="995" r:id="rId185"/>
    <p:sldId id="996" r:id="rId186"/>
    <p:sldId id="997" r:id="rId187"/>
    <p:sldId id="998" r:id="rId188"/>
  </p:sldIdLst>
  <p:sldSz cx="9144000" cy="6858000" type="screen4x3"/>
  <p:notesSz cx="6881813" cy="10002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1315" autoAdjust="0"/>
  </p:normalViewPr>
  <p:slideViewPr>
    <p:cSldViewPr>
      <p:cViewPr>
        <p:scale>
          <a:sx n="70" d="100"/>
          <a:sy n="70" d="100"/>
        </p:scale>
        <p:origin x="-1374" y="-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p:cViewPr varScale="1">
        <p:scale>
          <a:sx n="61" d="100"/>
          <a:sy n="61" d="100"/>
        </p:scale>
        <p:origin x="-3245" y="-82"/>
      </p:cViewPr>
      <p:guideLst>
        <p:guide orient="horz" pos="3150"/>
        <p:guide pos="2168"/>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handoutMaster" Target="handoutMasters/handout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C9D0CA-FB18-4998-B32E-8537769F9DF5}"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GB"/>
        </a:p>
      </dgm:t>
    </dgm:pt>
    <dgm:pt modelId="{8E7F3677-E415-409D-9861-E93494C8B9B5}">
      <dgm:prSet phldrT="[Text]"/>
      <dgm:spPr/>
      <dgm:t>
        <a:bodyPr/>
        <a:lstStyle/>
        <a:p>
          <a:r>
            <a:rPr lang="en-GB" dirty="0" smtClean="0"/>
            <a:t>National Curriculum subject content</a:t>
          </a:r>
          <a:endParaRPr lang="en-GB" dirty="0"/>
        </a:p>
      </dgm:t>
    </dgm:pt>
    <dgm:pt modelId="{DA9C6720-F518-44A4-8516-BFBE118ECA6D}" type="parTrans" cxnId="{E7AB9B9D-E232-4CC2-848F-210C1A35DBA0}">
      <dgm:prSet/>
      <dgm:spPr/>
      <dgm:t>
        <a:bodyPr/>
        <a:lstStyle/>
        <a:p>
          <a:endParaRPr lang="en-GB"/>
        </a:p>
      </dgm:t>
    </dgm:pt>
    <dgm:pt modelId="{DE672406-11B4-45B3-965A-875759159AE9}" type="sibTrans" cxnId="{E7AB9B9D-E232-4CC2-848F-210C1A35DBA0}">
      <dgm:prSet/>
      <dgm:spPr/>
      <dgm:t>
        <a:bodyPr/>
        <a:lstStyle/>
        <a:p>
          <a:endParaRPr lang="en-GB"/>
        </a:p>
      </dgm:t>
    </dgm:pt>
    <dgm:pt modelId="{CF84D977-D716-4BFF-9CCA-CA4EBA9D6AFA}">
      <dgm:prSet phldrT="[Text]"/>
      <dgm:spPr/>
      <dgm:t>
        <a:bodyPr/>
        <a:lstStyle/>
        <a:p>
          <a:r>
            <a:rPr lang="en-GB" dirty="0" smtClean="0"/>
            <a:t>Curriculum objectives</a:t>
          </a:r>
          <a:endParaRPr lang="en-GB" dirty="0"/>
        </a:p>
      </dgm:t>
    </dgm:pt>
    <dgm:pt modelId="{303F3C0D-F4E3-4B07-8BB1-97F8E743C67B}" type="parTrans" cxnId="{79E00C9A-BF5E-4278-B59E-BD1C787AEDAC}">
      <dgm:prSet/>
      <dgm:spPr/>
      <dgm:t>
        <a:bodyPr/>
        <a:lstStyle/>
        <a:p>
          <a:endParaRPr lang="en-GB"/>
        </a:p>
      </dgm:t>
    </dgm:pt>
    <dgm:pt modelId="{E327CFD2-177A-493A-B88F-1C8DE4221382}" type="sibTrans" cxnId="{79E00C9A-BF5E-4278-B59E-BD1C787AEDAC}">
      <dgm:prSet/>
      <dgm:spPr/>
      <dgm:t>
        <a:bodyPr/>
        <a:lstStyle/>
        <a:p>
          <a:endParaRPr lang="en-GB"/>
        </a:p>
      </dgm:t>
    </dgm:pt>
    <dgm:pt modelId="{626D2145-041B-41AA-BC3C-EAE5E30AA835}">
      <dgm:prSet phldrT="[Text]"/>
      <dgm:spPr/>
      <dgm:t>
        <a:bodyPr/>
        <a:lstStyle/>
        <a:p>
          <a:r>
            <a:rPr lang="en-GB" dirty="0" smtClean="0"/>
            <a:t>Key Performance indicators</a:t>
          </a:r>
          <a:endParaRPr lang="en-GB" dirty="0"/>
        </a:p>
      </dgm:t>
    </dgm:pt>
    <dgm:pt modelId="{EA41BF32-E81D-42A6-8284-FE82BE9CD46B}" type="parTrans" cxnId="{E5F8CE25-CD46-4BE2-9A30-7CD90241E872}">
      <dgm:prSet/>
      <dgm:spPr/>
      <dgm:t>
        <a:bodyPr/>
        <a:lstStyle/>
        <a:p>
          <a:endParaRPr lang="en-GB"/>
        </a:p>
      </dgm:t>
    </dgm:pt>
    <dgm:pt modelId="{B45D4663-3993-4355-8442-72E5BF8BDB31}" type="sibTrans" cxnId="{E5F8CE25-CD46-4BE2-9A30-7CD90241E872}">
      <dgm:prSet/>
      <dgm:spPr/>
      <dgm:t>
        <a:bodyPr/>
        <a:lstStyle/>
        <a:p>
          <a:endParaRPr lang="en-GB"/>
        </a:p>
      </dgm:t>
    </dgm:pt>
    <dgm:pt modelId="{04405FAE-A993-4998-8E93-D16735DE8865}">
      <dgm:prSet phldrT="[Text]"/>
      <dgm:spPr/>
      <dgm:t>
        <a:bodyPr/>
        <a:lstStyle/>
        <a:p>
          <a:r>
            <a:rPr lang="en-GB" dirty="0" smtClean="0"/>
            <a:t>NAHT Year Group Performance standard</a:t>
          </a:r>
          <a:endParaRPr lang="en-GB" dirty="0"/>
        </a:p>
      </dgm:t>
    </dgm:pt>
    <dgm:pt modelId="{AD9F5A88-8812-4928-ACB2-EA04B6F8EBE7}" type="parTrans" cxnId="{C3739D4D-B617-4D30-9672-A56A66C99DC2}">
      <dgm:prSet/>
      <dgm:spPr/>
      <dgm:t>
        <a:bodyPr/>
        <a:lstStyle/>
        <a:p>
          <a:endParaRPr lang="en-GB"/>
        </a:p>
      </dgm:t>
    </dgm:pt>
    <dgm:pt modelId="{19B0C418-0B31-49D5-B271-6622430E0AE9}" type="sibTrans" cxnId="{C3739D4D-B617-4D30-9672-A56A66C99DC2}">
      <dgm:prSet/>
      <dgm:spPr/>
      <dgm:t>
        <a:bodyPr/>
        <a:lstStyle/>
        <a:p>
          <a:endParaRPr lang="en-GB"/>
        </a:p>
      </dgm:t>
    </dgm:pt>
    <dgm:pt modelId="{8EB2775C-8AE7-4A18-A99F-DE32A8AC5543}">
      <dgm:prSet phldrT="[Text]"/>
      <dgm:spPr/>
      <dgm:t>
        <a:bodyPr/>
        <a:lstStyle/>
        <a:p>
          <a:r>
            <a:rPr lang="en-GB" dirty="0" smtClean="0"/>
            <a:t>Key Stage performance standards, assessments and tests</a:t>
          </a:r>
          <a:endParaRPr lang="en-GB" dirty="0"/>
        </a:p>
      </dgm:t>
    </dgm:pt>
    <dgm:pt modelId="{2E75974D-25C0-4B7D-B5DB-97733E66CDF7}" type="parTrans" cxnId="{0018243E-3AEF-411F-9F27-BB7DC79F9773}">
      <dgm:prSet/>
      <dgm:spPr/>
      <dgm:t>
        <a:bodyPr/>
        <a:lstStyle/>
        <a:p>
          <a:endParaRPr lang="en-GB"/>
        </a:p>
      </dgm:t>
    </dgm:pt>
    <dgm:pt modelId="{5B144B67-A085-48DD-BB4A-5E6CEEE49142}" type="sibTrans" cxnId="{0018243E-3AEF-411F-9F27-BB7DC79F9773}">
      <dgm:prSet/>
      <dgm:spPr/>
      <dgm:t>
        <a:bodyPr/>
        <a:lstStyle/>
        <a:p>
          <a:endParaRPr lang="en-GB"/>
        </a:p>
      </dgm:t>
    </dgm:pt>
    <dgm:pt modelId="{2D866D9B-8FBD-47BD-953B-D6A37F2BA537}" type="pres">
      <dgm:prSet presAssocID="{EBC9D0CA-FB18-4998-B32E-8537769F9DF5}" presName="Name0" presStyleCnt="0">
        <dgm:presLayoutVars>
          <dgm:dir/>
          <dgm:resizeHandles val="exact"/>
        </dgm:presLayoutVars>
      </dgm:prSet>
      <dgm:spPr/>
      <dgm:t>
        <a:bodyPr/>
        <a:lstStyle/>
        <a:p>
          <a:endParaRPr lang="en-GB"/>
        </a:p>
      </dgm:t>
    </dgm:pt>
    <dgm:pt modelId="{EB1425D7-D04A-4C51-A686-356D30B5D69B}" type="pres">
      <dgm:prSet presAssocID="{EBC9D0CA-FB18-4998-B32E-8537769F9DF5}" presName="cycle" presStyleCnt="0"/>
      <dgm:spPr/>
    </dgm:pt>
    <dgm:pt modelId="{85ABC9A9-04AB-4A9A-8E30-1A1B0EB648FE}" type="pres">
      <dgm:prSet presAssocID="{8E7F3677-E415-409D-9861-E93494C8B9B5}" presName="nodeFirstNode" presStyleLbl="node1" presStyleIdx="0" presStyleCnt="5">
        <dgm:presLayoutVars>
          <dgm:bulletEnabled val="1"/>
        </dgm:presLayoutVars>
      </dgm:prSet>
      <dgm:spPr/>
      <dgm:t>
        <a:bodyPr/>
        <a:lstStyle/>
        <a:p>
          <a:endParaRPr lang="en-GB"/>
        </a:p>
      </dgm:t>
    </dgm:pt>
    <dgm:pt modelId="{7002805C-A425-44FC-AE5D-CF3BC35CBF6C}" type="pres">
      <dgm:prSet presAssocID="{DE672406-11B4-45B3-965A-875759159AE9}" presName="sibTransFirstNode" presStyleLbl="bgShp" presStyleIdx="0" presStyleCnt="1"/>
      <dgm:spPr/>
      <dgm:t>
        <a:bodyPr/>
        <a:lstStyle/>
        <a:p>
          <a:endParaRPr lang="en-GB"/>
        </a:p>
      </dgm:t>
    </dgm:pt>
    <dgm:pt modelId="{D5D86598-A919-45A8-82A1-3F3B077CCB19}" type="pres">
      <dgm:prSet presAssocID="{CF84D977-D716-4BFF-9CCA-CA4EBA9D6AFA}" presName="nodeFollowingNodes" presStyleLbl="node1" presStyleIdx="1" presStyleCnt="5">
        <dgm:presLayoutVars>
          <dgm:bulletEnabled val="1"/>
        </dgm:presLayoutVars>
      </dgm:prSet>
      <dgm:spPr/>
      <dgm:t>
        <a:bodyPr/>
        <a:lstStyle/>
        <a:p>
          <a:endParaRPr lang="en-GB"/>
        </a:p>
      </dgm:t>
    </dgm:pt>
    <dgm:pt modelId="{8DBFAA46-7410-49A8-9490-09746DB59C80}" type="pres">
      <dgm:prSet presAssocID="{626D2145-041B-41AA-BC3C-EAE5E30AA835}" presName="nodeFollowingNodes" presStyleLbl="node1" presStyleIdx="2" presStyleCnt="5">
        <dgm:presLayoutVars>
          <dgm:bulletEnabled val="1"/>
        </dgm:presLayoutVars>
      </dgm:prSet>
      <dgm:spPr/>
      <dgm:t>
        <a:bodyPr/>
        <a:lstStyle/>
        <a:p>
          <a:endParaRPr lang="en-GB"/>
        </a:p>
      </dgm:t>
    </dgm:pt>
    <dgm:pt modelId="{52223475-9C98-421D-95D5-76E69507F322}" type="pres">
      <dgm:prSet presAssocID="{04405FAE-A993-4998-8E93-D16735DE8865}" presName="nodeFollowingNodes" presStyleLbl="node1" presStyleIdx="3" presStyleCnt="5">
        <dgm:presLayoutVars>
          <dgm:bulletEnabled val="1"/>
        </dgm:presLayoutVars>
      </dgm:prSet>
      <dgm:spPr/>
      <dgm:t>
        <a:bodyPr/>
        <a:lstStyle/>
        <a:p>
          <a:endParaRPr lang="en-GB"/>
        </a:p>
      </dgm:t>
    </dgm:pt>
    <dgm:pt modelId="{3D9BD666-87FB-44D7-80AA-E7F31EDDD70C}" type="pres">
      <dgm:prSet presAssocID="{8EB2775C-8AE7-4A18-A99F-DE32A8AC5543}" presName="nodeFollowingNodes" presStyleLbl="node1" presStyleIdx="4" presStyleCnt="5">
        <dgm:presLayoutVars>
          <dgm:bulletEnabled val="1"/>
        </dgm:presLayoutVars>
      </dgm:prSet>
      <dgm:spPr/>
      <dgm:t>
        <a:bodyPr/>
        <a:lstStyle/>
        <a:p>
          <a:endParaRPr lang="en-GB"/>
        </a:p>
      </dgm:t>
    </dgm:pt>
  </dgm:ptLst>
  <dgm:cxnLst>
    <dgm:cxn modelId="{26D6C858-7697-4C28-9303-905ADF480B64}" type="presOf" srcId="{8E7F3677-E415-409D-9861-E93494C8B9B5}" destId="{85ABC9A9-04AB-4A9A-8E30-1A1B0EB648FE}" srcOrd="0" destOrd="0" presId="urn:microsoft.com/office/officeart/2005/8/layout/cycle3"/>
    <dgm:cxn modelId="{BBEA5401-FBE1-4DB9-A6EE-684A6C2F29D0}" type="presOf" srcId="{626D2145-041B-41AA-BC3C-EAE5E30AA835}" destId="{8DBFAA46-7410-49A8-9490-09746DB59C80}" srcOrd="0" destOrd="0" presId="urn:microsoft.com/office/officeart/2005/8/layout/cycle3"/>
    <dgm:cxn modelId="{C3739D4D-B617-4D30-9672-A56A66C99DC2}" srcId="{EBC9D0CA-FB18-4998-B32E-8537769F9DF5}" destId="{04405FAE-A993-4998-8E93-D16735DE8865}" srcOrd="3" destOrd="0" parTransId="{AD9F5A88-8812-4928-ACB2-EA04B6F8EBE7}" sibTransId="{19B0C418-0B31-49D5-B271-6622430E0AE9}"/>
    <dgm:cxn modelId="{7E44100E-0484-41EE-A44B-7131D6EE978F}" type="presOf" srcId="{EBC9D0CA-FB18-4998-B32E-8537769F9DF5}" destId="{2D866D9B-8FBD-47BD-953B-D6A37F2BA537}" srcOrd="0" destOrd="0" presId="urn:microsoft.com/office/officeart/2005/8/layout/cycle3"/>
    <dgm:cxn modelId="{4D42ABFB-C24D-4F3E-B3BF-D3E809562957}" type="presOf" srcId="{DE672406-11B4-45B3-965A-875759159AE9}" destId="{7002805C-A425-44FC-AE5D-CF3BC35CBF6C}" srcOrd="0" destOrd="0" presId="urn:microsoft.com/office/officeart/2005/8/layout/cycle3"/>
    <dgm:cxn modelId="{E7AB9B9D-E232-4CC2-848F-210C1A35DBA0}" srcId="{EBC9D0CA-FB18-4998-B32E-8537769F9DF5}" destId="{8E7F3677-E415-409D-9861-E93494C8B9B5}" srcOrd="0" destOrd="0" parTransId="{DA9C6720-F518-44A4-8516-BFBE118ECA6D}" sibTransId="{DE672406-11B4-45B3-965A-875759159AE9}"/>
    <dgm:cxn modelId="{BE5EE4DA-DC27-4BD6-9805-5A656AE62E9D}" type="presOf" srcId="{8EB2775C-8AE7-4A18-A99F-DE32A8AC5543}" destId="{3D9BD666-87FB-44D7-80AA-E7F31EDDD70C}" srcOrd="0" destOrd="0" presId="urn:microsoft.com/office/officeart/2005/8/layout/cycle3"/>
    <dgm:cxn modelId="{0018243E-3AEF-411F-9F27-BB7DC79F9773}" srcId="{EBC9D0CA-FB18-4998-B32E-8537769F9DF5}" destId="{8EB2775C-8AE7-4A18-A99F-DE32A8AC5543}" srcOrd="4" destOrd="0" parTransId="{2E75974D-25C0-4B7D-B5DB-97733E66CDF7}" sibTransId="{5B144B67-A085-48DD-BB4A-5E6CEEE49142}"/>
    <dgm:cxn modelId="{CA784D34-3B0C-4461-A1A6-D7C596BF176F}" type="presOf" srcId="{CF84D977-D716-4BFF-9CCA-CA4EBA9D6AFA}" destId="{D5D86598-A919-45A8-82A1-3F3B077CCB19}" srcOrd="0" destOrd="0" presId="urn:microsoft.com/office/officeart/2005/8/layout/cycle3"/>
    <dgm:cxn modelId="{79E00C9A-BF5E-4278-B59E-BD1C787AEDAC}" srcId="{EBC9D0CA-FB18-4998-B32E-8537769F9DF5}" destId="{CF84D977-D716-4BFF-9CCA-CA4EBA9D6AFA}" srcOrd="1" destOrd="0" parTransId="{303F3C0D-F4E3-4B07-8BB1-97F8E743C67B}" sibTransId="{E327CFD2-177A-493A-B88F-1C8DE4221382}"/>
    <dgm:cxn modelId="{E5F8CE25-CD46-4BE2-9A30-7CD90241E872}" srcId="{EBC9D0CA-FB18-4998-B32E-8537769F9DF5}" destId="{626D2145-041B-41AA-BC3C-EAE5E30AA835}" srcOrd="2" destOrd="0" parTransId="{EA41BF32-E81D-42A6-8284-FE82BE9CD46B}" sibTransId="{B45D4663-3993-4355-8442-72E5BF8BDB31}"/>
    <dgm:cxn modelId="{2892F2D9-DDD3-4910-B62A-456772B75D43}" type="presOf" srcId="{04405FAE-A993-4998-8E93-D16735DE8865}" destId="{52223475-9C98-421D-95D5-76E69507F322}" srcOrd="0" destOrd="0" presId="urn:microsoft.com/office/officeart/2005/8/layout/cycle3"/>
    <dgm:cxn modelId="{7993D824-8B46-4C18-9621-C23597378841}" type="presParOf" srcId="{2D866D9B-8FBD-47BD-953B-D6A37F2BA537}" destId="{EB1425D7-D04A-4C51-A686-356D30B5D69B}" srcOrd="0" destOrd="0" presId="urn:microsoft.com/office/officeart/2005/8/layout/cycle3"/>
    <dgm:cxn modelId="{36AA9BA9-CCD6-4F0B-850A-5D2D8A05DCE9}" type="presParOf" srcId="{EB1425D7-D04A-4C51-A686-356D30B5D69B}" destId="{85ABC9A9-04AB-4A9A-8E30-1A1B0EB648FE}" srcOrd="0" destOrd="0" presId="urn:microsoft.com/office/officeart/2005/8/layout/cycle3"/>
    <dgm:cxn modelId="{ABA7D88C-65C5-491D-8385-0F20F180AA73}" type="presParOf" srcId="{EB1425D7-D04A-4C51-A686-356D30B5D69B}" destId="{7002805C-A425-44FC-AE5D-CF3BC35CBF6C}" srcOrd="1" destOrd="0" presId="urn:microsoft.com/office/officeart/2005/8/layout/cycle3"/>
    <dgm:cxn modelId="{C85C8B40-4C8F-461B-AA86-24B825F92428}" type="presParOf" srcId="{EB1425D7-D04A-4C51-A686-356D30B5D69B}" destId="{D5D86598-A919-45A8-82A1-3F3B077CCB19}" srcOrd="2" destOrd="0" presId="urn:microsoft.com/office/officeart/2005/8/layout/cycle3"/>
    <dgm:cxn modelId="{A1C57A0A-114D-4232-8021-57788DD28327}" type="presParOf" srcId="{EB1425D7-D04A-4C51-A686-356D30B5D69B}" destId="{8DBFAA46-7410-49A8-9490-09746DB59C80}" srcOrd="3" destOrd="0" presId="urn:microsoft.com/office/officeart/2005/8/layout/cycle3"/>
    <dgm:cxn modelId="{1E34400F-E7D3-4A9D-B737-8AD259F2AAAC}" type="presParOf" srcId="{EB1425D7-D04A-4C51-A686-356D30B5D69B}" destId="{52223475-9C98-421D-95D5-76E69507F322}" srcOrd="4" destOrd="0" presId="urn:microsoft.com/office/officeart/2005/8/layout/cycle3"/>
    <dgm:cxn modelId="{178DDA9C-6990-4B9B-B1F7-31BDA20E8DEA}" type="presParOf" srcId="{EB1425D7-D04A-4C51-A686-356D30B5D69B}" destId="{3D9BD666-87FB-44D7-80AA-E7F31EDDD70C}"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A0DC7D-0363-48A4-B9E7-430833BF1BF0}"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C6DF8AE0-FA29-499F-BEDE-3B596A30BBB6}">
      <dgm:prSet phldrT="[Text]" custT="1"/>
      <dgm:spPr/>
      <dgm:t>
        <a:bodyPr/>
        <a:lstStyle/>
        <a:p>
          <a:pPr defTabSz="800100">
            <a:lnSpc>
              <a:spcPct val="90000"/>
            </a:lnSpc>
            <a:spcBef>
              <a:spcPct val="0"/>
            </a:spcBef>
            <a:spcAft>
              <a:spcPct val="35000"/>
            </a:spcAft>
          </a:pPr>
          <a:r>
            <a:rPr lang="en-GB" sz="1400" b="1" dirty="0" smtClean="0"/>
            <a:t>2015 FLOOR STANDARD </a:t>
          </a:r>
        </a:p>
        <a:p>
          <a:pPr marL="0" marR="0" indent="0" defTabSz="914400" eaLnBrk="1" fontAlgn="auto" latinLnBrk="0" hangingPunct="1">
            <a:lnSpc>
              <a:spcPct val="100000"/>
            </a:lnSpc>
            <a:spcBef>
              <a:spcPts val="0"/>
            </a:spcBef>
            <a:spcAft>
              <a:spcPts val="0"/>
            </a:spcAft>
            <a:buClrTx/>
            <a:buSzTx/>
            <a:buFontTx/>
            <a:buNone/>
            <a:tabLst/>
            <a:defRPr/>
          </a:pPr>
          <a:r>
            <a:rPr lang="en-GB" sz="1400" dirty="0" smtClean="0"/>
            <a:t>Less than 65% L4+ RWM &amp; less than median progress in </a:t>
          </a:r>
          <a:r>
            <a:rPr lang="en-GB" sz="1400" b="1" dirty="0" smtClean="0"/>
            <a:t>ALL </a:t>
          </a:r>
          <a:r>
            <a:rPr lang="en-GB" sz="1400" dirty="0" smtClean="0"/>
            <a:t>subjects </a:t>
          </a:r>
        </a:p>
        <a:p>
          <a:pPr defTabSz="800100">
            <a:lnSpc>
              <a:spcPct val="90000"/>
            </a:lnSpc>
            <a:spcBef>
              <a:spcPct val="0"/>
            </a:spcBef>
            <a:spcAft>
              <a:spcPct val="35000"/>
            </a:spcAft>
          </a:pPr>
          <a:endParaRPr lang="en-GB" sz="1400" dirty="0"/>
        </a:p>
      </dgm:t>
    </dgm:pt>
    <dgm:pt modelId="{232A0F96-5DBB-40B3-827B-E5B943DBC357}" type="parTrans" cxnId="{2C499BBA-5FA5-449A-9430-84B693EC6DCB}">
      <dgm:prSet/>
      <dgm:spPr/>
      <dgm:t>
        <a:bodyPr/>
        <a:lstStyle/>
        <a:p>
          <a:endParaRPr lang="en-GB"/>
        </a:p>
      </dgm:t>
    </dgm:pt>
    <dgm:pt modelId="{A3143DCF-67AD-46D4-99D2-D1B5B6B4DDD0}" type="sibTrans" cxnId="{2C499BBA-5FA5-449A-9430-84B693EC6DCB}">
      <dgm:prSet/>
      <dgm:spPr/>
      <dgm:t>
        <a:bodyPr/>
        <a:lstStyle/>
        <a:p>
          <a:endParaRPr lang="en-GB"/>
        </a:p>
      </dgm:t>
    </dgm:pt>
    <dgm:pt modelId="{F824F0F3-8620-4C89-BB4C-B990D845D6DD}">
      <dgm:prSet phldrT="[Text]" custT="1"/>
      <dgm:spPr/>
      <dgm:t>
        <a:bodyPr/>
        <a:lstStyle/>
        <a:p>
          <a:r>
            <a:rPr lang="en-GB" sz="1600" b="1" dirty="0" smtClean="0"/>
            <a:t>2016 FLOOR STANDARD</a:t>
          </a:r>
        </a:p>
        <a:p>
          <a:r>
            <a:rPr lang="en-GB" sz="1050" dirty="0" smtClean="0"/>
            <a:t>Less than 65% ‘national standard’ </a:t>
          </a:r>
        </a:p>
        <a:p>
          <a:r>
            <a:rPr lang="en-GB" sz="1050" dirty="0" smtClean="0"/>
            <a:t>&amp; less than median progress in </a:t>
          </a:r>
          <a:r>
            <a:rPr lang="en-GB" sz="1050" b="1" dirty="0" smtClean="0"/>
            <a:t>ONE </a:t>
          </a:r>
          <a:r>
            <a:rPr lang="en-GB" sz="1050" dirty="0" smtClean="0"/>
            <a:t>subject </a:t>
          </a:r>
        </a:p>
        <a:p>
          <a:endParaRPr lang="en-GB" sz="1050" b="1" dirty="0" smtClean="0"/>
        </a:p>
        <a:p>
          <a:r>
            <a:rPr lang="en-GB" sz="1050" b="1" dirty="0" smtClean="0"/>
            <a:t>COASTING </a:t>
          </a:r>
        </a:p>
        <a:p>
          <a:r>
            <a:rPr lang="en-GB" sz="1050" dirty="0" smtClean="0"/>
            <a:t>Less than 85% in 2014 and 2015 &amp; less than ‘average’ progress plus below ‘coasting level ‘ in 2016</a:t>
          </a:r>
        </a:p>
      </dgm:t>
    </dgm:pt>
    <dgm:pt modelId="{675431BB-6176-40B9-8D33-7D5EC8203230}" type="parTrans" cxnId="{E853A767-676F-491B-A75A-91DBAE3F0496}">
      <dgm:prSet/>
      <dgm:spPr/>
      <dgm:t>
        <a:bodyPr/>
        <a:lstStyle/>
        <a:p>
          <a:endParaRPr lang="en-GB"/>
        </a:p>
      </dgm:t>
    </dgm:pt>
    <dgm:pt modelId="{B8896E38-DBDB-48A4-A720-ECBBE9139511}" type="sibTrans" cxnId="{E853A767-676F-491B-A75A-91DBAE3F0496}">
      <dgm:prSet/>
      <dgm:spPr/>
      <dgm:t>
        <a:bodyPr/>
        <a:lstStyle/>
        <a:p>
          <a:endParaRPr lang="en-GB"/>
        </a:p>
      </dgm:t>
    </dgm:pt>
    <dgm:pt modelId="{152EF8BE-2301-4677-A569-974DB8512036}">
      <dgm:prSet phldrT="[Text]" custT="1"/>
      <dgm:spPr/>
      <dgm:t>
        <a:bodyPr/>
        <a:lstStyle/>
        <a:p>
          <a:r>
            <a:rPr lang="en-GB" sz="1400" b="1" dirty="0" smtClean="0"/>
            <a:t>2017 FLOOR STANDARD</a:t>
          </a:r>
        </a:p>
        <a:p>
          <a:r>
            <a:rPr lang="en-GB" sz="1400" dirty="0" smtClean="0"/>
            <a:t>Not published</a:t>
          </a:r>
        </a:p>
        <a:p>
          <a:r>
            <a:rPr lang="en-GB" sz="1400" dirty="0" smtClean="0"/>
            <a:t> </a:t>
          </a:r>
        </a:p>
        <a:p>
          <a:r>
            <a:rPr lang="en-GB" sz="1400" b="1" dirty="0" smtClean="0"/>
            <a:t>COASTING</a:t>
          </a:r>
          <a:r>
            <a:rPr lang="en-GB" sz="1400" dirty="0" smtClean="0"/>
            <a:t> </a:t>
          </a:r>
        </a:p>
        <a:p>
          <a:r>
            <a:rPr lang="en-GB" sz="1400" dirty="0" smtClean="0"/>
            <a:t>Less than 85% in 2015 &amp; less than ‘average’ progress plus below ‘coasting level ‘ in 2016 and 2017 </a:t>
          </a:r>
          <a:endParaRPr lang="en-GB" sz="1400" dirty="0"/>
        </a:p>
      </dgm:t>
    </dgm:pt>
    <dgm:pt modelId="{3C7B3325-3FD3-4110-9FDB-A92C1B890F13}" type="parTrans" cxnId="{B9B6B1B2-C0B5-4219-BB82-33FA949F9D65}">
      <dgm:prSet/>
      <dgm:spPr/>
      <dgm:t>
        <a:bodyPr/>
        <a:lstStyle/>
        <a:p>
          <a:endParaRPr lang="en-GB"/>
        </a:p>
      </dgm:t>
    </dgm:pt>
    <dgm:pt modelId="{29605F7E-2F31-4E3C-A887-E7C4D7DB4841}" type="sibTrans" cxnId="{B9B6B1B2-C0B5-4219-BB82-33FA949F9D65}">
      <dgm:prSet/>
      <dgm:spPr/>
      <dgm:t>
        <a:bodyPr/>
        <a:lstStyle/>
        <a:p>
          <a:endParaRPr lang="en-GB"/>
        </a:p>
      </dgm:t>
    </dgm:pt>
    <dgm:pt modelId="{8F4D4FFA-77DC-4E7B-A644-38D6D195BC2B}">
      <dgm:prSet custT="1"/>
      <dgm:spPr/>
      <dgm:t>
        <a:bodyPr/>
        <a:lstStyle/>
        <a:p>
          <a:r>
            <a:rPr lang="en-GB" sz="1400" b="1" dirty="0" smtClean="0"/>
            <a:t>2018 FLOOR STANDARD </a:t>
          </a:r>
        </a:p>
        <a:p>
          <a:r>
            <a:rPr lang="en-GB" sz="1400" dirty="0" smtClean="0"/>
            <a:t>Not published </a:t>
          </a:r>
        </a:p>
        <a:p>
          <a:endParaRPr lang="en-GB" sz="1400" dirty="0" smtClean="0"/>
        </a:p>
        <a:p>
          <a:r>
            <a:rPr lang="en-GB" sz="1400" b="1" dirty="0" smtClean="0"/>
            <a:t>COASTING </a:t>
          </a:r>
        </a:p>
        <a:p>
          <a:r>
            <a:rPr lang="en-GB" sz="1400" dirty="0" smtClean="0"/>
            <a:t>Below ‘coasting level ‘ in 2016, 2017 and 2018 </a:t>
          </a:r>
        </a:p>
        <a:p>
          <a:endParaRPr lang="en-GB" dirty="0"/>
        </a:p>
      </dgm:t>
    </dgm:pt>
    <dgm:pt modelId="{8D0FA802-C6AF-43C0-A1C6-062E680D20C8}" type="parTrans" cxnId="{15625715-BE8F-46AD-952E-9FF9C034F425}">
      <dgm:prSet/>
      <dgm:spPr/>
      <dgm:t>
        <a:bodyPr/>
        <a:lstStyle/>
        <a:p>
          <a:endParaRPr lang="en-GB"/>
        </a:p>
      </dgm:t>
    </dgm:pt>
    <dgm:pt modelId="{0035B842-247D-4D0D-A0C6-6E37189DB2D0}" type="sibTrans" cxnId="{15625715-BE8F-46AD-952E-9FF9C034F425}">
      <dgm:prSet/>
      <dgm:spPr/>
      <dgm:t>
        <a:bodyPr/>
        <a:lstStyle/>
        <a:p>
          <a:endParaRPr lang="en-GB"/>
        </a:p>
      </dgm:t>
    </dgm:pt>
    <dgm:pt modelId="{8033815F-7504-48FE-9359-E3648488DEE5}" type="pres">
      <dgm:prSet presAssocID="{91A0DC7D-0363-48A4-B9E7-430833BF1BF0}" presName="Name0" presStyleCnt="0">
        <dgm:presLayoutVars>
          <dgm:dir/>
          <dgm:resizeHandles val="exact"/>
        </dgm:presLayoutVars>
      </dgm:prSet>
      <dgm:spPr/>
      <dgm:t>
        <a:bodyPr/>
        <a:lstStyle/>
        <a:p>
          <a:endParaRPr lang="en-GB"/>
        </a:p>
      </dgm:t>
    </dgm:pt>
    <dgm:pt modelId="{4C688915-9B04-4028-B772-04C78D859F18}" type="pres">
      <dgm:prSet presAssocID="{C6DF8AE0-FA29-499F-BEDE-3B596A30BBB6}" presName="node" presStyleLbl="node1" presStyleIdx="0" presStyleCnt="4" custScaleX="110254">
        <dgm:presLayoutVars>
          <dgm:bulletEnabled val="1"/>
        </dgm:presLayoutVars>
      </dgm:prSet>
      <dgm:spPr/>
      <dgm:t>
        <a:bodyPr/>
        <a:lstStyle/>
        <a:p>
          <a:endParaRPr lang="en-GB"/>
        </a:p>
      </dgm:t>
    </dgm:pt>
    <dgm:pt modelId="{4B190406-85C8-4367-BCC9-B416C179B3E6}" type="pres">
      <dgm:prSet presAssocID="{A3143DCF-67AD-46D4-99D2-D1B5B6B4DDD0}" presName="sibTrans" presStyleCnt="0"/>
      <dgm:spPr/>
    </dgm:pt>
    <dgm:pt modelId="{10BF724F-14A6-4C78-988F-7A5F74F5431B}" type="pres">
      <dgm:prSet presAssocID="{F824F0F3-8620-4C89-BB4C-B990D845D6DD}" presName="node" presStyleLbl="node1" presStyleIdx="1" presStyleCnt="4" custScaleX="115759">
        <dgm:presLayoutVars>
          <dgm:bulletEnabled val="1"/>
        </dgm:presLayoutVars>
      </dgm:prSet>
      <dgm:spPr/>
      <dgm:t>
        <a:bodyPr/>
        <a:lstStyle/>
        <a:p>
          <a:endParaRPr lang="en-GB"/>
        </a:p>
      </dgm:t>
    </dgm:pt>
    <dgm:pt modelId="{8701E87F-C085-4DFB-BBD8-195DC4C17C94}" type="pres">
      <dgm:prSet presAssocID="{B8896E38-DBDB-48A4-A720-ECBBE9139511}" presName="sibTrans" presStyleCnt="0"/>
      <dgm:spPr/>
    </dgm:pt>
    <dgm:pt modelId="{5C440E72-796C-4509-8FF0-F6E6F1776357}" type="pres">
      <dgm:prSet presAssocID="{152EF8BE-2301-4677-A569-974DB8512036}" presName="node" presStyleLbl="node1" presStyleIdx="2" presStyleCnt="4" custScaleX="125458">
        <dgm:presLayoutVars>
          <dgm:bulletEnabled val="1"/>
        </dgm:presLayoutVars>
      </dgm:prSet>
      <dgm:spPr/>
      <dgm:t>
        <a:bodyPr/>
        <a:lstStyle/>
        <a:p>
          <a:endParaRPr lang="en-GB"/>
        </a:p>
      </dgm:t>
    </dgm:pt>
    <dgm:pt modelId="{E063D359-2103-46D0-8441-88BED7592133}" type="pres">
      <dgm:prSet presAssocID="{29605F7E-2F31-4E3C-A887-E7C4D7DB4841}" presName="sibTrans" presStyleCnt="0"/>
      <dgm:spPr/>
    </dgm:pt>
    <dgm:pt modelId="{47B44B95-AF48-403A-8948-E111BB2541FB}" type="pres">
      <dgm:prSet presAssocID="{8F4D4FFA-77DC-4E7B-A644-38D6D195BC2B}" presName="node" presStyleLbl="node1" presStyleIdx="3" presStyleCnt="4">
        <dgm:presLayoutVars>
          <dgm:bulletEnabled val="1"/>
        </dgm:presLayoutVars>
      </dgm:prSet>
      <dgm:spPr/>
      <dgm:t>
        <a:bodyPr/>
        <a:lstStyle/>
        <a:p>
          <a:endParaRPr lang="en-GB"/>
        </a:p>
      </dgm:t>
    </dgm:pt>
  </dgm:ptLst>
  <dgm:cxnLst>
    <dgm:cxn modelId="{B9B6B1B2-C0B5-4219-BB82-33FA949F9D65}" srcId="{91A0DC7D-0363-48A4-B9E7-430833BF1BF0}" destId="{152EF8BE-2301-4677-A569-974DB8512036}" srcOrd="2" destOrd="0" parTransId="{3C7B3325-3FD3-4110-9FDB-A92C1B890F13}" sibTransId="{29605F7E-2F31-4E3C-A887-E7C4D7DB4841}"/>
    <dgm:cxn modelId="{E853A767-676F-491B-A75A-91DBAE3F0496}" srcId="{91A0DC7D-0363-48A4-B9E7-430833BF1BF0}" destId="{F824F0F3-8620-4C89-BB4C-B990D845D6DD}" srcOrd="1" destOrd="0" parTransId="{675431BB-6176-40B9-8D33-7D5EC8203230}" sibTransId="{B8896E38-DBDB-48A4-A720-ECBBE9139511}"/>
    <dgm:cxn modelId="{B1238EA5-ED1F-4657-BB87-2DED259C5321}" type="presOf" srcId="{C6DF8AE0-FA29-499F-BEDE-3B596A30BBB6}" destId="{4C688915-9B04-4028-B772-04C78D859F18}" srcOrd="0" destOrd="0" presId="urn:microsoft.com/office/officeart/2005/8/layout/hList6"/>
    <dgm:cxn modelId="{4E8420F7-E8F2-4056-9731-8052256A332C}" type="presOf" srcId="{91A0DC7D-0363-48A4-B9E7-430833BF1BF0}" destId="{8033815F-7504-48FE-9359-E3648488DEE5}" srcOrd="0" destOrd="0" presId="urn:microsoft.com/office/officeart/2005/8/layout/hList6"/>
    <dgm:cxn modelId="{7AAFE10B-A191-4DF3-A3F6-79E861421750}" type="presOf" srcId="{F824F0F3-8620-4C89-BB4C-B990D845D6DD}" destId="{10BF724F-14A6-4C78-988F-7A5F74F5431B}" srcOrd="0" destOrd="0" presId="urn:microsoft.com/office/officeart/2005/8/layout/hList6"/>
    <dgm:cxn modelId="{048D98F9-1A1F-4757-B511-DA1B963C5F36}" type="presOf" srcId="{152EF8BE-2301-4677-A569-974DB8512036}" destId="{5C440E72-796C-4509-8FF0-F6E6F1776357}" srcOrd="0" destOrd="0" presId="urn:microsoft.com/office/officeart/2005/8/layout/hList6"/>
    <dgm:cxn modelId="{15625715-BE8F-46AD-952E-9FF9C034F425}" srcId="{91A0DC7D-0363-48A4-B9E7-430833BF1BF0}" destId="{8F4D4FFA-77DC-4E7B-A644-38D6D195BC2B}" srcOrd="3" destOrd="0" parTransId="{8D0FA802-C6AF-43C0-A1C6-062E680D20C8}" sibTransId="{0035B842-247D-4D0D-A0C6-6E37189DB2D0}"/>
    <dgm:cxn modelId="{86E03B83-A4A0-4C5D-80BF-0392497D3F65}" type="presOf" srcId="{8F4D4FFA-77DC-4E7B-A644-38D6D195BC2B}" destId="{47B44B95-AF48-403A-8948-E111BB2541FB}" srcOrd="0" destOrd="0" presId="urn:microsoft.com/office/officeart/2005/8/layout/hList6"/>
    <dgm:cxn modelId="{2C499BBA-5FA5-449A-9430-84B693EC6DCB}" srcId="{91A0DC7D-0363-48A4-B9E7-430833BF1BF0}" destId="{C6DF8AE0-FA29-499F-BEDE-3B596A30BBB6}" srcOrd="0" destOrd="0" parTransId="{232A0F96-5DBB-40B3-827B-E5B943DBC357}" sibTransId="{A3143DCF-67AD-46D4-99D2-D1B5B6B4DDD0}"/>
    <dgm:cxn modelId="{C3912414-254E-446A-AB22-EDAD2E3713C4}" type="presParOf" srcId="{8033815F-7504-48FE-9359-E3648488DEE5}" destId="{4C688915-9B04-4028-B772-04C78D859F18}" srcOrd="0" destOrd="0" presId="urn:microsoft.com/office/officeart/2005/8/layout/hList6"/>
    <dgm:cxn modelId="{294CE7DE-6BD0-4D34-93F9-77C58D762AD7}" type="presParOf" srcId="{8033815F-7504-48FE-9359-E3648488DEE5}" destId="{4B190406-85C8-4367-BCC9-B416C179B3E6}" srcOrd="1" destOrd="0" presId="urn:microsoft.com/office/officeart/2005/8/layout/hList6"/>
    <dgm:cxn modelId="{169C686C-D12E-4016-BC34-5721B5EEF930}" type="presParOf" srcId="{8033815F-7504-48FE-9359-E3648488DEE5}" destId="{10BF724F-14A6-4C78-988F-7A5F74F5431B}" srcOrd="2" destOrd="0" presId="urn:microsoft.com/office/officeart/2005/8/layout/hList6"/>
    <dgm:cxn modelId="{3DFBCDBE-36E6-4115-BD89-E784021E09F6}" type="presParOf" srcId="{8033815F-7504-48FE-9359-E3648488DEE5}" destId="{8701E87F-C085-4DFB-BBD8-195DC4C17C94}" srcOrd="3" destOrd="0" presId="urn:microsoft.com/office/officeart/2005/8/layout/hList6"/>
    <dgm:cxn modelId="{5937BEF3-A15B-4BEA-8F13-6D50C419ED6F}" type="presParOf" srcId="{8033815F-7504-48FE-9359-E3648488DEE5}" destId="{5C440E72-796C-4509-8FF0-F6E6F1776357}" srcOrd="4" destOrd="0" presId="urn:microsoft.com/office/officeart/2005/8/layout/hList6"/>
    <dgm:cxn modelId="{06A75294-3915-4D7F-B7D9-7CA3D289EBC8}" type="presParOf" srcId="{8033815F-7504-48FE-9359-E3648488DEE5}" destId="{E063D359-2103-46D0-8441-88BED7592133}" srcOrd="5" destOrd="0" presId="urn:microsoft.com/office/officeart/2005/8/layout/hList6"/>
    <dgm:cxn modelId="{623079F7-BCBD-4569-9E3F-AA079C9CE55B}" type="presParOf" srcId="{8033815F-7504-48FE-9359-E3648488DEE5}" destId="{47B44B95-AF48-403A-8948-E111BB2541FB}"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9ABF64-6C55-4B11-8483-BB063249D7F9}" type="doc">
      <dgm:prSet loTypeId="urn:microsoft.com/office/officeart/2005/8/layout/venn1" loCatId="relationship" qsTypeId="urn:microsoft.com/office/officeart/2005/8/quickstyle/simple1" qsCatId="simple" csTypeId="urn:microsoft.com/office/officeart/2005/8/colors/colorful5" csCatId="colorful" phldr="1"/>
      <dgm:spPr/>
    </dgm:pt>
    <dgm:pt modelId="{A66FD824-113A-4EE7-9CE4-CE6A633FC9DA}">
      <dgm:prSet phldrT="[Text]"/>
      <dgm:spPr/>
      <dgm:t>
        <a:bodyPr/>
        <a:lstStyle/>
        <a:p>
          <a:r>
            <a:rPr lang="en-GB" dirty="0" smtClean="0"/>
            <a:t>Insightful knowledge of the pupil</a:t>
          </a:r>
          <a:endParaRPr lang="en-GB" dirty="0"/>
        </a:p>
      </dgm:t>
    </dgm:pt>
    <dgm:pt modelId="{FD126CAF-69FB-44BF-8005-8532014356C9}" type="parTrans" cxnId="{62B682C6-887E-4EAD-B0E8-56D6BF27D578}">
      <dgm:prSet/>
      <dgm:spPr/>
      <dgm:t>
        <a:bodyPr/>
        <a:lstStyle/>
        <a:p>
          <a:endParaRPr lang="en-GB"/>
        </a:p>
      </dgm:t>
    </dgm:pt>
    <dgm:pt modelId="{0881D213-1F59-40D9-9939-80D9749944B1}" type="sibTrans" cxnId="{62B682C6-887E-4EAD-B0E8-56D6BF27D578}">
      <dgm:prSet/>
      <dgm:spPr/>
      <dgm:t>
        <a:bodyPr/>
        <a:lstStyle/>
        <a:p>
          <a:endParaRPr lang="en-GB"/>
        </a:p>
      </dgm:t>
    </dgm:pt>
    <dgm:pt modelId="{CF843D66-D331-4818-95D3-A36129331C76}">
      <dgm:prSet phldrT="[Text]"/>
      <dgm:spPr/>
      <dgm:t>
        <a:bodyPr/>
        <a:lstStyle/>
        <a:p>
          <a:r>
            <a:rPr lang="en-GB" dirty="0" smtClean="0"/>
            <a:t>Clear and challenging expectations for all</a:t>
          </a:r>
          <a:endParaRPr lang="en-GB" dirty="0"/>
        </a:p>
      </dgm:t>
    </dgm:pt>
    <dgm:pt modelId="{3A2416A4-D7A0-4EEE-8241-06121623FDFE}" type="parTrans" cxnId="{38E4D9C5-69B0-451B-A8A7-29D2D50F50DC}">
      <dgm:prSet/>
      <dgm:spPr/>
      <dgm:t>
        <a:bodyPr/>
        <a:lstStyle/>
        <a:p>
          <a:endParaRPr lang="en-GB"/>
        </a:p>
      </dgm:t>
    </dgm:pt>
    <dgm:pt modelId="{BCAB6EBE-9B5D-4A2F-A376-5F5DC0E942BD}" type="sibTrans" cxnId="{38E4D9C5-69B0-451B-A8A7-29D2D50F50DC}">
      <dgm:prSet/>
      <dgm:spPr/>
      <dgm:t>
        <a:bodyPr/>
        <a:lstStyle/>
        <a:p>
          <a:endParaRPr lang="en-GB"/>
        </a:p>
      </dgm:t>
    </dgm:pt>
    <dgm:pt modelId="{EFB4275E-6398-4D1C-9790-864EBAF097AC}">
      <dgm:prSet phldrT="[Text]"/>
      <dgm:spPr/>
      <dgm:t>
        <a:bodyPr/>
        <a:lstStyle/>
        <a:p>
          <a:r>
            <a:rPr lang="en-GB" dirty="0" smtClean="0"/>
            <a:t>Secure knowledge of the subject</a:t>
          </a:r>
          <a:endParaRPr lang="en-GB" dirty="0"/>
        </a:p>
      </dgm:t>
    </dgm:pt>
    <dgm:pt modelId="{98AF6BE5-CADD-4CB7-BE72-5A63F58516F8}" type="parTrans" cxnId="{5A30D416-8D44-4A7D-AAC9-C3DAC720F43D}">
      <dgm:prSet/>
      <dgm:spPr/>
      <dgm:t>
        <a:bodyPr/>
        <a:lstStyle/>
        <a:p>
          <a:endParaRPr lang="en-GB"/>
        </a:p>
      </dgm:t>
    </dgm:pt>
    <dgm:pt modelId="{A9870A6A-4721-4134-B148-6F91D41EB644}" type="sibTrans" cxnId="{5A30D416-8D44-4A7D-AAC9-C3DAC720F43D}">
      <dgm:prSet/>
      <dgm:spPr/>
      <dgm:t>
        <a:bodyPr/>
        <a:lstStyle/>
        <a:p>
          <a:endParaRPr lang="en-GB"/>
        </a:p>
      </dgm:t>
    </dgm:pt>
    <dgm:pt modelId="{D463E839-F578-452D-AE3E-6B9BFA8C3335}" type="pres">
      <dgm:prSet presAssocID="{9A9ABF64-6C55-4B11-8483-BB063249D7F9}" presName="compositeShape" presStyleCnt="0">
        <dgm:presLayoutVars>
          <dgm:chMax val="7"/>
          <dgm:dir/>
          <dgm:resizeHandles val="exact"/>
        </dgm:presLayoutVars>
      </dgm:prSet>
      <dgm:spPr/>
    </dgm:pt>
    <dgm:pt modelId="{07176B8F-BC6A-4930-B156-D9E6888629C7}" type="pres">
      <dgm:prSet presAssocID="{A66FD824-113A-4EE7-9CE4-CE6A633FC9DA}" presName="circ1" presStyleLbl="vennNode1" presStyleIdx="0" presStyleCnt="3"/>
      <dgm:spPr/>
      <dgm:t>
        <a:bodyPr/>
        <a:lstStyle/>
        <a:p>
          <a:endParaRPr lang="en-GB"/>
        </a:p>
      </dgm:t>
    </dgm:pt>
    <dgm:pt modelId="{77798601-F032-430B-AD14-72EF2A5311AF}" type="pres">
      <dgm:prSet presAssocID="{A66FD824-113A-4EE7-9CE4-CE6A633FC9DA}" presName="circ1Tx" presStyleLbl="revTx" presStyleIdx="0" presStyleCnt="0">
        <dgm:presLayoutVars>
          <dgm:chMax val="0"/>
          <dgm:chPref val="0"/>
          <dgm:bulletEnabled val="1"/>
        </dgm:presLayoutVars>
      </dgm:prSet>
      <dgm:spPr/>
      <dgm:t>
        <a:bodyPr/>
        <a:lstStyle/>
        <a:p>
          <a:endParaRPr lang="en-GB"/>
        </a:p>
      </dgm:t>
    </dgm:pt>
    <dgm:pt modelId="{3D354820-38CA-4D7B-94C3-892621121DC0}" type="pres">
      <dgm:prSet presAssocID="{CF843D66-D331-4818-95D3-A36129331C76}" presName="circ2" presStyleLbl="vennNode1" presStyleIdx="1" presStyleCnt="3"/>
      <dgm:spPr/>
      <dgm:t>
        <a:bodyPr/>
        <a:lstStyle/>
        <a:p>
          <a:endParaRPr lang="en-GB"/>
        </a:p>
      </dgm:t>
    </dgm:pt>
    <dgm:pt modelId="{9F746E2C-F968-40BD-B7B1-0E615E445C1B}" type="pres">
      <dgm:prSet presAssocID="{CF843D66-D331-4818-95D3-A36129331C76}" presName="circ2Tx" presStyleLbl="revTx" presStyleIdx="0" presStyleCnt="0">
        <dgm:presLayoutVars>
          <dgm:chMax val="0"/>
          <dgm:chPref val="0"/>
          <dgm:bulletEnabled val="1"/>
        </dgm:presLayoutVars>
      </dgm:prSet>
      <dgm:spPr/>
      <dgm:t>
        <a:bodyPr/>
        <a:lstStyle/>
        <a:p>
          <a:endParaRPr lang="en-GB"/>
        </a:p>
      </dgm:t>
    </dgm:pt>
    <dgm:pt modelId="{20F1FFC5-CB50-495C-A0E7-A431DBB636B9}" type="pres">
      <dgm:prSet presAssocID="{EFB4275E-6398-4D1C-9790-864EBAF097AC}" presName="circ3" presStyleLbl="vennNode1" presStyleIdx="2" presStyleCnt="3"/>
      <dgm:spPr/>
      <dgm:t>
        <a:bodyPr/>
        <a:lstStyle/>
        <a:p>
          <a:endParaRPr lang="en-GB"/>
        </a:p>
      </dgm:t>
    </dgm:pt>
    <dgm:pt modelId="{D7D3EA63-0EEF-4293-8C72-93C347E5AA29}" type="pres">
      <dgm:prSet presAssocID="{EFB4275E-6398-4D1C-9790-864EBAF097AC}" presName="circ3Tx" presStyleLbl="revTx" presStyleIdx="0" presStyleCnt="0">
        <dgm:presLayoutVars>
          <dgm:chMax val="0"/>
          <dgm:chPref val="0"/>
          <dgm:bulletEnabled val="1"/>
        </dgm:presLayoutVars>
      </dgm:prSet>
      <dgm:spPr/>
      <dgm:t>
        <a:bodyPr/>
        <a:lstStyle/>
        <a:p>
          <a:endParaRPr lang="en-GB"/>
        </a:p>
      </dgm:t>
    </dgm:pt>
  </dgm:ptLst>
  <dgm:cxnLst>
    <dgm:cxn modelId="{0BA2E13E-2290-4807-90B6-4E8A6BBCD19B}" type="presOf" srcId="{EFB4275E-6398-4D1C-9790-864EBAF097AC}" destId="{20F1FFC5-CB50-495C-A0E7-A431DBB636B9}" srcOrd="0" destOrd="0" presId="urn:microsoft.com/office/officeart/2005/8/layout/venn1"/>
    <dgm:cxn modelId="{62B682C6-887E-4EAD-B0E8-56D6BF27D578}" srcId="{9A9ABF64-6C55-4B11-8483-BB063249D7F9}" destId="{A66FD824-113A-4EE7-9CE4-CE6A633FC9DA}" srcOrd="0" destOrd="0" parTransId="{FD126CAF-69FB-44BF-8005-8532014356C9}" sibTransId="{0881D213-1F59-40D9-9939-80D9749944B1}"/>
    <dgm:cxn modelId="{38E4D9C5-69B0-451B-A8A7-29D2D50F50DC}" srcId="{9A9ABF64-6C55-4B11-8483-BB063249D7F9}" destId="{CF843D66-D331-4818-95D3-A36129331C76}" srcOrd="1" destOrd="0" parTransId="{3A2416A4-D7A0-4EEE-8241-06121623FDFE}" sibTransId="{BCAB6EBE-9B5D-4A2F-A376-5F5DC0E942BD}"/>
    <dgm:cxn modelId="{5A30D416-8D44-4A7D-AAC9-C3DAC720F43D}" srcId="{9A9ABF64-6C55-4B11-8483-BB063249D7F9}" destId="{EFB4275E-6398-4D1C-9790-864EBAF097AC}" srcOrd="2" destOrd="0" parTransId="{98AF6BE5-CADD-4CB7-BE72-5A63F58516F8}" sibTransId="{A9870A6A-4721-4134-B148-6F91D41EB644}"/>
    <dgm:cxn modelId="{09F006AE-D971-47A6-9D9E-03166F22DFD9}" type="presOf" srcId="{9A9ABF64-6C55-4B11-8483-BB063249D7F9}" destId="{D463E839-F578-452D-AE3E-6B9BFA8C3335}" srcOrd="0" destOrd="0" presId="urn:microsoft.com/office/officeart/2005/8/layout/venn1"/>
    <dgm:cxn modelId="{1EFDAA9A-B849-49D9-87CA-F4C7D2A7BD67}" type="presOf" srcId="{CF843D66-D331-4818-95D3-A36129331C76}" destId="{9F746E2C-F968-40BD-B7B1-0E615E445C1B}" srcOrd="1" destOrd="0" presId="urn:microsoft.com/office/officeart/2005/8/layout/venn1"/>
    <dgm:cxn modelId="{B4DF9088-4E0B-4DB9-BA99-85C389905416}" type="presOf" srcId="{EFB4275E-6398-4D1C-9790-864EBAF097AC}" destId="{D7D3EA63-0EEF-4293-8C72-93C347E5AA29}" srcOrd="1" destOrd="0" presId="urn:microsoft.com/office/officeart/2005/8/layout/venn1"/>
    <dgm:cxn modelId="{C74D380B-0C5C-42B1-8539-F68767B8D3FD}" type="presOf" srcId="{CF843D66-D331-4818-95D3-A36129331C76}" destId="{3D354820-38CA-4D7B-94C3-892621121DC0}" srcOrd="0" destOrd="0" presId="urn:microsoft.com/office/officeart/2005/8/layout/venn1"/>
    <dgm:cxn modelId="{601D65A1-DCF4-4B0F-AD5D-221A1DEA54AE}" type="presOf" srcId="{A66FD824-113A-4EE7-9CE4-CE6A633FC9DA}" destId="{77798601-F032-430B-AD14-72EF2A5311AF}" srcOrd="1" destOrd="0" presId="urn:microsoft.com/office/officeart/2005/8/layout/venn1"/>
    <dgm:cxn modelId="{C4E75550-6C16-4561-B916-3FB7BFC65C8F}" type="presOf" srcId="{A66FD824-113A-4EE7-9CE4-CE6A633FC9DA}" destId="{07176B8F-BC6A-4930-B156-D9E6888629C7}" srcOrd="0" destOrd="0" presId="urn:microsoft.com/office/officeart/2005/8/layout/venn1"/>
    <dgm:cxn modelId="{8928B3ED-EEFA-4527-AE89-90952CB30243}" type="presParOf" srcId="{D463E839-F578-452D-AE3E-6B9BFA8C3335}" destId="{07176B8F-BC6A-4930-B156-D9E6888629C7}" srcOrd="0" destOrd="0" presId="urn:microsoft.com/office/officeart/2005/8/layout/venn1"/>
    <dgm:cxn modelId="{40D85946-697E-40C9-B393-89020060F6FE}" type="presParOf" srcId="{D463E839-F578-452D-AE3E-6B9BFA8C3335}" destId="{77798601-F032-430B-AD14-72EF2A5311AF}" srcOrd="1" destOrd="0" presId="urn:microsoft.com/office/officeart/2005/8/layout/venn1"/>
    <dgm:cxn modelId="{B9959F72-58DD-42B6-A4F0-36886E829C66}" type="presParOf" srcId="{D463E839-F578-452D-AE3E-6B9BFA8C3335}" destId="{3D354820-38CA-4D7B-94C3-892621121DC0}" srcOrd="2" destOrd="0" presId="urn:microsoft.com/office/officeart/2005/8/layout/venn1"/>
    <dgm:cxn modelId="{2B98CF76-1B51-4300-8F38-44A7FE96FB15}" type="presParOf" srcId="{D463E839-F578-452D-AE3E-6B9BFA8C3335}" destId="{9F746E2C-F968-40BD-B7B1-0E615E445C1B}" srcOrd="3" destOrd="0" presId="urn:microsoft.com/office/officeart/2005/8/layout/venn1"/>
    <dgm:cxn modelId="{97F83D48-1ED9-438C-8170-ED13958B5B47}" type="presParOf" srcId="{D463E839-F578-452D-AE3E-6B9BFA8C3335}" destId="{20F1FFC5-CB50-495C-A0E7-A431DBB636B9}" srcOrd="4" destOrd="0" presId="urn:microsoft.com/office/officeart/2005/8/layout/venn1"/>
    <dgm:cxn modelId="{37CA7B37-3120-426B-8358-65FA951A895A}" type="presParOf" srcId="{D463E839-F578-452D-AE3E-6B9BFA8C3335}" destId="{D7D3EA63-0EEF-4293-8C72-93C347E5AA29}"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06E5AF-E247-49C0-8BEF-131CC20B6A8D}" type="doc">
      <dgm:prSet loTypeId="urn:microsoft.com/office/officeart/2005/8/layout/venn2" loCatId="relationship" qsTypeId="urn:microsoft.com/office/officeart/2005/8/quickstyle/3d1" qsCatId="3D" csTypeId="urn:microsoft.com/office/officeart/2005/8/colors/colorful5" csCatId="colorful" phldr="1"/>
      <dgm:spPr/>
      <dgm:t>
        <a:bodyPr/>
        <a:lstStyle/>
        <a:p>
          <a:endParaRPr lang="en-GB"/>
        </a:p>
      </dgm:t>
    </dgm:pt>
    <dgm:pt modelId="{3627CEA5-8D86-45D7-AEE0-2FD88ED180C3}">
      <dgm:prSet phldrT="[Text]" custT="1"/>
      <dgm:spPr>
        <a:gradFill rotWithShape="0">
          <a:gsLst>
            <a:gs pos="0">
              <a:schemeClr val="accent5">
                <a:hueOff val="-6622584"/>
                <a:satOff val="26541"/>
                <a:lumOff val="5752"/>
                <a:alphaOff val="0"/>
                <a:shade val="51000"/>
                <a:satMod val="130000"/>
              </a:schemeClr>
            </a:gs>
            <a:gs pos="80000">
              <a:srgbClr val="ADF92C"/>
            </a:gs>
            <a:gs pos="100000">
              <a:schemeClr val="accent5">
                <a:hueOff val="-6622584"/>
                <a:satOff val="26541"/>
                <a:lumOff val="5752"/>
                <a:alphaOff val="0"/>
                <a:shade val="94000"/>
                <a:satMod val="135000"/>
              </a:schemeClr>
            </a:gs>
          </a:gsLst>
        </a:gradFill>
      </dgm:spPr>
      <dgm:t>
        <a:bodyPr/>
        <a:lstStyle/>
        <a:p>
          <a:r>
            <a:rPr lang="en-GB" sz="1400" b="0" dirty="0" smtClean="0">
              <a:solidFill>
                <a:schemeClr val="tx1"/>
              </a:solidFill>
            </a:rPr>
            <a:t>Sentence structure and punctuation</a:t>
          </a:r>
          <a:endParaRPr lang="en-GB" sz="1400" b="0" dirty="0">
            <a:solidFill>
              <a:schemeClr val="tx1"/>
            </a:solidFill>
          </a:endParaRPr>
        </a:p>
      </dgm:t>
    </dgm:pt>
    <dgm:pt modelId="{27F4F05C-01B0-4FD2-AFF3-CC2B92AC2303}" type="parTrans" cxnId="{D2D03635-5E3D-46BB-A2A0-45DA9893C9B7}">
      <dgm:prSet/>
      <dgm:spPr/>
      <dgm:t>
        <a:bodyPr/>
        <a:lstStyle/>
        <a:p>
          <a:endParaRPr lang="en-GB"/>
        </a:p>
      </dgm:t>
    </dgm:pt>
    <dgm:pt modelId="{0C13CB04-8FF6-4FCA-A748-502DD7F0717A}" type="sibTrans" cxnId="{D2D03635-5E3D-46BB-A2A0-45DA9893C9B7}">
      <dgm:prSet/>
      <dgm:spPr/>
      <dgm:t>
        <a:bodyPr/>
        <a:lstStyle/>
        <a:p>
          <a:endParaRPr lang="en-GB"/>
        </a:p>
      </dgm:t>
    </dgm:pt>
    <dgm:pt modelId="{C3BCADF6-DF86-4945-9997-84FBD44D5240}">
      <dgm:prSet phldrT="[Text]"/>
      <dgm:spPr/>
      <dgm:t>
        <a:bodyPr/>
        <a:lstStyle/>
        <a:p>
          <a:r>
            <a:rPr lang="en-GB" b="0" dirty="0" smtClean="0">
              <a:solidFill>
                <a:schemeClr val="tx1"/>
              </a:solidFill>
            </a:rPr>
            <a:t>Vocabulary which is appropriate and effective</a:t>
          </a:r>
          <a:endParaRPr lang="en-GB" b="0" dirty="0">
            <a:solidFill>
              <a:schemeClr val="tx1"/>
            </a:solidFill>
          </a:endParaRPr>
        </a:p>
      </dgm:t>
    </dgm:pt>
    <dgm:pt modelId="{B36614A2-A9E5-4689-AA67-951F7BAA30A6}" type="parTrans" cxnId="{873FE333-5313-44B8-BAFA-6BAEA8E0163F}">
      <dgm:prSet/>
      <dgm:spPr/>
      <dgm:t>
        <a:bodyPr/>
        <a:lstStyle/>
        <a:p>
          <a:endParaRPr lang="en-GB"/>
        </a:p>
      </dgm:t>
    </dgm:pt>
    <dgm:pt modelId="{12383A0C-D1B4-409B-A664-B105175AA13D}" type="sibTrans" cxnId="{873FE333-5313-44B8-BAFA-6BAEA8E0163F}">
      <dgm:prSet/>
      <dgm:spPr/>
      <dgm:t>
        <a:bodyPr/>
        <a:lstStyle/>
        <a:p>
          <a:endParaRPr lang="en-GB"/>
        </a:p>
      </dgm:t>
    </dgm:pt>
    <dgm:pt modelId="{C3A45A36-5A91-4D0F-9C3B-617AB6AC9EE5}">
      <dgm:prSet phldrT="[Text]" custT="1"/>
      <dgm:spPr>
        <a:gradFill rotWithShape="0">
          <a:gsLst>
            <a:gs pos="0">
              <a:schemeClr val="accent5">
                <a:hueOff val="-3311292"/>
                <a:satOff val="13270"/>
                <a:lumOff val="2876"/>
                <a:alphaOff val="0"/>
                <a:shade val="51000"/>
                <a:satMod val="130000"/>
              </a:schemeClr>
            </a:gs>
            <a:gs pos="80000">
              <a:srgbClr val="30E765"/>
            </a:gs>
            <a:gs pos="100000">
              <a:schemeClr val="accent5">
                <a:hueOff val="-3311292"/>
                <a:satOff val="13270"/>
                <a:lumOff val="2876"/>
                <a:alphaOff val="0"/>
                <a:shade val="94000"/>
                <a:satMod val="135000"/>
              </a:schemeClr>
            </a:gs>
          </a:gsLst>
        </a:gradFill>
      </dgm:spPr>
      <dgm:t>
        <a:bodyPr/>
        <a:lstStyle/>
        <a:p>
          <a:r>
            <a:rPr lang="en-GB" sz="1400" b="0" dirty="0" smtClean="0">
              <a:solidFill>
                <a:schemeClr val="tx1"/>
              </a:solidFill>
            </a:rPr>
            <a:t>Text structure and organisation</a:t>
          </a:r>
          <a:endParaRPr lang="en-GB" sz="1400" b="0" dirty="0">
            <a:solidFill>
              <a:schemeClr val="tx1"/>
            </a:solidFill>
          </a:endParaRPr>
        </a:p>
      </dgm:t>
    </dgm:pt>
    <dgm:pt modelId="{F6B7C568-4773-4BBC-B359-C26136EEF3C0}" type="sibTrans" cxnId="{610DBBCD-F270-4C5A-831F-161B22CE7B79}">
      <dgm:prSet/>
      <dgm:spPr/>
      <dgm:t>
        <a:bodyPr/>
        <a:lstStyle/>
        <a:p>
          <a:endParaRPr lang="en-GB"/>
        </a:p>
      </dgm:t>
    </dgm:pt>
    <dgm:pt modelId="{F056B3C4-449A-4539-8F31-0049560FBA64}" type="parTrans" cxnId="{610DBBCD-F270-4C5A-831F-161B22CE7B79}">
      <dgm:prSet/>
      <dgm:spPr/>
      <dgm:t>
        <a:bodyPr/>
        <a:lstStyle/>
        <a:p>
          <a:endParaRPr lang="en-GB"/>
        </a:p>
      </dgm:t>
    </dgm:pt>
    <dgm:pt modelId="{7D87A545-CB7E-41C2-BBC6-4CBD83527376}">
      <dgm:prSet phldrT="[Text]" custT="1"/>
      <dgm:spPr>
        <a:gradFill rotWithShape="0">
          <a:gsLst>
            <a:gs pos="0">
              <a:srgbClr val="2787A0"/>
            </a:gs>
            <a:gs pos="90000">
              <a:srgbClr val="35B2D4"/>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gradFill>
      </dgm:spPr>
      <dgm:t>
        <a:bodyPr/>
        <a:lstStyle/>
        <a:p>
          <a:r>
            <a:rPr lang="en-GB" sz="1400" b="0" dirty="0" smtClean="0">
              <a:solidFill>
                <a:schemeClr val="tx1"/>
              </a:solidFill>
            </a:rPr>
            <a:t>Composition and effect</a:t>
          </a:r>
          <a:endParaRPr lang="en-GB" sz="1400" b="0" dirty="0">
            <a:solidFill>
              <a:schemeClr val="tx1"/>
            </a:solidFill>
          </a:endParaRPr>
        </a:p>
      </dgm:t>
    </dgm:pt>
    <dgm:pt modelId="{E7CA5AC7-3C4A-4350-A057-35E84AB5E80B}" type="sibTrans" cxnId="{FBD476C4-74FD-450F-A89F-32DC5B3C6907}">
      <dgm:prSet/>
      <dgm:spPr/>
      <dgm:t>
        <a:bodyPr/>
        <a:lstStyle/>
        <a:p>
          <a:endParaRPr lang="en-GB"/>
        </a:p>
      </dgm:t>
    </dgm:pt>
    <dgm:pt modelId="{DFCE889E-AE84-486F-B9B1-A2304FC3E140}" type="parTrans" cxnId="{FBD476C4-74FD-450F-A89F-32DC5B3C6907}">
      <dgm:prSet/>
      <dgm:spPr/>
      <dgm:t>
        <a:bodyPr/>
        <a:lstStyle/>
        <a:p>
          <a:endParaRPr lang="en-GB"/>
        </a:p>
      </dgm:t>
    </dgm:pt>
    <dgm:pt modelId="{7823DFC2-2C28-48FB-921D-3D651B09720A}" type="pres">
      <dgm:prSet presAssocID="{2506E5AF-E247-49C0-8BEF-131CC20B6A8D}" presName="Name0" presStyleCnt="0">
        <dgm:presLayoutVars>
          <dgm:chMax val="7"/>
          <dgm:resizeHandles val="exact"/>
        </dgm:presLayoutVars>
      </dgm:prSet>
      <dgm:spPr/>
      <dgm:t>
        <a:bodyPr/>
        <a:lstStyle/>
        <a:p>
          <a:endParaRPr lang="en-GB"/>
        </a:p>
      </dgm:t>
    </dgm:pt>
    <dgm:pt modelId="{A24E995C-758C-4355-AA86-194365040045}" type="pres">
      <dgm:prSet presAssocID="{2506E5AF-E247-49C0-8BEF-131CC20B6A8D}" presName="comp1" presStyleCnt="0"/>
      <dgm:spPr/>
      <dgm:t>
        <a:bodyPr/>
        <a:lstStyle/>
        <a:p>
          <a:endParaRPr lang="en-GB"/>
        </a:p>
      </dgm:t>
    </dgm:pt>
    <dgm:pt modelId="{EBC0AC1E-14C7-4CD6-8794-5032F419993D}" type="pres">
      <dgm:prSet presAssocID="{2506E5AF-E247-49C0-8BEF-131CC20B6A8D}" presName="circle1" presStyleLbl="node1" presStyleIdx="0" presStyleCnt="4"/>
      <dgm:spPr/>
      <dgm:t>
        <a:bodyPr/>
        <a:lstStyle/>
        <a:p>
          <a:endParaRPr lang="en-GB"/>
        </a:p>
      </dgm:t>
    </dgm:pt>
    <dgm:pt modelId="{2596A12F-7B0E-4CE1-BEB4-6077FCD4A8A9}" type="pres">
      <dgm:prSet presAssocID="{2506E5AF-E247-49C0-8BEF-131CC20B6A8D}" presName="c1text" presStyleLbl="node1" presStyleIdx="0" presStyleCnt="4">
        <dgm:presLayoutVars>
          <dgm:bulletEnabled val="1"/>
        </dgm:presLayoutVars>
      </dgm:prSet>
      <dgm:spPr/>
      <dgm:t>
        <a:bodyPr/>
        <a:lstStyle/>
        <a:p>
          <a:endParaRPr lang="en-GB"/>
        </a:p>
      </dgm:t>
    </dgm:pt>
    <dgm:pt modelId="{813B592C-305C-4E2F-99D7-BFB8F75A31C5}" type="pres">
      <dgm:prSet presAssocID="{2506E5AF-E247-49C0-8BEF-131CC20B6A8D}" presName="comp2" presStyleCnt="0"/>
      <dgm:spPr/>
      <dgm:t>
        <a:bodyPr/>
        <a:lstStyle/>
        <a:p>
          <a:endParaRPr lang="en-GB"/>
        </a:p>
      </dgm:t>
    </dgm:pt>
    <dgm:pt modelId="{D6262741-06D6-43FD-B607-84E49D1C2746}" type="pres">
      <dgm:prSet presAssocID="{2506E5AF-E247-49C0-8BEF-131CC20B6A8D}" presName="circle2" presStyleLbl="node1" presStyleIdx="1" presStyleCnt="4"/>
      <dgm:spPr/>
      <dgm:t>
        <a:bodyPr/>
        <a:lstStyle/>
        <a:p>
          <a:endParaRPr lang="en-GB"/>
        </a:p>
      </dgm:t>
    </dgm:pt>
    <dgm:pt modelId="{828E24FF-98B8-4FD0-8F46-0A24C9FBBF5F}" type="pres">
      <dgm:prSet presAssocID="{2506E5AF-E247-49C0-8BEF-131CC20B6A8D}" presName="c2text" presStyleLbl="node1" presStyleIdx="1" presStyleCnt="4">
        <dgm:presLayoutVars>
          <dgm:bulletEnabled val="1"/>
        </dgm:presLayoutVars>
      </dgm:prSet>
      <dgm:spPr/>
      <dgm:t>
        <a:bodyPr/>
        <a:lstStyle/>
        <a:p>
          <a:endParaRPr lang="en-GB"/>
        </a:p>
      </dgm:t>
    </dgm:pt>
    <dgm:pt modelId="{AF9DCF72-E252-4139-85DC-C3B12042724E}" type="pres">
      <dgm:prSet presAssocID="{2506E5AF-E247-49C0-8BEF-131CC20B6A8D}" presName="comp3" presStyleCnt="0"/>
      <dgm:spPr/>
      <dgm:t>
        <a:bodyPr/>
        <a:lstStyle/>
        <a:p>
          <a:endParaRPr lang="en-GB"/>
        </a:p>
      </dgm:t>
    </dgm:pt>
    <dgm:pt modelId="{1EA11279-5A7A-469C-9705-46C4219DB040}" type="pres">
      <dgm:prSet presAssocID="{2506E5AF-E247-49C0-8BEF-131CC20B6A8D}" presName="circle3" presStyleLbl="node1" presStyleIdx="2" presStyleCnt="4"/>
      <dgm:spPr/>
      <dgm:t>
        <a:bodyPr/>
        <a:lstStyle/>
        <a:p>
          <a:endParaRPr lang="en-GB"/>
        </a:p>
      </dgm:t>
    </dgm:pt>
    <dgm:pt modelId="{EAE3C2DC-1FCE-4DA8-93D6-82DE6DC8AF4C}" type="pres">
      <dgm:prSet presAssocID="{2506E5AF-E247-49C0-8BEF-131CC20B6A8D}" presName="c3text" presStyleLbl="node1" presStyleIdx="2" presStyleCnt="4">
        <dgm:presLayoutVars>
          <dgm:bulletEnabled val="1"/>
        </dgm:presLayoutVars>
      </dgm:prSet>
      <dgm:spPr/>
      <dgm:t>
        <a:bodyPr/>
        <a:lstStyle/>
        <a:p>
          <a:endParaRPr lang="en-GB"/>
        </a:p>
      </dgm:t>
    </dgm:pt>
    <dgm:pt modelId="{1A710FAD-2F69-43DA-B0F6-0145AF1BCEA5}" type="pres">
      <dgm:prSet presAssocID="{2506E5AF-E247-49C0-8BEF-131CC20B6A8D}" presName="comp4" presStyleCnt="0"/>
      <dgm:spPr/>
      <dgm:t>
        <a:bodyPr/>
        <a:lstStyle/>
        <a:p>
          <a:endParaRPr lang="en-GB"/>
        </a:p>
      </dgm:t>
    </dgm:pt>
    <dgm:pt modelId="{69FE7DA7-AA1E-420E-BF83-C6B88526BB7A}" type="pres">
      <dgm:prSet presAssocID="{2506E5AF-E247-49C0-8BEF-131CC20B6A8D}" presName="circle4" presStyleLbl="node1" presStyleIdx="3" presStyleCnt="4"/>
      <dgm:spPr/>
      <dgm:t>
        <a:bodyPr/>
        <a:lstStyle/>
        <a:p>
          <a:endParaRPr lang="en-GB"/>
        </a:p>
      </dgm:t>
    </dgm:pt>
    <dgm:pt modelId="{9E6EB3A6-8ADB-47D8-9ADD-40501B775650}" type="pres">
      <dgm:prSet presAssocID="{2506E5AF-E247-49C0-8BEF-131CC20B6A8D}" presName="c4text" presStyleLbl="node1" presStyleIdx="3" presStyleCnt="4">
        <dgm:presLayoutVars>
          <dgm:bulletEnabled val="1"/>
        </dgm:presLayoutVars>
      </dgm:prSet>
      <dgm:spPr/>
      <dgm:t>
        <a:bodyPr/>
        <a:lstStyle/>
        <a:p>
          <a:endParaRPr lang="en-GB"/>
        </a:p>
      </dgm:t>
    </dgm:pt>
  </dgm:ptLst>
  <dgm:cxnLst>
    <dgm:cxn modelId="{D2D03635-5E3D-46BB-A2A0-45DA9893C9B7}" srcId="{2506E5AF-E247-49C0-8BEF-131CC20B6A8D}" destId="{3627CEA5-8D86-45D7-AEE0-2FD88ED180C3}" srcOrd="2" destOrd="0" parTransId="{27F4F05C-01B0-4FD2-AFF3-CC2B92AC2303}" sibTransId="{0C13CB04-8FF6-4FCA-A748-502DD7F0717A}"/>
    <dgm:cxn modelId="{FBD476C4-74FD-450F-A89F-32DC5B3C6907}" srcId="{2506E5AF-E247-49C0-8BEF-131CC20B6A8D}" destId="{7D87A545-CB7E-41C2-BBC6-4CBD83527376}" srcOrd="0" destOrd="0" parTransId="{DFCE889E-AE84-486F-B9B1-A2304FC3E140}" sibTransId="{E7CA5AC7-3C4A-4350-A057-35E84AB5E80B}"/>
    <dgm:cxn modelId="{92AFE0EC-769F-4139-9593-ABBC0A2BFC9C}" type="presOf" srcId="{2506E5AF-E247-49C0-8BEF-131CC20B6A8D}" destId="{7823DFC2-2C28-48FB-921D-3D651B09720A}" srcOrd="0" destOrd="0" presId="urn:microsoft.com/office/officeart/2005/8/layout/venn2"/>
    <dgm:cxn modelId="{6666322B-69A4-4FD2-87B4-E61328577B6D}" type="presOf" srcId="{C3A45A36-5A91-4D0F-9C3B-617AB6AC9EE5}" destId="{D6262741-06D6-43FD-B607-84E49D1C2746}" srcOrd="0" destOrd="0" presId="urn:microsoft.com/office/officeart/2005/8/layout/venn2"/>
    <dgm:cxn modelId="{610DBBCD-F270-4C5A-831F-161B22CE7B79}" srcId="{2506E5AF-E247-49C0-8BEF-131CC20B6A8D}" destId="{C3A45A36-5A91-4D0F-9C3B-617AB6AC9EE5}" srcOrd="1" destOrd="0" parTransId="{F056B3C4-449A-4539-8F31-0049560FBA64}" sibTransId="{F6B7C568-4773-4BBC-B359-C26136EEF3C0}"/>
    <dgm:cxn modelId="{2A0E95CB-6B60-4E64-930F-533DD99FBC54}" type="presOf" srcId="{C3A45A36-5A91-4D0F-9C3B-617AB6AC9EE5}" destId="{828E24FF-98B8-4FD0-8F46-0A24C9FBBF5F}" srcOrd="1" destOrd="0" presId="urn:microsoft.com/office/officeart/2005/8/layout/venn2"/>
    <dgm:cxn modelId="{7679147D-E2D7-40FA-AA09-E3CBF9D0B606}" type="presOf" srcId="{3627CEA5-8D86-45D7-AEE0-2FD88ED180C3}" destId="{EAE3C2DC-1FCE-4DA8-93D6-82DE6DC8AF4C}" srcOrd="1" destOrd="0" presId="urn:microsoft.com/office/officeart/2005/8/layout/venn2"/>
    <dgm:cxn modelId="{873FE333-5313-44B8-BAFA-6BAEA8E0163F}" srcId="{2506E5AF-E247-49C0-8BEF-131CC20B6A8D}" destId="{C3BCADF6-DF86-4945-9997-84FBD44D5240}" srcOrd="3" destOrd="0" parTransId="{B36614A2-A9E5-4689-AA67-951F7BAA30A6}" sibTransId="{12383A0C-D1B4-409B-A664-B105175AA13D}"/>
    <dgm:cxn modelId="{29EFD015-6016-45F0-82F1-108105563370}" type="presOf" srcId="{3627CEA5-8D86-45D7-AEE0-2FD88ED180C3}" destId="{1EA11279-5A7A-469C-9705-46C4219DB040}" srcOrd="0" destOrd="0" presId="urn:microsoft.com/office/officeart/2005/8/layout/venn2"/>
    <dgm:cxn modelId="{E0FF6BCC-9490-4D2F-9B77-E82A98892059}" type="presOf" srcId="{C3BCADF6-DF86-4945-9997-84FBD44D5240}" destId="{9E6EB3A6-8ADB-47D8-9ADD-40501B775650}" srcOrd="1" destOrd="0" presId="urn:microsoft.com/office/officeart/2005/8/layout/venn2"/>
    <dgm:cxn modelId="{CA493B69-77C2-4E19-B09F-6DA35B363B16}" type="presOf" srcId="{C3BCADF6-DF86-4945-9997-84FBD44D5240}" destId="{69FE7DA7-AA1E-420E-BF83-C6B88526BB7A}" srcOrd="0" destOrd="0" presId="urn:microsoft.com/office/officeart/2005/8/layout/venn2"/>
    <dgm:cxn modelId="{2E5E7FC7-A6F5-4A51-A587-15D461F01F30}" type="presOf" srcId="{7D87A545-CB7E-41C2-BBC6-4CBD83527376}" destId="{2596A12F-7B0E-4CE1-BEB4-6077FCD4A8A9}" srcOrd="1" destOrd="0" presId="urn:microsoft.com/office/officeart/2005/8/layout/venn2"/>
    <dgm:cxn modelId="{4C36E8D0-EBD8-4FDA-91F1-7D8F1D9610E1}" type="presOf" srcId="{7D87A545-CB7E-41C2-BBC6-4CBD83527376}" destId="{EBC0AC1E-14C7-4CD6-8794-5032F419993D}" srcOrd="0" destOrd="0" presId="urn:microsoft.com/office/officeart/2005/8/layout/venn2"/>
    <dgm:cxn modelId="{2F687083-E39D-4C2F-BFE4-064F7931F5AE}" type="presParOf" srcId="{7823DFC2-2C28-48FB-921D-3D651B09720A}" destId="{A24E995C-758C-4355-AA86-194365040045}" srcOrd="0" destOrd="0" presId="urn:microsoft.com/office/officeart/2005/8/layout/venn2"/>
    <dgm:cxn modelId="{5A253615-F612-4E59-8C41-A5E7715C3194}" type="presParOf" srcId="{A24E995C-758C-4355-AA86-194365040045}" destId="{EBC0AC1E-14C7-4CD6-8794-5032F419993D}" srcOrd="0" destOrd="0" presId="urn:microsoft.com/office/officeart/2005/8/layout/venn2"/>
    <dgm:cxn modelId="{168DF04B-27BD-4958-ABCE-DD84A9C7944F}" type="presParOf" srcId="{A24E995C-758C-4355-AA86-194365040045}" destId="{2596A12F-7B0E-4CE1-BEB4-6077FCD4A8A9}" srcOrd="1" destOrd="0" presId="urn:microsoft.com/office/officeart/2005/8/layout/venn2"/>
    <dgm:cxn modelId="{052C479D-1073-4A47-B03C-6180318003FB}" type="presParOf" srcId="{7823DFC2-2C28-48FB-921D-3D651B09720A}" destId="{813B592C-305C-4E2F-99D7-BFB8F75A31C5}" srcOrd="1" destOrd="0" presId="urn:microsoft.com/office/officeart/2005/8/layout/venn2"/>
    <dgm:cxn modelId="{15CFA4AF-3020-4137-8430-C57B508E77FF}" type="presParOf" srcId="{813B592C-305C-4E2F-99D7-BFB8F75A31C5}" destId="{D6262741-06D6-43FD-B607-84E49D1C2746}" srcOrd="0" destOrd="0" presId="urn:microsoft.com/office/officeart/2005/8/layout/venn2"/>
    <dgm:cxn modelId="{C112B10A-6BD1-4D0A-8837-2741E79023C9}" type="presParOf" srcId="{813B592C-305C-4E2F-99D7-BFB8F75A31C5}" destId="{828E24FF-98B8-4FD0-8F46-0A24C9FBBF5F}" srcOrd="1" destOrd="0" presId="urn:microsoft.com/office/officeart/2005/8/layout/venn2"/>
    <dgm:cxn modelId="{5147FE83-BA4C-4E78-942A-36B7DA2D278F}" type="presParOf" srcId="{7823DFC2-2C28-48FB-921D-3D651B09720A}" destId="{AF9DCF72-E252-4139-85DC-C3B12042724E}" srcOrd="2" destOrd="0" presId="urn:microsoft.com/office/officeart/2005/8/layout/venn2"/>
    <dgm:cxn modelId="{EE482634-4B79-4F87-904F-F20D8BEAC5ED}" type="presParOf" srcId="{AF9DCF72-E252-4139-85DC-C3B12042724E}" destId="{1EA11279-5A7A-469C-9705-46C4219DB040}" srcOrd="0" destOrd="0" presId="urn:microsoft.com/office/officeart/2005/8/layout/venn2"/>
    <dgm:cxn modelId="{D48E60FE-AC97-4733-A414-9BBC03C81122}" type="presParOf" srcId="{AF9DCF72-E252-4139-85DC-C3B12042724E}" destId="{EAE3C2DC-1FCE-4DA8-93D6-82DE6DC8AF4C}" srcOrd="1" destOrd="0" presId="urn:microsoft.com/office/officeart/2005/8/layout/venn2"/>
    <dgm:cxn modelId="{A2D9EFFE-34DE-49EE-A190-5B0F76C0B5CA}" type="presParOf" srcId="{7823DFC2-2C28-48FB-921D-3D651B09720A}" destId="{1A710FAD-2F69-43DA-B0F6-0145AF1BCEA5}" srcOrd="3" destOrd="0" presId="urn:microsoft.com/office/officeart/2005/8/layout/venn2"/>
    <dgm:cxn modelId="{09A19210-2074-4C09-9379-167E834F42A2}" type="presParOf" srcId="{1A710FAD-2F69-43DA-B0F6-0145AF1BCEA5}" destId="{69FE7DA7-AA1E-420E-BF83-C6B88526BB7A}" srcOrd="0" destOrd="0" presId="urn:microsoft.com/office/officeart/2005/8/layout/venn2"/>
    <dgm:cxn modelId="{9FB73746-8BF5-4329-8BAB-BD44FA20B0A3}" type="presParOf" srcId="{1A710FAD-2F69-43DA-B0F6-0145AF1BCEA5}" destId="{9E6EB3A6-8ADB-47D8-9ADD-40501B775650}"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2805C-A425-44FC-AE5D-CF3BC35CBF6C}">
      <dsp:nvSpPr>
        <dsp:cNvPr id="0" name=""/>
        <dsp:cNvSpPr/>
      </dsp:nvSpPr>
      <dsp:spPr>
        <a:xfrm>
          <a:off x="1867779" y="-27638"/>
          <a:ext cx="4494040" cy="4494040"/>
        </a:xfrm>
        <a:prstGeom prst="circularArrow">
          <a:avLst>
            <a:gd name="adj1" fmla="val 5544"/>
            <a:gd name="adj2" fmla="val 330680"/>
            <a:gd name="adj3" fmla="val 13765712"/>
            <a:gd name="adj4" fmla="val 17392183"/>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ABC9A9-04AB-4A9A-8E30-1A1B0EB648FE}">
      <dsp:nvSpPr>
        <dsp:cNvPr id="0" name=""/>
        <dsp:cNvSpPr/>
      </dsp:nvSpPr>
      <dsp:spPr>
        <a:xfrm>
          <a:off x="3057971" y="1135"/>
          <a:ext cx="2113657" cy="10568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t>National Curriculum subject content</a:t>
          </a:r>
          <a:endParaRPr lang="en-GB" sz="1400" kern="1200" dirty="0"/>
        </a:p>
      </dsp:txBody>
      <dsp:txXfrm>
        <a:off x="3109561" y="52725"/>
        <a:ext cx="2010477" cy="953648"/>
      </dsp:txXfrm>
    </dsp:sp>
    <dsp:sp modelId="{D5D86598-A919-45A8-82A1-3F3B077CCB19}">
      <dsp:nvSpPr>
        <dsp:cNvPr id="0" name=""/>
        <dsp:cNvSpPr/>
      </dsp:nvSpPr>
      <dsp:spPr>
        <a:xfrm>
          <a:off x="4880609" y="1325359"/>
          <a:ext cx="2113657" cy="10568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t>Curriculum objectives</a:t>
          </a:r>
          <a:endParaRPr lang="en-GB" sz="1400" kern="1200" dirty="0"/>
        </a:p>
      </dsp:txBody>
      <dsp:txXfrm>
        <a:off x="4932199" y="1376949"/>
        <a:ext cx="2010477" cy="953648"/>
      </dsp:txXfrm>
    </dsp:sp>
    <dsp:sp modelId="{8DBFAA46-7410-49A8-9490-09746DB59C80}">
      <dsp:nvSpPr>
        <dsp:cNvPr id="0" name=""/>
        <dsp:cNvSpPr/>
      </dsp:nvSpPr>
      <dsp:spPr>
        <a:xfrm>
          <a:off x="4184423" y="3467999"/>
          <a:ext cx="2113657" cy="10568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t>Key Performance indicators</a:t>
          </a:r>
          <a:endParaRPr lang="en-GB" sz="1400" kern="1200" dirty="0"/>
        </a:p>
      </dsp:txBody>
      <dsp:txXfrm>
        <a:off x="4236013" y="3519589"/>
        <a:ext cx="2010477" cy="953648"/>
      </dsp:txXfrm>
    </dsp:sp>
    <dsp:sp modelId="{52223475-9C98-421D-95D5-76E69507F322}">
      <dsp:nvSpPr>
        <dsp:cNvPr id="0" name=""/>
        <dsp:cNvSpPr/>
      </dsp:nvSpPr>
      <dsp:spPr>
        <a:xfrm>
          <a:off x="1931519" y="3467999"/>
          <a:ext cx="2113657" cy="10568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t>NAHT Year Group Performance standard</a:t>
          </a:r>
          <a:endParaRPr lang="en-GB" sz="1400" kern="1200" dirty="0"/>
        </a:p>
      </dsp:txBody>
      <dsp:txXfrm>
        <a:off x="1983109" y="3519589"/>
        <a:ext cx="2010477" cy="953648"/>
      </dsp:txXfrm>
    </dsp:sp>
    <dsp:sp modelId="{3D9BD666-87FB-44D7-80AA-E7F31EDDD70C}">
      <dsp:nvSpPr>
        <dsp:cNvPr id="0" name=""/>
        <dsp:cNvSpPr/>
      </dsp:nvSpPr>
      <dsp:spPr>
        <a:xfrm>
          <a:off x="1235333" y="1325359"/>
          <a:ext cx="2113657" cy="10568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smtClean="0"/>
            <a:t>Key Stage performance standards, assessments and tests</a:t>
          </a:r>
          <a:endParaRPr lang="en-GB" sz="1400" kern="1200" dirty="0"/>
        </a:p>
      </dsp:txBody>
      <dsp:txXfrm>
        <a:off x="1286923" y="1376949"/>
        <a:ext cx="2010477" cy="9536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88915-9B04-4028-B772-04C78D859F18}">
      <dsp:nvSpPr>
        <dsp:cNvPr id="0" name=""/>
        <dsp:cNvSpPr/>
      </dsp:nvSpPr>
      <dsp:spPr>
        <a:xfrm rot="16200000">
          <a:off x="-989281" y="990088"/>
          <a:ext cx="3705085" cy="1724908"/>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800100">
            <a:lnSpc>
              <a:spcPct val="90000"/>
            </a:lnSpc>
            <a:spcBef>
              <a:spcPct val="0"/>
            </a:spcBef>
            <a:spcAft>
              <a:spcPct val="35000"/>
            </a:spcAft>
          </a:pPr>
          <a:r>
            <a:rPr lang="en-GB" sz="1400" b="1" kern="1200" dirty="0" smtClean="0"/>
            <a:t>2015 FLOOR STANDARD </a:t>
          </a:r>
        </a:p>
        <a:p>
          <a:pPr marL="0" marR="0" lvl="0" indent="0" algn="ctr" defTabSz="914400" eaLnBrk="1" fontAlgn="auto" latinLnBrk="0" hangingPunct="1">
            <a:lnSpc>
              <a:spcPct val="100000"/>
            </a:lnSpc>
            <a:spcBef>
              <a:spcPct val="0"/>
            </a:spcBef>
            <a:spcAft>
              <a:spcPts val="0"/>
            </a:spcAft>
            <a:buClrTx/>
            <a:buSzTx/>
            <a:buFontTx/>
            <a:buNone/>
            <a:tabLst/>
            <a:defRPr/>
          </a:pPr>
          <a:r>
            <a:rPr lang="en-GB" sz="1400" kern="1200" dirty="0" smtClean="0"/>
            <a:t>Less than 65% L4+ RWM &amp; less than median progress in </a:t>
          </a:r>
          <a:r>
            <a:rPr lang="en-GB" sz="1400" b="1" kern="1200" dirty="0" smtClean="0"/>
            <a:t>ALL </a:t>
          </a:r>
          <a:r>
            <a:rPr lang="en-GB" sz="1400" kern="1200" dirty="0" smtClean="0"/>
            <a:t>subjects </a:t>
          </a:r>
        </a:p>
        <a:p>
          <a:pPr lvl="0" algn="ctr" defTabSz="800100">
            <a:lnSpc>
              <a:spcPct val="90000"/>
            </a:lnSpc>
            <a:spcBef>
              <a:spcPct val="0"/>
            </a:spcBef>
            <a:spcAft>
              <a:spcPct val="35000"/>
            </a:spcAft>
          </a:pPr>
          <a:endParaRPr lang="en-GB" sz="1400" kern="1200" dirty="0"/>
        </a:p>
      </dsp:txBody>
      <dsp:txXfrm rot="5400000">
        <a:off x="807" y="741017"/>
        <a:ext cx="1724908" cy="2223051"/>
      </dsp:txXfrm>
    </dsp:sp>
    <dsp:sp modelId="{10BF724F-14A6-4C78-988F-7A5F74F5431B}">
      <dsp:nvSpPr>
        <dsp:cNvPr id="0" name=""/>
        <dsp:cNvSpPr/>
      </dsp:nvSpPr>
      <dsp:spPr>
        <a:xfrm rot="16200000">
          <a:off x="896025" y="947025"/>
          <a:ext cx="3705085" cy="1811033"/>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lvl="0" algn="ctr" defTabSz="711200">
            <a:lnSpc>
              <a:spcPct val="90000"/>
            </a:lnSpc>
            <a:spcBef>
              <a:spcPct val="0"/>
            </a:spcBef>
            <a:spcAft>
              <a:spcPct val="35000"/>
            </a:spcAft>
          </a:pPr>
          <a:r>
            <a:rPr lang="en-GB" sz="1600" b="1" kern="1200" dirty="0" smtClean="0"/>
            <a:t>2016 FLOOR STANDARD</a:t>
          </a:r>
        </a:p>
        <a:p>
          <a:pPr lvl="0" algn="ctr" defTabSz="711200">
            <a:lnSpc>
              <a:spcPct val="90000"/>
            </a:lnSpc>
            <a:spcBef>
              <a:spcPct val="0"/>
            </a:spcBef>
            <a:spcAft>
              <a:spcPct val="35000"/>
            </a:spcAft>
          </a:pPr>
          <a:r>
            <a:rPr lang="en-GB" sz="1050" kern="1200" dirty="0" smtClean="0"/>
            <a:t>Less than 65% ‘national standard’ </a:t>
          </a:r>
        </a:p>
        <a:p>
          <a:pPr lvl="0" algn="ctr" defTabSz="711200">
            <a:lnSpc>
              <a:spcPct val="90000"/>
            </a:lnSpc>
            <a:spcBef>
              <a:spcPct val="0"/>
            </a:spcBef>
            <a:spcAft>
              <a:spcPct val="35000"/>
            </a:spcAft>
          </a:pPr>
          <a:r>
            <a:rPr lang="en-GB" sz="1050" kern="1200" dirty="0" smtClean="0"/>
            <a:t>&amp; less than median progress in </a:t>
          </a:r>
          <a:r>
            <a:rPr lang="en-GB" sz="1050" b="1" kern="1200" dirty="0" smtClean="0"/>
            <a:t>ONE </a:t>
          </a:r>
          <a:r>
            <a:rPr lang="en-GB" sz="1050" kern="1200" dirty="0" smtClean="0"/>
            <a:t>subject </a:t>
          </a:r>
        </a:p>
        <a:p>
          <a:pPr lvl="0" algn="ctr" defTabSz="711200">
            <a:lnSpc>
              <a:spcPct val="90000"/>
            </a:lnSpc>
            <a:spcBef>
              <a:spcPct val="0"/>
            </a:spcBef>
            <a:spcAft>
              <a:spcPct val="35000"/>
            </a:spcAft>
          </a:pPr>
          <a:endParaRPr lang="en-GB" sz="1050" b="1" kern="1200" dirty="0" smtClean="0"/>
        </a:p>
        <a:p>
          <a:pPr lvl="0" algn="ctr" defTabSz="711200">
            <a:lnSpc>
              <a:spcPct val="90000"/>
            </a:lnSpc>
            <a:spcBef>
              <a:spcPct val="0"/>
            </a:spcBef>
            <a:spcAft>
              <a:spcPct val="35000"/>
            </a:spcAft>
          </a:pPr>
          <a:r>
            <a:rPr lang="en-GB" sz="1050" b="1" kern="1200" dirty="0" smtClean="0"/>
            <a:t>COASTING </a:t>
          </a:r>
        </a:p>
        <a:p>
          <a:pPr lvl="0" algn="ctr" defTabSz="711200">
            <a:lnSpc>
              <a:spcPct val="90000"/>
            </a:lnSpc>
            <a:spcBef>
              <a:spcPct val="0"/>
            </a:spcBef>
            <a:spcAft>
              <a:spcPct val="35000"/>
            </a:spcAft>
          </a:pPr>
          <a:r>
            <a:rPr lang="en-GB" sz="1050" kern="1200" dirty="0" smtClean="0"/>
            <a:t>Less than 85% in 2014 and 2015 &amp; less than ‘average’ progress plus below ‘coasting level ‘ in 2016</a:t>
          </a:r>
        </a:p>
      </dsp:txBody>
      <dsp:txXfrm rot="5400000">
        <a:off x="1843051" y="741016"/>
        <a:ext cx="1811033" cy="2223051"/>
      </dsp:txXfrm>
    </dsp:sp>
    <dsp:sp modelId="{5C440E72-796C-4509-8FF0-F6E6F1776357}">
      <dsp:nvSpPr>
        <dsp:cNvPr id="0" name=""/>
        <dsp:cNvSpPr/>
      </dsp:nvSpPr>
      <dsp:spPr>
        <a:xfrm rot="16200000">
          <a:off x="2900265" y="871155"/>
          <a:ext cx="3705085" cy="1962773"/>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en-GB" sz="1400" b="1" kern="1200" dirty="0" smtClean="0"/>
            <a:t>2017 FLOOR STANDARD</a:t>
          </a:r>
        </a:p>
        <a:p>
          <a:pPr lvl="0" algn="ctr" defTabSz="622300">
            <a:lnSpc>
              <a:spcPct val="90000"/>
            </a:lnSpc>
            <a:spcBef>
              <a:spcPct val="0"/>
            </a:spcBef>
            <a:spcAft>
              <a:spcPct val="35000"/>
            </a:spcAft>
          </a:pPr>
          <a:r>
            <a:rPr lang="en-GB" sz="1400" kern="1200" dirty="0" smtClean="0"/>
            <a:t>Not published</a:t>
          </a:r>
        </a:p>
        <a:p>
          <a:pPr lvl="0" algn="ctr" defTabSz="622300">
            <a:lnSpc>
              <a:spcPct val="90000"/>
            </a:lnSpc>
            <a:spcBef>
              <a:spcPct val="0"/>
            </a:spcBef>
            <a:spcAft>
              <a:spcPct val="35000"/>
            </a:spcAft>
          </a:pPr>
          <a:r>
            <a:rPr lang="en-GB" sz="1400" kern="1200" dirty="0" smtClean="0"/>
            <a:t> </a:t>
          </a:r>
        </a:p>
        <a:p>
          <a:pPr lvl="0" algn="ctr" defTabSz="622300">
            <a:lnSpc>
              <a:spcPct val="90000"/>
            </a:lnSpc>
            <a:spcBef>
              <a:spcPct val="0"/>
            </a:spcBef>
            <a:spcAft>
              <a:spcPct val="35000"/>
            </a:spcAft>
          </a:pPr>
          <a:r>
            <a:rPr lang="en-GB" sz="1400" b="1" kern="1200" dirty="0" smtClean="0"/>
            <a:t>COASTING</a:t>
          </a:r>
          <a:r>
            <a:rPr lang="en-GB" sz="1400" kern="1200" dirty="0" smtClean="0"/>
            <a:t> </a:t>
          </a:r>
        </a:p>
        <a:p>
          <a:pPr lvl="0" algn="ctr" defTabSz="622300">
            <a:lnSpc>
              <a:spcPct val="90000"/>
            </a:lnSpc>
            <a:spcBef>
              <a:spcPct val="0"/>
            </a:spcBef>
            <a:spcAft>
              <a:spcPct val="35000"/>
            </a:spcAft>
          </a:pPr>
          <a:r>
            <a:rPr lang="en-GB" sz="1400" kern="1200" dirty="0" smtClean="0"/>
            <a:t>Less than 85% in 2015 &amp; less than ‘average’ progress plus below ‘coasting level ‘ in 2016 and 2017 </a:t>
          </a:r>
          <a:endParaRPr lang="en-GB" sz="1400" kern="1200" dirty="0"/>
        </a:p>
      </dsp:txBody>
      <dsp:txXfrm rot="5400000">
        <a:off x="3771421" y="741016"/>
        <a:ext cx="1962773" cy="2223051"/>
      </dsp:txXfrm>
    </dsp:sp>
    <dsp:sp modelId="{47B44B95-AF48-403A-8948-E111BB2541FB}">
      <dsp:nvSpPr>
        <dsp:cNvPr id="0" name=""/>
        <dsp:cNvSpPr/>
      </dsp:nvSpPr>
      <dsp:spPr>
        <a:xfrm rot="16200000">
          <a:off x="4781232" y="1070299"/>
          <a:ext cx="3705085" cy="1564486"/>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88900" bIns="0" numCol="1" spcCol="1270" anchor="ctr" anchorCtr="0">
          <a:noAutofit/>
        </a:bodyPr>
        <a:lstStyle/>
        <a:p>
          <a:pPr lvl="0" algn="ctr" defTabSz="622300">
            <a:lnSpc>
              <a:spcPct val="90000"/>
            </a:lnSpc>
            <a:spcBef>
              <a:spcPct val="0"/>
            </a:spcBef>
            <a:spcAft>
              <a:spcPct val="35000"/>
            </a:spcAft>
          </a:pPr>
          <a:r>
            <a:rPr lang="en-GB" sz="1400" b="1" kern="1200" dirty="0" smtClean="0"/>
            <a:t>2018 FLOOR STANDARD </a:t>
          </a:r>
        </a:p>
        <a:p>
          <a:pPr lvl="0" algn="ctr" defTabSz="622300">
            <a:lnSpc>
              <a:spcPct val="90000"/>
            </a:lnSpc>
            <a:spcBef>
              <a:spcPct val="0"/>
            </a:spcBef>
            <a:spcAft>
              <a:spcPct val="35000"/>
            </a:spcAft>
          </a:pPr>
          <a:r>
            <a:rPr lang="en-GB" sz="1400" kern="1200" dirty="0" smtClean="0"/>
            <a:t>Not published </a:t>
          </a:r>
        </a:p>
        <a:p>
          <a:pPr lvl="0" algn="ctr" defTabSz="622300">
            <a:lnSpc>
              <a:spcPct val="90000"/>
            </a:lnSpc>
            <a:spcBef>
              <a:spcPct val="0"/>
            </a:spcBef>
            <a:spcAft>
              <a:spcPct val="35000"/>
            </a:spcAft>
          </a:pPr>
          <a:endParaRPr lang="en-GB" sz="1400" kern="1200" dirty="0" smtClean="0"/>
        </a:p>
        <a:p>
          <a:pPr lvl="0" algn="ctr" defTabSz="622300">
            <a:lnSpc>
              <a:spcPct val="90000"/>
            </a:lnSpc>
            <a:spcBef>
              <a:spcPct val="0"/>
            </a:spcBef>
            <a:spcAft>
              <a:spcPct val="35000"/>
            </a:spcAft>
          </a:pPr>
          <a:r>
            <a:rPr lang="en-GB" sz="1400" b="1" kern="1200" dirty="0" smtClean="0"/>
            <a:t>COASTING </a:t>
          </a:r>
        </a:p>
        <a:p>
          <a:pPr lvl="0" algn="ctr" defTabSz="622300">
            <a:lnSpc>
              <a:spcPct val="90000"/>
            </a:lnSpc>
            <a:spcBef>
              <a:spcPct val="0"/>
            </a:spcBef>
            <a:spcAft>
              <a:spcPct val="35000"/>
            </a:spcAft>
          </a:pPr>
          <a:r>
            <a:rPr lang="en-GB" sz="1400" kern="1200" dirty="0" smtClean="0"/>
            <a:t>Below ‘coasting level ‘ in 2016, 2017 and 2018 </a:t>
          </a:r>
        </a:p>
        <a:p>
          <a:pPr lvl="0" algn="ctr" defTabSz="622300">
            <a:lnSpc>
              <a:spcPct val="90000"/>
            </a:lnSpc>
            <a:spcBef>
              <a:spcPct val="0"/>
            </a:spcBef>
            <a:spcAft>
              <a:spcPct val="35000"/>
            </a:spcAft>
          </a:pPr>
          <a:endParaRPr lang="en-GB" kern="1200" dirty="0"/>
        </a:p>
      </dsp:txBody>
      <dsp:txXfrm rot="5400000">
        <a:off x="5851531" y="741017"/>
        <a:ext cx="1564486" cy="22230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76B8F-BC6A-4930-B156-D9E6888629C7}">
      <dsp:nvSpPr>
        <dsp:cNvPr id="0" name=""/>
        <dsp:cNvSpPr/>
      </dsp:nvSpPr>
      <dsp:spPr>
        <a:xfrm>
          <a:off x="2809874" y="54371"/>
          <a:ext cx="2609850" cy="260985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GB" sz="2100" kern="1200" dirty="0" smtClean="0"/>
            <a:t>Insightful knowledge of the pupil</a:t>
          </a:r>
          <a:endParaRPr lang="en-GB" sz="2100" kern="1200" dirty="0"/>
        </a:p>
      </dsp:txBody>
      <dsp:txXfrm>
        <a:off x="3157854" y="511095"/>
        <a:ext cx="1913890" cy="1174432"/>
      </dsp:txXfrm>
    </dsp:sp>
    <dsp:sp modelId="{3D354820-38CA-4D7B-94C3-892621121DC0}">
      <dsp:nvSpPr>
        <dsp:cNvPr id="0" name=""/>
        <dsp:cNvSpPr/>
      </dsp:nvSpPr>
      <dsp:spPr>
        <a:xfrm>
          <a:off x="3751595" y="1685528"/>
          <a:ext cx="2609850" cy="2609850"/>
        </a:xfrm>
        <a:prstGeom prst="ellipse">
          <a:avLst/>
        </a:prstGeom>
        <a:solidFill>
          <a:schemeClr val="accent5">
            <a:alpha val="50000"/>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GB" sz="2100" kern="1200" dirty="0" smtClean="0"/>
            <a:t>Clear and challenging expectations for all</a:t>
          </a:r>
          <a:endParaRPr lang="en-GB" sz="2100" kern="1200" dirty="0"/>
        </a:p>
      </dsp:txBody>
      <dsp:txXfrm>
        <a:off x="4549775" y="2359739"/>
        <a:ext cx="1565910" cy="1435417"/>
      </dsp:txXfrm>
    </dsp:sp>
    <dsp:sp modelId="{20F1FFC5-CB50-495C-A0E7-A431DBB636B9}">
      <dsp:nvSpPr>
        <dsp:cNvPr id="0" name=""/>
        <dsp:cNvSpPr/>
      </dsp:nvSpPr>
      <dsp:spPr>
        <a:xfrm>
          <a:off x="1868154" y="1685528"/>
          <a:ext cx="2609850" cy="2609850"/>
        </a:xfrm>
        <a:prstGeom prst="ellipse">
          <a:avLst/>
        </a:prstGeom>
        <a:solidFill>
          <a:schemeClr val="accent5">
            <a:alpha val="50000"/>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r>
            <a:rPr lang="en-GB" sz="2100" kern="1200" dirty="0" smtClean="0"/>
            <a:t>Secure knowledge of the subject</a:t>
          </a:r>
          <a:endParaRPr lang="en-GB" sz="2100" kern="1200" dirty="0"/>
        </a:p>
      </dsp:txBody>
      <dsp:txXfrm>
        <a:off x="2113914" y="2359739"/>
        <a:ext cx="1565910" cy="14354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0AC1E-14C7-4CD6-8794-5032F419993D}">
      <dsp:nvSpPr>
        <dsp:cNvPr id="0" name=""/>
        <dsp:cNvSpPr/>
      </dsp:nvSpPr>
      <dsp:spPr>
        <a:xfrm>
          <a:off x="118315" y="0"/>
          <a:ext cx="4721157" cy="4721157"/>
        </a:xfrm>
        <a:prstGeom prst="ellipse">
          <a:avLst/>
        </a:prstGeom>
        <a:gradFill rotWithShape="0">
          <a:gsLst>
            <a:gs pos="0">
              <a:srgbClr val="2787A0"/>
            </a:gs>
            <a:gs pos="90000">
              <a:srgbClr val="35B2D4"/>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GB" sz="1400" b="0" kern="1200" dirty="0" smtClean="0">
              <a:solidFill>
                <a:schemeClr val="tx1"/>
              </a:solidFill>
            </a:rPr>
            <a:t>Composition and effect</a:t>
          </a:r>
          <a:endParaRPr lang="en-GB" sz="1400" b="0" kern="1200" dirty="0">
            <a:solidFill>
              <a:schemeClr val="tx1"/>
            </a:solidFill>
          </a:endParaRPr>
        </a:p>
      </dsp:txBody>
      <dsp:txXfrm>
        <a:off x="1818876" y="236057"/>
        <a:ext cx="1320035" cy="708173"/>
      </dsp:txXfrm>
    </dsp:sp>
    <dsp:sp modelId="{D6262741-06D6-43FD-B607-84E49D1C2746}">
      <dsp:nvSpPr>
        <dsp:cNvPr id="0" name=""/>
        <dsp:cNvSpPr/>
      </dsp:nvSpPr>
      <dsp:spPr>
        <a:xfrm>
          <a:off x="590431" y="944231"/>
          <a:ext cx="3776925" cy="3776925"/>
        </a:xfrm>
        <a:prstGeom prst="ellipse">
          <a:avLst/>
        </a:prstGeom>
        <a:gradFill rotWithShape="0">
          <a:gsLst>
            <a:gs pos="0">
              <a:schemeClr val="accent5">
                <a:hueOff val="-3311292"/>
                <a:satOff val="13270"/>
                <a:lumOff val="2876"/>
                <a:alphaOff val="0"/>
                <a:shade val="51000"/>
                <a:satMod val="130000"/>
              </a:schemeClr>
            </a:gs>
            <a:gs pos="80000">
              <a:srgbClr val="30E765"/>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GB" sz="1400" b="0" kern="1200" dirty="0" smtClean="0">
              <a:solidFill>
                <a:schemeClr val="tx1"/>
              </a:solidFill>
            </a:rPr>
            <a:t>Text structure and organisation</a:t>
          </a:r>
          <a:endParaRPr lang="en-GB" sz="1400" b="0" kern="1200" dirty="0">
            <a:solidFill>
              <a:schemeClr val="tx1"/>
            </a:solidFill>
          </a:endParaRPr>
        </a:p>
      </dsp:txBody>
      <dsp:txXfrm>
        <a:off x="1818876" y="1170846"/>
        <a:ext cx="1320035" cy="679846"/>
      </dsp:txXfrm>
    </dsp:sp>
    <dsp:sp modelId="{1EA11279-5A7A-469C-9705-46C4219DB040}">
      <dsp:nvSpPr>
        <dsp:cNvPr id="0" name=""/>
        <dsp:cNvSpPr/>
      </dsp:nvSpPr>
      <dsp:spPr>
        <a:xfrm>
          <a:off x="1062547" y="1888462"/>
          <a:ext cx="2832694" cy="2832694"/>
        </a:xfrm>
        <a:prstGeom prst="ellipse">
          <a:avLst/>
        </a:prstGeom>
        <a:gradFill rotWithShape="0">
          <a:gsLst>
            <a:gs pos="0">
              <a:schemeClr val="accent5">
                <a:hueOff val="-6622584"/>
                <a:satOff val="26541"/>
                <a:lumOff val="5752"/>
                <a:alphaOff val="0"/>
                <a:shade val="51000"/>
                <a:satMod val="130000"/>
              </a:schemeClr>
            </a:gs>
            <a:gs pos="80000">
              <a:srgbClr val="ADF92C"/>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GB" sz="1400" b="0" kern="1200" dirty="0" smtClean="0">
              <a:solidFill>
                <a:schemeClr val="tx1"/>
              </a:solidFill>
            </a:rPr>
            <a:t>Sentence structure and punctuation</a:t>
          </a:r>
          <a:endParaRPr lang="en-GB" sz="1400" b="0" kern="1200" dirty="0">
            <a:solidFill>
              <a:schemeClr val="tx1"/>
            </a:solidFill>
          </a:endParaRPr>
        </a:p>
      </dsp:txBody>
      <dsp:txXfrm>
        <a:off x="1818876" y="2100914"/>
        <a:ext cx="1320035" cy="637356"/>
      </dsp:txXfrm>
    </dsp:sp>
    <dsp:sp modelId="{69FE7DA7-AA1E-420E-BF83-C6B88526BB7A}">
      <dsp:nvSpPr>
        <dsp:cNvPr id="0" name=""/>
        <dsp:cNvSpPr/>
      </dsp:nvSpPr>
      <dsp:spPr>
        <a:xfrm>
          <a:off x="1534663" y="2832694"/>
          <a:ext cx="1888462" cy="1888462"/>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en-GB" sz="1400" b="0" kern="1200" dirty="0" smtClean="0">
              <a:solidFill>
                <a:schemeClr val="tx1"/>
              </a:solidFill>
            </a:rPr>
            <a:t>Vocabulary which is appropriate and effective</a:t>
          </a:r>
          <a:endParaRPr lang="en-GB" sz="1400" b="0" kern="1200" dirty="0">
            <a:solidFill>
              <a:schemeClr val="tx1"/>
            </a:solidFill>
          </a:endParaRPr>
        </a:p>
      </dsp:txBody>
      <dsp:txXfrm>
        <a:off x="1811222" y="3304809"/>
        <a:ext cx="1335344" cy="944231"/>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530" cy="499599"/>
          </a:xfrm>
          <a:prstGeom prst="rect">
            <a:avLst/>
          </a:prstGeom>
        </p:spPr>
        <p:txBody>
          <a:bodyPr vert="horz" lIns="89053" tIns="44527" rIns="89053" bIns="44527" rtlCol="0"/>
          <a:lstStyle>
            <a:lvl1pPr algn="l">
              <a:defRPr sz="1200"/>
            </a:lvl1pPr>
          </a:lstStyle>
          <a:p>
            <a:endParaRPr lang="en-GB"/>
          </a:p>
        </p:txBody>
      </p:sp>
      <p:sp>
        <p:nvSpPr>
          <p:cNvPr id="3" name="Date Placeholder 2"/>
          <p:cNvSpPr>
            <a:spLocks noGrp="1"/>
          </p:cNvSpPr>
          <p:nvPr>
            <p:ph type="dt" sz="quarter" idx="1"/>
          </p:nvPr>
        </p:nvSpPr>
        <p:spPr>
          <a:xfrm>
            <a:off x="3897746" y="0"/>
            <a:ext cx="2982530" cy="499599"/>
          </a:xfrm>
          <a:prstGeom prst="rect">
            <a:avLst/>
          </a:prstGeom>
        </p:spPr>
        <p:txBody>
          <a:bodyPr vert="horz" lIns="89053" tIns="44527" rIns="89053" bIns="44527" rtlCol="0"/>
          <a:lstStyle>
            <a:lvl1pPr algn="r">
              <a:defRPr sz="1200"/>
            </a:lvl1pPr>
          </a:lstStyle>
          <a:p>
            <a:fld id="{33952516-F3B0-448C-A53D-4235710A7A92}" type="datetimeFigureOut">
              <a:rPr lang="en-GB" smtClean="0"/>
              <a:pPr/>
              <a:t>20/01/2016</a:t>
            </a:fld>
            <a:endParaRPr lang="en-GB"/>
          </a:p>
        </p:txBody>
      </p:sp>
      <p:sp>
        <p:nvSpPr>
          <p:cNvPr id="4" name="Footer Placeholder 3"/>
          <p:cNvSpPr>
            <a:spLocks noGrp="1"/>
          </p:cNvSpPr>
          <p:nvPr>
            <p:ph type="ftr" sz="quarter" idx="2"/>
          </p:nvPr>
        </p:nvSpPr>
        <p:spPr>
          <a:xfrm>
            <a:off x="0" y="9501688"/>
            <a:ext cx="2982530" cy="499599"/>
          </a:xfrm>
          <a:prstGeom prst="rect">
            <a:avLst/>
          </a:prstGeom>
        </p:spPr>
        <p:txBody>
          <a:bodyPr vert="horz" lIns="89053" tIns="44527" rIns="89053" bIns="44527" rtlCol="0" anchor="b"/>
          <a:lstStyle>
            <a:lvl1pPr algn="l">
              <a:defRPr sz="1200"/>
            </a:lvl1pPr>
          </a:lstStyle>
          <a:p>
            <a:endParaRPr lang="en-GB"/>
          </a:p>
        </p:txBody>
      </p:sp>
      <p:sp>
        <p:nvSpPr>
          <p:cNvPr id="5" name="Slide Number Placeholder 4"/>
          <p:cNvSpPr>
            <a:spLocks noGrp="1"/>
          </p:cNvSpPr>
          <p:nvPr>
            <p:ph type="sldNum" sz="quarter" idx="3"/>
          </p:nvPr>
        </p:nvSpPr>
        <p:spPr>
          <a:xfrm>
            <a:off x="3897746" y="9501688"/>
            <a:ext cx="2982530" cy="499599"/>
          </a:xfrm>
          <a:prstGeom prst="rect">
            <a:avLst/>
          </a:prstGeom>
        </p:spPr>
        <p:txBody>
          <a:bodyPr vert="horz" lIns="89053" tIns="44527" rIns="89053" bIns="44527" rtlCol="0" anchor="b"/>
          <a:lstStyle>
            <a:lvl1pPr algn="r">
              <a:defRPr sz="1200"/>
            </a:lvl1pPr>
          </a:lstStyle>
          <a:p>
            <a:fld id="{552AFB23-EBB9-4A25-A620-26D9B7B944B2}" type="slidenum">
              <a:rPr lang="en-GB" smtClean="0"/>
              <a:pPr/>
              <a:t>‹#›</a:t>
            </a:fld>
            <a:endParaRPr lang="en-GB"/>
          </a:p>
        </p:txBody>
      </p:sp>
    </p:spTree>
    <p:extLst>
      <p:ext uri="{BB962C8B-B14F-4D97-AF65-F5344CB8AC3E}">
        <p14:creationId xmlns:p14="http://schemas.microsoft.com/office/powerpoint/2010/main" val="407983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530" cy="499599"/>
          </a:xfrm>
          <a:prstGeom prst="rect">
            <a:avLst/>
          </a:prstGeom>
        </p:spPr>
        <p:txBody>
          <a:bodyPr vert="horz" lIns="89053" tIns="44527" rIns="89053" bIns="44527" rtlCol="0"/>
          <a:lstStyle>
            <a:lvl1pPr algn="l">
              <a:defRPr sz="1200"/>
            </a:lvl1pPr>
          </a:lstStyle>
          <a:p>
            <a:endParaRPr lang="en-GB"/>
          </a:p>
        </p:txBody>
      </p:sp>
      <p:sp>
        <p:nvSpPr>
          <p:cNvPr id="3" name="Date Placeholder 2"/>
          <p:cNvSpPr>
            <a:spLocks noGrp="1"/>
          </p:cNvSpPr>
          <p:nvPr>
            <p:ph type="dt" idx="1"/>
          </p:nvPr>
        </p:nvSpPr>
        <p:spPr>
          <a:xfrm>
            <a:off x="3897746" y="0"/>
            <a:ext cx="2982530" cy="499599"/>
          </a:xfrm>
          <a:prstGeom prst="rect">
            <a:avLst/>
          </a:prstGeom>
        </p:spPr>
        <p:txBody>
          <a:bodyPr vert="horz" lIns="89053" tIns="44527" rIns="89053" bIns="44527" rtlCol="0"/>
          <a:lstStyle>
            <a:lvl1pPr algn="r">
              <a:defRPr sz="1200"/>
            </a:lvl1pPr>
          </a:lstStyle>
          <a:p>
            <a:fld id="{4828E84A-446B-4812-A202-FAA32C3A9D1A}" type="datetimeFigureOut">
              <a:rPr lang="en-GB" smtClean="0"/>
              <a:pPr/>
              <a:t>20/01/2016</a:t>
            </a:fld>
            <a:endParaRPr lang="en-GB"/>
          </a:p>
        </p:txBody>
      </p:sp>
      <p:sp>
        <p:nvSpPr>
          <p:cNvPr id="4" name="Slide Image Placeholder 3"/>
          <p:cNvSpPr>
            <a:spLocks noGrp="1" noRot="1" noChangeAspect="1"/>
          </p:cNvSpPr>
          <p:nvPr>
            <p:ph type="sldImg" idx="2"/>
          </p:nvPr>
        </p:nvSpPr>
        <p:spPr>
          <a:xfrm>
            <a:off x="941388" y="750888"/>
            <a:ext cx="4999037" cy="3749675"/>
          </a:xfrm>
          <a:prstGeom prst="rect">
            <a:avLst/>
          </a:prstGeom>
          <a:noFill/>
          <a:ln w="12700">
            <a:solidFill>
              <a:prstClr val="black"/>
            </a:solidFill>
          </a:ln>
        </p:spPr>
        <p:txBody>
          <a:bodyPr vert="horz" lIns="89053" tIns="44527" rIns="89053" bIns="44527" rtlCol="0" anchor="ctr"/>
          <a:lstStyle/>
          <a:p>
            <a:endParaRPr lang="en-GB"/>
          </a:p>
        </p:txBody>
      </p:sp>
      <p:sp>
        <p:nvSpPr>
          <p:cNvPr id="5" name="Notes Placeholder 4"/>
          <p:cNvSpPr>
            <a:spLocks noGrp="1"/>
          </p:cNvSpPr>
          <p:nvPr>
            <p:ph type="body" sz="quarter" idx="3"/>
          </p:nvPr>
        </p:nvSpPr>
        <p:spPr>
          <a:xfrm>
            <a:off x="687566" y="4750843"/>
            <a:ext cx="5506681" cy="4501045"/>
          </a:xfrm>
          <a:prstGeom prst="rect">
            <a:avLst/>
          </a:prstGeom>
        </p:spPr>
        <p:txBody>
          <a:bodyPr vert="horz" lIns="89053" tIns="44527" rIns="89053" bIns="4452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01688"/>
            <a:ext cx="2982530" cy="499599"/>
          </a:xfrm>
          <a:prstGeom prst="rect">
            <a:avLst/>
          </a:prstGeom>
        </p:spPr>
        <p:txBody>
          <a:bodyPr vert="horz" lIns="89053" tIns="44527" rIns="89053" bIns="44527" rtlCol="0" anchor="b"/>
          <a:lstStyle>
            <a:lvl1pPr algn="l">
              <a:defRPr sz="1200"/>
            </a:lvl1pPr>
          </a:lstStyle>
          <a:p>
            <a:endParaRPr lang="en-GB"/>
          </a:p>
        </p:txBody>
      </p:sp>
      <p:sp>
        <p:nvSpPr>
          <p:cNvPr id="7" name="Slide Number Placeholder 6"/>
          <p:cNvSpPr>
            <a:spLocks noGrp="1"/>
          </p:cNvSpPr>
          <p:nvPr>
            <p:ph type="sldNum" sz="quarter" idx="5"/>
          </p:nvPr>
        </p:nvSpPr>
        <p:spPr>
          <a:xfrm>
            <a:off x="3897746" y="9501688"/>
            <a:ext cx="2982530" cy="499599"/>
          </a:xfrm>
          <a:prstGeom prst="rect">
            <a:avLst/>
          </a:prstGeom>
        </p:spPr>
        <p:txBody>
          <a:bodyPr vert="horz" lIns="89053" tIns="44527" rIns="89053" bIns="44527" rtlCol="0" anchor="b"/>
          <a:lstStyle>
            <a:lvl1pPr algn="r">
              <a:defRPr sz="1200"/>
            </a:lvl1pPr>
          </a:lstStyle>
          <a:p>
            <a:fld id="{1CD73C95-5A44-4822-9216-5BC73655171F}" type="slidenum">
              <a:rPr lang="en-GB" smtClean="0"/>
              <a:pPr/>
              <a:t>‹#›</a:t>
            </a:fld>
            <a:endParaRPr lang="en-GB"/>
          </a:p>
        </p:txBody>
      </p:sp>
    </p:spTree>
    <p:extLst>
      <p:ext uri="{BB962C8B-B14F-4D97-AF65-F5344CB8AC3E}">
        <p14:creationId xmlns:p14="http://schemas.microsoft.com/office/powerpoint/2010/main" val="2718682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10</a:t>
            </a:fld>
            <a:endParaRPr lang="en-GB"/>
          </a:p>
        </p:txBody>
      </p:sp>
    </p:spTree>
    <p:extLst>
      <p:ext uri="{BB962C8B-B14F-4D97-AF65-F5344CB8AC3E}">
        <p14:creationId xmlns:p14="http://schemas.microsoft.com/office/powerpoint/2010/main" val="1672387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52</a:t>
            </a:fld>
            <a:endParaRPr lang="en-GB"/>
          </a:p>
        </p:txBody>
      </p:sp>
    </p:spTree>
    <p:extLst>
      <p:ext uri="{BB962C8B-B14F-4D97-AF65-F5344CB8AC3E}">
        <p14:creationId xmlns:p14="http://schemas.microsoft.com/office/powerpoint/2010/main" val="553845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what way i</a:t>
            </a:r>
            <a:r>
              <a:rPr lang="en-GB" dirty="0" smtClean="0"/>
              <a:t>s your classroom a ‘talent factory’? Not a talent refinery? How does the ethos, routines, classroom environment, your beliefs create</a:t>
            </a:r>
            <a:r>
              <a:rPr lang="en-GB" baseline="0" dirty="0" smtClean="0"/>
              <a:t> achievement?? Create talent?? What you believe matters and the children know!!!</a:t>
            </a:r>
            <a:endParaRPr lang="en-GB" dirty="0"/>
          </a:p>
        </p:txBody>
      </p:sp>
      <p:sp>
        <p:nvSpPr>
          <p:cNvPr id="4" name="Slide Number Placeholder 3"/>
          <p:cNvSpPr>
            <a:spLocks noGrp="1"/>
          </p:cNvSpPr>
          <p:nvPr>
            <p:ph type="sldNum" sz="quarter" idx="10"/>
          </p:nvPr>
        </p:nvSpPr>
        <p:spPr/>
        <p:txBody>
          <a:bodyPr/>
          <a:lstStyle/>
          <a:p>
            <a:fld id="{79C781B7-9C07-425A-A616-1E93C56295C3}" type="slidenum">
              <a:rPr lang="en-GB" smtClean="0"/>
              <a:t>53</a:t>
            </a:fld>
            <a:endParaRPr lang="en-GB"/>
          </a:p>
        </p:txBody>
      </p:sp>
    </p:spTree>
    <p:extLst>
      <p:ext uri="{BB962C8B-B14F-4D97-AF65-F5344CB8AC3E}">
        <p14:creationId xmlns:p14="http://schemas.microsoft.com/office/powerpoint/2010/main" val="2039261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500">
                <a:solidFill>
                  <a:schemeClr val="tx1"/>
                </a:solidFill>
                <a:latin typeface="Gill Sans MT" pitchFamily="34" charset="0"/>
              </a:defRPr>
            </a:lvl1pPr>
            <a:lvl2pPr marL="763307" indent="-293580" eaLnBrk="0" hangingPunct="0">
              <a:defRPr sz="4500">
                <a:solidFill>
                  <a:schemeClr val="tx1"/>
                </a:solidFill>
                <a:latin typeface="Gill Sans MT" pitchFamily="34" charset="0"/>
              </a:defRPr>
            </a:lvl2pPr>
            <a:lvl3pPr marL="1174318" indent="-234864" eaLnBrk="0" hangingPunct="0">
              <a:defRPr sz="4500">
                <a:solidFill>
                  <a:schemeClr val="tx1"/>
                </a:solidFill>
                <a:latin typeface="Gill Sans MT" pitchFamily="34" charset="0"/>
              </a:defRPr>
            </a:lvl3pPr>
            <a:lvl4pPr marL="1644045" indent="-234864" eaLnBrk="0" hangingPunct="0">
              <a:defRPr sz="4500">
                <a:solidFill>
                  <a:schemeClr val="tx1"/>
                </a:solidFill>
                <a:latin typeface="Gill Sans MT" pitchFamily="34" charset="0"/>
              </a:defRPr>
            </a:lvl4pPr>
            <a:lvl5pPr marL="2113773" indent="-234864" eaLnBrk="0" hangingPunct="0">
              <a:defRPr sz="4500">
                <a:solidFill>
                  <a:schemeClr val="tx1"/>
                </a:solidFill>
                <a:latin typeface="Gill Sans MT" pitchFamily="34" charset="0"/>
              </a:defRPr>
            </a:lvl5pPr>
            <a:lvl6pPr marL="2583500" indent="-234864" eaLnBrk="0" fontAlgn="base" hangingPunct="0">
              <a:spcBef>
                <a:spcPct val="0"/>
              </a:spcBef>
              <a:spcAft>
                <a:spcPct val="0"/>
              </a:spcAft>
              <a:defRPr sz="4500">
                <a:solidFill>
                  <a:schemeClr val="tx1"/>
                </a:solidFill>
                <a:latin typeface="Gill Sans MT" pitchFamily="34" charset="0"/>
              </a:defRPr>
            </a:lvl6pPr>
            <a:lvl7pPr marL="3053227" indent="-234864" eaLnBrk="0" fontAlgn="base" hangingPunct="0">
              <a:spcBef>
                <a:spcPct val="0"/>
              </a:spcBef>
              <a:spcAft>
                <a:spcPct val="0"/>
              </a:spcAft>
              <a:defRPr sz="4500">
                <a:solidFill>
                  <a:schemeClr val="tx1"/>
                </a:solidFill>
                <a:latin typeface="Gill Sans MT" pitchFamily="34" charset="0"/>
              </a:defRPr>
            </a:lvl7pPr>
            <a:lvl8pPr marL="3522955" indent="-234864" eaLnBrk="0" fontAlgn="base" hangingPunct="0">
              <a:spcBef>
                <a:spcPct val="0"/>
              </a:spcBef>
              <a:spcAft>
                <a:spcPct val="0"/>
              </a:spcAft>
              <a:defRPr sz="4500">
                <a:solidFill>
                  <a:schemeClr val="tx1"/>
                </a:solidFill>
                <a:latin typeface="Gill Sans MT" pitchFamily="34" charset="0"/>
              </a:defRPr>
            </a:lvl8pPr>
            <a:lvl9pPr marL="3992682" indent="-234864" eaLnBrk="0" fontAlgn="base" hangingPunct="0">
              <a:spcBef>
                <a:spcPct val="0"/>
              </a:spcBef>
              <a:spcAft>
                <a:spcPct val="0"/>
              </a:spcAft>
              <a:defRPr sz="4500">
                <a:solidFill>
                  <a:schemeClr val="tx1"/>
                </a:solidFill>
                <a:latin typeface="Gill Sans MT" pitchFamily="34" charset="0"/>
              </a:defRPr>
            </a:lvl9pPr>
          </a:lstStyle>
          <a:p>
            <a:pPr eaLnBrk="1" hangingPunct="1"/>
            <a:fld id="{CA985AA4-A878-4B80-8874-767B8C595BFD}" type="slidenum">
              <a:rPr lang="en-GB" sz="1200">
                <a:latin typeface="Times New Roman" pitchFamily="18" charset="0"/>
                <a:ea typeface="ＭＳ Ｐゴシック" pitchFamily="34" charset="-128"/>
              </a:rPr>
              <a:pPr eaLnBrk="1" hangingPunct="1"/>
              <a:t>54</a:t>
            </a:fld>
            <a:endParaRPr lang="en-GB" sz="1200">
              <a:latin typeface="Times New Roman" pitchFamily="18" charset="0"/>
              <a:ea typeface="ＭＳ Ｐゴシック" pitchFamily="34" charset="-128"/>
            </a:endParaRPr>
          </a:p>
        </p:txBody>
      </p:sp>
      <p:sp>
        <p:nvSpPr>
          <p:cNvPr id="798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20000"/>
              </a:spcBef>
            </a:pPr>
            <a:endParaRPr lang="en-US" b="1" smtClean="0">
              <a:latin typeface="Times New Roman" pitchFamily="18"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55</a:t>
            </a:fld>
            <a:endParaRPr lang="en-GB"/>
          </a:p>
        </p:txBody>
      </p:sp>
    </p:spTree>
    <p:extLst>
      <p:ext uri="{BB962C8B-B14F-4D97-AF65-F5344CB8AC3E}">
        <p14:creationId xmlns:p14="http://schemas.microsoft.com/office/powerpoint/2010/main" val="2845499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expectation is that the majority of pupils will move through the programmes of study at broadly the same pace. However, decisions about when to progress should always be based on the security of pupils’ understanding and their readiness to progress to the next stage. Pupils who grasp concepts rapidly should be challenged through being offered rich and sophisticated problems before any acceleration through new content. Those who are not sufficiently fluent with earlier material should consolidate their understanding, including through additional practice, before moving on.</a:t>
            </a:r>
          </a:p>
          <a:p>
            <a:endParaRPr lang="en-GB" dirty="0" smtClean="0"/>
          </a:p>
          <a:p>
            <a:endParaRPr lang="en-GB" dirty="0" smtClean="0"/>
          </a:p>
          <a:p>
            <a:r>
              <a:rPr lang="en-GB" dirty="0" smtClean="0"/>
              <a:t>Bloom, B. S. (1971a). Mastery learning. In J. H. Block (Ed.), Mastery learning: Theory and practice (pp.</a:t>
            </a:r>
          </a:p>
          <a:p>
            <a:r>
              <a:rPr lang="en-GB" dirty="0" smtClean="0"/>
              <a:t>4 7–63). New York: Holt, Rinehart &amp; Winston.</a:t>
            </a:r>
          </a:p>
          <a:p>
            <a:r>
              <a:rPr lang="en-GB" dirty="0" smtClean="0"/>
              <a:t>Bloom, B. S. (1971b). Individual differences in school achievement: A vanishing point? Bloomington, IN:</a:t>
            </a:r>
          </a:p>
          <a:p>
            <a:r>
              <a:rPr lang="en-GB" dirty="0" smtClean="0"/>
              <a:t>Phi Delta </a:t>
            </a:r>
            <a:r>
              <a:rPr lang="en-GB" dirty="0" err="1" smtClean="0"/>
              <a:t>Kappan</a:t>
            </a:r>
            <a:r>
              <a:rPr lang="en-GB" dirty="0" smtClean="0"/>
              <a:t> International.</a:t>
            </a:r>
          </a:p>
          <a:p>
            <a:r>
              <a:rPr lang="en-GB" dirty="0" smtClean="0"/>
              <a:t>Bloom, B. S. (1974 ). An introduction to mastery learning theory. In J. H. Block (Ed.), Schools, society and</a:t>
            </a:r>
          </a:p>
          <a:p>
            <a:r>
              <a:rPr lang="en-GB" dirty="0" smtClean="0"/>
              <a:t>mastery learning (pp. 3–14 ). New York: Holt, Rinehart &amp; Winston.</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88</a:t>
            </a:fld>
            <a:endParaRPr lang="en-GB"/>
          </a:p>
        </p:txBody>
      </p:sp>
    </p:spTree>
    <p:extLst>
      <p:ext uri="{BB962C8B-B14F-4D97-AF65-F5344CB8AC3E}">
        <p14:creationId xmlns:p14="http://schemas.microsoft.com/office/powerpoint/2010/main" val="4174442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89</a:t>
            </a:fld>
            <a:endParaRPr lang="en-GB"/>
          </a:p>
        </p:txBody>
      </p:sp>
    </p:spTree>
    <p:extLst>
      <p:ext uri="{BB962C8B-B14F-4D97-AF65-F5344CB8AC3E}">
        <p14:creationId xmlns:p14="http://schemas.microsoft.com/office/powerpoint/2010/main" val="3295629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expectation is that the majority of pupils will move through the programmes of study at broadly the same pace. However, decisions about when to progress should always be based on the security of pupils’ understanding and their readiness to progress to the next stage. Pupils who grasp concepts rapidly should be challenged through being offered rich and sophisticated problems before any acceleration through new content. Those who are not sufficiently fluent with earlier material should consolidate their understanding, including through additional practice, before moving on.</a:t>
            </a:r>
          </a:p>
          <a:p>
            <a:endParaRPr lang="en-GB" dirty="0" smtClean="0"/>
          </a:p>
          <a:p>
            <a:endParaRPr lang="en-GB" dirty="0" smtClean="0"/>
          </a:p>
          <a:p>
            <a:r>
              <a:rPr lang="en-GB" dirty="0" smtClean="0"/>
              <a:t>Bloom, B. S. (1971a). Mastery learning. In J. H. Block (Ed.), Mastery learning: Theory and practice (pp.</a:t>
            </a:r>
          </a:p>
          <a:p>
            <a:r>
              <a:rPr lang="en-GB" dirty="0" smtClean="0"/>
              <a:t>4 7–63). New York: Holt, Rinehart &amp; Winston.</a:t>
            </a:r>
          </a:p>
          <a:p>
            <a:r>
              <a:rPr lang="en-GB" dirty="0" smtClean="0"/>
              <a:t>Bloom, B. S. (1971b). Individual differences in school achievement: A vanishing point? Bloomington, IN:</a:t>
            </a:r>
          </a:p>
          <a:p>
            <a:r>
              <a:rPr lang="en-GB" dirty="0" smtClean="0"/>
              <a:t>Phi Delta </a:t>
            </a:r>
            <a:r>
              <a:rPr lang="en-GB" dirty="0" err="1" smtClean="0"/>
              <a:t>Kappan</a:t>
            </a:r>
            <a:r>
              <a:rPr lang="en-GB" dirty="0" smtClean="0"/>
              <a:t> International.</a:t>
            </a:r>
          </a:p>
          <a:p>
            <a:r>
              <a:rPr lang="en-GB" dirty="0" smtClean="0"/>
              <a:t>Bloom, B. S. (1974 ). An introduction to mastery learning theory. In J. H. Block (Ed.), Schools, society and</a:t>
            </a:r>
          </a:p>
          <a:p>
            <a:r>
              <a:rPr lang="en-GB" dirty="0" smtClean="0"/>
              <a:t>mastery learning (pp. 3–14 ). New York: Holt, Rinehart &amp; Winston.</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90</a:t>
            </a:fld>
            <a:endParaRPr lang="en-GB"/>
          </a:p>
        </p:txBody>
      </p:sp>
    </p:spTree>
    <p:extLst>
      <p:ext uri="{BB962C8B-B14F-4D97-AF65-F5344CB8AC3E}">
        <p14:creationId xmlns:p14="http://schemas.microsoft.com/office/powerpoint/2010/main" val="4174442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91</a:t>
            </a:fld>
            <a:endParaRPr lang="en-GB"/>
          </a:p>
        </p:txBody>
      </p:sp>
    </p:spTree>
    <p:extLst>
      <p:ext uri="{BB962C8B-B14F-4D97-AF65-F5344CB8AC3E}">
        <p14:creationId xmlns:p14="http://schemas.microsoft.com/office/powerpoint/2010/main" val="123062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93</a:t>
            </a:fld>
            <a:endParaRPr lang="en-GB"/>
          </a:p>
        </p:txBody>
      </p:sp>
    </p:spTree>
    <p:extLst>
      <p:ext uri="{BB962C8B-B14F-4D97-AF65-F5344CB8AC3E}">
        <p14:creationId xmlns:p14="http://schemas.microsoft.com/office/powerpoint/2010/main" val="2063493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94</a:t>
            </a:fld>
            <a:endParaRPr lang="en-GB"/>
          </a:p>
        </p:txBody>
      </p:sp>
    </p:spTree>
    <p:extLst>
      <p:ext uri="{BB962C8B-B14F-4D97-AF65-F5344CB8AC3E}">
        <p14:creationId xmlns:p14="http://schemas.microsoft.com/office/powerpoint/2010/main" val="680607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12</a:t>
            </a:fld>
            <a:endParaRPr lang="en-GB"/>
          </a:p>
        </p:txBody>
      </p:sp>
    </p:spTree>
    <p:extLst>
      <p:ext uri="{BB962C8B-B14F-4D97-AF65-F5344CB8AC3E}">
        <p14:creationId xmlns:p14="http://schemas.microsoft.com/office/powerpoint/2010/main" val="33978457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solidFill>
                  <a:srgbClr val="FF0000"/>
                </a:solidFill>
              </a:rPr>
              <a:t>Think about a particular English teaching context. – red line is a pulse</a:t>
            </a:r>
          </a:p>
          <a:p>
            <a:r>
              <a:rPr lang="en-US" baseline="0" dirty="0" smtClean="0">
                <a:solidFill>
                  <a:srgbClr val="FF0000"/>
                </a:solidFill>
              </a:rPr>
              <a:t>Understanding &amp; knowledge are the essential bricks – concrete preparation</a:t>
            </a:r>
          </a:p>
          <a:p>
            <a:r>
              <a:rPr lang="en-US" baseline="0" dirty="0" smtClean="0">
                <a:solidFill>
                  <a:srgbClr val="FF0000"/>
                </a:solidFill>
              </a:rPr>
              <a:t> </a:t>
            </a:r>
          </a:p>
          <a:p>
            <a:r>
              <a:rPr lang="en-US" baseline="0" dirty="0" smtClean="0">
                <a:solidFill>
                  <a:srgbClr val="FF0000"/>
                </a:solidFill>
              </a:rPr>
              <a:t>You want you children to be able to use fronted adverbials in their writing – not just today’s writing, but consistently, across a range of writing, without needing constant prompting. You want them to be able to use examples you give them and also think of others, really creative ones, perhaps gathered from reading or they could even create their own similes to use as a fronted adverbial phrase. This is the stuff above the red line. But we can’t just talk about it and expect them to do it. We need to make sure that the areas below the red line are really secure. </a:t>
            </a:r>
          </a:p>
          <a:p>
            <a:r>
              <a:rPr lang="en-US" baseline="0" dirty="0" smtClean="0">
                <a:solidFill>
                  <a:srgbClr val="FF0000"/>
                </a:solidFill>
              </a:rPr>
              <a:t> </a:t>
            </a:r>
          </a:p>
          <a:p>
            <a:r>
              <a:rPr lang="en-US" baseline="0" dirty="0" smtClean="0">
                <a:solidFill>
                  <a:srgbClr val="FF0000"/>
                </a:solidFill>
              </a:rPr>
              <a:t>So, within a particular unit of work and a particular lesson, you need to work out what knowledge and understanding you want the children to be secure in before they can do the things above the line. For fronted adverbials, this will be things like knowing/understanding what an adverb does (time / place / manner), being able to identify adverbs, using an adverb within a sentence, using an adverb at the start of a sentence.  </a:t>
            </a:r>
          </a:p>
          <a:p>
            <a:endParaRPr lang="en-US" baseline="0" dirty="0" smtClean="0">
              <a:solidFill>
                <a:srgbClr val="FF0000"/>
              </a:solidFill>
            </a:endParaRPr>
          </a:p>
          <a:p>
            <a:r>
              <a:rPr lang="en-US" baseline="0" dirty="0" smtClean="0">
                <a:solidFill>
                  <a:srgbClr val="FF0000"/>
                </a:solidFill>
              </a:rPr>
              <a:t>In terms of dealing with the spread, the things above the line can be used for enrichment while some children may need to spend longer getting the stuff below the line right. </a:t>
            </a:r>
          </a:p>
          <a:p>
            <a:r>
              <a:rPr lang="en-US" baseline="0" dirty="0" smtClean="0">
                <a:solidFill>
                  <a:srgbClr val="FF0000"/>
                </a:solidFill>
              </a:rPr>
              <a:t>  </a:t>
            </a:r>
          </a:p>
          <a:p>
            <a:r>
              <a:rPr lang="en-US" baseline="0" dirty="0" smtClean="0">
                <a:solidFill>
                  <a:srgbClr val="FF0000"/>
                </a:solidFill>
              </a:rPr>
              <a:t>Once teachers have deconstructed the lesson and identified what knowledge pupils need they then decide if the knowledge is new or prior learning. PREFERABLY WORK THIS OUT BEFORE THE LESSON / UNIT. Get books out while you plan. Our rich assessment tasks should stand you in a really strong position to be able to do this. </a:t>
            </a:r>
          </a:p>
          <a:p>
            <a:endParaRPr lang="en-US" baseline="0" dirty="0" smtClean="0">
              <a:solidFill>
                <a:srgbClr val="FF0000"/>
              </a:solidFill>
            </a:endParaRPr>
          </a:p>
        </p:txBody>
      </p:sp>
      <p:sp>
        <p:nvSpPr>
          <p:cNvPr id="4" name="Slide Number Placeholder 3"/>
          <p:cNvSpPr>
            <a:spLocks noGrp="1"/>
          </p:cNvSpPr>
          <p:nvPr>
            <p:ph type="sldNum" sz="quarter" idx="10"/>
          </p:nvPr>
        </p:nvSpPr>
        <p:spPr/>
        <p:txBody>
          <a:bodyPr/>
          <a:lstStyle/>
          <a:p>
            <a:fld id="{F061159D-7D02-E44F-8B03-FFCB2664D09E}" type="slidenum">
              <a:rPr lang="en-US" smtClean="0">
                <a:solidFill>
                  <a:prstClr val="black"/>
                </a:solidFill>
                <a:latin typeface="Calibri"/>
              </a:rPr>
              <a:pPr/>
              <a:t>100</a:t>
            </a:fld>
            <a:endParaRPr lang="en-US">
              <a:solidFill>
                <a:prstClr val="black"/>
              </a:solidFill>
              <a:latin typeface="Calibri"/>
            </a:endParaRPr>
          </a:p>
        </p:txBody>
      </p:sp>
    </p:spTree>
    <p:extLst>
      <p:ext uri="{BB962C8B-B14F-4D97-AF65-F5344CB8AC3E}">
        <p14:creationId xmlns:p14="http://schemas.microsoft.com/office/powerpoint/2010/main" val="837396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106</a:t>
            </a:fld>
            <a:endParaRPr lang="en-GB"/>
          </a:p>
        </p:txBody>
      </p:sp>
    </p:spTree>
    <p:extLst>
      <p:ext uri="{BB962C8B-B14F-4D97-AF65-F5344CB8AC3E}">
        <p14:creationId xmlns:p14="http://schemas.microsoft.com/office/powerpoint/2010/main" val="41744421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C3F25D-51D8-40DA-A6EE-430445E3B9A6}" type="slidenum">
              <a:rPr lang="en-GB" smtClean="0"/>
              <a:t>125</a:t>
            </a:fld>
            <a:endParaRPr lang="en-GB"/>
          </a:p>
        </p:txBody>
      </p:sp>
    </p:spTree>
    <p:extLst>
      <p:ext uri="{BB962C8B-B14F-4D97-AF65-F5344CB8AC3E}">
        <p14:creationId xmlns:p14="http://schemas.microsoft.com/office/powerpoint/2010/main" val="15853078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138</a:t>
            </a:fld>
            <a:endParaRPr lang="en-GB"/>
          </a:p>
        </p:txBody>
      </p:sp>
    </p:spTree>
    <p:extLst>
      <p:ext uri="{BB962C8B-B14F-4D97-AF65-F5344CB8AC3E}">
        <p14:creationId xmlns:p14="http://schemas.microsoft.com/office/powerpoint/2010/main" val="41744421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139</a:t>
            </a:fld>
            <a:endParaRPr lang="en-GB"/>
          </a:p>
        </p:txBody>
      </p:sp>
    </p:spTree>
    <p:extLst>
      <p:ext uri="{BB962C8B-B14F-4D97-AF65-F5344CB8AC3E}">
        <p14:creationId xmlns:p14="http://schemas.microsoft.com/office/powerpoint/2010/main" val="41744421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solidFill>
                  <a:srgbClr val="FF0000"/>
                </a:solidFill>
              </a:rPr>
              <a:t>Think about a particular English teaching context. – red line is a pulse</a:t>
            </a:r>
          </a:p>
          <a:p>
            <a:r>
              <a:rPr lang="en-US" baseline="0" dirty="0" smtClean="0">
                <a:solidFill>
                  <a:srgbClr val="FF0000"/>
                </a:solidFill>
              </a:rPr>
              <a:t>Understanding &amp; knowledge are the essential bricks – concrete preparation</a:t>
            </a:r>
          </a:p>
          <a:p>
            <a:r>
              <a:rPr lang="en-US" baseline="0" dirty="0" smtClean="0">
                <a:solidFill>
                  <a:srgbClr val="FF0000"/>
                </a:solidFill>
              </a:rPr>
              <a:t> </a:t>
            </a:r>
          </a:p>
          <a:p>
            <a:r>
              <a:rPr lang="en-US" baseline="0" dirty="0" smtClean="0">
                <a:solidFill>
                  <a:srgbClr val="FF0000"/>
                </a:solidFill>
              </a:rPr>
              <a:t>You want you children to be able to use fronted adverbials in their writing – not just today’s writing, but consistently, across a range of writing, without needing constant prompting. You want them to be able to use examples you give them and also think of others, really creative ones, perhaps gathered from reading or they could even create their own similes to use as a fronted adverbial phrase. This is the stuff above the red line. But we can’t just talk about it and expect them to do it. We need to make sure that the areas below the red line are really secure. </a:t>
            </a:r>
          </a:p>
          <a:p>
            <a:r>
              <a:rPr lang="en-US" baseline="0" dirty="0" smtClean="0">
                <a:solidFill>
                  <a:srgbClr val="FF0000"/>
                </a:solidFill>
              </a:rPr>
              <a:t> </a:t>
            </a:r>
          </a:p>
          <a:p>
            <a:r>
              <a:rPr lang="en-US" baseline="0" dirty="0" smtClean="0">
                <a:solidFill>
                  <a:srgbClr val="FF0000"/>
                </a:solidFill>
              </a:rPr>
              <a:t>So, within a particular unit of work and a particular lesson, you need to work out what knowledge and understanding you want the children to be secure in before they can do the things above the line. For fronted adverbials, this will be things like knowing/understanding what an adverb does (time / place / manner), being able to identify adverbs, using an adverb within a sentence, using an adverb at the start of a sentence.  </a:t>
            </a:r>
          </a:p>
          <a:p>
            <a:endParaRPr lang="en-US" baseline="0" dirty="0" smtClean="0">
              <a:solidFill>
                <a:srgbClr val="FF0000"/>
              </a:solidFill>
            </a:endParaRPr>
          </a:p>
          <a:p>
            <a:r>
              <a:rPr lang="en-US" baseline="0" dirty="0" smtClean="0">
                <a:solidFill>
                  <a:srgbClr val="FF0000"/>
                </a:solidFill>
              </a:rPr>
              <a:t>In terms of dealing with the spread, the things above the line can be used for enrichment while some children may need to spend longer getting the stuff below the line right. </a:t>
            </a:r>
          </a:p>
          <a:p>
            <a:r>
              <a:rPr lang="en-US" baseline="0" dirty="0" smtClean="0">
                <a:solidFill>
                  <a:srgbClr val="FF0000"/>
                </a:solidFill>
              </a:rPr>
              <a:t>  </a:t>
            </a:r>
          </a:p>
          <a:p>
            <a:r>
              <a:rPr lang="en-US" baseline="0" dirty="0" smtClean="0">
                <a:solidFill>
                  <a:srgbClr val="FF0000"/>
                </a:solidFill>
              </a:rPr>
              <a:t>Once teachers have deconstructed the lesson and identified what knowledge pupils need they then decide if the knowledge is new or prior learning. PREFERABLY WORK THIS OUT BEFORE THE LESSON / UNIT. Get books out while you plan. Our rich assessment tasks should stand you in a really strong position to be able to do this. </a:t>
            </a:r>
          </a:p>
          <a:p>
            <a:endParaRPr lang="en-US" baseline="0" dirty="0" smtClean="0">
              <a:solidFill>
                <a:srgbClr val="FF0000"/>
              </a:solidFill>
            </a:endParaRPr>
          </a:p>
        </p:txBody>
      </p:sp>
      <p:sp>
        <p:nvSpPr>
          <p:cNvPr id="4" name="Slide Number Placeholder 3"/>
          <p:cNvSpPr>
            <a:spLocks noGrp="1"/>
          </p:cNvSpPr>
          <p:nvPr>
            <p:ph type="sldNum" sz="quarter" idx="10"/>
          </p:nvPr>
        </p:nvSpPr>
        <p:spPr/>
        <p:txBody>
          <a:bodyPr/>
          <a:lstStyle/>
          <a:p>
            <a:fld id="{F061159D-7D02-E44F-8B03-FFCB2664D09E}" type="slidenum">
              <a:rPr lang="en-US" smtClean="0">
                <a:solidFill>
                  <a:prstClr val="black"/>
                </a:solidFill>
                <a:latin typeface="Calibri"/>
              </a:rPr>
              <a:pPr/>
              <a:t>142</a:t>
            </a:fld>
            <a:endParaRPr lang="en-US">
              <a:solidFill>
                <a:prstClr val="black"/>
              </a:solidFill>
              <a:latin typeface="Calibri"/>
            </a:endParaRPr>
          </a:p>
        </p:txBody>
      </p:sp>
    </p:spTree>
    <p:extLst>
      <p:ext uri="{BB962C8B-B14F-4D97-AF65-F5344CB8AC3E}">
        <p14:creationId xmlns:p14="http://schemas.microsoft.com/office/powerpoint/2010/main" val="8373965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view of Blooms demonstrates how the knowledge</a:t>
            </a:r>
            <a:r>
              <a:rPr lang="en-GB" baseline="0" dirty="0" smtClean="0"/>
              <a:t> is central to success in higher order thinking. </a:t>
            </a:r>
          </a:p>
          <a:p>
            <a:r>
              <a:rPr lang="en-GB" baseline="0" dirty="0" smtClean="0"/>
              <a:t>Without the central pulse, nothing else can grow, but each layer encapsulates the rest. </a:t>
            </a:r>
          </a:p>
          <a:p>
            <a:endParaRPr lang="en-GB" baseline="0" dirty="0" smtClean="0"/>
          </a:p>
          <a:p>
            <a:r>
              <a:rPr lang="en-GB" baseline="0" dirty="0" smtClean="0"/>
              <a:t>Make links to the Hampshire model for understanding the importance of composition and effect.</a:t>
            </a:r>
          </a:p>
          <a:p>
            <a:endParaRPr lang="en-GB" baseline="0" dirty="0" smtClean="0"/>
          </a:p>
          <a:p>
            <a:r>
              <a:rPr lang="en-GB" baseline="0" dirty="0" smtClean="0"/>
              <a:t>Shows the progress needed to develop from apprentice, to competent to expert</a:t>
            </a:r>
          </a:p>
          <a:p>
            <a:endParaRPr lang="en-GB" dirty="0" smtClean="0"/>
          </a:p>
          <a:p>
            <a:r>
              <a:rPr lang="en-GB" dirty="0" smtClean="0"/>
              <a:t>And</a:t>
            </a:r>
            <a:r>
              <a:rPr lang="en-GB" baseline="0" dirty="0" smtClean="0"/>
              <a:t> as the central depth of knowledge and understanding grows over time, so does the child’s ability to grow as a reader and a writer.  They need to reach the outer rings to become expert, but they have to be given the OPPORTUNITIES to do so.</a:t>
            </a:r>
          </a:p>
          <a:p>
            <a:r>
              <a:rPr lang="en-GB" baseline="0" dirty="0" smtClean="0"/>
              <a:t>Too much knowledge/ scaffolding/ spoon feeding/ adult support will not allow time for the other rings to grow.</a:t>
            </a:r>
            <a:endParaRPr lang="en-GB" dirty="0" smtClean="0"/>
          </a:p>
        </p:txBody>
      </p:sp>
      <p:sp>
        <p:nvSpPr>
          <p:cNvPr id="4" name="Slide Number Placeholder 3"/>
          <p:cNvSpPr>
            <a:spLocks noGrp="1"/>
          </p:cNvSpPr>
          <p:nvPr>
            <p:ph type="sldNum" sz="quarter" idx="10"/>
          </p:nvPr>
        </p:nvSpPr>
        <p:spPr/>
        <p:txBody>
          <a:bodyPr/>
          <a:lstStyle/>
          <a:p>
            <a:fld id="{BE8735DC-1746-4FD0-9932-733E695A47A7}" type="slidenum">
              <a:rPr lang="en-GB" smtClean="0"/>
              <a:t>144</a:t>
            </a:fld>
            <a:endParaRPr lang="en-GB"/>
          </a:p>
        </p:txBody>
      </p:sp>
    </p:spTree>
    <p:extLst>
      <p:ext uri="{BB962C8B-B14F-4D97-AF65-F5344CB8AC3E}">
        <p14:creationId xmlns:p14="http://schemas.microsoft.com/office/powerpoint/2010/main" val="22876076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3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145</a:t>
            </a:fld>
            <a:endParaRPr lang="en-GB"/>
          </a:p>
        </p:txBody>
      </p:sp>
    </p:spTree>
    <p:extLst>
      <p:ext uri="{BB962C8B-B14F-4D97-AF65-F5344CB8AC3E}">
        <p14:creationId xmlns:p14="http://schemas.microsoft.com/office/powerpoint/2010/main" val="40522315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Have we achieved masterly at this point? – no.  Successful children have demonstrated an apprentice level.  They have written one highly </a:t>
            </a:r>
            <a:r>
              <a:rPr lang="en-GB" baseline="0" dirty="0" err="1" smtClean="0"/>
              <a:t>scaffolded</a:t>
            </a:r>
            <a:r>
              <a:rPr lang="en-GB" baseline="0" dirty="0" smtClean="0"/>
              <a:t> paragraph with a clear focus.  They are successful because they have watch their ‘master’ demonstrate an example and then copied the model.</a:t>
            </a:r>
          </a:p>
          <a:p>
            <a:endParaRPr lang="en-GB" dirty="0" smtClean="0"/>
          </a:p>
          <a:p>
            <a:r>
              <a:rPr lang="en-GB" dirty="0" smtClean="0"/>
              <a:t>Children</a:t>
            </a:r>
            <a:r>
              <a:rPr lang="en-GB" baseline="0" dirty="0" smtClean="0"/>
              <a:t> need many opportunities to apply the skill, in  range of contexts and with growing independence to achieve the fluency and accuracy required to meet age related expectations. </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150</a:t>
            </a:fld>
            <a:endParaRPr lang="en-GB"/>
          </a:p>
        </p:txBody>
      </p:sp>
    </p:spTree>
    <p:extLst>
      <p:ext uri="{BB962C8B-B14F-4D97-AF65-F5344CB8AC3E}">
        <p14:creationId xmlns:p14="http://schemas.microsoft.com/office/powerpoint/2010/main" val="11854068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153</a:t>
            </a:fld>
            <a:endParaRPr lang="en-GB"/>
          </a:p>
        </p:txBody>
      </p:sp>
    </p:spTree>
    <p:extLst>
      <p:ext uri="{BB962C8B-B14F-4D97-AF65-F5344CB8AC3E}">
        <p14:creationId xmlns:p14="http://schemas.microsoft.com/office/powerpoint/2010/main" val="4174442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Assessment</a:t>
            </a:r>
            <a:r>
              <a:rPr lang="en-GB" dirty="0" smtClean="0"/>
              <a:t> is the knowing and understanding of learning, a continual process involving both learners and teachers. As part of this process, teachers need to analyse and record key pieces of assessment information and utilise these to make informed decisions about how to support on-going learning and development. The base for collection of assessment evidence should be as wide as possible to provide the best foundation for judgements.</a:t>
            </a:r>
          </a:p>
          <a:p>
            <a:r>
              <a:rPr lang="en-GB" b="1" dirty="0" smtClean="0"/>
              <a:t>Recording, with its documentation, is a by-product</a:t>
            </a:r>
            <a:r>
              <a:rPr lang="en-GB" dirty="0" smtClean="0"/>
              <a:t> of the process reflecting the assessments made, but is not an assessment in itself. Its purpose is to provide a clear understanding of the knowledge and understanding of the pupil as a learner; it supports the knowledge but does not replace it; it assists in recalling and remembering information, but is not a substitute for it. Any recording and documentation should never be at the expense of interaction.</a:t>
            </a:r>
          </a:p>
          <a:p>
            <a:r>
              <a:rPr lang="en-GB" b="1" dirty="0" smtClean="0"/>
              <a:t>How and when evidence of learning is recorded should be a whole school decision</a:t>
            </a:r>
            <a:r>
              <a:rPr lang="en-GB" dirty="0" smtClean="0"/>
              <a:t>. There are no set formulae. Scribbled notes, post its, photographs and longer narrative all have their place but this recording is not the assessment itself but merely a means to help the adults recall or remember what they know. Assessment is the “accurate and usable knowing and understanding of children, not the quantity or form of recorded information.” (</a:t>
            </a:r>
            <a:r>
              <a:rPr lang="en-GB" dirty="0" err="1" smtClean="0"/>
              <a:t>Dubiel</a:t>
            </a:r>
            <a:r>
              <a:rPr lang="en-GB" dirty="0" smtClean="0"/>
              <a:t> 2014)</a:t>
            </a:r>
          </a:p>
        </p:txBody>
      </p:sp>
      <p:sp>
        <p:nvSpPr>
          <p:cNvPr id="4" name="Slide Number Placeholder 3"/>
          <p:cNvSpPr>
            <a:spLocks noGrp="1"/>
          </p:cNvSpPr>
          <p:nvPr>
            <p:ph type="sldNum" sz="quarter" idx="10"/>
          </p:nvPr>
        </p:nvSpPr>
        <p:spPr/>
        <p:txBody>
          <a:bodyPr/>
          <a:lstStyle/>
          <a:p>
            <a:fld id="{EF935950-DAD5-42D2-9A2D-E0B67BEB1D7B}" type="slidenum">
              <a:rPr lang="en-GB" smtClean="0"/>
              <a:t>19</a:t>
            </a:fld>
            <a:endParaRPr lang="en-GB"/>
          </a:p>
        </p:txBody>
      </p:sp>
    </p:spTree>
    <p:extLst>
      <p:ext uri="{BB962C8B-B14F-4D97-AF65-F5344CB8AC3E}">
        <p14:creationId xmlns:p14="http://schemas.microsoft.com/office/powerpoint/2010/main" val="41180882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 what we need to do is teach children so they get it </a:t>
            </a:r>
            <a:r>
              <a:rPr lang="en-GB" b="1" dirty="0" smtClean="0"/>
              <a:t>when we teach it.</a:t>
            </a:r>
          </a:p>
          <a:p>
            <a:endParaRPr lang="en-GB" b="0" dirty="0" smtClean="0"/>
          </a:p>
          <a:p>
            <a:r>
              <a:rPr lang="en-GB" b="0" dirty="0" smtClean="0"/>
              <a:t>It</a:t>
            </a:r>
            <a:r>
              <a:rPr lang="en-GB" b="0" baseline="0" dirty="0" smtClean="0"/>
              <a:t> is this question…what exactly do you want pupils to understand as a result of the lesson that is critical yet teachers are often far from clear about this. They will happily telly </a:t>
            </a:r>
            <a:r>
              <a:rPr lang="en-GB" b="0" baseline="0" dirty="0" err="1" smtClean="0"/>
              <a:t>ou</a:t>
            </a:r>
            <a:r>
              <a:rPr lang="en-GB" b="0" baseline="0" dirty="0" smtClean="0"/>
              <a:t> what the lesson is about but that is not the same as what you will teach pupils…what they will understand by the end of the lesson.</a:t>
            </a:r>
          </a:p>
          <a:p>
            <a:endParaRPr lang="en-GB" b="0" dirty="0" smtClean="0"/>
          </a:p>
          <a:p>
            <a:endParaRPr lang="en-GB" b="1" dirty="0" smtClean="0"/>
          </a:p>
          <a:p>
            <a:endParaRPr lang="en-GB" b="0" dirty="0" smtClean="0"/>
          </a:p>
        </p:txBody>
      </p:sp>
      <p:sp>
        <p:nvSpPr>
          <p:cNvPr id="4" name="Slide Number Placeholder 3"/>
          <p:cNvSpPr>
            <a:spLocks noGrp="1"/>
          </p:cNvSpPr>
          <p:nvPr>
            <p:ph type="sldNum" sz="quarter" idx="10"/>
          </p:nvPr>
        </p:nvSpPr>
        <p:spPr/>
        <p:txBody>
          <a:bodyPr/>
          <a:lstStyle/>
          <a:p>
            <a:fld id="{26772EB6-3975-4D52-80ED-BFAA1A69427F}" type="slidenum">
              <a:rPr lang="en-GB" smtClean="0"/>
              <a:t>155</a:t>
            </a:fld>
            <a:endParaRPr lang="en-GB"/>
          </a:p>
        </p:txBody>
      </p:sp>
    </p:spTree>
    <p:extLst>
      <p:ext uri="{BB962C8B-B14F-4D97-AF65-F5344CB8AC3E}">
        <p14:creationId xmlns:p14="http://schemas.microsoft.com/office/powerpoint/2010/main" val="27291496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p:spPr>
        <p:txBody>
          <a:bodyPr/>
          <a:lstStyle/>
          <a:p>
            <a:r>
              <a:rPr lang="en-GB" smtClean="0"/>
              <a:t>Explore with your group – what this image means to you…..in terms of classroom climate, and high quality AFl…..Review your drawing/notes of the outstanding classroom…..democracy….co-learner….where are you in the classroom? Are you teacher or learner? Are in within the collective or outside of it? At eye level with your class – how ofter</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solidFill>
                  <a:srgbClr val="0070C0"/>
                </a:solidFill>
              </a:rPr>
              <a:t>Activity</a:t>
            </a:r>
            <a:r>
              <a:rPr lang="en-GB" baseline="0" dirty="0" smtClean="0">
                <a:solidFill>
                  <a:srgbClr val="0070C0"/>
                </a:solidFill>
              </a:rPr>
              <a:t>: What do you see?</a:t>
            </a:r>
          </a:p>
          <a:p>
            <a:r>
              <a:rPr lang="en-GB" baseline="0" dirty="0" smtClean="0">
                <a:solidFill>
                  <a:srgbClr val="0070C0"/>
                </a:solidFill>
              </a:rPr>
              <a:t>Our awareness has a structure to it.  At any instant certain things are to the fore, whereas other things have receded to the background.</a:t>
            </a:r>
          </a:p>
          <a:p>
            <a:r>
              <a:rPr lang="en-GB" baseline="0" dirty="0" smtClean="0">
                <a:solidFill>
                  <a:srgbClr val="0070C0"/>
                </a:solidFill>
              </a:rPr>
              <a:t>The relationship between these elements is fixed in an instant.</a:t>
            </a:r>
          </a:p>
          <a:p>
            <a:r>
              <a:rPr lang="en-GB" baseline="0" dirty="0" smtClean="0">
                <a:solidFill>
                  <a:srgbClr val="0070C0"/>
                </a:solidFill>
              </a:rPr>
              <a:t>However it can be changed at any time.</a:t>
            </a:r>
            <a:endParaRPr lang="en-GB" dirty="0">
              <a:solidFill>
                <a:srgbClr val="0070C0"/>
              </a:solidFill>
            </a:endParaRPr>
          </a:p>
        </p:txBody>
      </p:sp>
      <p:sp>
        <p:nvSpPr>
          <p:cNvPr id="4" name="Slide Number Placeholder 3"/>
          <p:cNvSpPr>
            <a:spLocks noGrp="1"/>
          </p:cNvSpPr>
          <p:nvPr>
            <p:ph type="sldNum" sz="quarter" idx="10"/>
          </p:nvPr>
        </p:nvSpPr>
        <p:spPr/>
        <p:txBody>
          <a:bodyPr/>
          <a:lstStyle/>
          <a:p>
            <a:fld id="{51F6D60B-8E94-D943-A0F6-C4F42526900D}" type="slidenum">
              <a:rPr lang="en-US" smtClean="0"/>
              <a:t>160</a:t>
            </a:fld>
            <a:endParaRPr lang="en-US" dirty="0"/>
          </a:p>
        </p:txBody>
      </p:sp>
    </p:spTree>
    <p:extLst>
      <p:ext uri="{BB962C8B-B14F-4D97-AF65-F5344CB8AC3E}">
        <p14:creationId xmlns:p14="http://schemas.microsoft.com/office/powerpoint/2010/main" val="31855955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F6D60B-8E94-D943-A0F6-C4F42526900D}" type="slidenum">
              <a:rPr lang="en-US" smtClean="0"/>
              <a:t>162</a:t>
            </a:fld>
            <a:endParaRPr lang="en-US" dirty="0"/>
          </a:p>
        </p:txBody>
      </p:sp>
    </p:spTree>
    <p:extLst>
      <p:ext uri="{BB962C8B-B14F-4D97-AF65-F5344CB8AC3E}">
        <p14:creationId xmlns:p14="http://schemas.microsoft.com/office/powerpoint/2010/main" val="11448395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Activity</a:t>
            </a:r>
          </a:p>
          <a:p>
            <a:r>
              <a:rPr lang="en-GB" dirty="0" smtClean="0"/>
              <a:t>What methods are</a:t>
            </a:r>
            <a:r>
              <a:rPr lang="en-GB" baseline="0" dirty="0" smtClean="0"/>
              <a:t> you regularly using to understand children’s current knowledge and understanding.</a:t>
            </a:r>
          </a:p>
          <a:p>
            <a:r>
              <a:rPr lang="en-GB" baseline="0" dirty="0" smtClean="0"/>
              <a:t>Common areas that children find difficult (tough if you are an NQT/RQT)</a:t>
            </a:r>
          </a:p>
          <a:p>
            <a:r>
              <a:rPr lang="en-GB" baseline="0" dirty="0" smtClean="0"/>
              <a:t>Dissecting something that you have become </a:t>
            </a:r>
            <a:r>
              <a:rPr lang="en-GB" baseline="0" dirty="0" err="1" smtClean="0"/>
              <a:t>unconsiously</a:t>
            </a:r>
            <a:r>
              <a:rPr lang="en-GB" baseline="0" dirty="0" smtClean="0"/>
              <a:t> competent at</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51F6D60B-8E94-D943-A0F6-C4F42526900D}" type="slidenum">
              <a:rPr lang="en-US" smtClean="0"/>
              <a:t>164</a:t>
            </a:fld>
            <a:endParaRPr lang="en-US" dirty="0"/>
          </a:p>
        </p:txBody>
      </p:sp>
    </p:spTree>
    <p:extLst>
      <p:ext uri="{BB962C8B-B14F-4D97-AF65-F5344CB8AC3E}">
        <p14:creationId xmlns:p14="http://schemas.microsoft.com/office/powerpoint/2010/main" val="2005236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a model of planning and teaching that has developed over the last three years amongst secondary</a:t>
            </a:r>
            <a:r>
              <a:rPr lang="en-GB" baseline="0" dirty="0" smtClean="0"/>
              <a:t> science teachers, it has equal relevance to primary.</a:t>
            </a:r>
          </a:p>
          <a:p>
            <a:endParaRPr lang="en-GB" baseline="0" dirty="0" smtClean="0"/>
          </a:p>
          <a:p>
            <a:r>
              <a:rPr lang="en-GB" baseline="0" dirty="0" smtClean="0"/>
              <a:t>It is designed to help the teacher become crystal clear about what pupils need to understand and more importantly what the teacher has to teach them all. </a:t>
            </a:r>
          </a:p>
          <a:p>
            <a:endParaRPr lang="en-GB" baseline="0" dirty="0" smtClean="0"/>
          </a:p>
          <a:p>
            <a:r>
              <a:rPr lang="en-GB" baseline="0" dirty="0" smtClean="0"/>
              <a:t>In reality in science we often do this the other way round…we do often start with the interesting scientific problem…Blooms helps teachers visualise this</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169</a:t>
            </a:fld>
            <a:endParaRPr lang="en-GB"/>
          </a:p>
        </p:txBody>
      </p:sp>
    </p:spTree>
    <p:extLst>
      <p:ext uri="{BB962C8B-B14F-4D97-AF65-F5344CB8AC3E}">
        <p14:creationId xmlns:p14="http://schemas.microsoft.com/office/powerpoint/2010/main" val="32874908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Whilst children do love doing these things they don</a:t>
            </a:r>
            <a:r>
              <a:rPr lang="fr-FR" dirty="0" smtClean="0"/>
              <a:t>’</a:t>
            </a:r>
            <a:r>
              <a:rPr lang="en-GB" dirty="0" smtClean="0"/>
              <a:t>t always learn important things from them. Often the teacher assumes children learn important knowledge from these activities. What is certain</a:t>
            </a:r>
            <a:r>
              <a:rPr lang="en-GB" baseline="0" dirty="0" smtClean="0"/>
              <a:t> is that they will all learn different things yet have no idea what is crucial and what is just contextual stuff. e.g. that the big shoe had the best grip, or that when I put two </a:t>
            </a:r>
            <a:r>
              <a:rPr lang="en-GB" baseline="0" dirty="0" err="1" smtClean="0"/>
              <a:t>alka</a:t>
            </a:r>
            <a:r>
              <a:rPr lang="en-GB" baseline="0" dirty="0" smtClean="0"/>
              <a:t> </a:t>
            </a:r>
            <a:r>
              <a:rPr lang="en-GB" baseline="0" dirty="0" err="1" smtClean="0"/>
              <a:t>salzer</a:t>
            </a:r>
            <a:r>
              <a:rPr lang="en-GB" baseline="0" dirty="0" smtClean="0"/>
              <a:t> in the canister hit the roof, or that cotton wool itches my ears.</a:t>
            </a:r>
          </a:p>
          <a:p>
            <a:endParaRPr lang="en-GB" baseline="0" dirty="0" smtClean="0"/>
          </a:p>
          <a:p>
            <a:pPr marL="166950" indent="-166950">
              <a:buFont typeface="Arial"/>
              <a:buChar char="•"/>
            </a:pPr>
            <a:r>
              <a:rPr lang="en-US" dirty="0" smtClean="0">
                <a:latin typeface="Calibri" charset="0"/>
              </a:rPr>
              <a:t>so</a:t>
            </a:r>
            <a:r>
              <a:rPr lang="en-US" baseline="0" dirty="0" smtClean="0">
                <a:latin typeface="Calibri" charset="0"/>
              </a:rPr>
              <a:t> 2 years ago the LSTs started working on models of teaching that sought to ensure that all pupils understand</a:t>
            </a:r>
          </a:p>
          <a:p>
            <a:pPr marL="166950" indent="-166950">
              <a:buFont typeface="Arial"/>
              <a:buChar char="•"/>
            </a:pPr>
            <a:r>
              <a:rPr lang="en-US" baseline="0" dirty="0" smtClean="0">
                <a:latin typeface="Calibri" charset="0"/>
              </a:rPr>
              <a:t>the starting point was what exactly do we want pupils to understand and this was not straight forward.</a:t>
            </a:r>
            <a:endParaRPr lang="en-US" dirty="0" smtClean="0">
              <a:latin typeface="Calibri" charset="0"/>
            </a:endParaRPr>
          </a:p>
          <a:p>
            <a:endParaRPr lang="en-GB" baseline="0" dirty="0" smtClean="0"/>
          </a:p>
        </p:txBody>
      </p:sp>
      <p:sp>
        <p:nvSpPr>
          <p:cNvPr id="4" name="Slide Number Placeholder 3"/>
          <p:cNvSpPr>
            <a:spLocks noGrp="1"/>
          </p:cNvSpPr>
          <p:nvPr>
            <p:ph type="sldNum" sz="quarter" idx="10"/>
          </p:nvPr>
        </p:nvSpPr>
        <p:spPr/>
        <p:txBody>
          <a:bodyPr/>
          <a:lstStyle/>
          <a:p>
            <a:fld id="{26772EB6-3975-4D52-80ED-BFAA1A69427F}" type="slidenum">
              <a:rPr lang="en-GB" smtClean="0"/>
              <a:t>170</a:t>
            </a:fld>
            <a:endParaRPr lang="en-GB"/>
          </a:p>
        </p:txBody>
      </p:sp>
    </p:spTree>
    <p:extLst>
      <p:ext uri="{BB962C8B-B14F-4D97-AF65-F5344CB8AC3E}">
        <p14:creationId xmlns:p14="http://schemas.microsoft.com/office/powerpoint/2010/main" val="31545906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solidFill>
                  <a:srgbClr val="FF0000"/>
                </a:solidFill>
              </a:rPr>
              <a:t>Explain the red line.</a:t>
            </a:r>
          </a:p>
          <a:p>
            <a:r>
              <a:rPr lang="en-US" baseline="0" dirty="0" smtClean="0">
                <a:solidFill>
                  <a:srgbClr val="FF0000"/>
                </a:solidFill>
              </a:rPr>
              <a:t>It is the deconstructing of the problem to identify what pupils must understand to solve the problem is the critical phase and the one that teacher find very challenging…it is a pretty intellectual task and requires them to be very precise…</a:t>
            </a:r>
          </a:p>
          <a:p>
            <a:pPr marL="166950" indent="-166950">
              <a:buFont typeface="Arial"/>
              <a:buChar char="•"/>
            </a:pPr>
            <a:r>
              <a:rPr lang="en-US" baseline="0" dirty="0" smtClean="0">
                <a:solidFill>
                  <a:srgbClr val="FF0000"/>
                </a:solidFill>
              </a:rPr>
              <a:t>We ban the use of the word about…need to know about how plants grow…teachers need to define what exactly pupils need to know about how plants grow.</a:t>
            </a:r>
          </a:p>
          <a:p>
            <a:pPr marL="166950" indent="-166950">
              <a:buFont typeface="Arial"/>
              <a:buChar char="•"/>
            </a:pPr>
            <a:r>
              <a:rPr lang="en-US" baseline="0" dirty="0" smtClean="0">
                <a:solidFill>
                  <a:srgbClr val="FF0000"/>
                </a:solidFill>
              </a:rPr>
              <a:t>Teachers often define the knowledge as a question e.g. How does friction work? Teachers need to define what the answer to such questions are because it is the answers that children need to understand if they are to be able to use ideas to tackle problems.</a:t>
            </a:r>
          </a:p>
          <a:p>
            <a:pPr marL="166950" indent="-166950">
              <a:buFont typeface="Arial"/>
              <a:buChar char="•"/>
            </a:pPr>
            <a:endParaRPr lang="en-US" baseline="0" dirty="0" smtClean="0">
              <a:solidFill>
                <a:srgbClr val="FF0000"/>
              </a:solidFill>
            </a:endParaRPr>
          </a:p>
          <a:p>
            <a:r>
              <a:rPr lang="en-US" baseline="0" dirty="0" smtClean="0">
                <a:solidFill>
                  <a:srgbClr val="FF0000"/>
                </a:solidFill>
              </a:rPr>
              <a:t>Once teachers have deconstructed the lesson and identified what knowledge pupils need they then decide if the knowledge is new or prior learning</a:t>
            </a:r>
          </a:p>
          <a:p>
            <a:endParaRPr lang="en-US" baseline="0" dirty="0" smtClean="0">
              <a:solidFill>
                <a:srgbClr val="FF0000"/>
              </a:solidFill>
            </a:endParaRPr>
          </a:p>
        </p:txBody>
      </p:sp>
      <p:sp>
        <p:nvSpPr>
          <p:cNvPr id="4" name="Slide Number Placeholder 3"/>
          <p:cNvSpPr>
            <a:spLocks noGrp="1"/>
          </p:cNvSpPr>
          <p:nvPr>
            <p:ph type="sldNum" sz="quarter" idx="10"/>
          </p:nvPr>
        </p:nvSpPr>
        <p:spPr/>
        <p:txBody>
          <a:bodyPr/>
          <a:lstStyle/>
          <a:p>
            <a:fld id="{F061159D-7D02-E44F-8B03-FFCB2664D09E}" type="slidenum">
              <a:rPr lang="en-US" smtClean="0">
                <a:solidFill>
                  <a:prstClr val="black"/>
                </a:solidFill>
                <a:latin typeface="Calibri"/>
              </a:rPr>
              <a:pPr/>
              <a:t>171</a:t>
            </a:fld>
            <a:endParaRPr lang="en-US">
              <a:solidFill>
                <a:prstClr val="black"/>
              </a:solidFill>
              <a:latin typeface="Calibri"/>
            </a:endParaRPr>
          </a:p>
        </p:txBody>
      </p:sp>
    </p:spTree>
    <p:extLst>
      <p:ext uri="{BB962C8B-B14F-4D97-AF65-F5344CB8AC3E}">
        <p14:creationId xmlns:p14="http://schemas.microsoft.com/office/powerpoint/2010/main" val="8373965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one</a:t>
            </a:r>
            <a:r>
              <a:rPr lang="en-GB" baseline="0" dirty="0" smtClean="0"/>
              <a:t> way of visualising the process </a:t>
            </a:r>
          </a:p>
          <a:p>
            <a:endParaRPr lang="en-GB" baseline="0" dirty="0" smtClean="0"/>
          </a:p>
          <a:p>
            <a:r>
              <a:rPr lang="en-GB" baseline="0" dirty="0" smtClean="0"/>
              <a:t>This summarises the process.</a:t>
            </a:r>
          </a:p>
          <a:p>
            <a:endParaRPr lang="en-GB" baseline="0" dirty="0" smtClean="0"/>
          </a:p>
          <a:p>
            <a:r>
              <a:rPr lang="en-GB" baseline="0" dirty="0" smtClean="0"/>
              <a:t>What makes it hard?</a:t>
            </a:r>
          </a:p>
          <a:p>
            <a:pPr marL="222600" indent="-222600">
              <a:buFont typeface="+mj-lt"/>
              <a:buAutoNum type="arabicPeriod"/>
            </a:pPr>
            <a:r>
              <a:rPr lang="en-GB" baseline="0" dirty="0" smtClean="0"/>
              <a:t>Deconstructing the problem to identify the foundation knowledge</a:t>
            </a:r>
          </a:p>
          <a:p>
            <a:pPr marL="222600" indent="-222600">
              <a:buFont typeface="+mj-lt"/>
              <a:buAutoNum type="arabicPeriod"/>
            </a:pPr>
            <a:r>
              <a:rPr lang="en-GB" baseline="0" dirty="0" smtClean="0"/>
              <a:t>Checking prior learning without it taking over and becoming a poor lesson.</a:t>
            </a:r>
          </a:p>
          <a:p>
            <a:pPr marL="222600" indent="-222600">
              <a:buFont typeface="+mj-lt"/>
              <a:buAutoNum type="arabicPeriod"/>
            </a:pPr>
            <a:r>
              <a:rPr lang="en-GB" baseline="0" dirty="0" smtClean="0"/>
              <a:t>Checking learning efficiently and quickly.</a:t>
            </a:r>
          </a:p>
          <a:p>
            <a:pPr marL="222600" indent="-222600">
              <a:buFont typeface="+mj-lt"/>
              <a:buAutoNum type="arabicPeriod"/>
            </a:pPr>
            <a:r>
              <a:rPr lang="en-GB" baseline="0" dirty="0" smtClean="0"/>
              <a:t>Dealing with the spread of understanding identified</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F6431ADF-53B9-8A46-85AD-7ECBEB0CC9B8}" type="slidenum">
              <a:rPr lang="en-US" smtClean="0">
                <a:solidFill>
                  <a:prstClr val="black"/>
                </a:solidFill>
                <a:latin typeface="Calibri"/>
              </a:rPr>
              <a:pPr/>
              <a:t>172</a:t>
            </a:fld>
            <a:endParaRPr lang="en-US">
              <a:solidFill>
                <a:prstClr val="black"/>
              </a:solidFill>
              <a:latin typeface="Calibri"/>
            </a:endParaRPr>
          </a:p>
        </p:txBody>
      </p:sp>
    </p:spTree>
    <p:extLst>
      <p:ext uri="{BB962C8B-B14F-4D97-AF65-F5344CB8AC3E}">
        <p14:creationId xmlns:p14="http://schemas.microsoft.com/office/powerpoint/2010/main" val="5654790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can apply</a:t>
            </a:r>
            <a:r>
              <a:rPr lang="en-GB" baseline="0" dirty="0" smtClean="0"/>
              <a:t> the science Precise learning model to English too.</a:t>
            </a:r>
          </a:p>
          <a:p>
            <a:endParaRPr lang="en-GB" baseline="0" dirty="0" smtClean="0"/>
          </a:p>
          <a:p>
            <a:r>
              <a:rPr lang="en-GB" baseline="0" dirty="0" smtClean="0"/>
              <a:t>For example:</a:t>
            </a:r>
          </a:p>
          <a:p>
            <a:r>
              <a:rPr lang="en-GB" baseline="0" dirty="0" smtClean="0"/>
              <a:t>1) Grammar example chosen specifically as teachers struggle to know how to embed and tend to teach the skills explicitly only.  Masterly will never be achieved in English unless children understand the reciprocity between reading, writing and grammar and have engaging reasons to apply it in real writing opportunities.  Too much grammar teaching currently remains in the bottom sections of Blooms.</a:t>
            </a:r>
          </a:p>
          <a:p>
            <a:endParaRPr lang="en-GB" baseline="0" dirty="0" smtClean="0"/>
          </a:p>
          <a:p>
            <a:pPr marL="241196" indent="-241196">
              <a:buAutoNum type="arabicParenR" startAt="2"/>
            </a:pPr>
            <a:r>
              <a:rPr lang="en-GB" baseline="0" dirty="0" smtClean="0"/>
              <a:t>Teachers must ensure their subject knowledge is sound – unpicking a NC learning objective like this ensures the learning journey for children does not leave gaps in understanding.  What do they need to know? But more importantly WHY do they need to know and ultimately make them better writers?</a:t>
            </a:r>
          </a:p>
          <a:p>
            <a:pPr marL="241196" indent="-241196">
              <a:buAutoNum type="arabicParenR" startAt="2"/>
            </a:pPr>
            <a:endParaRPr lang="en-GB" baseline="0" dirty="0" smtClean="0"/>
          </a:p>
          <a:p>
            <a:pPr marL="241196" indent="-241196">
              <a:buAutoNum type="arabicParenR" startAt="2"/>
            </a:pP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173</a:t>
            </a:fld>
            <a:endParaRPr lang="en-GB"/>
          </a:p>
        </p:txBody>
      </p:sp>
    </p:spTree>
    <p:extLst>
      <p:ext uri="{BB962C8B-B14F-4D97-AF65-F5344CB8AC3E}">
        <p14:creationId xmlns:p14="http://schemas.microsoft.com/office/powerpoint/2010/main" val="3287490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33</a:t>
            </a:fld>
            <a:endParaRPr lang="en-GB"/>
          </a:p>
        </p:txBody>
      </p:sp>
    </p:spTree>
    <p:extLst>
      <p:ext uri="{BB962C8B-B14F-4D97-AF65-F5344CB8AC3E}">
        <p14:creationId xmlns:p14="http://schemas.microsoft.com/office/powerpoint/2010/main" val="6783995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4783">
              <a:defRPr/>
            </a:pPr>
            <a:r>
              <a:rPr lang="en-GB" dirty="0" smtClean="0"/>
              <a:t>3)</a:t>
            </a:r>
            <a:r>
              <a:rPr lang="en-GB" baseline="0" dirty="0" smtClean="0"/>
              <a:t> The types of questions teachers ask is key to ongoing assessment.  If teachers ask shallow Q and only accept shallow answers, they will not truly find out what children understand or their misconceptions.  </a:t>
            </a:r>
            <a:r>
              <a:rPr lang="en-GB" dirty="0" smtClean="0"/>
              <a:t>Deeper questions enable better </a:t>
            </a:r>
            <a:r>
              <a:rPr lang="en-GB" dirty="0" err="1" smtClean="0"/>
              <a:t>AfL</a:t>
            </a:r>
            <a:r>
              <a:rPr lang="en-GB" dirty="0" smtClean="0"/>
              <a:t> of pupil understanding – also higher expectations of all pupils will lead to more achieving</a:t>
            </a:r>
            <a:r>
              <a:rPr lang="en-GB" baseline="0" dirty="0" smtClean="0"/>
              <a:t> higher standards.  </a:t>
            </a:r>
          </a:p>
          <a:p>
            <a:pPr defTabSz="964783">
              <a:defRPr/>
            </a:pPr>
            <a:endParaRPr lang="en-GB" baseline="0" dirty="0" smtClean="0"/>
          </a:p>
          <a:p>
            <a:pPr defTabSz="964783">
              <a:defRPr/>
            </a:pPr>
            <a:r>
              <a:rPr lang="en-GB" baseline="0" dirty="0" smtClean="0"/>
              <a:t>Ensure children understand the learning is about meeting the needs of their audience ‘what does my reader need to know?  How can I ensure they are not left confused?</a:t>
            </a:r>
          </a:p>
          <a:p>
            <a:pPr defTabSz="964783">
              <a:defRPr/>
            </a:pPr>
            <a:endParaRPr lang="en-GB" baseline="0" dirty="0" smtClean="0"/>
          </a:p>
          <a:p>
            <a:pPr defTabSz="964783">
              <a:defRPr/>
            </a:pPr>
            <a:r>
              <a:rPr lang="en-GB" baseline="0" dirty="0" smtClean="0"/>
              <a:t>4) </a:t>
            </a:r>
          </a:p>
          <a:p>
            <a:pPr defTabSz="964783">
              <a:defRPr/>
            </a:pPr>
            <a:r>
              <a:rPr lang="en-GB" baseline="0" dirty="0" smtClean="0"/>
              <a:t>Give tasks that engage the cohort – particularly the vulnerable groups.  Motivated children will aim higher and achieve higher.</a:t>
            </a:r>
          </a:p>
          <a:p>
            <a:pPr defTabSz="964783">
              <a:defRPr/>
            </a:pPr>
            <a:endParaRPr lang="en-GB" baseline="0" dirty="0" smtClean="0"/>
          </a:p>
          <a:p>
            <a:pPr defTabSz="964783">
              <a:defRPr/>
            </a:pPr>
            <a:r>
              <a:rPr lang="en-GB" baseline="0" dirty="0" smtClean="0"/>
              <a:t>Mini plenaries / short tasks maintain the pace of the lesson.  Avoid the children ‘hiding’ that could slip below the net</a:t>
            </a:r>
          </a:p>
          <a:p>
            <a:pPr defTabSz="964783">
              <a:defRPr/>
            </a:pPr>
            <a:r>
              <a:rPr lang="en-GB" baseline="0" dirty="0" smtClean="0"/>
              <a:t>Ensure children share answers – lower ability children will hear higher level answers.  Aspirational.</a:t>
            </a:r>
          </a:p>
          <a:p>
            <a:pPr defTabSz="964783">
              <a:defRPr/>
            </a:pPr>
            <a:endParaRPr lang="en-GB" baseline="0" dirty="0" smtClean="0"/>
          </a:p>
          <a:p>
            <a:pPr defTabSz="964783">
              <a:defRPr/>
            </a:pPr>
            <a:r>
              <a:rPr lang="en-GB" baseline="0" dirty="0" smtClean="0">
                <a:solidFill>
                  <a:schemeClr val="tx2">
                    <a:lumMod val="40000"/>
                    <a:lumOff val="60000"/>
                  </a:schemeClr>
                </a:solidFill>
              </a:rPr>
              <a:t>Create </a:t>
            </a:r>
            <a:r>
              <a:rPr lang="en-GB" dirty="0" err="1" smtClean="0">
                <a:solidFill>
                  <a:schemeClr val="tx2">
                    <a:lumMod val="40000"/>
                    <a:lumOff val="60000"/>
                  </a:schemeClr>
                </a:solidFill>
              </a:rPr>
              <a:t>AfL</a:t>
            </a:r>
            <a:r>
              <a:rPr lang="en-GB" dirty="0" smtClean="0">
                <a:solidFill>
                  <a:schemeClr val="tx2">
                    <a:lumMod val="40000"/>
                    <a:lumOff val="60000"/>
                  </a:schemeClr>
                </a:solidFill>
              </a:rPr>
              <a:t> opportunities</a:t>
            </a:r>
            <a:r>
              <a:rPr lang="en-GB" baseline="0" dirty="0" smtClean="0">
                <a:solidFill>
                  <a:schemeClr val="tx2">
                    <a:lumMod val="40000"/>
                    <a:lumOff val="60000"/>
                  </a:schemeClr>
                </a:solidFill>
              </a:rPr>
              <a:t> </a:t>
            </a:r>
            <a:r>
              <a:rPr lang="en-GB" dirty="0" smtClean="0">
                <a:solidFill>
                  <a:schemeClr val="tx2">
                    <a:lumMod val="40000"/>
                    <a:lumOff val="60000"/>
                  </a:schemeClr>
                </a:solidFill>
              </a:rPr>
              <a:t>throughout the lesson – Teacher decides who needs deepening task? Who needs supported task?</a:t>
            </a:r>
          </a:p>
          <a:p>
            <a:pPr defTabSz="964783">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174</a:t>
            </a:fld>
            <a:endParaRPr lang="en-GB"/>
          </a:p>
        </p:txBody>
      </p:sp>
    </p:spTree>
    <p:extLst>
      <p:ext uri="{BB962C8B-B14F-4D97-AF65-F5344CB8AC3E}">
        <p14:creationId xmlns:p14="http://schemas.microsoft.com/office/powerpoint/2010/main" val="15622583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5) Emphasis</a:t>
            </a:r>
            <a:r>
              <a:rPr lang="en-GB" baseline="0" dirty="0" smtClean="0"/>
              <a:t> the move away from ‘Michael </a:t>
            </a:r>
            <a:r>
              <a:rPr lang="en-GB" baseline="0" dirty="0" err="1" smtClean="0"/>
              <a:t>Morphurgo</a:t>
            </a:r>
            <a:r>
              <a:rPr lang="en-GB" baseline="0" dirty="0" smtClean="0"/>
              <a:t>’ group and ‘Dick King Smith’ group ethos.</a:t>
            </a:r>
          </a:p>
          <a:p>
            <a:endParaRPr lang="en-GB" baseline="0" dirty="0" smtClean="0"/>
          </a:p>
          <a:p>
            <a:pPr defTabSz="964783">
              <a:defRPr/>
            </a:pPr>
            <a:r>
              <a:rPr lang="en-GB" baseline="0" dirty="0" smtClean="0"/>
              <a:t>6) </a:t>
            </a:r>
            <a:r>
              <a:rPr lang="en-GB" dirty="0" smtClean="0">
                <a:solidFill>
                  <a:schemeClr val="tx2">
                    <a:lumMod val="40000"/>
                    <a:lumOff val="60000"/>
                  </a:schemeClr>
                </a:solidFill>
              </a:rPr>
              <a:t>‘Readers become writers become </a:t>
            </a:r>
            <a:r>
              <a:rPr lang="en-GB" b="1" dirty="0" smtClean="0">
                <a:solidFill>
                  <a:schemeClr val="tx2">
                    <a:lumMod val="40000"/>
                    <a:lumOff val="60000"/>
                  </a:schemeClr>
                </a:solidFill>
              </a:rPr>
              <a:t>grammar  experts</a:t>
            </a:r>
            <a:r>
              <a:rPr lang="en-GB" dirty="0" smtClean="0">
                <a:solidFill>
                  <a:schemeClr val="tx2">
                    <a:lumMod val="40000"/>
                    <a:lumOff val="60000"/>
                  </a:schemeClr>
                </a:solidFill>
              </a:rPr>
              <a:t>’ – a grammar objective embedded in reading task and demonstrated through writing</a:t>
            </a:r>
          </a:p>
          <a:p>
            <a:pPr defTabSz="964783">
              <a:defRPr/>
            </a:pPr>
            <a:endParaRPr lang="en-GB" dirty="0" smtClean="0">
              <a:solidFill>
                <a:schemeClr val="tx2">
                  <a:lumMod val="40000"/>
                  <a:lumOff val="60000"/>
                </a:schemeClr>
              </a:solidFill>
            </a:endParaRPr>
          </a:p>
          <a:p>
            <a:pPr defTabSz="964783">
              <a:defRPr/>
            </a:pPr>
            <a:r>
              <a:rPr lang="en-GB" dirty="0" smtClean="0">
                <a:solidFill>
                  <a:schemeClr val="tx2">
                    <a:lumMod val="40000"/>
                    <a:lumOff val="60000"/>
                  </a:schemeClr>
                </a:solidFill>
              </a:rPr>
              <a:t>Ensure</a:t>
            </a:r>
            <a:r>
              <a:rPr lang="en-GB" baseline="0" dirty="0" smtClean="0">
                <a:solidFill>
                  <a:schemeClr val="tx2">
                    <a:lumMod val="40000"/>
                    <a:lumOff val="60000"/>
                  </a:schemeClr>
                </a:solidFill>
              </a:rPr>
              <a:t> children know what they are being asked to do and know how to be successful</a:t>
            </a:r>
          </a:p>
        </p:txBody>
      </p:sp>
      <p:sp>
        <p:nvSpPr>
          <p:cNvPr id="4" name="Slide Number Placeholder 3"/>
          <p:cNvSpPr>
            <a:spLocks noGrp="1"/>
          </p:cNvSpPr>
          <p:nvPr>
            <p:ph type="sldNum" sz="quarter" idx="10"/>
          </p:nvPr>
        </p:nvSpPr>
        <p:spPr/>
        <p:txBody>
          <a:bodyPr/>
          <a:lstStyle/>
          <a:p>
            <a:fld id="{BE8735DC-1746-4FD0-9932-733E695A47A7}" type="slidenum">
              <a:rPr lang="en-GB" smtClean="0"/>
              <a:t>176</a:t>
            </a:fld>
            <a:endParaRPr lang="en-GB"/>
          </a:p>
        </p:txBody>
      </p:sp>
    </p:spTree>
    <p:extLst>
      <p:ext uri="{BB962C8B-B14F-4D97-AF65-F5344CB8AC3E}">
        <p14:creationId xmlns:p14="http://schemas.microsoft.com/office/powerpoint/2010/main" val="42857268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can apply</a:t>
            </a:r>
            <a:r>
              <a:rPr lang="en-GB" baseline="0" dirty="0" smtClean="0"/>
              <a:t> the science Precise learning model to English too.</a:t>
            </a:r>
          </a:p>
          <a:p>
            <a:endParaRPr lang="en-GB" baseline="0" dirty="0" smtClean="0"/>
          </a:p>
          <a:p>
            <a:r>
              <a:rPr lang="en-GB" baseline="0" dirty="0" smtClean="0"/>
              <a:t>For example:</a:t>
            </a:r>
          </a:p>
          <a:p>
            <a:r>
              <a:rPr lang="en-GB" baseline="0" dirty="0" smtClean="0"/>
              <a:t>1) Grammar example chosen specifically as teachers struggle to know how to embed and tend to teach the skills explicitly only.  Masterly will never be achieved in English unless children understand the reciprocity between reading, writing and grammar and have engaging reasons to apply it in real writing opportunities.  Too much grammar teaching currently remains in the bottom sections of Blooms.</a:t>
            </a:r>
          </a:p>
          <a:p>
            <a:endParaRPr lang="en-GB" baseline="0" dirty="0" smtClean="0"/>
          </a:p>
          <a:p>
            <a:pPr marL="241196" indent="-241196">
              <a:buAutoNum type="arabicParenR" startAt="2"/>
            </a:pPr>
            <a:r>
              <a:rPr lang="en-GB" baseline="0" dirty="0" smtClean="0"/>
              <a:t>Teachers must ensure their subject knowledge is sound – unpicking a NC learning objective like this ensures the learning journey for children does not leave gaps in understanding.  What do they need to know? But more importantly WHY do they need to know and ultimately make them better writers?</a:t>
            </a:r>
          </a:p>
          <a:p>
            <a:pPr marL="241196" indent="-241196">
              <a:buAutoNum type="arabicParenR" startAt="2"/>
            </a:pPr>
            <a:endParaRPr lang="en-GB" baseline="0" dirty="0" smtClean="0"/>
          </a:p>
          <a:p>
            <a:pPr marL="241196" indent="-241196">
              <a:buAutoNum type="arabicParenR" startAt="2"/>
            </a:pP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177</a:t>
            </a:fld>
            <a:endParaRPr lang="en-GB"/>
          </a:p>
        </p:txBody>
      </p:sp>
    </p:spTree>
    <p:extLst>
      <p:ext uri="{BB962C8B-B14F-4D97-AF65-F5344CB8AC3E}">
        <p14:creationId xmlns:p14="http://schemas.microsoft.com/office/powerpoint/2010/main" val="32874908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4783">
              <a:defRPr/>
            </a:pPr>
            <a:r>
              <a:rPr lang="en-GB" dirty="0" smtClean="0"/>
              <a:t>3)</a:t>
            </a:r>
            <a:r>
              <a:rPr lang="en-GB" baseline="0" dirty="0" smtClean="0"/>
              <a:t> The types of questions teachers ask is key to ongoing assessment.  If teachers ask shallow Q and only accept shallow answers, they will not truly find out what children understand or their misconceptions.  </a:t>
            </a:r>
            <a:r>
              <a:rPr lang="en-GB" dirty="0" smtClean="0"/>
              <a:t>Deeper questions enable better </a:t>
            </a:r>
            <a:r>
              <a:rPr lang="en-GB" dirty="0" err="1" smtClean="0"/>
              <a:t>AfL</a:t>
            </a:r>
            <a:r>
              <a:rPr lang="en-GB" dirty="0" smtClean="0"/>
              <a:t> of pupil understanding – also higher expectations of all pupils will lead to more achieving</a:t>
            </a:r>
            <a:r>
              <a:rPr lang="en-GB" baseline="0" dirty="0" smtClean="0"/>
              <a:t> higher standards.  </a:t>
            </a:r>
          </a:p>
          <a:p>
            <a:pPr defTabSz="964783">
              <a:defRPr/>
            </a:pPr>
            <a:endParaRPr lang="en-GB" baseline="0" dirty="0" smtClean="0"/>
          </a:p>
          <a:p>
            <a:pPr defTabSz="964783">
              <a:defRPr/>
            </a:pPr>
            <a:r>
              <a:rPr lang="en-GB" baseline="0" dirty="0" smtClean="0"/>
              <a:t>Ensure children understand the learning is about meeting the needs of their audience ‘what does my reader need to know?  How can I ensure they are not left confused?</a:t>
            </a:r>
          </a:p>
          <a:p>
            <a:pPr defTabSz="964783">
              <a:defRPr/>
            </a:pPr>
            <a:endParaRPr lang="en-GB" baseline="0" dirty="0" smtClean="0"/>
          </a:p>
          <a:p>
            <a:pPr defTabSz="964783">
              <a:defRPr/>
            </a:pPr>
            <a:r>
              <a:rPr lang="en-GB" baseline="0" dirty="0" smtClean="0"/>
              <a:t>4) </a:t>
            </a:r>
          </a:p>
          <a:p>
            <a:pPr defTabSz="964783">
              <a:defRPr/>
            </a:pPr>
            <a:r>
              <a:rPr lang="en-GB" baseline="0" dirty="0" smtClean="0"/>
              <a:t>Give tasks that engage the cohort – particularly the vulnerable groups.  Motivated children will aim higher and achieve higher.</a:t>
            </a:r>
          </a:p>
          <a:p>
            <a:pPr defTabSz="964783">
              <a:defRPr/>
            </a:pPr>
            <a:endParaRPr lang="en-GB" baseline="0" dirty="0" smtClean="0"/>
          </a:p>
          <a:p>
            <a:pPr defTabSz="964783">
              <a:defRPr/>
            </a:pPr>
            <a:r>
              <a:rPr lang="en-GB" baseline="0" dirty="0" smtClean="0"/>
              <a:t>Mini plenaries / short tasks maintain the pace of the lesson.  Avoid the children ‘hiding’ that could slip below the net</a:t>
            </a:r>
          </a:p>
          <a:p>
            <a:pPr defTabSz="964783">
              <a:defRPr/>
            </a:pPr>
            <a:r>
              <a:rPr lang="en-GB" baseline="0" dirty="0" smtClean="0"/>
              <a:t>Ensure children share answers – lower ability children will hear higher level answers.  Aspirational.</a:t>
            </a:r>
          </a:p>
          <a:p>
            <a:pPr defTabSz="964783">
              <a:defRPr/>
            </a:pPr>
            <a:endParaRPr lang="en-GB" baseline="0" dirty="0" smtClean="0"/>
          </a:p>
          <a:p>
            <a:pPr defTabSz="964783">
              <a:defRPr/>
            </a:pPr>
            <a:r>
              <a:rPr lang="en-GB" baseline="0" dirty="0" smtClean="0">
                <a:solidFill>
                  <a:schemeClr val="tx2">
                    <a:lumMod val="40000"/>
                    <a:lumOff val="60000"/>
                  </a:schemeClr>
                </a:solidFill>
              </a:rPr>
              <a:t>Create </a:t>
            </a:r>
            <a:r>
              <a:rPr lang="en-GB" dirty="0" err="1" smtClean="0">
                <a:solidFill>
                  <a:schemeClr val="tx2">
                    <a:lumMod val="40000"/>
                    <a:lumOff val="60000"/>
                  </a:schemeClr>
                </a:solidFill>
              </a:rPr>
              <a:t>AfL</a:t>
            </a:r>
            <a:r>
              <a:rPr lang="en-GB" dirty="0" smtClean="0">
                <a:solidFill>
                  <a:schemeClr val="tx2">
                    <a:lumMod val="40000"/>
                    <a:lumOff val="60000"/>
                  </a:schemeClr>
                </a:solidFill>
              </a:rPr>
              <a:t> opportunities</a:t>
            </a:r>
            <a:r>
              <a:rPr lang="en-GB" baseline="0" dirty="0" smtClean="0">
                <a:solidFill>
                  <a:schemeClr val="tx2">
                    <a:lumMod val="40000"/>
                    <a:lumOff val="60000"/>
                  </a:schemeClr>
                </a:solidFill>
              </a:rPr>
              <a:t> </a:t>
            </a:r>
            <a:r>
              <a:rPr lang="en-GB" dirty="0" smtClean="0">
                <a:solidFill>
                  <a:schemeClr val="tx2">
                    <a:lumMod val="40000"/>
                    <a:lumOff val="60000"/>
                  </a:schemeClr>
                </a:solidFill>
              </a:rPr>
              <a:t>throughout the lesson – Teacher decides who needs deepening task? Who needs supported task?</a:t>
            </a:r>
          </a:p>
          <a:p>
            <a:pPr defTabSz="964783">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178</a:t>
            </a:fld>
            <a:endParaRPr lang="en-GB"/>
          </a:p>
        </p:txBody>
      </p:sp>
    </p:spTree>
    <p:extLst>
      <p:ext uri="{BB962C8B-B14F-4D97-AF65-F5344CB8AC3E}">
        <p14:creationId xmlns:p14="http://schemas.microsoft.com/office/powerpoint/2010/main" val="15622583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5) Emphasis</a:t>
            </a:r>
            <a:r>
              <a:rPr lang="en-GB" baseline="0" dirty="0" smtClean="0"/>
              <a:t> the move away from ‘Michael </a:t>
            </a:r>
            <a:r>
              <a:rPr lang="en-GB" baseline="0" dirty="0" err="1" smtClean="0"/>
              <a:t>Morphurgo</a:t>
            </a:r>
            <a:r>
              <a:rPr lang="en-GB" baseline="0" dirty="0" smtClean="0"/>
              <a:t>’ group and ‘Dick King Smith’ group ethos.</a:t>
            </a:r>
          </a:p>
          <a:p>
            <a:endParaRPr lang="en-GB" baseline="0" dirty="0" smtClean="0"/>
          </a:p>
          <a:p>
            <a:pPr defTabSz="964783">
              <a:defRPr/>
            </a:pPr>
            <a:r>
              <a:rPr lang="en-GB" baseline="0" dirty="0" smtClean="0"/>
              <a:t>6) </a:t>
            </a:r>
            <a:r>
              <a:rPr lang="en-GB" dirty="0" smtClean="0">
                <a:solidFill>
                  <a:schemeClr val="tx2">
                    <a:lumMod val="40000"/>
                    <a:lumOff val="60000"/>
                  </a:schemeClr>
                </a:solidFill>
              </a:rPr>
              <a:t>‘Readers become writers become </a:t>
            </a:r>
            <a:r>
              <a:rPr lang="en-GB" b="1" dirty="0" smtClean="0">
                <a:solidFill>
                  <a:schemeClr val="tx2">
                    <a:lumMod val="40000"/>
                    <a:lumOff val="60000"/>
                  </a:schemeClr>
                </a:solidFill>
              </a:rPr>
              <a:t>grammar  experts</a:t>
            </a:r>
            <a:r>
              <a:rPr lang="en-GB" dirty="0" smtClean="0">
                <a:solidFill>
                  <a:schemeClr val="tx2">
                    <a:lumMod val="40000"/>
                    <a:lumOff val="60000"/>
                  </a:schemeClr>
                </a:solidFill>
              </a:rPr>
              <a:t>’ – a grammar objective embedded in reading task and demonstrated through writing</a:t>
            </a:r>
          </a:p>
          <a:p>
            <a:pPr defTabSz="964783">
              <a:defRPr/>
            </a:pPr>
            <a:endParaRPr lang="en-GB" dirty="0" smtClean="0">
              <a:solidFill>
                <a:schemeClr val="tx2">
                  <a:lumMod val="40000"/>
                  <a:lumOff val="60000"/>
                </a:schemeClr>
              </a:solidFill>
            </a:endParaRPr>
          </a:p>
          <a:p>
            <a:pPr defTabSz="964783">
              <a:defRPr/>
            </a:pPr>
            <a:r>
              <a:rPr lang="en-GB" dirty="0" smtClean="0">
                <a:solidFill>
                  <a:schemeClr val="tx2">
                    <a:lumMod val="40000"/>
                    <a:lumOff val="60000"/>
                  </a:schemeClr>
                </a:solidFill>
              </a:rPr>
              <a:t>Ensure</a:t>
            </a:r>
            <a:r>
              <a:rPr lang="en-GB" baseline="0" dirty="0" smtClean="0">
                <a:solidFill>
                  <a:schemeClr val="tx2">
                    <a:lumMod val="40000"/>
                    <a:lumOff val="60000"/>
                  </a:schemeClr>
                </a:solidFill>
              </a:rPr>
              <a:t> children know what they are being asked to do and know how to be successful</a:t>
            </a:r>
          </a:p>
        </p:txBody>
      </p:sp>
      <p:sp>
        <p:nvSpPr>
          <p:cNvPr id="4" name="Slide Number Placeholder 3"/>
          <p:cNvSpPr>
            <a:spLocks noGrp="1"/>
          </p:cNvSpPr>
          <p:nvPr>
            <p:ph type="sldNum" sz="quarter" idx="10"/>
          </p:nvPr>
        </p:nvSpPr>
        <p:spPr/>
        <p:txBody>
          <a:bodyPr/>
          <a:lstStyle/>
          <a:p>
            <a:fld id="{BE8735DC-1746-4FD0-9932-733E695A47A7}" type="slidenum">
              <a:rPr lang="en-GB" smtClean="0"/>
              <a:t>179</a:t>
            </a:fld>
            <a:endParaRPr lang="en-GB"/>
          </a:p>
        </p:txBody>
      </p:sp>
    </p:spTree>
    <p:extLst>
      <p:ext uri="{BB962C8B-B14F-4D97-AF65-F5344CB8AC3E}">
        <p14:creationId xmlns:p14="http://schemas.microsoft.com/office/powerpoint/2010/main" val="4285726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smtClean="0"/>
          </a:p>
        </p:txBody>
      </p:sp>
      <p:sp>
        <p:nvSpPr>
          <p:cNvPr id="4" name="Slide Number Placeholder 3"/>
          <p:cNvSpPr>
            <a:spLocks noGrp="1"/>
          </p:cNvSpPr>
          <p:nvPr>
            <p:ph type="sldNum" sz="quarter" idx="5"/>
          </p:nvPr>
        </p:nvSpPr>
        <p:spPr/>
        <p:txBody>
          <a:bodyPr/>
          <a:lstStyle/>
          <a:p>
            <a:pPr>
              <a:defRPr/>
            </a:pPr>
            <a:fld id="{8FB0312E-3515-4734-8F37-8F0C4DCADCE7}" type="slidenum">
              <a:rPr lang="en-GB" smtClean="0">
                <a:solidFill>
                  <a:prstClr val="black"/>
                </a:solidFill>
              </a:rPr>
              <a:pPr>
                <a:defRPr/>
              </a:pPr>
              <a:t>38</a:t>
            </a:fld>
            <a:endParaRPr lang="en-GB">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40</a:t>
            </a:fld>
            <a:endParaRPr lang="en-GB"/>
          </a:p>
        </p:txBody>
      </p:sp>
    </p:spTree>
    <p:extLst>
      <p:ext uri="{BB962C8B-B14F-4D97-AF65-F5344CB8AC3E}">
        <p14:creationId xmlns:p14="http://schemas.microsoft.com/office/powerpoint/2010/main" val="1769045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F935950-DAD5-42D2-9A2D-E0B67BEB1D7B}" type="slidenum">
              <a:rPr lang="en-GB" smtClean="0"/>
              <a:t>42</a:t>
            </a:fld>
            <a:endParaRPr lang="en-GB"/>
          </a:p>
        </p:txBody>
      </p:sp>
    </p:spTree>
    <p:extLst>
      <p:ext uri="{BB962C8B-B14F-4D97-AF65-F5344CB8AC3E}">
        <p14:creationId xmlns:p14="http://schemas.microsoft.com/office/powerpoint/2010/main" val="1760857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New</a:t>
            </a:r>
            <a:r>
              <a:rPr lang="en-GB" baseline="0" dirty="0" smtClean="0"/>
              <a:t> slide 12 May</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44</a:t>
            </a:fld>
            <a:endParaRPr lang="en-GB"/>
          </a:p>
        </p:txBody>
      </p:sp>
    </p:spTree>
    <p:extLst>
      <p:ext uri="{BB962C8B-B14F-4D97-AF65-F5344CB8AC3E}">
        <p14:creationId xmlns:p14="http://schemas.microsoft.com/office/powerpoint/2010/main" val="2584748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789" fontAlgn="base">
              <a:spcBef>
                <a:spcPct val="0"/>
              </a:spcBef>
              <a:spcAft>
                <a:spcPct val="0"/>
              </a:spcAft>
              <a:buFontTx/>
              <a:buChar char="•"/>
            </a:pPr>
            <a:r>
              <a:rPr lang="en-GB" dirty="0">
                <a:latin typeface="Calibri" pitchFamily="34" charset="0"/>
                <a:ea typeface="Times New Roman" pitchFamily="18" charset="0"/>
                <a:cs typeface="Calibri" pitchFamily="34" charset="0"/>
              </a:rPr>
              <a:t>Four </a:t>
            </a:r>
            <a:r>
              <a:rPr lang="en-GB" b="1" dirty="0">
                <a:latin typeface="Calibri" pitchFamily="34" charset="0"/>
                <a:ea typeface="Times New Roman" pitchFamily="18" charset="0"/>
                <a:cs typeface="Calibri" pitchFamily="34" charset="0"/>
              </a:rPr>
              <a:t>strategic</a:t>
            </a:r>
            <a:r>
              <a:rPr lang="en-GB" dirty="0">
                <a:latin typeface="Calibri" pitchFamily="34" charset="0"/>
                <a:ea typeface="Times New Roman" pitchFamily="18" charset="0"/>
                <a:cs typeface="Calibri" pitchFamily="34" charset="0"/>
              </a:rPr>
              <a:t> assessments (“stop and think”) consider whether the pupil </a:t>
            </a:r>
            <a:r>
              <a:rPr lang="en-GB" b="1" u="sng" dirty="0">
                <a:latin typeface="Calibri" pitchFamily="34" charset="0"/>
                <a:ea typeface="Times New Roman" pitchFamily="18" charset="0"/>
                <a:cs typeface="Calibri" pitchFamily="34" charset="0"/>
              </a:rPr>
              <a:t>has </a:t>
            </a:r>
            <a:r>
              <a:rPr lang="en-GB" u="sng" dirty="0">
                <a:latin typeface="Calibri" pitchFamily="34" charset="0"/>
                <a:ea typeface="Times New Roman" pitchFamily="18" charset="0"/>
                <a:cs typeface="Calibri" pitchFamily="34" charset="0"/>
              </a:rPr>
              <a:t>or </a:t>
            </a:r>
            <a:r>
              <a:rPr lang="en-GB" b="1" u="sng" dirty="0">
                <a:latin typeface="Calibri" pitchFamily="34" charset="0"/>
                <a:ea typeface="Times New Roman" pitchFamily="18" charset="0"/>
                <a:cs typeface="Calibri" pitchFamily="34" charset="0"/>
              </a:rPr>
              <a:t>not yet</a:t>
            </a:r>
            <a:r>
              <a:rPr lang="en-GB" dirty="0">
                <a:latin typeface="Calibri" pitchFamily="34" charset="0"/>
                <a:ea typeface="Times New Roman" pitchFamily="18" charset="0"/>
                <a:cs typeface="Calibri" pitchFamily="34" charset="0"/>
              </a:rPr>
              <a:t> reached the appropriate standard to be </a:t>
            </a:r>
            <a:r>
              <a:rPr lang="en-GB" b="1" u="sng" dirty="0">
                <a:latin typeface="Calibri" pitchFamily="34" charset="0"/>
                <a:ea typeface="Times New Roman" pitchFamily="18" charset="0"/>
                <a:cs typeface="Calibri" pitchFamily="34" charset="0"/>
              </a:rPr>
              <a:t>on track</a:t>
            </a:r>
            <a:r>
              <a:rPr lang="en-GB" dirty="0">
                <a:latin typeface="Calibri" pitchFamily="34" charset="0"/>
                <a:ea typeface="Times New Roman" pitchFamily="18" charset="0"/>
                <a:cs typeface="Calibri" pitchFamily="34" charset="0"/>
              </a:rPr>
              <a:t> to secure Age Related Expectations (ARE) e.g. at least Milestone 1 by November, Milestone 2 by February etc. (one page for each subject)</a:t>
            </a:r>
          </a:p>
          <a:p>
            <a:pPr defTabSz="918789" fontAlgn="base">
              <a:spcBef>
                <a:spcPct val="0"/>
              </a:spcBef>
              <a:spcAft>
                <a:spcPct val="0"/>
              </a:spcAft>
              <a:buFontTx/>
              <a:buChar char="•"/>
            </a:pPr>
            <a:endParaRPr lang="en-GB" sz="700" dirty="0">
              <a:latin typeface="Arial" pitchFamily="34" charset="0"/>
              <a:cs typeface="Arial" pitchFamily="34" charset="0"/>
            </a:endParaRPr>
          </a:p>
          <a:p>
            <a:pPr defTabSz="918789" eaLnBrk="0" fontAlgn="base" hangingPunct="0">
              <a:spcBef>
                <a:spcPct val="0"/>
              </a:spcBef>
              <a:spcAft>
                <a:spcPct val="0"/>
              </a:spcAft>
              <a:buFontTx/>
              <a:buChar char="•"/>
            </a:pPr>
            <a:r>
              <a:rPr lang="en-GB" dirty="0">
                <a:latin typeface="Calibri" pitchFamily="34" charset="0"/>
                <a:ea typeface="Calibri" pitchFamily="34" charset="0"/>
                <a:cs typeface="Times New Roman" pitchFamily="18" charset="0"/>
              </a:rPr>
              <a:t>In our model we have used separate terms to indicate a standard that deepens over time. There are three levels of proficiency: Apprentice, Competent and Expert.</a:t>
            </a:r>
          </a:p>
          <a:p>
            <a:pPr defTabSz="918789" eaLnBrk="0" fontAlgn="base" hangingPunct="0">
              <a:spcBef>
                <a:spcPct val="0"/>
              </a:spcBef>
              <a:spcAft>
                <a:spcPct val="0"/>
              </a:spcAft>
              <a:buFontTx/>
              <a:buChar char="•"/>
            </a:pPr>
            <a:r>
              <a:rPr lang="en-GB" dirty="0">
                <a:latin typeface="Calibri" pitchFamily="34" charset="0"/>
                <a:ea typeface="Calibri" pitchFamily="34" charset="0"/>
                <a:cs typeface="Times New Roman" pitchFamily="18" charset="0"/>
              </a:rPr>
              <a:t>  </a:t>
            </a:r>
            <a:endParaRPr lang="en-GB" sz="700" dirty="0">
              <a:latin typeface="Arial" pitchFamily="34" charset="0"/>
              <a:cs typeface="Arial" pitchFamily="34" charset="0"/>
            </a:endParaRPr>
          </a:p>
          <a:p>
            <a:pPr defTabSz="918789" eaLnBrk="0" fontAlgn="base" hangingPunct="0">
              <a:spcBef>
                <a:spcPct val="0"/>
              </a:spcBef>
              <a:spcAft>
                <a:spcPct val="0"/>
              </a:spcAft>
              <a:buFontTx/>
              <a:buChar char="•"/>
            </a:pPr>
            <a:r>
              <a:rPr lang="en-GB" dirty="0">
                <a:latin typeface="Calibri" pitchFamily="34" charset="0"/>
                <a:ea typeface="Calibri" pitchFamily="34" charset="0"/>
                <a:cs typeface="Times New Roman" pitchFamily="18" charset="0"/>
              </a:rPr>
              <a:t>As time goes on, children are expected to achieve greater mastery, in other words “deepen” their grasp. By the next assessment window in February greater fluency is expected in those aspects already introduced (defined as Competent standard), whilst achieving  at least Apprentice standards in the more recently introduced phase 2 elements. </a:t>
            </a:r>
            <a:endParaRPr lang="en-GB" sz="700" dirty="0">
              <a:latin typeface="Arial" pitchFamily="34" charset="0"/>
              <a:cs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45</a:t>
            </a:fld>
            <a:endParaRPr lang="en-GB"/>
          </a:p>
        </p:txBody>
      </p:sp>
    </p:spTree>
    <p:extLst>
      <p:ext uri="{BB962C8B-B14F-4D97-AF65-F5344CB8AC3E}">
        <p14:creationId xmlns:p14="http://schemas.microsoft.com/office/powerpoint/2010/main" val="1178077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5614353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92969" y="1151930"/>
            <a:ext cx="7358063" cy="2321719"/>
          </a:xfrm>
          <a:prstGeom prst="rect">
            <a:avLst/>
          </a:prstGeom>
        </p:spPr>
        <p:txBody>
          <a:bodyPr anchor="b"/>
          <a:lstStyle/>
          <a:p>
            <a:pPr lvl="0">
              <a:defRPr sz="1800"/>
            </a:pPr>
            <a:r>
              <a:rPr sz="5600"/>
              <a:t>Title Text</a:t>
            </a:r>
          </a:p>
        </p:txBody>
      </p:sp>
      <p:sp>
        <p:nvSpPr>
          <p:cNvPr id="6" name="Shape 6"/>
          <p:cNvSpPr>
            <a:spLocks noGrp="1"/>
          </p:cNvSpPr>
          <p:nvPr>
            <p:ph type="body" idx="1"/>
          </p:nvPr>
        </p:nvSpPr>
        <p:spPr>
          <a:xfrm>
            <a:off x="892969" y="3536156"/>
            <a:ext cx="7358063" cy="794742"/>
          </a:xfrm>
          <a:prstGeom prst="rect">
            <a:avLst/>
          </a:prstGeom>
        </p:spPr>
        <p:txBody>
          <a:bodyPr anchor="t"/>
          <a:lstStyle>
            <a:lvl1pPr marL="0" indent="0" algn="ctr">
              <a:spcBef>
                <a:spcPts val="0"/>
              </a:spcBef>
              <a:buSzTx/>
              <a:buNone/>
              <a:defRPr sz="2200"/>
            </a:lvl1pPr>
            <a:lvl2pPr marL="0" indent="160729" algn="ctr">
              <a:spcBef>
                <a:spcPts val="0"/>
              </a:spcBef>
              <a:buSzTx/>
              <a:buNone/>
              <a:defRPr sz="2200"/>
            </a:lvl2pPr>
            <a:lvl3pPr marL="0" indent="321457" algn="ctr">
              <a:spcBef>
                <a:spcPts val="0"/>
              </a:spcBef>
              <a:buSzTx/>
              <a:buNone/>
              <a:defRPr sz="2200"/>
            </a:lvl3pPr>
            <a:lvl4pPr marL="0" indent="482186" algn="ctr">
              <a:spcBef>
                <a:spcPts val="0"/>
              </a:spcBef>
              <a:buSzTx/>
              <a:buNone/>
              <a:defRPr sz="2200"/>
            </a:lvl4pPr>
            <a:lvl5pPr marL="0" indent="642915"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extLst>
      <p:ext uri="{BB962C8B-B14F-4D97-AF65-F5344CB8AC3E}">
        <p14:creationId xmlns:p14="http://schemas.microsoft.com/office/powerpoint/2010/main" val="313233424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4528147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3986483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9129439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9410192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3652760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9879211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97927793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7255387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979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64.png"/></Relationships>
</file>

<file path=ppt/slides/_rels/slide10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63.png"/><Relationship Id="rId5" Type="http://schemas.openxmlformats.org/officeDocument/2006/relationships/image" Target="../media/image56.png"/><Relationship Id="rId4" Type="http://schemas.openxmlformats.org/officeDocument/2006/relationships/image" Target="../media/image55.png"/></Relationships>
</file>

<file path=ppt/slides/_rels/slide10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108.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41.jpg"/><Relationship Id="rId5" Type="http://schemas.openxmlformats.org/officeDocument/2006/relationships/image" Target="../media/image69.png"/><Relationship Id="rId4" Type="http://schemas.openxmlformats.org/officeDocument/2006/relationships/image" Target="../media/image68.png"/></Relationships>
</file>

<file path=ppt/slides/_rels/slide10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70.emf"/><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0.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11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75.png"/><Relationship Id="rId4" Type="http://schemas.openxmlformats.org/officeDocument/2006/relationships/image" Target="../media/image74.png"/></Relationships>
</file>

<file path=ppt/slides/_rels/slide11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62.png"/><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11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6.xml"/><Relationship Id="rId4" Type="http://schemas.openxmlformats.org/officeDocument/2006/relationships/image" Target="../media/image84.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6.xml"/><Relationship Id="rId5" Type="http://schemas.openxmlformats.org/officeDocument/2006/relationships/image" Target="../media/image88.png"/><Relationship Id="rId4" Type="http://schemas.openxmlformats.org/officeDocument/2006/relationships/image" Target="../media/image87.png"/></Relationships>
</file>

<file path=ppt/slides/_rels/slide11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5.png"/><Relationship Id="rId1" Type="http://schemas.openxmlformats.org/officeDocument/2006/relationships/slideLayout" Target="../slideLayouts/slideLayout6.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85.png"/><Relationship Id="rId1" Type="http://schemas.openxmlformats.org/officeDocument/2006/relationships/slideLayout" Target="../slideLayouts/slideLayout6.xml"/><Relationship Id="rId4" Type="http://schemas.openxmlformats.org/officeDocument/2006/relationships/image" Target="../media/image94.png"/></Relationships>
</file>

<file path=ppt/slides/_rels/slide12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image" Target="../media/image98.jpeg"/><Relationship Id="rId7" Type="http://schemas.openxmlformats.org/officeDocument/2006/relationships/image" Target="../media/image102.jpeg"/><Relationship Id="rId2" Type="http://schemas.openxmlformats.org/officeDocument/2006/relationships/image" Target="../media/image97.jpeg"/><Relationship Id="rId1" Type="http://schemas.openxmlformats.org/officeDocument/2006/relationships/slideLayout" Target="../slideLayouts/slideLayout6.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125.xml.rels><?xml version="1.0" encoding="UTF-8" standalone="yes"?>
<Relationships xmlns="http://schemas.openxmlformats.org/package/2006/relationships"><Relationship Id="rId3" Type="http://schemas.openxmlformats.org/officeDocument/2006/relationships/image" Target="../media/image104.jpeg"/><Relationship Id="rId7" Type="http://schemas.openxmlformats.org/officeDocument/2006/relationships/image" Target="../media/image108.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12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6.xml"/><Relationship Id="rId4" Type="http://schemas.openxmlformats.org/officeDocument/2006/relationships/image" Target="../media/image111.jpeg"/></Relationships>
</file>

<file path=ppt/slides/_rels/slide12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0.jpeg"/><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image" Target="../media/image113.wmf"/><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hyperlink" Target="money%20problems/p105_Coin%20quiz.doc" TargetMode="External"/><Relationship Id="rId2" Type="http://schemas.openxmlformats.org/officeDocument/2006/relationships/hyperlink" Target="money%20problems/p104_Pocket%20money.doc" TargetMode="Externa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14.png"/><Relationship Id="rId1" Type="http://schemas.openxmlformats.org/officeDocument/2006/relationships/slideLayout" Target="../slideLayouts/slideLayout2.xml"/><Relationship Id="rId5" Type="http://schemas.openxmlformats.org/officeDocument/2006/relationships/image" Target="../media/image109.jpeg"/><Relationship Id="rId4" Type="http://schemas.openxmlformats.org/officeDocument/2006/relationships/image" Target="../media/image101.jpe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15.wmf"/><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hyperlink" Target="money%20problems/p105_Saving.doc" TargetMode="External"/><Relationship Id="rId2" Type="http://schemas.openxmlformats.org/officeDocument/2006/relationships/hyperlink" Target="money%20problems/p106_How%20much.doc" TargetMode="External"/><Relationship Id="rId1" Type="http://schemas.openxmlformats.org/officeDocument/2006/relationships/slideLayout" Target="../slideLayouts/slideLayout2.xml"/><Relationship Id="rId5" Type="http://schemas.openxmlformats.org/officeDocument/2006/relationships/hyperlink" Target="money%20problems/p104_Spending%20power.doc" TargetMode="External"/><Relationship Id="rId4" Type="http://schemas.openxmlformats.org/officeDocument/2006/relationships/hyperlink" Target="money%20problems/p106_Sweet%20corner.doc" TargetMode="External"/></Relationships>
</file>

<file path=ppt/slides/_rels/slide137.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117.png"/></Relationships>
</file>

<file path=ppt/slides/_rels/slide1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4.xml.rels><?xml version="1.0" encoding="UTF-8" standalone="yes"?>
<Relationships xmlns="http://schemas.openxmlformats.org/package/2006/relationships"><Relationship Id="rId3" Type="http://schemas.openxmlformats.org/officeDocument/2006/relationships/hyperlink" Target="http://www.google.co.uk/url?sa=i&amp;rct=j&amp;q=&amp;esrc=s&amp;frm=1&amp;source=images&amp;cd=&amp;cad=rja&amp;uact=8&amp;ved=0CAcQjRxqFQoTCL6Q3uPUgMgCFYfSGgod5D4CTg&amp;url=http://www.middleweb.com/21295/the-intersection-of-udl-and-blooms-taxonomy/&amp;psig=AFQjCNHOJCa0HQvm9PmM16cWK6bZ3HjuBA&amp;ust=1442668386407934"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18.png"/></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55.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www.youtube.com/watch?v=4XrxiHHHaQA"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7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hyperlink" Target="http://schools.nyc.gov/Academics/CommonCoreLibrary/ProfessionalLearning/DOK/default.htm" TargetMode="Externa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85.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hyperlink" Target="https://www.youtube.com/watch?v=iQWvc6qhTds" TargetMode="Externa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55.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55.pn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3" Type="http://schemas.openxmlformats.org/officeDocument/2006/relationships/hyperlink" Target="http://kellymorganscience.com/science-mastery-learning/#sthash.bFxVAglP.dpu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hyperlink" Target="http://www.google.co.uk/url?sa=i&amp;rct=j&amp;q=&amp;esrc=s&amp;frm=1&amp;source=images&amp;cd=&amp;cad=rja&amp;uact=8&amp;ved=0CAcQjRxqFQoTCJ7Ny_jT0McCFQU_FAodssYK7w&amp;url=http://animalzio.com/tortoise-and-the-hare.htm&amp;ei=qeLiVd7UDoX-ULKNq_gO&amp;psig=AFQjCNHRPEIe7xTcKNDdGdRoxQ9WKLDU8Q&amp;ust=1441018886814432" TargetMode="External"/><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http://www.focusresourcesinc.com/the-tortoise-and-the-hare-a-fable-for-our-times-2/" TargetMode="Externa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6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ithea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96691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67544" y="1575753"/>
            <a:ext cx="2069455" cy="1241673"/>
            <a:chOff x="327697" y="1947"/>
            <a:chExt cx="2069455" cy="1241673"/>
          </a:xfrm>
        </p:grpSpPr>
        <p:sp>
          <p:nvSpPr>
            <p:cNvPr id="5" name="Rounded Rectangle 4"/>
            <p:cNvSpPr/>
            <p:nvPr/>
          </p:nvSpPr>
          <p:spPr>
            <a:xfrm>
              <a:off x="327697" y="1947"/>
              <a:ext cx="2069455" cy="1241673"/>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6" name="Rounded Rectangle 4"/>
            <p:cNvSpPr/>
            <p:nvPr/>
          </p:nvSpPr>
          <p:spPr>
            <a:xfrm>
              <a:off x="364064" y="38314"/>
              <a:ext cx="1996721" cy="116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solidFill>
                    <a:sysClr val="window" lastClr="FFFFFF"/>
                  </a:solidFill>
                  <a:latin typeface="Calibri"/>
                  <a:ea typeface="+mn-ea"/>
                  <a:cs typeface="+mn-cs"/>
                </a:rPr>
                <a:t>1. The prize for getting this right: turn opportunities into improvement</a:t>
              </a:r>
            </a:p>
          </p:txBody>
        </p:sp>
      </p:grpSp>
      <p:grpSp>
        <p:nvGrpSpPr>
          <p:cNvPr id="7" name="Group 6"/>
          <p:cNvGrpSpPr/>
          <p:nvPr/>
        </p:nvGrpSpPr>
        <p:grpSpPr>
          <a:xfrm>
            <a:off x="521211" y="3029561"/>
            <a:ext cx="2069455" cy="1241673"/>
            <a:chOff x="327697" y="1554038"/>
            <a:chExt cx="2069455" cy="1241673"/>
          </a:xfrm>
        </p:grpSpPr>
        <p:sp>
          <p:nvSpPr>
            <p:cNvPr id="8" name="Rounded Rectangle 7"/>
            <p:cNvSpPr/>
            <p:nvPr/>
          </p:nvSpPr>
          <p:spPr>
            <a:xfrm>
              <a:off x="327697" y="1554038"/>
              <a:ext cx="2069455" cy="1241673"/>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9" name="Rounded Rectangle 4"/>
            <p:cNvSpPr/>
            <p:nvPr/>
          </p:nvSpPr>
          <p:spPr>
            <a:xfrm>
              <a:off x="364064" y="1590405"/>
              <a:ext cx="1996721" cy="116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solidFill>
                    <a:sysClr val="window" lastClr="FFFFFF"/>
                  </a:solidFill>
                  <a:latin typeface="Calibri"/>
                  <a:ea typeface="+mn-ea"/>
                  <a:cs typeface="+mn-cs"/>
                </a:rPr>
                <a:t>2. The principles of linked curriculum, teaching and assessment thinking</a:t>
              </a:r>
            </a:p>
          </p:txBody>
        </p:sp>
      </p:grpSp>
      <p:grpSp>
        <p:nvGrpSpPr>
          <p:cNvPr id="10" name="Group 9"/>
          <p:cNvGrpSpPr/>
          <p:nvPr/>
        </p:nvGrpSpPr>
        <p:grpSpPr>
          <a:xfrm>
            <a:off x="467544" y="4581128"/>
            <a:ext cx="2069455" cy="1241673"/>
            <a:chOff x="327697" y="3106129"/>
            <a:chExt cx="2069455" cy="1241673"/>
          </a:xfrm>
        </p:grpSpPr>
        <p:sp>
          <p:nvSpPr>
            <p:cNvPr id="11" name="Rounded Rectangle 10"/>
            <p:cNvSpPr/>
            <p:nvPr/>
          </p:nvSpPr>
          <p:spPr>
            <a:xfrm>
              <a:off x="327697" y="3106129"/>
              <a:ext cx="2069455" cy="1241673"/>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2" name="Rounded Rectangle 4"/>
            <p:cNvSpPr/>
            <p:nvPr/>
          </p:nvSpPr>
          <p:spPr>
            <a:xfrm>
              <a:off x="364064" y="3142496"/>
              <a:ext cx="1996721" cy="116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solidFill>
                    <a:sysClr val="window" lastClr="FFFFFF"/>
                  </a:solidFill>
                  <a:latin typeface="Calibri"/>
                  <a:ea typeface="+mn-ea"/>
                  <a:cs typeface="+mn-cs"/>
                </a:rPr>
                <a:t>3. Defining clearly the learning journey in each subject domain</a:t>
              </a:r>
            </a:p>
          </p:txBody>
        </p:sp>
      </p:grpSp>
      <p:grpSp>
        <p:nvGrpSpPr>
          <p:cNvPr id="13" name="Group 12"/>
          <p:cNvGrpSpPr/>
          <p:nvPr/>
        </p:nvGrpSpPr>
        <p:grpSpPr>
          <a:xfrm>
            <a:off x="3059832" y="4604391"/>
            <a:ext cx="2069455" cy="1241673"/>
            <a:chOff x="3080072" y="3106129"/>
            <a:chExt cx="2069455" cy="1241673"/>
          </a:xfrm>
        </p:grpSpPr>
        <p:sp>
          <p:nvSpPr>
            <p:cNvPr id="14" name="Rounded Rectangle 13"/>
            <p:cNvSpPr/>
            <p:nvPr/>
          </p:nvSpPr>
          <p:spPr>
            <a:xfrm>
              <a:off x="3080072" y="3106129"/>
              <a:ext cx="2069455" cy="1241673"/>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5" name="Rounded Rectangle 4"/>
            <p:cNvSpPr/>
            <p:nvPr/>
          </p:nvSpPr>
          <p:spPr>
            <a:xfrm>
              <a:off x="3116439" y="3142496"/>
              <a:ext cx="1996721" cy="116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solidFill>
                    <a:sysClr val="window" lastClr="FFFFFF"/>
                  </a:solidFill>
                  <a:latin typeface="Calibri"/>
                  <a:ea typeface="+mn-ea"/>
                  <a:cs typeface="+mn-cs"/>
                </a:rPr>
                <a:t>4. Exemplify a range of revealing  assessments activities</a:t>
              </a:r>
            </a:p>
          </p:txBody>
        </p:sp>
      </p:grpSp>
      <p:grpSp>
        <p:nvGrpSpPr>
          <p:cNvPr id="16" name="Group 15"/>
          <p:cNvGrpSpPr/>
          <p:nvPr/>
        </p:nvGrpSpPr>
        <p:grpSpPr>
          <a:xfrm>
            <a:off x="3096199" y="3070649"/>
            <a:ext cx="2069455" cy="1241673"/>
            <a:chOff x="3080072" y="1554038"/>
            <a:chExt cx="2069455" cy="1241673"/>
          </a:xfrm>
        </p:grpSpPr>
        <p:sp>
          <p:nvSpPr>
            <p:cNvPr id="17" name="Rounded Rectangle 16"/>
            <p:cNvSpPr/>
            <p:nvPr/>
          </p:nvSpPr>
          <p:spPr>
            <a:xfrm>
              <a:off x="3080072" y="1554038"/>
              <a:ext cx="2069455" cy="1241673"/>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8" name="Rounded Rectangle 4"/>
            <p:cNvSpPr/>
            <p:nvPr/>
          </p:nvSpPr>
          <p:spPr>
            <a:xfrm>
              <a:off x="3116439" y="1590405"/>
              <a:ext cx="1996721" cy="116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solidFill>
                    <a:sysClr val="window" lastClr="FFFFFF"/>
                  </a:solidFill>
                  <a:latin typeface="Calibri"/>
                  <a:ea typeface="+mn-ea"/>
                  <a:cs typeface="+mn-cs"/>
                </a:rPr>
                <a:t>5. </a:t>
              </a:r>
              <a:r>
                <a:rPr lang="en-GB" sz="1700" kern="1200" smtClean="0">
                  <a:solidFill>
                    <a:sysClr val="window" lastClr="FFFFFF"/>
                  </a:solidFill>
                  <a:latin typeface="Calibri"/>
                  <a:ea typeface="+mn-ea"/>
                  <a:cs typeface="+mn-cs"/>
                </a:rPr>
                <a:t>Modelling </a:t>
              </a:r>
              <a:r>
                <a:rPr lang="en-GB" sz="1700" kern="1200" dirty="0">
                  <a:solidFill>
                    <a:sysClr val="window" lastClr="FFFFFF"/>
                  </a:solidFill>
                  <a:latin typeface="Calibri"/>
                  <a:ea typeface="+mn-ea"/>
                  <a:cs typeface="+mn-cs"/>
                </a:rPr>
                <a:t>planning processes that embed assessment activities</a:t>
              </a:r>
            </a:p>
          </p:txBody>
        </p:sp>
      </p:grpSp>
      <p:grpSp>
        <p:nvGrpSpPr>
          <p:cNvPr id="19" name="Group 18"/>
          <p:cNvGrpSpPr/>
          <p:nvPr/>
        </p:nvGrpSpPr>
        <p:grpSpPr>
          <a:xfrm>
            <a:off x="3096198" y="1575753"/>
            <a:ext cx="2069455" cy="1241673"/>
            <a:chOff x="3080072" y="1947"/>
            <a:chExt cx="2069455" cy="1241673"/>
          </a:xfrm>
        </p:grpSpPr>
        <p:sp>
          <p:nvSpPr>
            <p:cNvPr id="20" name="Rounded Rectangle 19"/>
            <p:cNvSpPr/>
            <p:nvPr/>
          </p:nvSpPr>
          <p:spPr>
            <a:xfrm>
              <a:off x="3080072" y="1947"/>
              <a:ext cx="2069455" cy="1241673"/>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1" name="Rounded Rectangle 4"/>
            <p:cNvSpPr/>
            <p:nvPr/>
          </p:nvSpPr>
          <p:spPr>
            <a:xfrm>
              <a:off x="3116439" y="38314"/>
              <a:ext cx="1996721" cy="116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solidFill>
                    <a:sysClr val="window" lastClr="FFFFFF"/>
                  </a:solidFill>
                  <a:latin typeface="Calibri"/>
                  <a:ea typeface="+mn-ea"/>
                  <a:cs typeface="+mn-cs"/>
                </a:rPr>
                <a:t>6. redefine the nature and purposes of intervention and differentiation</a:t>
              </a:r>
            </a:p>
          </p:txBody>
        </p:sp>
      </p:grpSp>
      <p:grpSp>
        <p:nvGrpSpPr>
          <p:cNvPr id="22" name="Group 21"/>
          <p:cNvGrpSpPr/>
          <p:nvPr/>
        </p:nvGrpSpPr>
        <p:grpSpPr>
          <a:xfrm>
            <a:off x="5606728" y="1588131"/>
            <a:ext cx="2069455" cy="1241673"/>
            <a:chOff x="5832447" y="1947"/>
            <a:chExt cx="2069455" cy="1241673"/>
          </a:xfrm>
        </p:grpSpPr>
        <p:sp>
          <p:nvSpPr>
            <p:cNvPr id="23" name="Rounded Rectangle 22"/>
            <p:cNvSpPr/>
            <p:nvPr/>
          </p:nvSpPr>
          <p:spPr>
            <a:xfrm>
              <a:off x="5832447" y="1947"/>
              <a:ext cx="2069455" cy="1241673"/>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4" name="Rounded Rectangle 4"/>
            <p:cNvSpPr/>
            <p:nvPr/>
          </p:nvSpPr>
          <p:spPr>
            <a:xfrm>
              <a:off x="5868814" y="38314"/>
              <a:ext cx="1996721" cy="116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solidFill>
                    <a:sysClr val="window" lastClr="FFFFFF"/>
                  </a:solidFill>
                  <a:latin typeface="Calibri"/>
                  <a:ea typeface="+mn-ea"/>
                  <a:cs typeface="+mn-cs"/>
                </a:rPr>
                <a:t>7. Create </a:t>
              </a:r>
              <a:r>
                <a:rPr lang="en-GB" sz="1700" kern="1200" dirty="0" smtClean="0">
                  <a:solidFill>
                    <a:sysClr val="window" lastClr="FFFFFF"/>
                  </a:solidFill>
                  <a:latin typeface="Calibri"/>
                  <a:ea typeface="+mn-ea"/>
                  <a:cs typeface="+mn-cs"/>
                </a:rPr>
                <a:t> </a:t>
              </a:r>
              <a:r>
                <a:rPr lang="en-GB" sz="1700" kern="1200" dirty="0">
                  <a:solidFill>
                    <a:sysClr val="window" lastClr="FFFFFF"/>
                  </a:solidFill>
                  <a:latin typeface="Calibri"/>
                  <a:ea typeface="+mn-ea"/>
                  <a:cs typeface="+mn-cs"/>
                </a:rPr>
                <a:t>effective recording and tracking systems </a:t>
              </a:r>
            </a:p>
          </p:txBody>
        </p:sp>
      </p:grpSp>
      <p:grpSp>
        <p:nvGrpSpPr>
          <p:cNvPr id="25" name="Group 24"/>
          <p:cNvGrpSpPr/>
          <p:nvPr/>
        </p:nvGrpSpPr>
        <p:grpSpPr>
          <a:xfrm>
            <a:off x="5606727" y="3070648"/>
            <a:ext cx="2069455" cy="1241673"/>
            <a:chOff x="5832447" y="1554038"/>
            <a:chExt cx="2069455" cy="1241673"/>
          </a:xfrm>
        </p:grpSpPr>
        <p:sp>
          <p:nvSpPr>
            <p:cNvPr id="26" name="Rounded Rectangle 25"/>
            <p:cNvSpPr/>
            <p:nvPr/>
          </p:nvSpPr>
          <p:spPr>
            <a:xfrm>
              <a:off x="5832447" y="1554038"/>
              <a:ext cx="2069455" cy="1241673"/>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27" name="Rounded Rectangle 4"/>
            <p:cNvSpPr/>
            <p:nvPr/>
          </p:nvSpPr>
          <p:spPr>
            <a:xfrm>
              <a:off x="5868814" y="1590405"/>
              <a:ext cx="1996721" cy="116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solidFill>
                    <a:sysClr val="window" lastClr="FFFFFF"/>
                  </a:solidFill>
                  <a:latin typeface="Calibri"/>
                  <a:ea typeface="+mn-ea"/>
                  <a:cs typeface="+mn-cs"/>
                </a:rPr>
                <a:t>8. Develop robust moderation processes to exemplify </a:t>
              </a:r>
              <a:r>
                <a:rPr lang="en-GB" sz="1700" kern="1200" dirty="0" smtClean="0">
                  <a:solidFill>
                    <a:sysClr val="window" lastClr="FFFFFF"/>
                  </a:solidFill>
                  <a:latin typeface="Calibri"/>
                  <a:ea typeface="+mn-ea"/>
                  <a:cs typeface="+mn-cs"/>
                </a:rPr>
                <a:t> the journey to "mastery</a:t>
              </a:r>
              <a:r>
                <a:rPr lang="en-GB" sz="1700" kern="1200" dirty="0">
                  <a:solidFill>
                    <a:sysClr val="window" lastClr="FFFFFF"/>
                  </a:solidFill>
                  <a:latin typeface="Calibri"/>
                  <a:ea typeface="+mn-ea"/>
                  <a:cs typeface="+mn-cs"/>
                </a:rPr>
                <a:t>"</a:t>
              </a:r>
            </a:p>
          </p:txBody>
        </p:sp>
      </p:grpSp>
      <p:grpSp>
        <p:nvGrpSpPr>
          <p:cNvPr id="28" name="Group 27"/>
          <p:cNvGrpSpPr/>
          <p:nvPr/>
        </p:nvGrpSpPr>
        <p:grpSpPr>
          <a:xfrm>
            <a:off x="5606726" y="4581128"/>
            <a:ext cx="2069455" cy="1241673"/>
            <a:chOff x="5832447" y="3106129"/>
            <a:chExt cx="2069455" cy="1241673"/>
          </a:xfrm>
        </p:grpSpPr>
        <p:sp>
          <p:nvSpPr>
            <p:cNvPr id="29" name="Rounded Rectangle 28"/>
            <p:cNvSpPr/>
            <p:nvPr/>
          </p:nvSpPr>
          <p:spPr>
            <a:xfrm>
              <a:off x="5832447" y="3106129"/>
              <a:ext cx="2069455" cy="1241673"/>
            </a:xfrm>
            <a:prstGeom prst="roundRect">
              <a:avLst>
                <a:gd name="adj" fmla="val 1000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30" name="Rounded Rectangle 4"/>
            <p:cNvSpPr/>
            <p:nvPr/>
          </p:nvSpPr>
          <p:spPr>
            <a:xfrm>
              <a:off x="5868814" y="3142496"/>
              <a:ext cx="1996721" cy="116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GB" sz="1700" kern="1200" dirty="0">
                  <a:solidFill>
                    <a:sysClr val="window" lastClr="FFFFFF"/>
                  </a:solidFill>
                  <a:latin typeface="Calibri"/>
                  <a:ea typeface="+mn-ea"/>
                  <a:cs typeface="+mn-cs"/>
                </a:rPr>
                <a:t>9. Create  clear models for reporting to internal and external </a:t>
              </a:r>
              <a:r>
                <a:rPr lang="en-GB" sz="1700" kern="1200" dirty="0" smtClean="0">
                  <a:solidFill>
                    <a:sysClr val="window" lastClr="FFFFFF"/>
                  </a:solidFill>
                  <a:latin typeface="Calibri"/>
                  <a:ea typeface="+mn-ea"/>
                  <a:cs typeface="+mn-cs"/>
                </a:rPr>
                <a:t>audiences</a:t>
              </a:r>
              <a:endParaRPr lang="en-GB" sz="1700" kern="1200" dirty="0">
                <a:solidFill>
                  <a:sysClr val="window" lastClr="FFFFFF"/>
                </a:solidFill>
                <a:latin typeface="Calibri"/>
                <a:ea typeface="+mn-ea"/>
                <a:cs typeface="+mn-cs"/>
              </a:endParaRPr>
            </a:p>
          </p:txBody>
        </p:sp>
      </p:grpSp>
      <p:sp>
        <p:nvSpPr>
          <p:cNvPr id="31" name="Down Arrow 30"/>
          <p:cNvSpPr/>
          <p:nvPr/>
        </p:nvSpPr>
        <p:spPr>
          <a:xfrm>
            <a:off x="1331640" y="2817426"/>
            <a:ext cx="288032" cy="2532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Down Arrow 32"/>
          <p:cNvSpPr/>
          <p:nvPr/>
        </p:nvSpPr>
        <p:spPr>
          <a:xfrm>
            <a:off x="1331640" y="4316909"/>
            <a:ext cx="288032" cy="2532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Down Arrow 33"/>
          <p:cNvSpPr/>
          <p:nvPr/>
        </p:nvSpPr>
        <p:spPr>
          <a:xfrm rot="10800000">
            <a:off x="3953194" y="2812706"/>
            <a:ext cx="288032" cy="2532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Down Arrow 34"/>
          <p:cNvSpPr/>
          <p:nvPr/>
        </p:nvSpPr>
        <p:spPr>
          <a:xfrm rot="10800000">
            <a:off x="3953194" y="4338003"/>
            <a:ext cx="288032" cy="2532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Down Arrow 36"/>
          <p:cNvSpPr/>
          <p:nvPr/>
        </p:nvSpPr>
        <p:spPr>
          <a:xfrm>
            <a:off x="6497439" y="2817426"/>
            <a:ext cx="288032" cy="2532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Down Arrow 37"/>
          <p:cNvSpPr/>
          <p:nvPr/>
        </p:nvSpPr>
        <p:spPr>
          <a:xfrm>
            <a:off x="6506025" y="4312321"/>
            <a:ext cx="288032" cy="2532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Down Arrow 38"/>
          <p:cNvSpPr/>
          <p:nvPr/>
        </p:nvSpPr>
        <p:spPr>
          <a:xfrm rot="16200000">
            <a:off x="2536962" y="5098616"/>
            <a:ext cx="288032" cy="2532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Down Arrow 40"/>
          <p:cNvSpPr/>
          <p:nvPr/>
        </p:nvSpPr>
        <p:spPr>
          <a:xfrm rot="16200000">
            <a:off x="5148249" y="2082356"/>
            <a:ext cx="288032" cy="2532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itle 1"/>
          <p:cNvSpPr>
            <a:spLocks noGrp="1"/>
          </p:cNvSpPr>
          <p:nvPr>
            <p:ph type="title"/>
          </p:nvPr>
        </p:nvSpPr>
        <p:spPr/>
        <p:txBody>
          <a:bodyPr/>
          <a:lstStyle/>
          <a:p>
            <a:r>
              <a:rPr lang="en-GB" dirty="0"/>
              <a:t>A sequence of principled steps that inform our model</a:t>
            </a:r>
          </a:p>
        </p:txBody>
      </p:sp>
    </p:spTree>
    <p:extLst>
      <p:ext uri="{BB962C8B-B14F-4D97-AF65-F5344CB8AC3E}">
        <p14:creationId xmlns:p14="http://schemas.microsoft.com/office/powerpoint/2010/main" val="244448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4" grpId="0" animBg="1"/>
      <p:bldP spid="35" grpId="0" animBg="1"/>
      <p:bldP spid="37" grpId="0" animBg="1"/>
      <p:bldP spid="38" grpId="0" animBg="1"/>
      <p:bldP spid="39" grpId="0" animBg="1"/>
      <p:bldP spid="41"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02384" y="4232507"/>
            <a:ext cx="4068410" cy="830997"/>
          </a:xfrm>
          <a:prstGeom prst="rect">
            <a:avLst/>
          </a:prstGeom>
          <a:noFill/>
        </p:spPr>
        <p:txBody>
          <a:bodyPr wrap="square" rtlCol="0">
            <a:spAutoFit/>
          </a:bodyPr>
          <a:lstStyle/>
          <a:p>
            <a:pPr algn="ctr" defTabSz="457200"/>
            <a:r>
              <a:rPr lang="en-US" sz="2800" dirty="0" smtClean="0">
                <a:solidFill>
                  <a:prstClr val="black"/>
                </a:solidFill>
                <a:latin typeface="Arial"/>
              </a:rPr>
              <a:t>Understanding </a:t>
            </a:r>
            <a:r>
              <a:rPr lang="en-US" sz="2000" dirty="0" smtClean="0">
                <a:solidFill>
                  <a:prstClr val="black"/>
                </a:solidFill>
                <a:latin typeface="Arial"/>
              </a:rPr>
              <a:t>(comprehension)</a:t>
            </a:r>
            <a:endParaRPr lang="en-US" sz="2000" dirty="0">
              <a:solidFill>
                <a:prstClr val="black"/>
              </a:solidFill>
              <a:latin typeface="Arial"/>
            </a:endParaRPr>
          </a:p>
        </p:txBody>
      </p:sp>
      <p:grpSp>
        <p:nvGrpSpPr>
          <p:cNvPr id="9" name="Group 8"/>
          <p:cNvGrpSpPr/>
          <p:nvPr/>
        </p:nvGrpSpPr>
        <p:grpSpPr>
          <a:xfrm>
            <a:off x="-376641" y="536145"/>
            <a:ext cx="11400165" cy="7285343"/>
            <a:chOff x="-606951" y="534606"/>
            <a:chExt cx="11400165" cy="7285343"/>
          </a:xfrm>
        </p:grpSpPr>
        <p:pic>
          <p:nvPicPr>
            <p:cNvPr id="4" name="Content Placeholder 4"/>
            <p:cNvPicPr>
              <a:picLocks noChangeAspect="1"/>
            </p:cNvPicPr>
            <p:nvPr/>
          </p:nvPicPr>
          <p:blipFill>
            <a:blip r:embed="rId3"/>
            <a:srcRect l="-8237" r="-8237"/>
            <a:stretch>
              <a:fillRect/>
            </a:stretch>
          </p:blipFill>
          <p:spPr>
            <a:xfrm>
              <a:off x="-606951" y="534607"/>
              <a:ext cx="10498537" cy="5548995"/>
            </a:xfrm>
            <a:prstGeom prst="rect">
              <a:avLst/>
            </a:prstGeom>
          </p:spPr>
        </p:pic>
        <p:grpSp>
          <p:nvGrpSpPr>
            <p:cNvPr id="8" name="Group 7"/>
            <p:cNvGrpSpPr/>
            <p:nvPr/>
          </p:nvGrpSpPr>
          <p:grpSpPr>
            <a:xfrm>
              <a:off x="3572263" y="534606"/>
              <a:ext cx="7220951" cy="7285343"/>
              <a:chOff x="3572263" y="534606"/>
              <a:chExt cx="7220951" cy="7285343"/>
            </a:xfrm>
          </p:grpSpPr>
          <p:sp>
            <p:nvSpPr>
              <p:cNvPr id="5" name="Isosceles Triangle 4"/>
              <p:cNvSpPr/>
              <p:nvPr/>
            </p:nvSpPr>
            <p:spPr>
              <a:xfrm flipV="1">
                <a:off x="3572263" y="534606"/>
                <a:ext cx="6191921" cy="5548995"/>
              </a:xfrm>
              <a:prstGeom prst="triangl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6" name="Isosceles Triangle 5"/>
              <p:cNvSpPr/>
              <p:nvPr/>
            </p:nvSpPr>
            <p:spPr>
              <a:xfrm flipV="1">
                <a:off x="6123185" y="4347253"/>
                <a:ext cx="3298429" cy="3472696"/>
              </a:xfrm>
              <a:prstGeom prst="triangle">
                <a:avLst>
                  <a:gd name="adj" fmla="val 471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7" name="Isosceles Triangle 6"/>
              <p:cNvSpPr/>
              <p:nvPr/>
            </p:nvSpPr>
            <p:spPr>
              <a:xfrm flipV="1">
                <a:off x="7494785" y="4347253"/>
                <a:ext cx="3298429" cy="3472696"/>
              </a:xfrm>
              <a:prstGeom prst="triangle">
                <a:avLst>
                  <a:gd name="adj" fmla="val 471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grpSp>
      </p:grpSp>
      <p:sp>
        <p:nvSpPr>
          <p:cNvPr id="10" name="TextBox 9"/>
          <p:cNvSpPr txBox="1"/>
          <p:nvPr/>
        </p:nvSpPr>
        <p:spPr>
          <a:xfrm>
            <a:off x="1919150" y="5129965"/>
            <a:ext cx="3175344" cy="830997"/>
          </a:xfrm>
          <a:prstGeom prst="rect">
            <a:avLst/>
          </a:prstGeom>
          <a:noFill/>
        </p:spPr>
        <p:txBody>
          <a:bodyPr wrap="square" rtlCol="0">
            <a:spAutoFit/>
          </a:bodyPr>
          <a:lstStyle/>
          <a:p>
            <a:pPr algn="ctr" defTabSz="457200"/>
            <a:r>
              <a:rPr lang="en-US" sz="2800" dirty="0" smtClean="0">
                <a:solidFill>
                  <a:prstClr val="white"/>
                </a:solidFill>
                <a:latin typeface="Arial"/>
              </a:rPr>
              <a:t>Knowledge            </a:t>
            </a:r>
            <a:r>
              <a:rPr lang="en-US" sz="2000" dirty="0" smtClean="0">
                <a:solidFill>
                  <a:prstClr val="white"/>
                </a:solidFill>
                <a:latin typeface="Arial"/>
              </a:rPr>
              <a:t>(recall and remembering)</a:t>
            </a:r>
            <a:endParaRPr lang="en-US" sz="2000" dirty="0">
              <a:solidFill>
                <a:prstClr val="white"/>
              </a:solidFill>
              <a:latin typeface="Arial"/>
            </a:endParaRPr>
          </a:p>
        </p:txBody>
      </p:sp>
      <p:sp>
        <p:nvSpPr>
          <p:cNvPr id="12" name="TextBox 11"/>
          <p:cNvSpPr txBox="1"/>
          <p:nvPr/>
        </p:nvSpPr>
        <p:spPr>
          <a:xfrm>
            <a:off x="1753184" y="3489108"/>
            <a:ext cx="3539765" cy="523220"/>
          </a:xfrm>
          <a:prstGeom prst="rect">
            <a:avLst/>
          </a:prstGeom>
          <a:noFill/>
        </p:spPr>
        <p:txBody>
          <a:bodyPr wrap="square" rtlCol="0">
            <a:spAutoFit/>
          </a:bodyPr>
          <a:lstStyle/>
          <a:p>
            <a:pPr algn="ctr" defTabSz="457200"/>
            <a:r>
              <a:rPr lang="en-US" sz="2800" dirty="0" smtClean="0">
                <a:solidFill>
                  <a:prstClr val="black"/>
                </a:solidFill>
                <a:latin typeface="Arial"/>
              </a:rPr>
              <a:t>Application</a:t>
            </a:r>
            <a:endParaRPr lang="en-US" sz="2000" dirty="0">
              <a:solidFill>
                <a:prstClr val="black"/>
              </a:solidFill>
              <a:latin typeface="Arial"/>
            </a:endParaRPr>
          </a:p>
        </p:txBody>
      </p:sp>
      <p:sp>
        <p:nvSpPr>
          <p:cNvPr id="13" name="TextBox 12"/>
          <p:cNvSpPr txBox="1"/>
          <p:nvPr/>
        </p:nvSpPr>
        <p:spPr>
          <a:xfrm>
            <a:off x="1510370" y="2559412"/>
            <a:ext cx="4068410" cy="523220"/>
          </a:xfrm>
          <a:prstGeom prst="rect">
            <a:avLst/>
          </a:prstGeom>
          <a:noFill/>
        </p:spPr>
        <p:txBody>
          <a:bodyPr wrap="square" rtlCol="0">
            <a:spAutoFit/>
          </a:bodyPr>
          <a:lstStyle/>
          <a:p>
            <a:pPr algn="ctr" defTabSz="457200"/>
            <a:r>
              <a:rPr lang="en-US" sz="2800" dirty="0" smtClean="0">
                <a:solidFill>
                  <a:prstClr val="black"/>
                </a:solidFill>
                <a:latin typeface="Arial"/>
              </a:rPr>
              <a:t>Analysing </a:t>
            </a:r>
            <a:endParaRPr lang="en-US" sz="2000" dirty="0">
              <a:solidFill>
                <a:prstClr val="black"/>
              </a:solidFill>
              <a:latin typeface="Arial"/>
            </a:endParaRPr>
          </a:p>
        </p:txBody>
      </p:sp>
      <p:sp>
        <p:nvSpPr>
          <p:cNvPr id="14" name="TextBox 13"/>
          <p:cNvSpPr txBox="1"/>
          <p:nvPr/>
        </p:nvSpPr>
        <p:spPr>
          <a:xfrm>
            <a:off x="2465064" y="102019"/>
            <a:ext cx="4068410" cy="769441"/>
          </a:xfrm>
          <a:prstGeom prst="rect">
            <a:avLst/>
          </a:prstGeom>
          <a:noFill/>
        </p:spPr>
        <p:txBody>
          <a:bodyPr wrap="square" rtlCol="0">
            <a:spAutoFit/>
          </a:bodyPr>
          <a:lstStyle/>
          <a:p>
            <a:pPr algn="ctr" defTabSz="457200"/>
            <a:r>
              <a:rPr lang="en-US" sz="2800" dirty="0" smtClean="0">
                <a:solidFill>
                  <a:prstClr val="black"/>
                </a:solidFill>
                <a:latin typeface="Arial"/>
              </a:rPr>
              <a:t>Creating: </a:t>
            </a:r>
            <a:r>
              <a:rPr lang="en-US" sz="1600" dirty="0" smtClean="0">
                <a:solidFill>
                  <a:prstClr val="black"/>
                </a:solidFill>
                <a:latin typeface="Arial"/>
              </a:rPr>
              <a:t>personal understanding/ links across domains</a:t>
            </a:r>
            <a:endParaRPr lang="en-US" sz="1600" dirty="0">
              <a:solidFill>
                <a:prstClr val="black"/>
              </a:solidFill>
              <a:latin typeface="Arial"/>
            </a:endParaRPr>
          </a:p>
        </p:txBody>
      </p:sp>
      <p:sp>
        <p:nvSpPr>
          <p:cNvPr id="15" name="TextBox 14"/>
          <p:cNvSpPr txBox="1"/>
          <p:nvPr/>
        </p:nvSpPr>
        <p:spPr>
          <a:xfrm>
            <a:off x="1552852" y="1773913"/>
            <a:ext cx="4068410" cy="523220"/>
          </a:xfrm>
          <a:prstGeom prst="rect">
            <a:avLst/>
          </a:prstGeom>
          <a:noFill/>
        </p:spPr>
        <p:txBody>
          <a:bodyPr wrap="square" rtlCol="0">
            <a:spAutoFit/>
          </a:bodyPr>
          <a:lstStyle/>
          <a:p>
            <a:pPr algn="ctr" defTabSz="457200"/>
            <a:r>
              <a:rPr lang="en-US" sz="2800" dirty="0" smtClean="0">
                <a:solidFill>
                  <a:prstClr val="black"/>
                </a:solidFill>
                <a:latin typeface="Arial"/>
              </a:rPr>
              <a:t>Evaluating </a:t>
            </a:r>
            <a:endParaRPr lang="en-US" sz="2000" dirty="0">
              <a:solidFill>
                <a:prstClr val="black"/>
              </a:solidFill>
              <a:latin typeface="Arial"/>
            </a:endParaRPr>
          </a:p>
        </p:txBody>
      </p:sp>
      <p:sp>
        <p:nvSpPr>
          <p:cNvPr id="18" name="Isosceles Triangle 17"/>
          <p:cNvSpPr/>
          <p:nvPr/>
        </p:nvSpPr>
        <p:spPr>
          <a:xfrm>
            <a:off x="395536" y="594133"/>
            <a:ext cx="6273736" cy="5455395"/>
          </a:xfrm>
          <a:prstGeom prst="triangle">
            <a:avLst>
              <a:gd name="adj" fmla="val 50167"/>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17" name="TextBox 16"/>
          <p:cNvSpPr txBox="1"/>
          <p:nvPr/>
        </p:nvSpPr>
        <p:spPr>
          <a:xfrm>
            <a:off x="6551712" y="5191520"/>
            <a:ext cx="2592288" cy="707886"/>
          </a:xfrm>
          <a:prstGeom prst="rect">
            <a:avLst/>
          </a:prstGeom>
          <a:noFill/>
        </p:spPr>
        <p:txBody>
          <a:bodyPr wrap="square" rtlCol="0">
            <a:spAutoFit/>
          </a:bodyPr>
          <a:lstStyle/>
          <a:p>
            <a:pPr defTabSz="457200"/>
            <a:r>
              <a:rPr lang="en-US" sz="2000" dirty="0" smtClean="0">
                <a:solidFill>
                  <a:prstClr val="black"/>
                </a:solidFill>
                <a:latin typeface="Arial"/>
              </a:rPr>
              <a:t>Teach knowledge and check</a:t>
            </a:r>
            <a:endParaRPr lang="en-US" sz="2000" dirty="0">
              <a:solidFill>
                <a:prstClr val="black"/>
              </a:solidFill>
              <a:latin typeface="Arial"/>
            </a:endParaRPr>
          </a:p>
        </p:txBody>
      </p:sp>
      <p:sp>
        <p:nvSpPr>
          <p:cNvPr id="19" name="TextBox 18"/>
          <p:cNvSpPr txBox="1"/>
          <p:nvPr/>
        </p:nvSpPr>
        <p:spPr>
          <a:xfrm>
            <a:off x="6156176" y="4365104"/>
            <a:ext cx="2843808" cy="707886"/>
          </a:xfrm>
          <a:prstGeom prst="rect">
            <a:avLst/>
          </a:prstGeom>
          <a:noFill/>
        </p:spPr>
        <p:txBody>
          <a:bodyPr wrap="square" rtlCol="0">
            <a:spAutoFit/>
          </a:bodyPr>
          <a:lstStyle/>
          <a:p>
            <a:pPr defTabSz="457200"/>
            <a:r>
              <a:rPr lang="en-US" sz="2000" dirty="0" smtClean="0">
                <a:solidFill>
                  <a:prstClr val="black"/>
                </a:solidFill>
                <a:latin typeface="Arial"/>
              </a:rPr>
              <a:t>Teach understanding and check</a:t>
            </a:r>
            <a:endParaRPr lang="en-US" sz="2000" dirty="0">
              <a:solidFill>
                <a:prstClr val="black"/>
              </a:solidFill>
              <a:latin typeface="Arial"/>
            </a:endParaRPr>
          </a:p>
        </p:txBody>
      </p:sp>
      <p:sp>
        <p:nvSpPr>
          <p:cNvPr id="20" name="TextBox 19"/>
          <p:cNvSpPr txBox="1"/>
          <p:nvPr/>
        </p:nvSpPr>
        <p:spPr>
          <a:xfrm>
            <a:off x="6169248" y="1063874"/>
            <a:ext cx="2915816" cy="3139321"/>
          </a:xfrm>
          <a:prstGeom prst="rect">
            <a:avLst/>
          </a:prstGeom>
          <a:noFill/>
        </p:spPr>
        <p:txBody>
          <a:bodyPr wrap="square" rtlCol="0">
            <a:spAutoFit/>
          </a:bodyPr>
          <a:lstStyle/>
          <a:p>
            <a:pPr defTabSz="457200"/>
            <a:r>
              <a:rPr lang="en-US" dirty="0" smtClean="0">
                <a:solidFill>
                  <a:prstClr val="black"/>
                </a:solidFill>
                <a:latin typeface="Arial"/>
              </a:rPr>
              <a:t>Embedding knowledge and deepening understanding </a:t>
            </a:r>
          </a:p>
          <a:p>
            <a:pPr defTabSz="457200"/>
            <a:r>
              <a:rPr lang="en-US" dirty="0" smtClean="0">
                <a:solidFill>
                  <a:prstClr val="black"/>
                </a:solidFill>
                <a:latin typeface="Arial"/>
              </a:rPr>
              <a:t>through engaging in a range of problematic tasks using the same mathematical knowledge, skills and understanding. Starting with a task can be more productive than with a narrow skill/ procedure.</a:t>
            </a:r>
            <a:endParaRPr lang="en-US" dirty="0">
              <a:solidFill>
                <a:prstClr val="black"/>
              </a:solidFill>
              <a:latin typeface="Arial"/>
            </a:endParaRPr>
          </a:p>
        </p:txBody>
      </p:sp>
      <p:sp>
        <p:nvSpPr>
          <p:cNvPr id="21" name="Right Brace 20"/>
          <p:cNvSpPr/>
          <p:nvPr/>
        </p:nvSpPr>
        <p:spPr>
          <a:xfrm>
            <a:off x="5724128" y="980728"/>
            <a:ext cx="432048" cy="3168352"/>
          </a:xfrm>
          <a:prstGeom prst="rightBrac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latin typeface="Arial"/>
            </a:endParaRPr>
          </a:p>
        </p:txBody>
      </p:sp>
      <p:sp>
        <p:nvSpPr>
          <p:cNvPr id="27" name="TextBox 26"/>
          <p:cNvSpPr txBox="1"/>
          <p:nvPr/>
        </p:nvSpPr>
        <p:spPr>
          <a:xfrm>
            <a:off x="1691680" y="4437112"/>
            <a:ext cx="3539765" cy="523220"/>
          </a:xfrm>
          <a:prstGeom prst="rect">
            <a:avLst/>
          </a:prstGeom>
          <a:noFill/>
        </p:spPr>
        <p:txBody>
          <a:bodyPr wrap="square" rtlCol="0">
            <a:spAutoFit/>
          </a:bodyPr>
          <a:lstStyle/>
          <a:p>
            <a:pPr algn="ctr" defTabSz="457200"/>
            <a:r>
              <a:rPr lang="en-US" sz="2800" dirty="0" smtClean="0">
                <a:solidFill>
                  <a:prstClr val="black"/>
                </a:solidFill>
                <a:latin typeface="Arial"/>
              </a:rPr>
              <a:t>Understanding</a:t>
            </a:r>
            <a:endParaRPr lang="en-US" sz="2000" dirty="0">
              <a:solidFill>
                <a:prstClr val="black"/>
              </a:solidFill>
              <a:latin typeface="Arial"/>
            </a:endParaRPr>
          </a:p>
        </p:txBody>
      </p:sp>
      <p:cxnSp>
        <p:nvCxnSpPr>
          <p:cNvPr id="22" name="Straight Connector 21"/>
          <p:cNvCxnSpPr/>
          <p:nvPr/>
        </p:nvCxnSpPr>
        <p:spPr>
          <a:xfrm>
            <a:off x="0" y="4215932"/>
            <a:ext cx="9425311" cy="16575"/>
          </a:xfrm>
          <a:prstGeom prst="line">
            <a:avLst/>
          </a:prstGeom>
          <a:ln w="57150" cmpd="sng">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16" name="Up-Down Arrow 15"/>
          <p:cNvSpPr/>
          <p:nvPr/>
        </p:nvSpPr>
        <p:spPr>
          <a:xfrm>
            <a:off x="8820472" y="3489108"/>
            <a:ext cx="323528" cy="147122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1800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hidden"/>
                                      </p:to>
                                    </p:set>
                                  </p:childTnLst>
                                </p:cTn>
                              </p:par>
                              <p:par>
                                <p:cTn id="7" presetID="1" presetClass="entr" presetSubtype="0" fill="hold" grpId="1"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562074"/>
          </a:xfrm>
        </p:spPr>
        <p:txBody>
          <a:bodyPr/>
          <a:lstStyle/>
          <a:p>
            <a:r>
              <a:rPr lang="en-GB" sz="1800" b="1" dirty="0" smtClean="0">
                <a:solidFill>
                  <a:srgbClr val="0070C0"/>
                </a:solidFill>
              </a:rPr>
              <a:t>Deepening and extending tasks: </a:t>
            </a:r>
            <a:br>
              <a:rPr lang="en-GB" sz="1800" b="1" dirty="0" smtClean="0">
                <a:solidFill>
                  <a:srgbClr val="0070C0"/>
                </a:solidFill>
              </a:rPr>
            </a:br>
            <a:r>
              <a:rPr lang="en-GB" sz="1800" b="1" dirty="0" smtClean="0">
                <a:solidFill>
                  <a:srgbClr val="0070C0"/>
                </a:solidFill>
              </a:rPr>
              <a:t>SOLO and HAM phases</a:t>
            </a:r>
            <a:endParaRPr lang="en-GB" sz="1800" b="1" dirty="0">
              <a:solidFill>
                <a:srgbClr val="0070C0"/>
              </a:solidFill>
            </a:endParaRPr>
          </a:p>
        </p:txBody>
      </p:sp>
      <p:grpSp>
        <p:nvGrpSpPr>
          <p:cNvPr id="4" name="Group 3"/>
          <p:cNvGrpSpPr/>
          <p:nvPr/>
        </p:nvGrpSpPr>
        <p:grpSpPr>
          <a:xfrm>
            <a:off x="827584" y="1729526"/>
            <a:ext cx="6276528" cy="979394"/>
            <a:chOff x="827584" y="1729526"/>
            <a:chExt cx="6276528" cy="979394"/>
          </a:xfrm>
        </p:grpSpPr>
        <p:pic>
          <p:nvPicPr>
            <p:cNvPr id="5"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42407" t="20550" r="30336" b="61297"/>
            <a:stretch/>
          </p:blipFill>
          <p:spPr>
            <a:xfrm>
              <a:off x="5580112" y="1729526"/>
              <a:ext cx="1524000" cy="393297"/>
            </a:xfrm>
            <a:prstGeom prst="rect">
              <a:avLst/>
            </a:prstGeom>
            <a:ln w="19050">
              <a:solidFill>
                <a:schemeClr val="tx1"/>
              </a:solidFill>
            </a:ln>
          </p:spPr>
        </p:pic>
        <p:pic>
          <p:nvPicPr>
            <p:cNvPr id="6"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42407" t="38827" r="30336" b="43019"/>
            <a:stretch/>
          </p:blipFill>
          <p:spPr>
            <a:xfrm>
              <a:off x="3995936" y="1729526"/>
              <a:ext cx="1524000" cy="393295"/>
            </a:xfrm>
            <a:prstGeom prst="rect">
              <a:avLst/>
            </a:prstGeom>
            <a:ln w="19050">
              <a:solidFill>
                <a:schemeClr val="tx1"/>
              </a:solidFill>
            </a:ln>
          </p:spPr>
        </p:pic>
        <p:pic>
          <p:nvPicPr>
            <p:cNvPr id="7"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42407" t="58978" r="30336" b="22869"/>
            <a:stretch/>
          </p:blipFill>
          <p:spPr>
            <a:xfrm>
              <a:off x="2411760" y="1749595"/>
              <a:ext cx="1524000" cy="373226"/>
            </a:xfrm>
            <a:prstGeom prst="rect">
              <a:avLst/>
            </a:prstGeom>
            <a:ln w="19050">
              <a:solidFill>
                <a:schemeClr val="tx1"/>
              </a:solidFill>
            </a:ln>
          </p:spPr>
        </p:pic>
        <p:pic>
          <p:nvPicPr>
            <p:cNvPr id="8"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42407" t="79317" r="30336" b="2530"/>
            <a:stretch/>
          </p:blipFill>
          <p:spPr>
            <a:xfrm>
              <a:off x="827584" y="1759631"/>
              <a:ext cx="1524000" cy="373225"/>
            </a:xfrm>
            <a:prstGeom prst="rect">
              <a:avLst/>
            </a:prstGeom>
            <a:ln w="19050">
              <a:solidFill>
                <a:schemeClr val="tx1"/>
              </a:solidFill>
            </a:ln>
          </p:spPr>
        </p:pic>
        <p:pic>
          <p:nvPicPr>
            <p:cNvPr id="9"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70170" t="78872" r="4945" b="2652"/>
            <a:stretch/>
          </p:blipFill>
          <p:spPr>
            <a:xfrm>
              <a:off x="827584" y="2204864"/>
              <a:ext cx="1524000" cy="504056"/>
            </a:xfrm>
            <a:prstGeom prst="rect">
              <a:avLst/>
            </a:prstGeom>
            <a:ln w="19050">
              <a:solidFill>
                <a:schemeClr val="tx1"/>
              </a:solidFill>
            </a:ln>
          </p:spPr>
        </p:pic>
        <p:pic>
          <p:nvPicPr>
            <p:cNvPr id="10"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70170" t="20020" r="2004" b="62785"/>
            <a:stretch/>
          </p:blipFill>
          <p:spPr>
            <a:xfrm>
              <a:off x="5598190" y="2173943"/>
              <a:ext cx="1505922" cy="504057"/>
            </a:xfrm>
            <a:prstGeom prst="rect">
              <a:avLst/>
            </a:prstGeom>
            <a:ln w="19050">
              <a:solidFill>
                <a:schemeClr val="tx1"/>
              </a:solidFill>
            </a:ln>
          </p:spPr>
        </p:pic>
        <p:pic>
          <p:nvPicPr>
            <p:cNvPr id="11"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70170" t="40467" r="2004" b="42745"/>
            <a:stretch/>
          </p:blipFill>
          <p:spPr>
            <a:xfrm>
              <a:off x="3995937" y="2179057"/>
              <a:ext cx="1523999" cy="504057"/>
            </a:xfrm>
            <a:prstGeom prst="rect">
              <a:avLst/>
            </a:prstGeom>
            <a:ln w="19050">
              <a:solidFill>
                <a:schemeClr val="tx1"/>
              </a:solidFill>
            </a:ln>
          </p:spPr>
        </p:pic>
        <p:pic>
          <p:nvPicPr>
            <p:cNvPr id="12"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70170" t="58684" r="2004" b="23952"/>
            <a:stretch/>
          </p:blipFill>
          <p:spPr>
            <a:xfrm>
              <a:off x="2417943" y="2204864"/>
              <a:ext cx="1524000" cy="504056"/>
            </a:xfrm>
            <a:prstGeom prst="rect">
              <a:avLst/>
            </a:prstGeom>
            <a:ln w="19050">
              <a:solidFill>
                <a:schemeClr val="tx1"/>
              </a:solidFill>
            </a:ln>
          </p:spPr>
        </p:pic>
      </p:grpSp>
      <p:sp>
        <p:nvSpPr>
          <p:cNvPr id="13" name="Rectangle 12"/>
          <p:cNvSpPr/>
          <p:nvPr/>
        </p:nvSpPr>
        <p:spPr>
          <a:xfrm>
            <a:off x="827585" y="988724"/>
            <a:ext cx="1728191" cy="14401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Apprentice</a:t>
            </a:r>
            <a:endParaRPr lang="en-GB" sz="1200" dirty="0">
              <a:solidFill>
                <a:schemeClr val="tx1"/>
              </a:solidFill>
            </a:endParaRPr>
          </a:p>
        </p:txBody>
      </p:sp>
      <p:sp>
        <p:nvSpPr>
          <p:cNvPr id="15" name="Rectangle 14"/>
          <p:cNvSpPr/>
          <p:nvPr/>
        </p:nvSpPr>
        <p:spPr>
          <a:xfrm>
            <a:off x="3748192" y="1519017"/>
            <a:ext cx="2119952" cy="144017"/>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7" name="Rectangle 16"/>
          <p:cNvSpPr/>
          <p:nvPr/>
        </p:nvSpPr>
        <p:spPr>
          <a:xfrm>
            <a:off x="827585" y="2780928"/>
            <a:ext cx="1800199" cy="1116123"/>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2159115" y="3897051"/>
            <a:ext cx="2649053" cy="1323439"/>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4139952" y="5220490"/>
            <a:ext cx="2388096" cy="1517250"/>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2159115" y="3897051"/>
            <a:ext cx="2649054" cy="1323439"/>
          </a:xfrm>
          <a:prstGeom prst="rect">
            <a:avLst/>
          </a:prstGeom>
          <a:noFill/>
        </p:spPr>
        <p:txBody>
          <a:bodyPr wrap="square" rtlCol="0">
            <a:spAutoFit/>
          </a:bodyPr>
          <a:lstStyle/>
          <a:p>
            <a:r>
              <a:rPr lang="en-GB" sz="1000" dirty="0" smtClean="0">
                <a:solidFill>
                  <a:schemeClr val="tx2"/>
                </a:solidFill>
              </a:rPr>
              <a:t>Knows adding / subtracting </a:t>
            </a:r>
            <a:r>
              <a:rPr lang="en-GB" sz="1000" b="1" dirty="0" smtClean="0">
                <a:solidFill>
                  <a:schemeClr val="tx2"/>
                </a:solidFill>
              </a:rPr>
              <a:t>related</a:t>
            </a:r>
            <a:r>
              <a:rPr lang="en-GB" sz="1000" dirty="0" smtClean="0">
                <a:solidFill>
                  <a:schemeClr val="tx2"/>
                </a:solidFill>
              </a:rPr>
              <a:t> </a:t>
            </a:r>
            <a:r>
              <a:rPr lang="en-GB" sz="1000" dirty="0" err="1" smtClean="0">
                <a:solidFill>
                  <a:schemeClr val="tx2"/>
                </a:solidFill>
              </a:rPr>
              <a:t>eg</a:t>
            </a:r>
            <a:r>
              <a:rPr lang="en-GB" sz="1000" dirty="0" smtClean="0">
                <a:solidFill>
                  <a:schemeClr val="tx2"/>
                </a:solidFill>
              </a:rPr>
              <a:t> 5+3=8/ 8-5=3</a:t>
            </a:r>
          </a:p>
          <a:p>
            <a:r>
              <a:rPr lang="en-GB" sz="1000" dirty="0" smtClean="0">
                <a:solidFill>
                  <a:schemeClr val="tx2"/>
                </a:solidFill>
              </a:rPr>
              <a:t>Knows one add/sub fact linked to another </a:t>
            </a:r>
            <a:r>
              <a:rPr lang="en-GB" sz="1000" dirty="0" err="1" smtClean="0">
                <a:solidFill>
                  <a:schemeClr val="tx2"/>
                </a:solidFill>
              </a:rPr>
              <a:t>eg</a:t>
            </a:r>
            <a:r>
              <a:rPr lang="en-GB" sz="1000" dirty="0" smtClean="0">
                <a:solidFill>
                  <a:schemeClr val="tx2"/>
                </a:solidFill>
              </a:rPr>
              <a:t> 16+7/ 16+8</a:t>
            </a:r>
          </a:p>
          <a:p>
            <a:r>
              <a:rPr lang="en-GB" sz="1000" dirty="0" smtClean="0">
                <a:solidFill>
                  <a:schemeClr val="tx2"/>
                </a:solidFill>
              </a:rPr>
              <a:t>Links bonds to 10 with bonds to 20</a:t>
            </a:r>
            <a:endParaRPr lang="en-GB" sz="1000" dirty="0">
              <a:solidFill>
                <a:schemeClr val="tx2"/>
              </a:solidFill>
            </a:endParaRPr>
          </a:p>
          <a:p>
            <a:r>
              <a:rPr lang="en-GB" sz="1000" dirty="0" smtClean="0"/>
              <a:t>Recognises ‘missing box’ equations</a:t>
            </a:r>
          </a:p>
          <a:p>
            <a:r>
              <a:rPr lang="en-GB" sz="1000" dirty="0" smtClean="0"/>
              <a:t>Sometimes deviates from ‘routine’ strategies</a:t>
            </a:r>
          </a:p>
        </p:txBody>
      </p:sp>
      <p:sp>
        <p:nvSpPr>
          <p:cNvPr id="21" name="TextBox 20"/>
          <p:cNvSpPr txBox="1"/>
          <p:nvPr/>
        </p:nvSpPr>
        <p:spPr>
          <a:xfrm>
            <a:off x="834603" y="2780928"/>
            <a:ext cx="1843525" cy="1169551"/>
          </a:xfrm>
          <a:prstGeom prst="rect">
            <a:avLst/>
          </a:prstGeom>
          <a:noFill/>
        </p:spPr>
        <p:txBody>
          <a:bodyPr wrap="square" rtlCol="0">
            <a:spAutoFit/>
          </a:bodyPr>
          <a:lstStyle/>
          <a:p>
            <a:r>
              <a:rPr lang="en-GB" sz="1000" b="1" dirty="0" smtClean="0"/>
              <a:t>Key stage 1: 0-100</a:t>
            </a:r>
          </a:p>
          <a:p>
            <a:r>
              <a:rPr lang="en-GB" sz="1000" b="1" dirty="0" smtClean="0"/>
              <a:t>Addition and subtraction</a:t>
            </a:r>
          </a:p>
          <a:p>
            <a:r>
              <a:rPr lang="en-GB" sz="1000" dirty="0" smtClean="0">
                <a:solidFill>
                  <a:srgbClr val="FF0000"/>
                </a:solidFill>
              </a:rPr>
              <a:t>Can add </a:t>
            </a:r>
            <a:r>
              <a:rPr lang="en-GB" sz="1000" b="1" dirty="0" smtClean="0">
                <a:solidFill>
                  <a:srgbClr val="FF0000"/>
                </a:solidFill>
              </a:rPr>
              <a:t>or</a:t>
            </a:r>
            <a:r>
              <a:rPr lang="en-GB" sz="1000" dirty="0" smtClean="0">
                <a:solidFill>
                  <a:srgbClr val="FF0000"/>
                </a:solidFill>
              </a:rPr>
              <a:t> subtract numbers using 1s or PV jumps of 10</a:t>
            </a:r>
          </a:p>
          <a:p>
            <a:r>
              <a:rPr lang="en-GB" sz="1000" dirty="0" smtClean="0">
                <a:solidFill>
                  <a:schemeClr val="tx2"/>
                </a:solidFill>
              </a:rPr>
              <a:t>Knows/ recalls key facts </a:t>
            </a:r>
            <a:r>
              <a:rPr lang="en-GB" sz="1000" dirty="0" err="1" smtClean="0">
                <a:solidFill>
                  <a:schemeClr val="tx2"/>
                </a:solidFill>
              </a:rPr>
              <a:t>eg</a:t>
            </a:r>
            <a:r>
              <a:rPr lang="en-GB" sz="1000" dirty="0" smtClean="0">
                <a:solidFill>
                  <a:schemeClr val="tx2"/>
                </a:solidFill>
              </a:rPr>
              <a:t> 5+5 =10/ 6-1=5</a:t>
            </a:r>
          </a:p>
          <a:p>
            <a:r>
              <a:rPr lang="en-GB" sz="1000" dirty="0" smtClean="0">
                <a:solidFill>
                  <a:schemeClr val="tx2"/>
                </a:solidFill>
              </a:rPr>
              <a:t>Relies on teacher’ s strategy</a:t>
            </a:r>
            <a:endParaRPr lang="en-GB" sz="1000" dirty="0">
              <a:solidFill>
                <a:schemeClr val="tx2"/>
              </a:solidFill>
            </a:endParaRPr>
          </a:p>
        </p:txBody>
      </p:sp>
      <p:grpSp>
        <p:nvGrpSpPr>
          <p:cNvPr id="30" name="Group 29"/>
          <p:cNvGrpSpPr/>
          <p:nvPr/>
        </p:nvGrpSpPr>
        <p:grpSpPr>
          <a:xfrm>
            <a:off x="827585" y="1268760"/>
            <a:ext cx="2920607" cy="144016"/>
            <a:chOff x="827585" y="1268760"/>
            <a:chExt cx="2920608" cy="144016"/>
          </a:xfrm>
        </p:grpSpPr>
        <p:sp>
          <p:nvSpPr>
            <p:cNvPr id="14" name="Rectangle 13"/>
            <p:cNvSpPr/>
            <p:nvPr/>
          </p:nvSpPr>
          <p:spPr>
            <a:xfrm>
              <a:off x="827585" y="1268760"/>
              <a:ext cx="1728191" cy="14401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28" name="Rectangle 27"/>
            <p:cNvSpPr/>
            <p:nvPr/>
          </p:nvSpPr>
          <p:spPr>
            <a:xfrm>
              <a:off x="2555777" y="1268760"/>
              <a:ext cx="1192416" cy="14401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grpSp>
      <p:grpSp>
        <p:nvGrpSpPr>
          <p:cNvPr id="31" name="Group 30"/>
          <p:cNvGrpSpPr/>
          <p:nvPr/>
        </p:nvGrpSpPr>
        <p:grpSpPr>
          <a:xfrm>
            <a:off x="827584" y="1519019"/>
            <a:ext cx="2920608" cy="144016"/>
            <a:chOff x="827585" y="1268760"/>
            <a:chExt cx="2920608" cy="144016"/>
          </a:xfrm>
        </p:grpSpPr>
        <p:sp>
          <p:nvSpPr>
            <p:cNvPr id="32" name="Rectangle 31"/>
            <p:cNvSpPr/>
            <p:nvPr/>
          </p:nvSpPr>
          <p:spPr>
            <a:xfrm>
              <a:off x="827585" y="1268760"/>
              <a:ext cx="1728191" cy="14401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33" name="Rectangle 32"/>
            <p:cNvSpPr/>
            <p:nvPr/>
          </p:nvSpPr>
          <p:spPr>
            <a:xfrm>
              <a:off x="2555777" y="1268760"/>
              <a:ext cx="1192416" cy="14401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grpSp>
      <p:sp>
        <p:nvSpPr>
          <p:cNvPr id="3" name="TextBox 2"/>
          <p:cNvSpPr txBox="1"/>
          <p:nvPr/>
        </p:nvSpPr>
        <p:spPr>
          <a:xfrm>
            <a:off x="2712506" y="1202268"/>
            <a:ext cx="934871" cy="276999"/>
          </a:xfrm>
          <a:prstGeom prst="rect">
            <a:avLst/>
          </a:prstGeom>
          <a:noFill/>
        </p:spPr>
        <p:txBody>
          <a:bodyPr wrap="none" rtlCol="0">
            <a:spAutoFit/>
          </a:bodyPr>
          <a:lstStyle/>
          <a:p>
            <a:r>
              <a:rPr lang="en-GB" sz="1200" dirty="0" smtClean="0"/>
              <a:t>Competent</a:t>
            </a:r>
            <a:endParaRPr lang="en-GB" sz="1200" dirty="0"/>
          </a:p>
        </p:txBody>
      </p:sp>
      <p:sp>
        <p:nvSpPr>
          <p:cNvPr id="35" name="TextBox 34"/>
          <p:cNvSpPr txBox="1"/>
          <p:nvPr/>
        </p:nvSpPr>
        <p:spPr>
          <a:xfrm>
            <a:off x="4227948" y="5340478"/>
            <a:ext cx="2212104" cy="1277273"/>
          </a:xfrm>
          <a:prstGeom prst="rect">
            <a:avLst/>
          </a:prstGeom>
          <a:noFill/>
        </p:spPr>
        <p:txBody>
          <a:bodyPr wrap="square" rtlCol="0">
            <a:spAutoFit/>
          </a:bodyPr>
          <a:lstStyle/>
          <a:p>
            <a:r>
              <a:rPr lang="en-GB" sz="1100" dirty="0" smtClean="0"/>
              <a:t>Uses inverse relationships and patterns in a range of contexts Inc. measures, money</a:t>
            </a:r>
          </a:p>
          <a:p>
            <a:r>
              <a:rPr lang="en-GB" sz="1100" dirty="0" smtClean="0">
                <a:solidFill>
                  <a:schemeClr val="tx2"/>
                </a:solidFill>
              </a:rPr>
              <a:t>Begins to apply knowledge to no bonds to 100</a:t>
            </a:r>
          </a:p>
          <a:p>
            <a:r>
              <a:rPr lang="en-GB" sz="1100" dirty="0" smtClean="0">
                <a:solidFill>
                  <a:srgbClr val="FF0000"/>
                </a:solidFill>
              </a:rPr>
              <a:t>Considers diff strategies according to numbers involved</a:t>
            </a:r>
          </a:p>
        </p:txBody>
      </p:sp>
      <p:sp>
        <p:nvSpPr>
          <p:cNvPr id="40" name="TextBox 39"/>
          <p:cNvSpPr txBox="1"/>
          <p:nvPr/>
        </p:nvSpPr>
        <p:spPr>
          <a:xfrm>
            <a:off x="4493820" y="1444243"/>
            <a:ext cx="628698" cy="276999"/>
          </a:xfrm>
          <a:prstGeom prst="rect">
            <a:avLst/>
          </a:prstGeom>
          <a:noFill/>
        </p:spPr>
        <p:txBody>
          <a:bodyPr wrap="none" rtlCol="0">
            <a:spAutoFit/>
          </a:bodyPr>
          <a:lstStyle/>
          <a:p>
            <a:r>
              <a:rPr lang="en-GB" sz="1200" dirty="0" smtClean="0"/>
              <a:t>Expert</a:t>
            </a:r>
            <a:endParaRPr lang="en-GB" sz="1200" dirty="0"/>
          </a:p>
        </p:txBody>
      </p:sp>
    </p:spTree>
    <p:extLst>
      <p:ext uri="{BB962C8B-B14F-4D97-AF65-F5344CB8AC3E}">
        <p14:creationId xmlns:p14="http://schemas.microsoft.com/office/powerpoint/2010/main" val="76495569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National Curriculum</a:t>
            </a:r>
            <a:endParaRPr lang="en-GB" b="1"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GB" b="1" dirty="0"/>
              <a:t>Spoken language </a:t>
            </a:r>
            <a:endParaRPr lang="en-GB" dirty="0"/>
          </a:p>
          <a:p>
            <a:pPr marL="0" indent="0">
              <a:buNone/>
            </a:pPr>
            <a:r>
              <a:rPr lang="en-GB" dirty="0" smtClean="0"/>
              <a:t>‘The </a:t>
            </a:r>
            <a:r>
              <a:rPr lang="en-GB" dirty="0"/>
              <a:t>national curriculum for mathematics reflects the importance of spoken language in pupils’ development across the whole curriculum – cognitively, socially and linguistically. The quality and variety of language that pupils hear and speak are key factors in developing their mathematical vocabulary and presenting a mathematical justification, argument or proof. </a:t>
            </a:r>
            <a:r>
              <a:rPr lang="en-GB" dirty="0">
                <a:solidFill>
                  <a:srgbClr val="0070C0"/>
                </a:solidFill>
              </a:rPr>
              <a:t>They must be assisted in making their thinking clear to themselves as well as others and teachers should ensure that pupils build secure foundations by using discussion to probe and remedy their misconceptions</a:t>
            </a:r>
            <a:r>
              <a:rPr lang="en-GB" dirty="0" smtClean="0"/>
              <a:t>.’ </a:t>
            </a:r>
            <a:endParaRPr lang="en-GB" dirty="0"/>
          </a:p>
        </p:txBody>
      </p:sp>
    </p:spTree>
    <p:extLst>
      <p:ext uri="{BB962C8B-B14F-4D97-AF65-F5344CB8AC3E}">
        <p14:creationId xmlns:p14="http://schemas.microsoft.com/office/powerpoint/2010/main" val="29110659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32723"/>
            <a:ext cx="6131024" cy="1143000"/>
          </a:xfrm>
          <a:solidFill>
            <a:srgbClr val="CCFF99"/>
          </a:solidFill>
        </p:spPr>
        <p:txBody>
          <a:bodyPr/>
          <a:lstStyle/>
          <a:p>
            <a:pPr algn="l"/>
            <a:r>
              <a:rPr lang="en-GB" sz="2000" b="1" dirty="0" smtClean="0">
                <a:solidFill>
                  <a:srgbClr val="0070C0"/>
                </a:solidFill>
              </a:rPr>
              <a:t>Apprentice: By </a:t>
            </a:r>
            <a:r>
              <a:rPr lang="en-GB" sz="2000" b="1" dirty="0">
                <a:solidFill>
                  <a:srgbClr val="0070C0"/>
                </a:solidFill>
              </a:rPr>
              <a:t>November Y2 pupils </a:t>
            </a:r>
            <a:r>
              <a:rPr lang="en-GB" sz="2000" b="1" dirty="0" smtClean="0">
                <a:solidFill>
                  <a:srgbClr val="0070C0"/>
                </a:solidFill>
              </a:rPr>
              <a:t>sufficiently secure with:</a:t>
            </a:r>
            <a:endParaRPr lang="en-GB" sz="2000" b="1" dirty="0">
              <a:solidFill>
                <a:srgbClr val="0070C0"/>
              </a:solidFill>
            </a:endParaRPr>
          </a:p>
        </p:txBody>
      </p:sp>
      <p:sp>
        <p:nvSpPr>
          <p:cNvPr id="3" name="Content Placeholder 2"/>
          <p:cNvSpPr>
            <a:spLocks noGrp="1"/>
          </p:cNvSpPr>
          <p:nvPr>
            <p:ph idx="1"/>
          </p:nvPr>
        </p:nvSpPr>
        <p:spPr>
          <a:xfrm>
            <a:off x="323528" y="1484784"/>
            <a:ext cx="8229600" cy="4349080"/>
          </a:xfrm>
        </p:spPr>
        <p:txBody>
          <a:bodyPr>
            <a:normAutofit fontScale="70000" lnSpcReduction="20000"/>
          </a:bodyPr>
          <a:lstStyle/>
          <a:p>
            <a:pPr marL="0" indent="0">
              <a:buNone/>
            </a:pPr>
            <a:r>
              <a:rPr lang="en-GB" b="1" dirty="0" smtClean="0">
                <a:solidFill>
                  <a:srgbClr val="0070C0"/>
                </a:solidFill>
              </a:rPr>
              <a:t>Number and place value</a:t>
            </a:r>
          </a:p>
          <a:p>
            <a:r>
              <a:rPr lang="en-GB" dirty="0" smtClean="0"/>
              <a:t>Counting forwards/ backwards in 1s (over 100)</a:t>
            </a:r>
          </a:p>
          <a:p>
            <a:r>
              <a:rPr lang="en-GB" dirty="0"/>
              <a:t>Counting forwards/ backwards in </a:t>
            </a:r>
            <a:r>
              <a:rPr lang="en-GB" dirty="0" smtClean="0"/>
              <a:t>10s starting from any number </a:t>
            </a:r>
            <a:r>
              <a:rPr lang="en-GB" dirty="0"/>
              <a:t>(over 100</a:t>
            </a:r>
            <a:r>
              <a:rPr lang="en-GB" dirty="0" smtClean="0"/>
              <a:t>)</a:t>
            </a:r>
          </a:p>
          <a:p>
            <a:r>
              <a:rPr lang="en-GB" dirty="0" smtClean="0"/>
              <a:t>Representing 1 and 2 digit numbers using a range of resources- particularly structured resources.</a:t>
            </a:r>
          </a:p>
          <a:p>
            <a:r>
              <a:rPr lang="en-GB" dirty="0" smtClean="0"/>
              <a:t>Comparing numbers- able to say/use vocabulary of more/ less and associated symbols (</a:t>
            </a:r>
            <a:r>
              <a:rPr lang="en-GB" i="1" dirty="0" smtClean="0">
                <a:solidFill>
                  <a:schemeClr val="tx1">
                    <a:lumMod val="50000"/>
                    <a:lumOff val="50000"/>
                  </a:schemeClr>
                </a:solidFill>
              </a:rPr>
              <a:t>also using this in context of length</a:t>
            </a:r>
            <a:r>
              <a:rPr lang="en-GB" dirty="0" smtClean="0"/>
              <a:t>)</a:t>
            </a:r>
          </a:p>
          <a:p>
            <a:r>
              <a:rPr lang="en-GB" dirty="0" smtClean="0"/>
              <a:t>Writing all numbers in numerals and words to at least 20 (Year1)</a:t>
            </a:r>
          </a:p>
          <a:p>
            <a:r>
              <a:rPr lang="en-GB" dirty="0" smtClean="0"/>
              <a:t>Demonstrating  what adding/ subtracting 10  or 1 to and from any 2 digit number looks like with resources and on a number line </a:t>
            </a:r>
            <a:r>
              <a:rPr lang="en-GB" dirty="0" smtClean="0">
                <a:solidFill>
                  <a:schemeClr val="tx1">
                    <a:lumMod val="50000"/>
                    <a:lumOff val="50000"/>
                  </a:schemeClr>
                </a:solidFill>
              </a:rPr>
              <a:t>(also making links with PV and adding/ subtracting 10p</a:t>
            </a:r>
            <a:r>
              <a:rPr lang="en-GB" dirty="0" smtClean="0"/>
              <a:t>). </a:t>
            </a:r>
          </a:p>
          <a:p>
            <a:r>
              <a:rPr lang="en-GB" dirty="0" smtClean="0"/>
              <a:t>Making links between counting/ ordering &amp;comparing calculating</a:t>
            </a:r>
            <a:endParaRPr lang="en-GB" dirty="0"/>
          </a:p>
        </p:txBody>
      </p:sp>
      <p:pic>
        <p:nvPicPr>
          <p:cNvPr id="4"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42407" t="79317" r="30336" b="2530"/>
          <a:stretch/>
        </p:blipFill>
        <p:spPr>
          <a:xfrm>
            <a:off x="3779912" y="908720"/>
            <a:ext cx="1524000" cy="373225"/>
          </a:xfrm>
          <a:prstGeom prst="rect">
            <a:avLst/>
          </a:prstGeom>
          <a:ln w="19050">
            <a:solidFill>
              <a:schemeClr val="tx1"/>
            </a:solidFill>
          </a:ln>
        </p:spPr>
      </p:pic>
    </p:spTree>
    <p:extLst>
      <p:ext uri="{BB962C8B-B14F-4D97-AF65-F5344CB8AC3E}">
        <p14:creationId xmlns:p14="http://schemas.microsoft.com/office/powerpoint/2010/main" val="1574308967"/>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06090"/>
          </a:xfrm>
          <a:solidFill>
            <a:srgbClr val="CCFF99"/>
          </a:solidFill>
        </p:spPr>
        <p:txBody>
          <a:bodyPr/>
          <a:lstStyle/>
          <a:p>
            <a:pPr algn="l"/>
            <a:r>
              <a:rPr lang="en-GB" sz="2000" b="1" dirty="0" smtClean="0">
                <a:solidFill>
                  <a:srgbClr val="0070C0"/>
                </a:solidFill>
              </a:rPr>
              <a:t>Apprentice: By </a:t>
            </a:r>
            <a:r>
              <a:rPr lang="en-GB" sz="2000" b="1" dirty="0">
                <a:solidFill>
                  <a:srgbClr val="0070C0"/>
                </a:solidFill>
              </a:rPr>
              <a:t>November Y2 pupils </a:t>
            </a:r>
            <a:r>
              <a:rPr lang="en-GB" sz="2000" b="1" dirty="0" smtClean="0">
                <a:solidFill>
                  <a:srgbClr val="0070C0"/>
                </a:solidFill>
              </a:rPr>
              <a:t>sufficiently secure </a:t>
            </a:r>
            <a:r>
              <a:rPr lang="en-GB" sz="2000" b="1" dirty="0">
                <a:solidFill>
                  <a:srgbClr val="0070C0"/>
                </a:solidFill>
              </a:rPr>
              <a:t>with:</a:t>
            </a:r>
            <a:endParaRPr lang="en-GB" sz="2000" dirty="0"/>
          </a:p>
        </p:txBody>
      </p:sp>
      <p:sp>
        <p:nvSpPr>
          <p:cNvPr id="3" name="Content Placeholder 2"/>
          <p:cNvSpPr>
            <a:spLocks noGrp="1"/>
          </p:cNvSpPr>
          <p:nvPr>
            <p:ph idx="1"/>
          </p:nvPr>
        </p:nvSpPr>
        <p:spPr>
          <a:xfrm>
            <a:off x="445840" y="1052736"/>
            <a:ext cx="8229600" cy="4349080"/>
          </a:xfrm>
        </p:spPr>
        <p:txBody>
          <a:bodyPr>
            <a:normAutofit lnSpcReduction="10000"/>
          </a:bodyPr>
          <a:lstStyle/>
          <a:p>
            <a:pPr marL="0" indent="0">
              <a:buNone/>
            </a:pPr>
            <a:r>
              <a:rPr lang="en-GB" sz="2400" b="1" dirty="0" smtClean="0">
                <a:solidFill>
                  <a:srgbClr val="0070C0"/>
                </a:solidFill>
              </a:rPr>
              <a:t>Addition and subtraction</a:t>
            </a:r>
            <a:r>
              <a:rPr lang="en-GB" sz="2400" dirty="0" smtClean="0">
                <a:solidFill>
                  <a:srgbClr val="0070C0"/>
                </a:solidFill>
              </a:rPr>
              <a:t> </a:t>
            </a:r>
          </a:p>
          <a:p>
            <a:pPr marL="0" indent="0">
              <a:buNone/>
            </a:pPr>
            <a:r>
              <a:rPr lang="en-GB" sz="1600" dirty="0" smtClean="0">
                <a:solidFill>
                  <a:srgbClr val="0070C0"/>
                </a:solidFill>
              </a:rPr>
              <a:t>(Number and measures/ money)</a:t>
            </a:r>
          </a:p>
          <a:p>
            <a:r>
              <a:rPr lang="en-GB" sz="1600" dirty="0" smtClean="0"/>
              <a:t>Modelling number bonds (add/sub) to all numbers to 10 explaining how they use their personally  ‘known facts’ to help figure out other bonds. </a:t>
            </a:r>
            <a:r>
              <a:rPr lang="en-GB" sz="1600" dirty="0" smtClean="0">
                <a:solidFill>
                  <a:schemeClr val="tx1">
                    <a:lumMod val="50000"/>
                    <a:lumOff val="50000"/>
                  </a:schemeClr>
                </a:solidFill>
              </a:rPr>
              <a:t>(Making links with context of money 10p/1ps)</a:t>
            </a:r>
          </a:p>
          <a:p>
            <a:r>
              <a:rPr lang="en-GB" sz="1600" dirty="0" smtClean="0"/>
              <a:t>Modelling number bonds to 20 using what they know about number bonds to 10 using resources and or a chart or model to support reasoning and recording in number sentences </a:t>
            </a:r>
            <a:r>
              <a:rPr lang="en-GB" sz="1600" dirty="0" smtClean="0">
                <a:solidFill>
                  <a:schemeClr val="tx1">
                    <a:lumMod val="50000"/>
                    <a:lumOff val="50000"/>
                  </a:schemeClr>
                </a:solidFill>
              </a:rPr>
              <a:t>(Making links with context of money: 20p)</a:t>
            </a:r>
          </a:p>
          <a:p>
            <a:r>
              <a:rPr lang="en-GB" sz="1600" dirty="0" smtClean="0"/>
              <a:t>Knowing/ showing  that when adding two or more numbers the order is irrelevant but that it matters with subtraction</a:t>
            </a:r>
          </a:p>
          <a:p>
            <a:r>
              <a:rPr lang="en-GB" sz="1600" dirty="0" smtClean="0"/>
              <a:t>Familiar with ‘missing box’ number sentence recording and able to explain their reasoning</a:t>
            </a:r>
          </a:p>
          <a:p>
            <a:r>
              <a:rPr lang="en-GB" sz="1600" dirty="0" smtClean="0"/>
              <a:t>Recognising vocabulary and phrases that indicate whether to add or subtract in a one step problem </a:t>
            </a:r>
          </a:p>
          <a:p>
            <a:r>
              <a:rPr lang="en-GB" sz="1600" dirty="0" smtClean="0"/>
              <a:t>Finding totals using different coins that equal the same amounts of money </a:t>
            </a:r>
            <a:r>
              <a:rPr lang="en-GB" sz="1600" dirty="0" smtClean="0">
                <a:solidFill>
                  <a:schemeClr val="tx1">
                    <a:lumMod val="50000"/>
                    <a:lumOff val="50000"/>
                  </a:schemeClr>
                </a:solidFill>
              </a:rPr>
              <a:t>(Using number bonds to: check solutions, work systematically and know they have found all solutions)</a:t>
            </a:r>
          </a:p>
          <a:p>
            <a:pPr marL="0" indent="0">
              <a:buNone/>
            </a:pPr>
            <a:endParaRPr lang="en-GB" sz="1600" dirty="0" smtClean="0"/>
          </a:p>
        </p:txBody>
      </p:sp>
      <p:sp>
        <p:nvSpPr>
          <p:cNvPr id="5" name="TextBox 4"/>
          <p:cNvSpPr txBox="1"/>
          <p:nvPr/>
        </p:nvSpPr>
        <p:spPr>
          <a:xfrm>
            <a:off x="467544" y="5373216"/>
            <a:ext cx="7992888" cy="1077218"/>
          </a:xfrm>
          <a:prstGeom prst="rect">
            <a:avLst/>
          </a:prstGeom>
          <a:solidFill>
            <a:srgbClr val="CCFF99"/>
          </a:solidFill>
        </p:spPr>
        <p:txBody>
          <a:bodyPr wrap="square" rtlCol="0">
            <a:spAutoFit/>
          </a:bodyPr>
          <a:lstStyle/>
          <a:p>
            <a:r>
              <a:rPr lang="en-GB" sz="1600" dirty="0" smtClean="0"/>
              <a:t>Paper and pencil recording </a:t>
            </a:r>
            <a:r>
              <a:rPr lang="en-GB" sz="1600" dirty="0"/>
              <a:t>in response to problems:</a:t>
            </a:r>
          </a:p>
          <a:p>
            <a:pPr marL="285750" indent="-285750">
              <a:buFont typeface="Arial" panose="020B0604020202020204" pitchFamily="34" charset="0"/>
              <a:buChar char="•"/>
            </a:pPr>
            <a:r>
              <a:rPr lang="en-GB" sz="1600" dirty="0"/>
              <a:t>Number sentences using signs and symbols (showing where the missing value is)</a:t>
            </a:r>
          </a:p>
          <a:p>
            <a:pPr marL="285750" indent="-285750">
              <a:buFont typeface="Arial" panose="020B0604020202020204" pitchFamily="34" charset="0"/>
              <a:buChar char="•"/>
            </a:pPr>
            <a:r>
              <a:rPr lang="en-GB" sz="1600" dirty="0"/>
              <a:t>Number sentence + structured and unstructured number lines to 100 understanding the links between the two </a:t>
            </a:r>
            <a:r>
              <a:rPr lang="en-GB" sz="1600" dirty="0" smtClean="0"/>
              <a:t>strategies</a:t>
            </a:r>
            <a:endParaRPr lang="en-GB" sz="1600" dirty="0"/>
          </a:p>
        </p:txBody>
      </p:sp>
      <p:pic>
        <p:nvPicPr>
          <p:cNvPr id="6"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42407" t="79317" r="30336" b="2530"/>
          <a:stretch/>
        </p:blipFill>
        <p:spPr>
          <a:xfrm>
            <a:off x="4644008" y="627016"/>
            <a:ext cx="1524000" cy="373225"/>
          </a:xfrm>
          <a:prstGeom prst="rect">
            <a:avLst/>
          </a:prstGeom>
          <a:ln w="19050">
            <a:solidFill>
              <a:schemeClr val="tx1"/>
            </a:solidFill>
          </a:ln>
        </p:spPr>
      </p:pic>
    </p:spTree>
    <p:extLst>
      <p:ext uri="{BB962C8B-B14F-4D97-AF65-F5344CB8AC3E}">
        <p14:creationId xmlns:p14="http://schemas.microsoft.com/office/powerpoint/2010/main" val="245353624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pPr marL="342900" indent="-342900" algn="l">
              <a:buFont typeface="Wingdings" panose="05000000000000000000" pitchFamily="2" charset="2"/>
              <a:buChar char="ü"/>
            </a:pPr>
            <a:r>
              <a:rPr lang="en-GB" sz="2400" b="1" dirty="0" smtClean="0">
                <a:solidFill>
                  <a:srgbClr val="0070C0"/>
                </a:solidFill>
              </a:rPr>
              <a:t>Y2 apprentice:</a:t>
            </a:r>
            <a:br>
              <a:rPr lang="en-GB" sz="2400" b="1" dirty="0" smtClean="0">
                <a:solidFill>
                  <a:srgbClr val="0070C0"/>
                </a:solidFill>
              </a:rPr>
            </a:br>
            <a:r>
              <a:rPr lang="en-GB" sz="2000" b="1" dirty="0" smtClean="0">
                <a:solidFill>
                  <a:srgbClr val="0070C0"/>
                </a:solidFill>
              </a:rPr>
              <a:t>NPV: Deepening understanding of year 1 </a:t>
            </a:r>
            <a:endParaRPr lang="en-GB" sz="2000" b="1" dirty="0">
              <a:solidFill>
                <a:srgbClr val="0070C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107327"/>
            <a:ext cx="983779" cy="141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idx="1"/>
          </p:nvPr>
        </p:nvSpPr>
        <p:spPr/>
        <p:txBody>
          <a:bodyPr/>
          <a:lstStyle/>
          <a:p>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1700808"/>
            <a:ext cx="7051666" cy="3744416"/>
          </a:xfrm>
          <a:prstGeom prst="rect">
            <a:avLst/>
          </a:prstGeom>
          <a:solidFill>
            <a:srgbClr val="FFFF66"/>
          </a:solidFill>
          <a:ln>
            <a:noFill/>
          </a:ln>
        </p:spPr>
      </p:pic>
      <p:pic>
        <p:nvPicPr>
          <p:cNvPr id="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79914" y="1510867"/>
            <a:ext cx="1968549" cy="2216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Content Placeholder 3"/>
          <p:cNvPicPr>
            <a:picLocks noChangeAspect="1"/>
          </p:cNvPicPr>
          <p:nvPr/>
        </p:nvPicPr>
        <p:blipFill rotWithShape="1">
          <a:blip r:embed="rId5">
            <a:extLst>
              <a:ext uri="{28A0092B-C50C-407E-A947-70E740481C1C}">
                <a14:useLocalDpi xmlns:a14="http://schemas.microsoft.com/office/drawing/2010/main" val="0"/>
              </a:ext>
            </a:extLst>
          </a:blip>
          <a:srcRect l="42407" t="79317" r="30336" b="2530"/>
          <a:stretch/>
        </p:blipFill>
        <p:spPr>
          <a:xfrm>
            <a:off x="3059832" y="458569"/>
            <a:ext cx="1524000" cy="373225"/>
          </a:xfrm>
          <a:prstGeom prst="rect">
            <a:avLst/>
          </a:prstGeom>
          <a:ln w="19050">
            <a:solidFill>
              <a:schemeClr val="tx1"/>
            </a:solidFill>
          </a:ln>
        </p:spPr>
      </p:pic>
    </p:spTree>
    <p:extLst>
      <p:ext uri="{BB962C8B-B14F-4D97-AF65-F5344CB8AC3E}">
        <p14:creationId xmlns:p14="http://schemas.microsoft.com/office/powerpoint/2010/main" val="384431358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3640578" y="1704227"/>
            <a:ext cx="648072"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p:nvGrpSpPr>
        <p:grpSpPr>
          <a:xfrm>
            <a:off x="2309312" y="2909013"/>
            <a:ext cx="1800200" cy="1152128"/>
            <a:chOff x="2423174" y="2492851"/>
            <a:chExt cx="1800200" cy="1152128"/>
          </a:xfrm>
        </p:grpSpPr>
        <p:sp>
          <p:nvSpPr>
            <p:cNvPr id="10" name="Cloud 9"/>
            <p:cNvSpPr/>
            <p:nvPr/>
          </p:nvSpPr>
          <p:spPr>
            <a:xfrm>
              <a:off x="2423174" y="2492851"/>
              <a:ext cx="1800200" cy="11521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2606993" y="2726360"/>
              <a:ext cx="1296144" cy="646331"/>
            </a:xfrm>
            <a:prstGeom prst="rect">
              <a:avLst/>
            </a:prstGeom>
            <a:noFill/>
          </p:spPr>
          <p:txBody>
            <a:bodyPr wrap="square" rtlCol="0">
              <a:spAutoFit/>
            </a:bodyPr>
            <a:lstStyle/>
            <a:p>
              <a:r>
                <a:rPr lang="en-GB" dirty="0" smtClean="0">
                  <a:solidFill>
                    <a:schemeClr val="bg1"/>
                  </a:solidFill>
                </a:rPr>
                <a:t>Sufficiently Learnt?</a:t>
              </a:r>
              <a:endParaRPr lang="en-GB" dirty="0">
                <a:solidFill>
                  <a:schemeClr val="bg1"/>
                </a:solidFill>
              </a:endParaRPr>
            </a:p>
          </p:txBody>
        </p:sp>
      </p:grpSp>
      <p:sp>
        <p:nvSpPr>
          <p:cNvPr id="12" name="TextBox 11"/>
          <p:cNvSpPr txBox="1"/>
          <p:nvPr/>
        </p:nvSpPr>
        <p:spPr>
          <a:xfrm>
            <a:off x="3708469" y="1795507"/>
            <a:ext cx="648072" cy="369332"/>
          </a:xfrm>
          <a:prstGeom prst="rect">
            <a:avLst/>
          </a:prstGeom>
          <a:noFill/>
        </p:spPr>
        <p:txBody>
          <a:bodyPr wrap="square" rtlCol="0">
            <a:spAutoFit/>
          </a:bodyPr>
          <a:lstStyle/>
          <a:p>
            <a:r>
              <a:rPr lang="en-GB" dirty="0" smtClean="0">
                <a:solidFill>
                  <a:schemeClr val="bg1"/>
                </a:solidFill>
              </a:rPr>
              <a:t>Yes</a:t>
            </a:r>
            <a:endParaRPr lang="en-GB" dirty="0">
              <a:solidFill>
                <a:schemeClr val="bg1"/>
              </a:solidFill>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0578" y="4521913"/>
            <a:ext cx="6699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957246" y="3990989"/>
            <a:ext cx="527484"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14" name="Oval 13"/>
          <p:cNvSpPr/>
          <p:nvPr/>
        </p:nvSpPr>
        <p:spPr>
          <a:xfrm>
            <a:off x="4334053" y="492429"/>
            <a:ext cx="2470195" cy="22897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1853" y="2809609"/>
            <a:ext cx="2997405" cy="280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Box 25"/>
          <p:cNvSpPr txBox="1"/>
          <p:nvPr/>
        </p:nvSpPr>
        <p:spPr>
          <a:xfrm>
            <a:off x="4389201" y="3265037"/>
            <a:ext cx="2738786" cy="2446824"/>
          </a:xfrm>
          <a:prstGeom prst="rect">
            <a:avLst/>
          </a:prstGeom>
          <a:noFill/>
        </p:spPr>
        <p:txBody>
          <a:bodyPr wrap="square" rtlCol="0">
            <a:spAutoFit/>
          </a:bodyPr>
          <a:lstStyle/>
          <a:p>
            <a:pPr marL="285750" indent="-285750">
              <a:buFont typeface="Arial" panose="020B0604020202020204" pitchFamily="34" charset="0"/>
              <a:buChar char="•"/>
            </a:pPr>
            <a:r>
              <a:rPr lang="en-US" sz="1100" b="1" dirty="0" smtClean="0"/>
              <a:t>Starting with 3 digits</a:t>
            </a:r>
          </a:p>
          <a:p>
            <a:pPr marL="285750" indent="-285750">
              <a:buFont typeface="Arial" panose="020B0604020202020204" pitchFamily="34" charset="0"/>
              <a:buChar char="•"/>
            </a:pPr>
            <a:r>
              <a:rPr lang="en-US" sz="1100" b="1" dirty="0" smtClean="0"/>
              <a:t>Oral &amp;object counting  </a:t>
            </a:r>
            <a:r>
              <a:rPr lang="en-US" sz="1100" b="1" dirty="0" err="1" smtClean="0"/>
              <a:t>eg</a:t>
            </a:r>
            <a:r>
              <a:rPr lang="en-US" sz="1100" b="1" dirty="0" smtClean="0"/>
              <a:t> to 50</a:t>
            </a:r>
          </a:p>
          <a:p>
            <a:pPr marL="285750" indent="-285750">
              <a:buFont typeface="Arial" panose="020B0604020202020204" pitchFamily="34" charset="0"/>
              <a:buChar char="•"/>
            </a:pPr>
            <a:r>
              <a:rPr lang="en-US" sz="1100" b="1" dirty="0" smtClean="0"/>
              <a:t>Check vocab: smallest/ largest; greater than/ less than; between</a:t>
            </a:r>
          </a:p>
          <a:p>
            <a:pPr marL="285750" indent="-285750">
              <a:buFont typeface="Arial" panose="020B0604020202020204" pitchFamily="34" charset="0"/>
              <a:buChar char="•"/>
            </a:pPr>
            <a:r>
              <a:rPr lang="en-US" sz="1100" b="1" dirty="0" smtClean="0"/>
              <a:t>Reading and ordering 1/ 2 digit numbers </a:t>
            </a:r>
            <a:r>
              <a:rPr lang="en-US" sz="1100" b="1" dirty="0" err="1" smtClean="0"/>
              <a:t>eg</a:t>
            </a:r>
            <a:r>
              <a:rPr lang="en-US" sz="1100" b="1" dirty="0" smtClean="0"/>
              <a:t> to 50; </a:t>
            </a:r>
          </a:p>
          <a:p>
            <a:pPr marL="285750" indent="-285750">
              <a:buFont typeface="Arial" panose="020B0604020202020204" pitchFamily="34" charset="0"/>
              <a:buChar char="•"/>
            </a:pPr>
            <a:r>
              <a:rPr lang="en-US" sz="1100" b="1" dirty="0" smtClean="0"/>
              <a:t>Use  different resources to secure concrete PV representations;</a:t>
            </a:r>
          </a:p>
          <a:p>
            <a:pPr marL="285750" indent="-285750">
              <a:buFont typeface="Arial" panose="020B0604020202020204" pitchFamily="34" charset="0"/>
              <a:buChar char="•"/>
            </a:pPr>
            <a:r>
              <a:rPr lang="en-US" sz="1100" b="1" dirty="0" smtClean="0"/>
              <a:t>placing on number lines 0-100; </a:t>
            </a:r>
          </a:p>
          <a:p>
            <a:pPr marL="285750" indent="-285750">
              <a:buFont typeface="Arial" panose="020B0604020202020204" pitchFamily="34" charset="0"/>
              <a:buChar char="•"/>
            </a:pPr>
            <a:r>
              <a:rPr lang="en-US" sz="1100" b="1" dirty="0" smtClean="0"/>
              <a:t>Use concrete representations to focus on odd/even </a:t>
            </a:r>
            <a:r>
              <a:rPr lang="en-US" sz="1100" b="1" dirty="0" err="1" smtClean="0"/>
              <a:t>eg</a:t>
            </a:r>
            <a:r>
              <a:rPr lang="en-US" sz="1100" b="1" dirty="0" smtClean="0"/>
              <a:t> </a:t>
            </a:r>
            <a:r>
              <a:rPr lang="en-US" sz="1100" b="1" dirty="0" err="1" smtClean="0"/>
              <a:t>numicon</a:t>
            </a:r>
            <a:endParaRPr lang="en-US" sz="1100" b="1" dirty="0" smtClean="0"/>
          </a:p>
          <a:p>
            <a:endParaRPr lang="en-US" sz="1600" b="1" dirty="0" smtClean="0"/>
          </a:p>
          <a:p>
            <a:endParaRPr lang="en-US" sz="1600" b="1" dirty="0"/>
          </a:p>
        </p:txBody>
      </p:sp>
      <p:sp>
        <p:nvSpPr>
          <p:cNvPr id="16" name="TextBox 15"/>
          <p:cNvSpPr txBox="1"/>
          <p:nvPr/>
        </p:nvSpPr>
        <p:spPr>
          <a:xfrm>
            <a:off x="5000475" y="2971208"/>
            <a:ext cx="1440160" cy="369332"/>
          </a:xfrm>
          <a:prstGeom prst="rect">
            <a:avLst/>
          </a:prstGeom>
          <a:noFill/>
        </p:spPr>
        <p:txBody>
          <a:bodyPr wrap="square" rtlCol="0">
            <a:spAutoFit/>
          </a:bodyPr>
          <a:lstStyle/>
          <a:p>
            <a:pPr algn="ctr"/>
            <a:r>
              <a:rPr lang="en-GB" dirty="0" smtClean="0">
                <a:solidFill>
                  <a:schemeClr val="bg1"/>
                </a:solidFill>
              </a:rPr>
              <a:t>Correct</a:t>
            </a:r>
            <a:endParaRPr lang="en-GB" dirty="0">
              <a:solidFill>
                <a:schemeClr val="bg1"/>
              </a:solidFill>
            </a:endParaRPr>
          </a:p>
        </p:txBody>
      </p:sp>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9805" y="5654948"/>
            <a:ext cx="1841500"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3708469" y="4602359"/>
            <a:ext cx="648072"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3" name="Right Arrow 2"/>
          <p:cNvSpPr/>
          <p:nvPr/>
        </p:nvSpPr>
        <p:spPr>
          <a:xfrm rot="18993821">
            <a:off x="2702272" y="2343304"/>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ight Arrow 28"/>
          <p:cNvSpPr/>
          <p:nvPr/>
        </p:nvSpPr>
        <p:spPr>
          <a:xfrm rot="2325303">
            <a:off x="2682673" y="4365776"/>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ight Arrow 29"/>
          <p:cNvSpPr/>
          <p:nvPr/>
        </p:nvSpPr>
        <p:spPr>
          <a:xfrm rot="18993821">
            <a:off x="6861431" y="5012042"/>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ight Arrow 30"/>
          <p:cNvSpPr/>
          <p:nvPr/>
        </p:nvSpPr>
        <p:spPr>
          <a:xfrm rot="2575381">
            <a:off x="7047306" y="2025184"/>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itle 1"/>
          <p:cNvSpPr txBox="1">
            <a:spLocks/>
          </p:cNvSpPr>
          <p:nvPr/>
        </p:nvSpPr>
        <p:spPr>
          <a:xfrm>
            <a:off x="323528" y="264631"/>
            <a:ext cx="2592288" cy="60351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solidFill>
                  <a:srgbClr val="0070C0"/>
                </a:solidFill>
              </a:rPr>
              <a:t>Year 2 NPV</a:t>
            </a:r>
            <a:endParaRPr lang="en-US" sz="3200" b="1" dirty="0">
              <a:solidFill>
                <a:srgbClr val="0070C0"/>
              </a:solidFill>
            </a:endParaRPr>
          </a:p>
        </p:txBody>
      </p:sp>
      <p:grpSp>
        <p:nvGrpSpPr>
          <p:cNvPr id="5" name="Group 4"/>
          <p:cNvGrpSpPr/>
          <p:nvPr/>
        </p:nvGrpSpPr>
        <p:grpSpPr>
          <a:xfrm>
            <a:off x="237872" y="2163857"/>
            <a:ext cx="1990925" cy="2324593"/>
            <a:chOff x="237872" y="2163857"/>
            <a:chExt cx="1990925" cy="2324593"/>
          </a:xfrm>
        </p:grpSpPr>
        <p:sp>
          <p:nvSpPr>
            <p:cNvPr id="2" name="Rectangle 1"/>
            <p:cNvSpPr/>
            <p:nvPr/>
          </p:nvSpPr>
          <p:spPr>
            <a:xfrm>
              <a:off x="237872" y="2163857"/>
              <a:ext cx="1990925" cy="23245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50000" b="71297"/>
            <a:stretch/>
          </p:blipFill>
          <p:spPr bwMode="auto">
            <a:xfrm>
              <a:off x="437069" y="2368550"/>
              <a:ext cx="1454584" cy="443393"/>
            </a:xfrm>
            <a:prstGeom prst="rect">
              <a:avLst/>
            </a:prstGeom>
            <a:solidFill>
              <a:srgbClr val="FFFF66"/>
            </a:solidFill>
            <a:ln>
              <a:noFill/>
            </a:ln>
          </p:spPr>
        </p:pic>
        <p:pic>
          <p:nvPicPr>
            <p:cNvPr id="3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t="67461" r="22277"/>
            <a:stretch/>
          </p:blipFill>
          <p:spPr bwMode="auto">
            <a:xfrm>
              <a:off x="244962" y="2891193"/>
              <a:ext cx="1976743" cy="439443"/>
            </a:xfrm>
            <a:prstGeom prst="rect">
              <a:avLst/>
            </a:prstGeom>
            <a:solidFill>
              <a:srgbClr val="FFFF66"/>
            </a:solidFill>
            <a:ln>
              <a:noFill/>
            </a:ln>
          </p:spPr>
        </p:pic>
      </p:grpSp>
      <p:pic>
        <p:nvPicPr>
          <p:cNvPr id="35"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t="27454" b="32820"/>
          <a:stretch/>
        </p:blipFill>
        <p:spPr bwMode="auto">
          <a:xfrm>
            <a:off x="4133159" y="513174"/>
            <a:ext cx="2909169" cy="613674"/>
          </a:xfrm>
          <a:prstGeom prst="rect">
            <a:avLst/>
          </a:prstGeom>
          <a:solidFill>
            <a:srgbClr val="FFFF66"/>
          </a:solidFill>
          <a:ln w="28575">
            <a:solidFill>
              <a:srgbClr val="92D050"/>
            </a:solidFill>
          </a:ln>
        </p:spPr>
      </p:pic>
      <p:sp>
        <p:nvSpPr>
          <p:cNvPr id="4" name="TextBox 3"/>
          <p:cNvSpPr txBox="1"/>
          <p:nvPr/>
        </p:nvSpPr>
        <p:spPr>
          <a:xfrm>
            <a:off x="4462918" y="1126848"/>
            <a:ext cx="2247823" cy="1446550"/>
          </a:xfrm>
          <a:prstGeom prst="rect">
            <a:avLst/>
          </a:prstGeom>
          <a:noFill/>
        </p:spPr>
        <p:txBody>
          <a:bodyPr wrap="square" rtlCol="0">
            <a:spAutoFit/>
          </a:bodyPr>
          <a:lstStyle/>
          <a:p>
            <a:pPr marL="171450" indent="-171450">
              <a:buFont typeface="Arial" panose="020B0604020202020204" pitchFamily="34" charset="0"/>
              <a:buChar char="•"/>
            </a:pPr>
            <a:r>
              <a:rPr lang="en-GB" sz="1100" b="1" dirty="0" smtClean="0"/>
              <a:t>Representing numbers</a:t>
            </a:r>
          </a:p>
          <a:p>
            <a:pPr marL="171450" indent="-171450">
              <a:buFont typeface="Arial" panose="020B0604020202020204" pitchFamily="34" charset="0"/>
              <a:buChar char="•"/>
            </a:pPr>
            <a:r>
              <a:rPr lang="en-GB" sz="1100" b="1" dirty="0" smtClean="0"/>
              <a:t> Recording solutions on number lines</a:t>
            </a:r>
          </a:p>
          <a:p>
            <a:pPr marL="171450" indent="-171450">
              <a:buFont typeface="Arial" panose="020B0604020202020204" pitchFamily="34" charset="0"/>
              <a:buChar char="•"/>
            </a:pPr>
            <a:r>
              <a:rPr lang="en-GB" sz="1100" b="1" dirty="0" smtClean="0"/>
              <a:t>Have you got them all?</a:t>
            </a:r>
          </a:p>
          <a:p>
            <a:pPr marL="171450" indent="-171450">
              <a:buFont typeface="Arial" panose="020B0604020202020204" pitchFamily="34" charset="0"/>
              <a:buChar char="•"/>
            </a:pPr>
            <a:r>
              <a:rPr lang="en-GB" sz="1100" b="1" dirty="0" smtClean="0"/>
              <a:t>Find solutions for any other combinations of 5 digits </a:t>
            </a:r>
          </a:p>
          <a:p>
            <a:pPr marL="171450" indent="-171450">
              <a:buFont typeface="Arial" panose="020B0604020202020204" pitchFamily="34" charset="0"/>
              <a:buChar char="•"/>
            </a:pPr>
            <a:r>
              <a:rPr lang="en-GB" sz="1100" b="1" dirty="0" smtClean="0"/>
              <a:t>Other similar problems </a:t>
            </a:r>
            <a:r>
              <a:rPr lang="en-GB" sz="1100" b="1" dirty="0" err="1" smtClean="0"/>
              <a:t>eg</a:t>
            </a:r>
            <a:r>
              <a:rPr lang="en-GB" sz="1100" b="1" dirty="0" smtClean="0"/>
              <a:t> Dan the Detective, </a:t>
            </a:r>
            <a:endParaRPr lang="en-GB" sz="1100" b="1" dirty="0"/>
          </a:p>
        </p:txBody>
      </p:sp>
      <p:sp>
        <p:nvSpPr>
          <p:cNvPr id="36" name="Rectangle 35"/>
          <p:cNvSpPr/>
          <p:nvPr/>
        </p:nvSpPr>
        <p:spPr>
          <a:xfrm>
            <a:off x="7279086" y="2673598"/>
            <a:ext cx="1864913" cy="18148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All pupils able to engage with the task, understand the vocabulary, justify their solutions through concrete , paper and pencil recording</a:t>
            </a:r>
            <a:endParaRPr lang="en-GB" sz="1400" dirty="0"/>
          </a:p>
        </p:txBody>
      </p:sp>
    </p:spTree>
    <p:extLst>
      <p:ext uri="{BB962C8B-B14F-4D97-AF65-F5344CB8AC3E}">
        <p14:creationId xmlns:p14="http://schemas.microsoft.com/office/powerpoint/2010/main" val="3494827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19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26" grpId="0"/>
      <p:bldP spid="3" grpId="0" animBg="1"/>
      <p:bldP spid="29" grpId="0" animBg="1"/>
      <p:bldP spid="4" grpId="0"/>
      <p:bldP spid="36"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pPr marL="342900" indent="-342900" algn="l">
              <a:buFont typeface="Wingdings" panose="05000000000000000000" pitchFamily="2" charset="2"/>
              <a:buChar char="ü"/>
            </a:pPr>
            <a:r>
              <a:rPr lang="en-GB" sz="2400" b="1" dirty="0" smtClean="0">
                <a:solidFill>
                  <a:srgbClr val="0070C0"/>
                </a:solidFill>
              </a:rPr>
              <a:t>Y2 apprentice: </a:t>
            </a:r>
            <a:br>
              <a:rPr lang="en-GB" sz="2400" b="1" dirty="0" smtClean="0">
                <a:solidFill>
                  <a:srgbClr val="0070C0"/>
                </a:solidFill>
              </a:rPr>
            </a:br>
            <a:r>
              <a:rPr lang="en-GB" sz="2000" b="1" dirty="0" smtClean="0">
                <a:solidFill>
                  <a:srgbClr val="0070C0"/>
                </a:solidFill>
              </a:rPr>
              <a:t>NPV: Deepening understanding of year 1) </a:t>
            </a:r>
            <a:endParaRPr lang="en-GB" sz="2000" b="1" dirty="0">
              <a:solidFill>
                <a:srgbClr val="0070C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97767"/>
            <a:ext cx="983779" cy="141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5"/>
          <p:cNvSpPr>
            <a:spLocks noGrp="1"/>
          </p:cNvSpPr>
          <p:nvPr>
            <p:ph idx="1"/>
          </p:nvPr>
        </p:nvSpPr>
        <p:spPr/>
        <p:txBody>
          <a:bodyPr/>
          <a:lstStyle/>
          <a:p>
            <a:endParaRPr lang="en-GB"/>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406" y="1628800"/>
            <a:ext cx="8325076"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Content Placeholder 3"/>
          <p:cNvPicPr>
            <a:picLocks noChangeAspect="1"/>
          </p:cNvPicPr>
          <p:nvPr/>
        </p:nvPicPr>
        <p:blipFill rotWithShape="1">
          <a:blip r:embed="rId4">
            <a:extLst>
              <a:ext uri="{28A0092B-C50C-407E-A947-70E740481C1C}">
                <a14:useLocalDpi xmlns:a14="http://schemas.microsoft.com/office/drawing/2010/main" val="0"/>
              </a:ext>
            </a:extLst>
          </a:blip>
          <a:srcRect l="42407" t="79317" r="30336" b="2530"/>
          <a:stretch/>
        </p:blipFill>
        <p:spPr>
          <a:xfrm>
            <a:off x="3125944" y="438123"/>
            <a:ext cx="1524000" cy="373225"/>
          </a:xfrm>
          <a:prstGeom prst="rect">
            <a:avLst/>
          </a:prstGeom>
          <a:ln w="19050">
            <a:solidFill>
              <a:schemeClr val="tx1"/>
            </a:solidFill>
          </a:ln>
        </p:spPr>
      </p:pic>
    </p:spTree>
    <p:extLst>
      <p:ext uri="{BB962C8B-B14F-4D97-AF65-F5344CB8AC3E}">
        <p14:creationId xmlns:p14="http://schemas.microsoft.com/office/powerpoint/2010/main" val="332563607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02" y="272007"/>
            <a:ext cx="6131024" cy="1143000"/>
          </a:xfrm>
          <a:solidFill>
            <a:srgbClr val="FFFF66"/>
          </a:solidFill>
        </p:spPr>
        <p:txBody>
          <a:bodyPr/>
          <a:lstStyle/>
          <a:p>
            <a:pPr marL="342900" indent="-342900" algn="l">
              <a:buFont typeface="Wingdings" panose="05000000000000000000" pitchFamily="2" charset="2"/>
              <a:buChar char="ü"/>
            </a:pPr>
            <a:r>
              <a:rPr lang="en-GB" sz="2400" b="1" dirty="0" smtClean="0">
                <a:solidFill>
                  <a:srgbClr val="0070C0"/>
                </a:solidFill>
              </a:rPr>
              <a:t>Y2 apprentice:</a:t>
            </a:r>
            <a:br>
              <a:rPr lang="en-GB" sz="2400" b="1" dirty="0" smtClean="0">
                <a:solidFill>
                  <a:srgbClr val="0070C0"/>
                </a:solidFill>
              </a:rPr>
            </a:br>
            <a:r>
              <a:rPr lang="en-GB" sz="1600" b="1" dirty="0" smtClean="0">
                <a:solidFill>
                  <a:srgbClr val="0070C0"/>
                </a:solidFill>
              </a:rPr>
              <a:t>Add/subtraction: Deepening understanding of year 1</a:t>
            </a:r>
            <a:br>
              <a:rPr lang="en-GB" sz="1600" b="1" dirty="0" smtClean="0">
                <a:solidFill>
                  <a:srgbClr val="0070C0"/>
                </a:solidFill>
              </a:rPr>
            </a:br>
            <a:r>
              <a:rPr lang="en-GB" sz="1800" b="1" dirty="0" smtClean="0">
                <a:solidFill>
                  <a:srgbClr val="0070C0"/>
                </a:solidFill>
              </a:rPr>
              <a:t> </a:t>
            </a:r>
            <a:endParaRPr lang="en-GB" sz="1800" b="1" dirty="0">
              <a:solidFill>
                <a:srgbClr val="0070C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04281" y="157603"/>
            <a:ext cx="885412" cy="1271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4748" y="1462065"/>
            <a:ext cx="6652824" cy="3799769"/>
          </a:xfrm>
          <a:prstGeom prst="rect">
            <a:avLst/>
          </a:prstGeom>
          <a:noFill/>
          <a:ln>
            <a:noFill/>
          </a:ln>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733" y="1628800"/>
            <a:ext cx="1990228" cy="2274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89693" y="1628800"/>
            <a:ext cx="1996103" cy="2274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Content Placeholder 3"/>
          <p:cNvPicPr>
            <a:picLocks noChangeAspect="1"/>
          </p:cNvPicPr>
          <p:nvPr/>
        </p:nvPicPr>
        <p:blipFill rotWithShape="1">
          <a:blip r:embed="rId6">
            <a:extLst>
              <a:ext uri="{28A0092B-C50C-407E-A947-70E740481C1C}">
                <a14:useLocalDpi xmlns:a14="http://schemas.microsoft.com/office/drawing/2010/main" val="0"/>
              </a:ext>
            </a:extLst>
          </a:blip>
          <a:srcRect l="42407" t="79317" r="30336" b="2530"/>
          <a:stretch/>
        </p:blipFill>
        <p:spPr>
          <a:xfrm>
            <a:off x="2915816" y="383768"/>
            <a:ext cx="1524000" cy="373225"/>
          </a:xfrm>
          <a:prstGeom prst="rect">
            <a:avLst/>
          </a:prstGeom>
          <a:ln w="19050">
            <a:solidFill>
              <a:schemeClr val="tx1"/>
            </a:solidFill>
          </a:ln>
        </p:spPr>
      </p:pic>
    </p:spTree>
    <p:extLst>
      <p:ext uri="{BB962C8B-B14F-4D97-AF65-F5344CB8AC3E}">
        <p14:creationId xmlns:p14="http://schemas.microsoft.com/office/powerpoint/2010/main" val="234233005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367867"/>
            <a:ext cx="6131024" cy="1143000"/>
          </a:xfrm>
          <a:solidFill>
            <a:srgbClr val="FFFF66"/>
          </a:solidFill>
        </p:spPr>
        <p:txBody>
          <a:bodyPr/>
          <a:lstStyle/>
          <a:p>
            <a:pPr marL="342900" indent="-342900" algn="l">
              <a:buFont typeface="Wingdings" panose="05000000000000000000" pitchFamily="2" charset="2"/>
              <a:buChar char="ü"/>
            </a:pPr>
            <a:r>
              <a:rPr lang="en-GB" sz="2400" b="1" dirty="0">
                <a:solidFill>
                  <a:srgbClr val="0070C0"/>
                </a:solidFill>
              </a:rPr>
              <a:t>Y2 </a:t>
            </a:r>
            <a:r>
              <a:rPr lang="en-GB" sz="2400" b="1" dirty="0" smtClean="0">
                <a:solidFill>
                  <a:srgbClr val="0070C0"/>
                </a:solidFill>
              </a:rPr>
              <a:t>apprentice: </a:t>
            </a:r>
            <a:r>
              <a:rPr lang="en-GB" sz="2400" b="1" dirty="0">
                <a:solidFill>
                  <a:srgbClr val="0070C0"/>
                </a:solidFill>
              </a:rPr>
              <a:t/>
            </a:r>
            <a:br>
              <a:rPr lang="en-GB" sz="2400" b="1" dirty="0">
                <a:solidFill>
                  <a:srgbClr val="0070C0"/>
                </a:solidFill>
              </a:rPr>
            </a:br>
            <a:r>
              <a:rPr lang="en-GB" sz="1400" b="1" dirty="0" smtClean="0">
                <a:solidFill>
                  <a:srgbClr val="0070C0"/>
                </a:solidFill>
              </a:rPr>
              <a:t>Addition and subtraction: Deepening </a:t>
            </a:r>
            <a:r>
              <a:rPr lang="en-GB" sz="1400" b="1" dirty="0">
                <a:solidFill>
                  <a:srgbClr val="0070C0"/>
                </a:solidFill>
              </a:rPr>
              <a:t>understanding of year 1 </a:t>
            </a:r>
            <a:endParaRPr lang="en-GB" sz="1400"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059731"/>
            <a:ext cx="8229600" cy="3430687"/>
          </a:xfrm>
          <a:prstGeom prst="rect">
            <a:avLst/>
          </a:prstGeom>
          <a:noFill/>
          <a:ln>
            <a:noFill/>
          </a:ln>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97767"/>
            <a:ext cx="983779" cy="141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Content Placeholder 3"/>
          <p:cNvPicPr>
            <a:picLocks noChangeAspect="1"/>
          </p:cNvPicPr>
          <p:nvPr/>
        </p:nvPicPr>
        <p:blipFill rotWithShape="1">
          <a:blip r:embed="rId4">
            <a:extLst>
              <a:ext uri="{28A0092B-C50C-407E-A947-70E740481C1C}">
                <a14:useLocalDpi xmlns:a14="http://schemas.microsoft.com/office/drawing/2010/main" val="0"/>
              </a:ext>
            </a:extLst>
          </a:blip>
          <a:srcRect l="42407" t="79317" r="30336" b="2530"/>
          <a:stretch/>
        </p:blipFill>
        <p:spPr>
          <a:xfrm>
            <a:off x="3059832" y="548680"/>
            <a:ext cx="1524000" cy="373225"/>
          </a:xfrm>
          <a:prstGeom prst="rect">
            <a:avLst/>
          </a:prstGeom>
          <a:ln w="19050">
            <a:solidFill>
              <a:schemeClr val="tx1"/>
            </a:solidFill>
          </a:ln>
        </p:spPr>
      </p:pic>
    </p:spTree>
    <p:extLst>
      <p:ext uri="{BB962C8B-B14F-4D97-AF65-F5344CB8AC3E}">
        <p14:creationId xmlns:p14="http://schemas.microsoft.com/office/powerpoint/2010/main" val="17042644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532307" y="211072"/>
            <a:ext cx="2129282" cy="1842079"/>
            <a:chOff x="3314123" y="0"/>
            <a:chExt cx="2129282" cy="1842079"/>
          </a:xfrm>
        </p:grpSpPr>
        <p:sp>
          <p:nvSpPr>
            <p:cNvPr id="6" name="Hexagon 5"/>
            <p:cNvSpPr/>
            <p:nvPr/>
          </p:nvSpPr>
          <p:spPr>
            <a:xfrm>
              <a:off x="3314123" y="0"/>
              <a:ext cx="2129282" cy="1842079"/>
            </a:xfrm>
            <a:prstGeom prst="hexagon">
              <a:avLst>
                <a:gd name="adj" fmla="val 28570"/>
                <a:gd name="vf" fmla="val 115470"/>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7" name="Hexagon 4"/>
            <p:cNvSpPr/>
            <p:nvPr/>
          </p:nvSpPr>
          <p:spPr>
            <a:xfrm>
              <a:off x="3666990" y="305272"/>
              <a:ext cx="1423548" cy="123153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kern="1200" dirty="0">
                  <a:solidFill>
                    <a:sysClr val="window" lastClr="FFFFFF"/>
                  </a:solidFill>
                  <a:latin typeface="Calibri"/>
                  <a:ea typeface="+mn-ea"/>
                  <a:cs typeface="+mn-cs"/>
                </a:rPr>
                <a:t>Mastery </a:t>
              </a:r>
              <a:r>
                <a:rPr lang="en-GB" sz="1500" kern="1200" dirty="0" smtClean="0">
                  <a:solidFill>
                    <a:sysClr val="window" lastClr="FFFFFF"/>
                  </a:solidFill>
                  <a:latin typeface="Calibri"/>
                  <a:ea typeface="+mn-ea"/>
                  <a:cs typeface="+mn-cs"/>
                </a:rPr>
                <a:t>Learning and goals;</a:t>
              </a:r>
            </a:p>
            <a:p>
              <a:pPr lvl="0" algn="ctr" defTabSz="666750">
                <a:lnSpc>
                  <a:spcPct val="90000"/>
                </a:lnSpc>
                <a:spcBef>
                  <a:spcPct val="0"/>
                </a:spcBef>
                <a:spcAft>
                  <a:spcPct val="35000"/>
                </a:spcAft>
              </a:pPr>
              <a:r>
                <a:rPr lang="en-GB" sz="1500" kern="1200" dirty="0" smtClean="0">
                  <a:solidFill>
                    <a:sysClr val="window" lastClr="FFFFFF"/>
                  </a:solidFill>
                  <a:latin typeface="Calibri"/>
                  <a:ea typeface="+mn-ea"/>
                  <a:cs typeface="+mn-cs"/>
                </a:rPr>
                <a:t> </a:t>
              </a:r>
              <a:r>
                <a:rPr lang="en-GB" sz="1500" kern="1200" dirty="0">
                  <a:solidFill>
                    <a:sysClr val="window" lastClr="FFFFFF"/>
                  </a:solidFill>
                  <a:latin typeface="Calibri"/>
                  <a:ea typeface="+mn-ea"/>
                  <a:cs typeface="+mn-cs"/>
                </a:rPr>
                <a:t>catch up/ keep up</a:t>
              </a:r>
            </a:p>
          </p:txBody>
        </p:sp>
      </p:gr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4669" y="4522899"/>
            <a:ext cx="21336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9439" y="3379424"/>
            <a:ext cx="21336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270" y="3379424"/>
            <a:ext cx="21336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7848" y="2181879"/>
            <a:ext cx="2603500" cy="224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itle 20"/>
          <p:cNvSpPr>
            <a:spLocks noGrp="1"/>
          </p:cNvSpPr>
          <p:nvPr>
            <p:ph type="title"/>
          </p:nvPr>
        </p:nvSpPr>
        <p:spPr>
          <a:xfrm>
            <a:off x="179512" y="485659"/>
            <a:ext cx="2952328" cy="1815882"/>
          </a:xfrm>
          <a:prstGeom prst="rect">
            <a:avLst/>
          </a:prstGeom>
        </p:spPr>
        <p:txBody>
          <a:bodyPr wrap="square">
            <a:spAutoFit/>
          </a:bodyPr>
          <a:lstStyle/>
          <a:p>
            <a:r>
              <a:rPr lang="en-GB" sz="2800" dirty="0" smtClean="0">
                <a:solidFill>
                  <a:prstClr val="black"/>
                </a:solidFill>
                <a:latin typeface="Calibri"/>
                <a:ea typeface="Calibri"/>
                <a:cs typeface="Times New Roman"/>
              </a:rPr>
              <a:t>Developing a coherent </a:t>
            </a:r>
            <a:r>
              <a:rPr lang="en-GB" sz="2800" dirty="0">
                <a:solidFill>
                  <a:prstClr val="black"/>
                </a:solidFill>
                <a:latin typeface="Calibri"/>
                <a:ea typeface="Calibri"/>
                <a:cs typeface="Times New Roman"/>
              </a:rPr>
              <a:t>assessment strategy </a:t>
            </a:r>
            <a:endParaRPr lang="en-GB" sz="2800" dirty="0"/>
          </a:p>
        </p:txBody>
      </p:sp>
      <p:grpSp>
        <p:nvGrpSpPr>
          <p:cNvPr id="13" name="Group 12"/>
          <p:cNvGrpSpPr/>
          <p:nvPr/>
        </p:nvGrpSpPr>
        <p:grpSpPr>
          <a:xfrm>
            <a:off x="117848" y="2405870"/>
            <a:ext cx="2549422" cy="1466940"/>
            <a:chOff x="117848" y="2405870"/>
            <a:chExt cx="2549422" cy="1466940"/>
          </a:xfrm>
        </p:grpSpPr>
        <p:sp>
          <p:nvSpPr>
            <p:cNvPr id="12" name="Cloud 11"/>
            <p:cNvSpPr/>
            <p:nvPr/>
          </p:nvSpPr>
          <p:spPr>
            <a:xfrm>
              <a:off x="117848" y="2405870"/>
              <a:ext cx="2549422" cy="146694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208581" y="2783402"/>
              <a:ext cx="2367956" cy="523220"/>
            </a:xfrm>
            <a:prstGeom prst="rect">
              <a:avLst/>
            </a:prstGeom>
          </p:spPr>
          <p:txBody>
            <a:bodyPr wrap="none">
              <a:spAutoFit/>
            </a:bodyPr>
            <a:lstStyle/>
            <a:p>
              <a:r>
                <a:rPr lang="en-GB" sz="2800" dirty="0">
                  <a:solidFill>
                    <a:schemeClr val="bg1"/>
                  </a:solidFill>
                  <a:latin typeface="Calibri"/>
                  <a:ea typeface="Calibri"/>
                  <a:cs typeface="Times New Roman"/>
                </a:rPr>
                <a:t>Some big ideas</a:t>
              </a:r>
              <a:endParaRPr lang="en-GB" dirty="0">
                <a:solidFill>
                  <a:schemeClr val="bg1"/>
                </a:solidFill>
              </a:endParaRPr>
            </a:p>
          </p:txBody>
        </p:sp>
      </p:grpSp>
      <p:pic>
        <p:nvPicPr>
          <p:cNvPr id="1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90107" y="1291490"/>
            <a:ext cx="2196773" cy="1901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7270" y="1318308"/>
            <a:ext cx="21336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776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7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2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397" y="232817"/>
            <a:ext cx="6131024" cy="1143000"/>
          </a:xfrm>
          <a:solidFill>
            <a:srgbClr val="FFFF66"/>
          </a:solidFill>
        </p:spPr>
        <p:txBody>
          <a:bodyPr/>
          <a:lstStyle/>
          <a:p>
            <a:pPr marL="342900" indent="-342900" algn="l">
              <a:buFont typeface="Wingdings" panose="05000000000000000000" pitchFamily="2" charset="2"/>
              <a:buChar char="ü"/>
            </a:pPr>
            <a:r>
              <a:rPr lang="en-GB" sz="2400" b="1" dirty="0">
                <a:solidFill>
                  <a:srgbClr val="0070C0"/>
                </a:solidFill>
              </a:rPr>
              <a:t>Y2 </a:t>
            </a:r>
            <a:r>
              <a:rPr lang="en-GB" sz="2400" b="1" dirty="0" smtClean="0">
                <a:solidFill>
                  <a:srgbClr val="0070C0"/>
                </a:solidFill>
              </a:rPr>
              <a:t>apprentice:</a:t>
            </a:r>
            <a:r>
              <a:rPr lang="en-GB" sz="2400" b="1" dirty="0">
                <a:solidFill>
                  <a:srgbClr val="0070C0"/>
                </a:solidFill>
              </a:rPr>
              <a:t/>
            </a:r>
            <a:br>
              <a:rPr lang="en-GB" sz="2400" b="1" dirty="0">
                <a:solidFill>
                  <a:srgbClr val="0070C0"/>
                </a:solidFill>
              </a:rPr>
            </a:br>
            <a:r>
              <a:rPr lang="en-GB" sz="1400" b="1" dirty="0" smtClean="0">
                <a:solidFill>
                  <a:srgbClr val="0070C0"/>
                </a:solidFill>
              </a:rPr>
              <a:t>Addition and subtraction: Deepening </a:t>
            </a:r>
            <a:r>
              <a:rPr lang="en-GB" sz="1400" b="1" dirty="0">
                <a:solidFill>
                  <a:srgbClr val="0070C0"/>
                </a:solidFill>
              </a:rPr>
              <a:t>understanding of year 1 </a:t>
            </a:r>
            <a:endParaRPr lang="en-GB" sz="14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97767"/>
            <a:ext cx="983779" cy="141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lstStyle/>
          <a:p>
            <a:endParaRPr lang="en-GB" dirty="0"/>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498562" y="1628800"/>
            <a:ext cx="4971876" cy="3431257"/>
          </a:xfrm>
          <a:prstGeom prst="rect">
            <a:avLst/>
          </a:prstGeom>
          <a:noFill/>
          <a:ln>
            <a:noFill/>
          </a:ln>
        </p:spPr>
      </p:pic>
      <p:sp>
        <p:nvSpPr>
          <p:cNvPr id="5" name="TextBox 4"/>
          <p:cNvSpPr txBox="1"/>
          <p:nvPr/>
        </p:nvSpPr>
        <p:spPr>
          <a:xfrm>
            <a:off x="4834510" y="2950743"/>
            <a:ext cx="4083169" cy="369332"/>
          </a:xfrm>
          <a:prstGeom prst="rect">
            <a:avLst/>
          </a:prstGeom>
          <a:noFill/>
        </p:spPr>
        <p:txBody>
          <a:bodyPr wrap="none" rtlCol="0">
            <a:spAutoFit/>
          </a:bodyPr>
          <a:lstStyle/>
          <a:p>
            <a:r>
              <a:rPr lang="en-GB" dirty="0" smtClean="0"/>
              <a:t>Builds imagery linked to bar models… </a:t>
            </a:r>
            <a:endParaRPr lang="en-GB" dirty="0"/>
          </a:p>
        </p:txBody>
      </p:sp>
      <p:pic>
        <p:nvPicPr>
          <p:cNvPr id="8" name="Content Placeholder 3"/>
          <p:cNvPicPr>
            <a:picLocks noChangeAspect="1"/>
          </p:cNvPicPr>
          <p:nvPr/>
        </p:nvPicPr>
        <p:blipFill rotWithShape="1">
          <a:blip r:embed="rId4">
            <a:extLst>
              <a:ext uri="{28A0092B-C50C-407E-A947-70E740481C1C}">
                <a14:useLocalDpi xmlns:a14="http://schemas.microsoft.com/office/drawing/2010/main" val="0"/>
              </a:ext>
            </a:extLst>
          </a:blip>
          <a:srcRect l="42407" t="79317" r="30336" b="2530"/>
          <a:stretch/>
        </p:blipFill>
        <p:spPr>
          <a:xfrm>
            <a:off x="2915816" y="438123"/>
            <a:ext cx="1524000" cy="373225"/>
          </a:xfrm>
          <a:prstGeom prst="rect">
            <a:avLst/>
          </a:prstGeom>
          <a:ln w="19050">
            <a:solidFill>
              <a:schemeClr val="tx1"/>
            </a:solidFill>
          </a:ln>
        </p:spPr>
      </p:pic>
    </p:spTree>
    <p:extLst>
      <p:ext uri="{BB962C8B-B14F-4D97-AF65-F5344CB8AC3E}">
        <p14:creationId xmlns:p14="http://schemas.microsoft.com/office/powerpoint/2010/main" val="230802518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850106"/>
          </a:xfrm>
          <a:solidFill>
            <a:srgbClr val="CCFF99"/>
          </a:solidFill>
        </p:spPr>
        <p:txBody>
          <a:bodyPr/>
          <a:lstStyle/>
          <a:p>
            <a:r>
              <a:rPr lang="en-GB" dirty="0" smtClean="0"/>
              <a:t> </a:t>
            </a:r>
            <a:r>
              <a:rPr lang="en-GB" sz="2400" b="1" dirty="0" smtClean="0">
                <a:solidFill>
                  <a:srgbClr val="0070C0"/>
                </a:solidFill>
              </a:rPr>
              <a:t>Year 2 apprentice+: NPV+ add/sub</a:t>
            </a:r>
            <a:br>
              <a:rPr lang="en-GB" sz="2400" b="1" dirty="0" smtClean="0">
                <a:solidFill>
                  <a:srgbClr val="0070C0"/>
                </a:solidFill>
              </a:rPr>
            </a:br>
            <a:r>
              <a:rPr lang="en-GB" sz="2400" b="1" dirty="0" smtClean="0">
                <a:solidFill>
                  <a:srgbClr val="0070C0"/>
                </a:solidFill>
              </a:rPr>
              <a:t>Routine/ non-routine problem solving</a:t>
            </a:r>
            <a:endParaRPr lang="en-GB" sz="2400" b="1" dirty="0">
              <a:solidFill>
                <a:srgbClr val="0070C0"/>
              </a:solidFill>
            </a:endParaRPr>
          </a:p>
        </p:txBody>
      </p:sp>
      <p:sp>
        <p:nvSpPr>
          <p:cNvPr id="3" name="Content Placeholder 2"/>
          <p:cNvSpPr>
            <a:spLocks noGrp="1"/>
          </p:cNvSpPr>
          <p:nvPr>
            <p:ph idx="1"/>
          </p:nvPr>
        </p:nvSpPr>
        <p:spPr>
          <a:xfrm>
            <a:off x="467544" y="3813294"/>
            <a:ext cx="4498536" cy="1267741"/>
          </a:xfrm>
        </p:spPr>
        <p:txBody>
          <a:bodyPr>
            <a:normAutofit/>
          </a:bodyPr>
          <a:lstStyle/>
          <a:p>
            <a:r>
              <a:rPr lang="en-GB" sz="1600" b="1" dirty="0">
                <a:solidFill>
                  <a:srgbClr val="FF0000"/>
                </a:solidFill>
              </a:rPr>
              <a:t>Is there another way?</a:t>
            </a:r>
          </a:p>
          <a:p>
            <a:r>
              <a:rPr lang="en-GB" sz="1600" b="1" dirty="0">
                <a:solidFill>
                  <a:srgbClr val="FF0000"/>
                </a:solidFill>
              </a:rPr>
              <a:t>Do you think there are any more?</a:t>
            </a:r>
          </a:p>
          <a:p>
            <a:r>
              <a:rPr lang="en-GB" sz="1600" b="1" dirty="0">
                <a:solidFill>
                  <a:srgbClr val="FF0000"/>
                </a:solidFill>
              </a:rPr>
              <a:t>Have you found them all?</a:t>
            </a:r>
          </a:p>
          <a:p>
            <a:r>
              <a:rPr lang="en-GB" sz="1600" b="1" dirty="0">
                <a:solidFill>
                  <a:srgbClr val="FF0000"/>
                </a:solidFill>
              </a:rPr>
              <a:t>How do you know</a:t>
            </a:r>
            <a:r>
              <a:rPr lang="en-GB" sz="1600" b="1" dirty="0" smtClean="0">
                <a:solidFill>
                  <a:srgbClr val="FF0000"/>
                </a:solidFill>
              </a:rPr>
              <a:t>?</a:t>
            </a:r>
            <a:endParaRPr lang="en-GB" sz="1600" b="1" dirty="0">
              <a:solidFill>
                <a:srgbClr val="FF0000"/>
              </a:solidFill>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268760"/>
            <a:ext cx="2190853" cy="2482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08904" y="1246419"/>
            <a:ext cx="2219559" cy="2527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06557" y="1253924"/>
            <a:ext cx="2237453" cy="2552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44010" y="1188933"/>
            <a:ext cx="2280161" cy="2594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72200" y="3851538"/>
            <a:ext cx="2095131" cy="2358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18660" y="5064403"/>
            <a:ext cx="6365845" cy="646331"/>
          </a:xfrm>
          <a:prstGeom prst="rect">
            <a:avLst/>
          </a:prstGeom>
          <a:noFill/>
        </p:spPr>
        <p:txBody>
          <a:bodyPr wrap="none" rtlCol="0">
            <a:spAutoFit/>
          </a:bodyPr>
          <a:lstStyle/>
          <a:p>
            <a:r>
              <a:rPr lang="en-GB" b="1" dirty="0" smtClean="0">
                <a:solidFill>
                  <a:srgbClr val="0070C0"/>
                </a:solidFill>
              </a:rPr>
              <a:t>Y2: Use place value and number facts to solve problems</a:t>
            </a:r>
          </a:p>
          <a:p>
            <a:r>
              <a:rPr lang="en-GB" b="1" dirty="0" smtClean="0">
                <a:solidFill>
                  <a:srgbClr val="0070C0"/>
                </a:solidFill>
              </a:rPr>
              <a:t>Y2: Solve problems with addition and subtraction</a:t>
            </a:r>
            <a:endParaRPr lang="en-GB" b="1" dirty="0">
              <a:solidFill>
                <a:srgbClr val="0070C0"/>
              </a:solidFill>
            </a:endParaRPr>
          </a:p>
        </p:txBody>
      </p:sp>
    </p:spTree>
    <p:extLst>
      <p:ext uri="{BB962C8B-B14F-4D97-AF65-F5344CB8AC3E}">
        <p14:creationId xmlns:p14="http://schemas.microsoft.com/office/powerpoint/2010/main" val="327400994"/>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922114"/>
          </a:xfrm>
          <a:solidFill>
            <a:srgbClr val="CCFF99"/>
          </a:solidFill>
        </p:spPr>
        <p:txBody>
          <a:bodyPr/>
          <a:lstStyle/>
          <a:p>
            <a:pPr algn="l"/>
            <a:r>
              <a:rPr lang="en-GB" sz="2000" b="1" dirty="0" smtClean="0">
                <a:solidFill>
                  <a:srgbClr val="0070C0"/>
                </a:solidFill>
              </a:rPr>
              <a:t>Apprentice: By </a:t>
            </a:r>
            <a:r>
              <a:rPr lang="en-GB" sz="2000" b="1" dirty="0">
                <a:solidFill>
                  <a:srgbClr val="0070C0"/>
                </a:solidFill>
              </a:rPr>
              <a:t>November Y2 pupils </a:t>
            </a:r>
            <a:r>
              <a:rPr lang="en-GB" sz="2000" b="1" dirty="0" smtClean="0">
                <a:solidFill>
                  <a:srgbClr val="0070C0"/>
                </a:solidFill>
              </a:rPr>
              <a:t>sufficiently secure with</a:t>
            </a:r>
            <a:endParaRPr lang="en-GB" sz="2000" dirty="0"/>
          </a:p>
        </p:txBody>
      </p:sp>
      <p:sp>
        <p:nvSpPr>
          <p:cNvPr id="3" name="Content Placeholder 2"/>
          <p:cNvSpPr>
            <a:spLocks noGrp="1"/>
          </p:cNvSpPr>
          <p:nvPr>
            <p:ph idx="1"/>
          </p:nvPr>
        </p:nvSpPr>
        <p:spPr>
          <a:xfrm>
            <a:off x="462879" y="1196752"/>
            <a:ext cx="8229600" cy="4349080"/>
          </a:xfrm>
        </p:spPr>
        <p:txBody>
          <a:bodyPr>
            <a:normAutofit lnSpcReduction="10000"/>
          </a:bodyPr>
          <a:lstStyle/>
          <a:p>
            <a:pPr marL="0" indent="0">
              <a:buNone/>
            </a:pPr>
            <a:r>
              <a:rPr lang="en-GB" sz="2400" b="1" dirty="0" smtClean="0">
                <a:solidFill>
                  <a:srgbClr val="0070C0"/>
                </a:solidFill>
              </a:rPr>
              <a:t>Multiplication and division</a:t>
            </a:r>
            <a:endParaRPr lang="en-GB" sz="2400" dirty="0" smtClean="0">
              <a:solidFill>
                <a:srgbClr val="0070C0"/>
              </a:solidFill>
            </a:endParaRPr>
          </a:p>
          <a:p>
            <a:pPr marL="0" indent="0">
              <a:buNone/>
            </a:pPr>
            <a:r>
              <a:rPr lang="en-GB" sz="1600" dirty="0" smtClean="0">
                <a:solidFill>
                  <a:srgbClr val="0070C0"/>
                </a:solidFill>
              </a:rPr>
              <a:t>(Number and measures/ money. </a:t>
            </a:r>
            <a:r>
              <a:rPr lang="en-GB" sz="1600" dirty="0" smtClean="0">
                <a:solidFill>
                  <a:srgbClr val="FF0000"/>
                </a:solidFill>
              </a:rPr>
              <a:t>In year 1 pupils have also been counting in 5s</a:t>
            </a:r>
            <a:r>
              <a:rPr lang="en-GB" sz="1600" dirty="0" smtClean="0">
                <a:solidFill>
                  <a:srgbClr val="0070C0"/>
                </a:solidFill>
              </a:rPr>
              <a:t>)</a:t>
            </a:r>
          </a:p>
          <a:p>
            <a:r>
              <a:rPr lang="en-GB" sz="1600" dirty="0" smtClean="0"/>
              <a:t>Counting in steps of 2 and 10 from 0 to at least 20 </a:t>
            </a:r>
            <a:r>
              <a:rPr lang="en-GB" sz="1600" dirty="0" smtClean="0">
                <a:solidFill>
                  <a:schemeClr val="tx1">
                    <a:lumMod val="50000"/>
                    <a:lumOff val="50000"/>
                  </a:schemeClr>
                </a:solidFill>
              </a:rPr>
              <a:t>(making links with counting 2ps and 10ps)</a:t>
            </a:r>
          </a:p>
          <a:p>
            <a:r>
              <a:rPr lang="en-GB" sz="1600" dirty="0" smtClean="0"/>
              <a:t>Using counting in 2s and 10s to solve problems involving multiplication and division </a:t>
            </a:r>
            <a:r>
              <a:rPr lang="en-GB" sz="1600" dirty="0" smtClean="0">
                <a:solidFill>
                  <a:schemeClr val="tx1">
                    <a:lumMod val="50000"/>
                    <a:lumOff val="50000"/>
                  </a:schemeClr>
                </a:solidFill>
              </a:rPr>
              <a:t>(making links with 2ps and 10ps)</a:t>
            </a:r>
          </a:p>
          <a:p>
            <a:r>
              <a:rPr lang="en-GB" sz="1600" dirty="0" smtClean="0"/>
              <a:t>Linking representations of 1 and 2 digit numbers to explain which numbers are even/ odd and why. Linking counting in multiples of 2 to even numbers.</a:t>
            </a:r>
          </a:p>
          <a:p>
            <a:r>
              <a:rPr lang="en-GB" sz="1600" dirty="0" smtClean="0"/>
              <a:t>Modelling counting in 2s and 10s as jumps along a number line and by making an array becoming aware that these representations are all linked to repeatedly adding the same number.</a:t>
            </a:r>
          </a:p>
          <a:p>
            <a:r>
              <a:rPr lang="en-GB" sz="1600" dirty="0" smtClean="0"/>
              <a:t>Making an array for multiples of 2 and 10 describing it as both row x column and column x row knowing that the total will be the same.</a:t>
            </a:r>
          </a:p>
          <a:p>
            <a:r>
              <a:rPr lang="en-GB" sz="1600" dirty="0" smtClean="0"/>
              <a:t>Recognising totals in  money that could be made only with 2p and 10p coins </a:t>
            </a:r>
            <a:r>
              <a:rPr lang="en-GB" sz="1600" dirty="0" smtClean="0">
                <a:solidFill>
                  <a:schemeClr val="tx1">
                    <a:lumMod val="50000"/>
                    <a:lumOff val="50000"/>
                  </a:schemeClr>
                </a:solidFill>
              </a:rPr>
              <a:t>(Using counting to: check solutions, work systematically and know they have found all solutions)</a:t>
            </a:r>
          </a:p>
          <a:p>
            <a:pPr marL="0" indent="0">
              <a:buNone/>
            </a:pPr>
            <a:endParaRPr lang="en-GB" sz="1600" dirty="0" smtClean="0"/>
          </a:p>
        </p:txBody>
      </p:sp>
      <p:sp>
        <p:nvSpPr>
          <p:cNvPr id="5" name="TextBox 4"/>
          <p:cNvSpPr txBox="1"/>
          <p:nvPr/>
        </p:nvSpPr>
        <p:spPr>
          <a:xfrm>
            <a:off x="462879" y="5311667"/>
            <a:ext cx="7992888" cy="1323439"/>
          </a:xfrm>
          <a:prstGeom prst="rect">
            <a:avLst/>
          </a:prstGeom>
          <a:solidFill>
            <a:srgbClr val="CCFF99"/>
          </a:solidFill>
        </p:spPr>
        <p:txBody>
          <a:bodyPr wrap="square" rtlCol="0">
            <a:spAutoFit/>
          </a:bodyPr>
          <a:lstStyle/>
          <a:p>
            <a:r>
              <a:rPr lang="en-GB" sz="1600" dirty="0"/>
              <a:t>Recording in response to problems:</a:t>
            </a:r>
          </a:p>
          <a:p>
            <a:pPr marL="285750" indent="-285750">
              <a:buFont typeface="Arial" panose="020B0604020202020204" pitchFamily="34" charset="0"/>
              <a:buChar char="•"/>
            </a:pPr>
            <a:r>
              <a:rPr lang="en-GB" sz="1600" dirty="0"/>
              <a:t>Number sentences using signs and symbols </a:t>
            </a:r>
          </a:p>
          <a:p>
            <a:pPr marL="285750" indent="-285750">
              <a:buFont typeface="Arial" panose="020B0604020202020204" pitchFamily="34" charset="0"/>
              <a:buChar char="•"/>
            </a:pPr>
            <a:r>
              <a:rPr lang="en-GB" sz="1600" dirty="0"/>
              <a:t>Number sentence + structured and unstructured number lines to 100 understanding the links between the two </a:t>
            </a:r>
            <a:r>
              <a:rPr lang="en-GB" sz="1600" dirty="0" smtClean="0"/>
              <a:t>strategies</a:t>
            </a:r>
          </a:p>
          <a:p>
            <a:pPr marL="285750" indent="-285750">
              <a:buFont typeface="Arial" panose="020B0604020202020204" pitchFamily="34" charset="0"/>
              <a:buChar char="•"/>
            </a:pPr>
            <a:r>
              <a:rPr lang="en-GB" sz="1600" dirty="0" smtClean="0"/>
              <a:t>Number sentence and an array</a:t>
            </a:r>
            <a:endParaRPr lang="en-GB" sz="1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764704"/>
            <a:ext cx="1560513" cy="40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69867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37076"/>
            <a:ext cx="6131024" cy="1143000"/>
          </a:xfrm>
          <a:solidFill>
            <a:srgbClr val="FFFF66"/>
          </a:solidFill>
        </p:spPr>
        <p:txBody>
          <a:bodyPr/>
          <a:lstStyle/>
          <a:p>
            <a:pPr marL="342900" indent="-342900" algn="l">
              <a:buFont typeface="Wingdings" panose="05000000000000000000" pitchFamily="2" charset="2"/>
              <a:buChar char="ü"/>
            </a:pPr>
            <a:r>
              <a:rPr lang="en-GB" sz="2400" b="1" dirty="0" smtClean="0">
                <a:solidFill>
                  <a:srgbClr val="0070C0"/>
                </a:solidFill>
              </a:rPr>
              <a:t>Y2 apprentice:</a:t>
            </a:r>
            <a:br>
              <a:rPr lang="en-GB" sz="2400" b="1" dirty="0" smtClean="0">
                <a:solidFill>
                  <a:srgbClr val="0070C0"/>
                </a:solidFill>
              </a:rPr>
            </a:br>
            <a:r>
              <a:rPr lang="en-GB" sz="1400" b="1" dirty="0" smtClean="0">
                <a:solidFill>
                  <a:srgbClr val="0070C0"/>
                </a:solidFill>
              </a:rPr>
              <a:t>Multiplication and division: Deepening understanding of year 1 </a:t>
            </a:r>
            <a:endParaRPr lang="en-GB" sz="1400" b="1" dirty="0">
              <a:solidFill>
                <a:srgbClr val="0070C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102026"/>
            <a:ext cx="983779" cy="141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3" y="2132856"/>
            <a:ext cx="7992889" cy="2584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679756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600" y="260648"/>
            <a:ext cx="6131024" cy="1143000"/>
          </a:xfrm>
          <a:solidFill>
            <a:srgbClr val="FFFF66"/>
          </a:solidFill>
        </p:spPr>
        <p:txBody>
          <a:bodyPr/>
          <a:lstStyle/>
          <a:p>
            <a:pPr marL="342900" indent="-342900" algn="l">
              <a:buFont typeface="Wingdings" panose="05000000000000000000" pitchFamily="2" charset="2"/>
              <a:buChar char="ü"/>
            </a:pPr>
            <a:r>
              <a:rPr lang="en-GB" sz="2400" b="1" dirty="0" smtClean="0">
                <a:solidFill>
                  <a:srgbClr val="0070C0"/>
                </a:solidFill>
              </a:rPr>
              <a:t>Y2 apprentice:</a:t>
            </a:r>
            <a:br>
              <a:rPr lang="en-GB" sz="2400" b="1" dirty="0" smtClean="0">
                <a:solidFill>
                  <a:srgbClr val="0070C0"/>
                </a:solidFill>
              </a:rPr>
            </a:br>
            <a:r>
              <a:rPr lang="en-GB" sz="1400" b="1" dirty="0" smtClean="0">
                <a:solidFill>
                  <a:srgbClr val="0070C0"/>
                </a:solidFill>
              </a:rPr>
              <a:t>Multiplication and division: Deepening understanding of year 1 </a:t>
            </a:r>
            <a:endParaRPr lang="en-GB" sz="1400" b="1" dirty="0">
              <a:solidFill>
                <a:srgbClr val="0070C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9919" y="104663"/>
            <a:ext cx="983779" cy="141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628800"/>
            <a:ext cx="5604457" cy="1030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3077" y="2636912"/>
            <a:ext cx="5641094" cy="1134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9043" y="3793929"/>
            <a:ext cx="7809026" cy="1003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775" y="4653136"/>
            <a:ext cx="6856408" cy="1106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965529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19055" cy="1143000"/>
          </a:xfrm>
          <a:solidFill>
            <a:srgbClr val="CCFF99"/>
          </a:solidFill>
        </p:spPr>
        <p:txBody>
          <a:bodyPr/>
          <a:lstStyle/>
          <a:p>
            <a:r>
              <a:rPr lang="en-GB" sz="2000" b="1" dirty="0">
                <a:solidFill>
                  <a:srgbClr val="0070C0"/>
                </a:solidFill>
              </a:rPr>
              <a:t>Year 2 </a:t>
            </a:r>
            <a:r>
              <a:rPr lang="en-GB" sz="2000" b="1" dirty="0" smtClean="0">
                <a:solidFill>
                  <a:srgbClr val="0070C0"/>
                </a:solidFill>
              </a:rPr>
              <a:t>apprentice: NPV</a:t>
            </a:r>
            <a:r>
              <a:rPr lang="en-GB" sz="2000" b="1" dirty="0">
                <a:solidFill>
                  <a:srgbClr val="0070C0"/>
                </a:solidFill>
              </a:rPr>
              <a:t> </a:t>
            </a:r>
            <a:r>
              <a:rPr lang="en-GB" sz="2000" b="1" dirty="0" smtClean="0">
                <a:solidFill>
                  <a:srgbClr val="0070C0"/>
                </a:solidFill>
              </a:rPr>
              <a:t>multiplication and division</a:t>
            </a:r>
            <a:r>
              <a:rPr lang="en-GB" sz="2000" b="1" dirty="0">
                <a:solidFill>
                  <a:srgbClr val="0070C0"/>
                </a:solidFill>
              </a:rPr>
              <a:t/>
            </a:r>
            <a:br>
              <a:rPr lang="en-GB" sz="2000" b="1" dirty="0">
                <a:solidFill>
                  <a:srgbClr val="0070C0"/>
                </a:solidFill>
              </a:rPr>
            </a:br>
            <a:r>
              <a:rPr lang="en-GB" sz="2000" b="1" dirty="0">
                <a:solidFill>
                  <a:srgbClr val="0070C0"/>
                </a:solidFill>
              </a:rPr>
              <a:t>Routine/ non-routine problem solving</a:t>
            </a:r>
            <a:endParaRPr lang="en-GB" sz="2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08807"/>
            <a:ext cx="2448272" cy="2751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7923" y="1488929"/>
            <a:ext cx="2498202" cy="2770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9" y="1543494"/>
            <a:ext cx="2448272" cy="2754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5536" y="4303623"/>
            <a:ext cx="3852337" cy="1477328"/>
          </a:xfrm>
          <a:prstGeom prst="rect">
            <a:avLst/>
          </a:prstGeom>
          <a:noFill/>
        </p:spPr>
        <p:txBody>
          <a:bodyPr wrap="none" rtlCol="0">
            <a:spAutoFit/>
          </a:bodyPr>
          <a:lstStyle/>
          <a:p>
            <a:r>
              <a:rPr lang="en-GB" b="1" dirty="0">
                <a:solidFill>
                  <a:srgbClr val="FF0000"/>
                </a:solidFill>
              </a:rPr>
              <a:t>Is there another way?</a:t>
            </a:r>
          </a:p>
          <a:p>
            <a:r>
              <a:rPr lang="en-GB" b="1" dirty="0">
                <a:solidFill>
                  <a:srgbClr val="FF0000"/>
                </a:solidFill>
              </a:rPr>
              <a:t>Do you think there are any more?</a:t>
            </a:r>
          </a:p>
          <a:p>
            <a:r>
              <a:rPr lang="en-GB" b="1" dirty="0">
                <a:solidFill>
                  <a:srgbClr val="FF0000"/>
                </a:solidFill>
              </a:rPr>
              <a:t>Have you found them all?</a:t>
            </a:r>
          </a:p>
          <a:p>
            <a:r>
              <a:rPr lang="en-GB" b="1" dirty="0">
                <a:solidFill>
                  <a:srgbClr val="FF0000"/>
                </a:solidFill>
              </a:rPr>
              <a:t>How do you know?</a:t>
            </a:r>
          </a:p>
          <a:p>
            <a:endParaRPr lang="en-GB" dirty="0"/>
          </a:p>
        </p:txBody>
      </p:sp>
      <p:sp>
        <p:nvSpPr>
          <p:cNvPr id="8" name="TextBox 7"/>
          <p:cNvSpPr txBox="1"/>
          <p:nvPr/>
        </p:nvSpPr>
        <p:spPr>
          <a:xfrm>
            <a:off x="4247873" y="4365104"/>
            <a:ext cx="4209047" cy="1477328"/>
          </a:xfrm>
          <a:prstGeom prst="rect">
            <a:avLst/>
          </a:prstGeom>
          <a:noFill/>
        </p:spPr>
        <p:txBody>
          <a:bodyPr wrap="square" rtlCol="0">
            <a:spAutoFit/>
          </a:bodyPr>
          <a:lstStyle/>
          <a:p>
            <a:endParaRPr lang="en-GB" b="1" dirty="0" smtClean="0">
              <a:solidFill>
                <a:srgbClr val="0070C0"/>
              </a:solidFill>
            </a:endParaRPr>
          </a:p>
          <a:p>
            <a:r>
              <a:rPr lang="en-GB" b="1" dirty="0" smtClean="0">
                <a:solidFill>
                  <a:srgbClr val="0070C0"/>
                </a:solidFill>
              </a:rPr>
              <a:t>Y2: Solve problems involving multiplication and division, using arrays repeated addition, mental methods…</a:t>
            </a:r>
            <a:endParaRPr lang="en-GB" b="1" dirty="0">
              <a:solidFill>
                <a:srgbClr val="0070C0"/>
              </a:solidFill>
            </a:endParaRPr>
          </a:p>
        </p:txBody>
      </p:sp>
    </p:spTree>
    <p:extLst>
      <p:ext uri="{BB962C8B-B14F-4D97-AF65-F5344CB8AC3E}">
        <p14:creationId xmlns:p14="http://schemas.microsoft.com/office/powerpoint/2010/main" val="6844842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CCFF99"/>
          </a:solidFill>
        </p:spPr>
        <p:txBody>
          <a:bodyPr/>
          <a:lstStyle/>
          <a:p>
            <a:pPr algn="l"/>
            <a:r>
              <a:rPr lang="en-GB" sz="2000" b="1" dirty="0">
                <a:solidFill>
                  <a:srgbClr val="0070C0"/>
                </a:solidFill>
              </a:rPr>
              <a:t>By November </a:t>
            </a:r>
            <a:r>
              <a:rPr lang="en-GB" sz="2000" b="1" dirty="0" smtClean="0">
                <a:solidFill>
                  <a:srgbClr val="0070C0"/>
                </a:solidFill>
              </a:rPr>
              <a:t>Y6 </a:t>
            </a:r>
            <a:r>
              <a:rPr lang="en-GB" sz="2000" b="1" dirty="0">
                <a:solidFill>
                  <a:srgbClr val="0070C0"/>
                </a:solidFill>
              </a:rPr>
              <a:t>pupils </a:t>
            </a:r>
            <a:r>
              <a:rPr lang="en-GB" sz="2000" b="1" dirty="0" smtClean="0">
                <a:solidFill>
                  <a:srgbClr val="0070C0"/>
                </a:solidFill>
              </a:rPr>
              <a:t>sufficiently secure with:</a:t>
            </a:r>
            <a:endParaRPr lang="en-GB" sz="2000" b="1" dirty="0">
              <a:solidFill>
                <a:srgbClr val="0070C0"/>
              </a:solidFill>
            </a:endParaRPr>
          </a:p>
        </p:txBody>
      </p:sp>
      <p:sp>
        <p:nvSpPr>
          <p:cNvPr id="3" name="Content Placeholder 2"/>
          <p:cNvSpPr>
            <a:spLocks noGrp="1"/>
          </p:cNvSpPr>
          <p:nvPr>
            <p:ph idx="1"/>
          </p:nvPr>
        </p:nvSpPr>
        <p:spPr/>
        <p:txBody>
          <a:bodyPr>
            <a:normAutofit/>
          </a:bodyPr>
          <a:lstStyle/>
          <a:p>
            <a:pPr marL="0" indent="0">
              <a:buNone/>
            </a:pPr>
            <a:r>
              <a:rPr lang="en-GB" b="1" dirty="0" smtClean="0">
                <a:solidFill>
                  <a:srgbClr val="0070C0"/>
                </a:solidFill>
              </a:rPr>
              <a:t>Number and place value</a:t>
            </a:r>
          </a:p>
          <a:p>
            <a:r>
              <a:rPr lang="en-GB" sz="1600" dirty="0" smtClean="0"/>
              <a:t>Reading, writing</a:t>
            </a:r>
            <a:r>
              <a:rPr lang="en-GB" sz="1600" dirty="0"/>
              <a:t>,</a:t>
            </a:r>
            <a:r>
              <a:rPr lang="en-GB" sz="1600" dirty="0" smtClean="0"/>
              <a:t> ordering and comparing numbers to at least 1,000,000 determining the value of each digit </a:t>
            </a:r>
            <a:r>
              <a:rPr lang="en-GB" sz="1600" b="1" dirty="0" smtClean="0">
                <a:solidFill>
                  <a:schemeClr val="tx1">
                    <a:lumMod val="50000"/>
                    <a:lumOff val="50000"/>
                  </a:schemeClr>
                </a:solidFill>
              </a:rPr>
              <a:t>(and using this knowledge in the context of problem solving including in measures Year 5.)</a:t>
            </a:r>
          </a:p>
          <a:p>
            <a:r>
              <a:rPr lang="en-GB" sz="1600" dirty="0" smtClean="0"/>
              <a:t>Rounding any number up to 1,000,000 to the nearest 10,100,1000, 10,000 and 100,000 </a:t>
            </a:r>
            <a:r>
              <a:rPr lang="en-GB" sz="1600" b="1" dirty="0">
                <a:solidFill>
                  <a:schemeClr val="tx1">
                    <a:lumMod val="50000"/>
                    <a:lumOff val="50000"/>
                  </a:schemeClr>
                </a:solidFill>
              </a:rPr>
              <a:t>(and using this knowledge in the context of problem solving including in measures Year 5.)</a:t>
            </a:r>
          </a:p>
          <a:p>
            <a:r>
              <a:rPr lang="en-GB" sz="1600" dirty="0" smtClean="0"/>
              <a:t>Using this knowledge and understanding to work mentally where appropriate, check answers to calculations and determine how accurate an answer needs to be </a:t>
            </a:r>
          </a:p>
          <a:p>
            <a:r>
              <a:rPr lang="en-GB" sz="1600" dirty="0" smtClean="0"/>
              <a:t>Using decimal notation up to </a:t>
            </a:r>
            <a:r>
              <a:rPr lang="en-GB" sz="1600" dirty="0"/>
              <a:t>2</a:t>
            </a:r>
            <a:r>
              <a:rPr lang="en-GB" sz="1600" dirty="0" smtClean="0"/>
              <a:t> decimal places when converting between units of measurement</a:t>
            </a:r>
          </a:p>
        </p:txBody>
      </p:sp>
    </p:spTree>
    <p:extLst>
      <p:ext uri="{BB962C8B-B14F-4D97-AF65-F5344CB8AC3E}">
        <p14:creationId xmlns:p14="http://schemas.microsoft.com/office/powerpoint/2010/main" val="336640337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06090"/>
          </a:xfrm>
          <a:solidFill>
            <a:srgbClr val="CCFF99"/>
          </a:solidFill>
        </p:spPr>
        <p:txBody>
          <a:bodyPr/>
          <a:lstStyle/>
          <a:p>
            <a:pPr algn="l"/>
            <a:r>
              <a:rPr lang="en-GB" sz="2000" b="1" dirty="0">
                <a:solidFill>
                  <a:srgbClr val="0070C0"/>
                </a:solidFill>
              </a:rPr>
              <a:t>By November </a:t>
            </a:r>
            <a:r>
              <a:rPr lang="en-GB" sz="2000" b="1" dirty="0" smtClean="0">
                <a:solidFill>
                  <a:srgbClr val="0070C0"/>
                </a:solidFill>
              </a:rPr>
              <a:t>Y6 </a:t>
            </a:r>
            <a:r>
              <a:rPr lang="en-GB" sz="2000" b="1" dirty="0">
                <a:solidFill>
                  <a:srgbClr val="0070C0"/>
                </a:solidFill>
              </a:rPr>
              <a:t>pupils </a:t>
            </a:r>
            <a:r>
              <a:rPr lang="en-GB" sz="2000" b="1" dirty="0" smtClean="0">
                <a:solidFill>
                  <a:srgbClr val="0070C0"/>
                </a:solidFill>
              </a:rPr>
              <a:t>sufficiently secure </a:t>
            </a:r>
            <a:r>
              <a:rPr lang="en-GB" sz="2000" b="1" dirty="0">
                <a:solidFill>
                  <a:srgbClr val="0070C0"/>
                </a:solidFill>
              </a:rPr>
              <a:t>with:</a:t>
            </a:r>
            <a:endParaRPr lang="en-GB" sz="2000" dirty="0"/>
          </a:p>
        </p:txBody>
      </p:sp>
      <p:sp>
        <p:nvSpPr>
          <p:cNvPr id="3" name="Content Placeholder 2"/>
          <p:cNvSpPr>
            <a:spLocks noGrp="1"/>
          </p:cNvSpPr>
          <p:nvPr>
            <p:ph idx="1"/>
          </p:nvPr>
        </p:nvSpPr>
        <p:spPr>
          <a:xfrm>
            <a:off x="179512" y="980728"/>
            <a:ext cx="8495928" cy="4421088"/>
          </a:xfrm>
        </p:spPr>
        <p:txBody>
          <a:bodyPr>
            <a:normAutofit/>
          </a:bodyPr>
          <a:lstStyle/>
          <a:p>
            <a:pPr marL="0" indent="0">
              <a:buNone/>
            </a:pPr>
            <a:r>
              <a:rPr lang="en-GB" sz="2400" b="1" dirty="0" smtClean="0">
                <a:solidFill>
                  <a:srgbClr val="0070C0"/>
                </a:solidFill>
              </a:rPr>
              <a:t>Calculation</a:t>
            </a:r>
            <a:r>
              <a:rPr lang="en-GB" sz="2400" dirty="0" smtClean="0">
                <a:solidFill>
                  <a:srgbClr val="0070C0"/>
                </a:solidFill>
              </a:rPr>
              <a:t> </a:t>
            </a:r>
            <a:r>
              <a:rPr lang="en-GB" sz="1600" dirty="0" smtClean="0">
                <a:solidFill>
                  <a:srgbClr val="0070C0"/>
                </a:solidFill>
              </a:rPr>
              <a:t>(Number and measures/ money)</a:t>
            </a:r>
          </a:p>
          <a:p>
            <a:r>
              <a:rPr lang="en-GB" sz="1600" dirty="0" smtClean="0"/>
              <a:t>Add and subtract whole numbers with more than 4 digits  using mental strategies and formal written methods</a:t>
            </a:r>
          </a:p>
          <a:p>
            <a:r>
              <a:rPr lang="en-GB" sz="1600" dirty="0" smtClean="0"/>
              <a:t>Multiply numbers with up to 4 digits by a two digit number using grid method leading to formal long multiplication</a:t>
            </a:r>
          </a:p>
          <a:p>
            <a:r>
              <a:rPr lang="en-GB" sz="1600" dirty="0" smtClean="0"/>
              <a:t>Divide numbers up to 4 digits by a one digit number using formal written method of short division, interpreting remainders appropriately for context (Year 5)</a:t>
            </a:r>
          </a:p>
          <a:p>
            <a:r>
              <a:rPr lang="en-GB" sz="1600" dirty="0" smtClean="0"/>
              <a:t>Using inverse relationships and patterns in related calculations to solve and check calculations</a:t>
            </a:r>
          </a:p>
          <a:p>
            <a:r>
              <a:rPr lang="en-GB" sz="1600" dirty="0" smtClean="0"/>
              <a:t>Multiply and divide whole numbers and decimals  by 10, 100 and 1000 (Y5) </a:t>
            </a:r>
            <a:r>
              <a:rPr lang="en-GB" sz="1600" dirty="0" smtClean="0">
                <a:solidFill>
                  <a:schemeClr val="tx1">
                    <a:lumMod val="50000"/>
                    <a:lumOff val="50000"/>
                  </a:schemeClr>
                </a:solidFill>
              </a:rPr>
              <a:t>and use this knowledge to solve problems in the context of measures, converting between units</a:t>
            </a:r>
          </a:p>
          <a:p>
            <a:r>
              <a:rPr lang="en-GB" sz="1600" dirty="0" smtClean="0"/>
              <a:t>Knowing the order of operations for calculations involving all four operations</a:t>
            </a:r>
          </a:p>
          <a:p>
            <a:r>
              <a:rPr lang="en-GB" sz="1600" dirty="0"/>
              <a:t>Recognising vocabulary and phrases that indicate whether to </a:t>
            </a:r>
            <a:r>
              <a:rPr lang="en-GB" sz="1600" dirty="0" smtClean="0"/>
              <a:t>add, subtract, multiply or divide</a:t>
            </a:r>
          </a:p>
          <a:p>
            <a:endParaRPr lang="en-GB" sz="1600" dirty="0" smtClean="0"/>
          </a:p>
          <a:p>
            <a:endParaRPr lang="en-GB" sz="1600" dirty="0" smtClean="0"/>
          </a:p>
        </p:txBody>
      </p:sp>
      <p:sp>
        <p:nvSpPr>
          <p:cNvPr id="5" name="TextBox 4"/>
          <p:cNvSpPr txBox="1"/>
          <p:nvPr/>
        </p:nvSpPr>
        <p:spPr>
          <a:xfrm>
            <a:off x="323528" y="4941168"/>
            <a:ext cx="7992888" cy="1569660"/>
          </a:xfrm>
          <a:prstGeom prst="rect">
            <a:avLst/>
          </a:prstGeom>
          <a:solidFill>
            <a:srgbClr val="CCFF99"/>
          </a:solidFill>
        </p:spPr>
        <p:txBody>
          <a:bodyPr wrap="square" rtlCol="0">
            <a:spAutoFit/>
          </a:bodyPr>
          <a:lstStyle/>
          <a:p>
            <a:r>
              <a:rPr lang="en-GB" sz="1600" dirty="0" smtClean="0"/>
              <a:t>Paper and pencil recording </a:t>
            </a:r>
            <a:r>
              <a:rPr lang="en-GB" sz="1600" dirty="0"/>
              <a:t>in response to problems:</a:t>
            </a:r>
          </a:p>
          <a:p>
            <a:pPr marL="285750" indent="-285750">
              <a:buFont typeface="Arial" panose="020B0604020202020204" pitchFamily="34" charset="0"/>
              <a:buChar char="•"/>
            </a:pPr>
            <a:r>
              <a:rPr lang="en-GB" sz="1600" dirty="0"/>
              <a:t>Number sentences using signs and symbols (showing where the missing value is)</a:t>
            </a:r>
          </a:p>
          <a:p>
            <a:pPr marL="285750" indent="-285750">
              <a:buFont typeface="Arial" panose="020B0604020202020204" pitchFamily="34" charset="0"/>
              <a:buChar char="•"/>
            </a:pPr>
            <a:r>
              <a:rPr lang="en-GB" sz="1600" dirty="0"/>
              <a:t>Number sentence + </a:t>
            </a:r>
            <a:r>
              <a:rPr lang="en-GB" sz="1600" dirty="0" smtClean="0"/>
              <a:t> </a:t>
            </a:r>
            <a:r>
              <a:rPr lang="en-GB" sz="1600" dirty="0"/>
              <a:t>unstructured number lines </a:t>
            </a:r>
            <a:r>
              <a:rPr lang="en-GB" sz="1600" dirty="0" smtClean="0"/>
              <a:t>to secure conceptual understanding of decimals and fractions </a:t>
            </a:r>
          </a:p>
          <a:p>
            <a:pPr marL="285750" indent="-285750">
              <a:buFont typeface="Arial" panose="020B0604020202020204" pitchFamily="34" charset="0"/>
              <a:buChar char="•"/>
            </a:pPr>
            <a:r>
              <a:rPr lang="en-GB" sz="1600" dirty="0" smtClean="0"/>
              <a:t>Grid method recording to makes links with formal long multiplication</a:t>
            </a:r>
          </a:p>
          <a:p>
            <a:pPr marL="285750" indent="-285750">
              <a:buFont typeface="Arial" panose="020B0604020202020204" pitchFamily="34" charset="0"/>
              <a:buChar char="•"/>
            </a:pPr>
            <a:r>
              <a:rPr lang="en-GB" sz="1600" dirty="0" smtClean="0"/>
              <a:t>Bar models for all operations- supporting problem solving</a:t>
            </a:r>
            <a:endParaRPr lang="en-GB" sz="1600" dirty="0"/>
          </a:p>
        </p:txBody>
      </p:sp>
    </p:spTree>
    <p:extLst>
      <p:ext uri="{BB962C8B-B14F-4D97-AF65-F5344CB8AC3E}">
        <p14:creationId xmlns:p14="http://schemas.microsoft.com/office/powerpoint/2010/main" val="103830591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pPr marL="342900" indent="-342900" algn="l">
              <a:buFont typeface="Wingdings" panose="05000000000000000000" pitchFamily="2" charset="2"/>
              <a:buChar char="ü"/>
            </a:pPr>
            <a:r>
              <a:rPr lang="en-GB" sz="2400" b="1" dirty="0" smtClean="0">
                <a:solidFill>
                  <a:srgbClr val="0070C0"/>
                </a:solidFill>
              </a:rPr>
              <a:t>Y6 apprentice:</a:t>
            </a:r>
            <a:br>
              <a:rPr lang="en-GB" sz="2400" b="1" dirty="0" smtClean="0">
                <a:solidFill>
                  <a:srgbClr val="0070C0"/>
                </a:solidFill>
              </a:rPr>
            </a:br>
            <a:r>
              <a:rPr lang="en-GB" sz="1800" b="1" dirty="0" smtClean="0">
                <a:solidFill>
                  <a:srgbClr val="0070C0"/>
                </a:solidFill>
              </a:rPr>
              <a:t>(NPV: Deepening understanding of year 5) </a:t>
            </a:r>
            <a:endParaRPr lang="en-GB" sz="1800" b="1" dirty="0">
              <a:solidFill>
                <a:srgbClr val="0070C0"/>
              </a:solidFill>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4810" y="332656"/>
            <a:ext cx="767296" cy="1115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556792"/>
            <a:ext cx="4754066" cy="2421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4021454"/>
            <a:ext cx="5976664" cy="1985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1988840"/>
            <a:ext cx="2222483" cy="2545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400576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6768751" cy="1143000"/>
          </a:xfrm>
          <a:solidFill>
            <a:srgbClr val="FFFF66"/>
          </a:solidFill>
        </p:spPr>
        <p:txBody>
          <a:bodyPr/>
          <a:lstStyle/>
          <a:p>
            <a:pPr marL="342900" indent="-342900" algn="l">
              <a:buFont typeface="Wingdings" panose="05000000000000000000" pitchFamily="2" charset="2"/>
              <a:buChar char="ü"/>
            </a:pPr>
            <a:r>
              <a:rPr lang="en-GB" sz="2400" b="1" dirty="0" smtClean="0">
                <a:solidFill>
                  <a:srgbClr val="0070C0"/>
                </a:solidFill>
              </a:rPr>
              <a:t>Y6 apprentice:</a:t>
            </a:r>
            <a:br>
              <a:rPr lang="en-GB" sz="2400" b="1" dirty="0" smtClean="0">
                <a:solidFill>
                  <a:srgbClr val="0070C0"/>
                </a:solidFill>
              </a:rPr>
            </a:br>
            <a:r>
              <a:rPr lang="en-GB" sz="1600" b="1" dirty="0" smtClean="0">
                <a:solidFill>
                  <a:srgbClr val="0070C0"/>
                </a:solidFill>
              </a:rPr>
              <a:t>(Add/ subtraction: Deepening understanding of year </a:t>
            </a:r>
            <a:r>
              <a:rPr lang="en-GB" sz="1800" b="1" dirty="0" smtClean="0">
                <a:solidFill>
                  <a:srgbClr val="0070C0"/>
                </a:solidFill>
              </a:rPr>
              <a:t>5) </a:t>
            </a:r>
            <a:endParaRPr lang="en-GB" sz="1800" b="1" dirty="0">
              <a:solidFill>
                <a:srgbClr val="0070C0"/>
              </a:solidFill>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332655"/>
            <a:ext cx="767296" cy="1115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472113"/>
            <a:ext cx="3741143"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510061"/>
            <a:ext cx="3712852" cy="239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5718" y="1472113"/>
            <a:ext cx="5140899"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03875" y="4283874"/>
            <a:ext cx="4672745" cy="2385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11205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Guiding principles of </a:t>
            </a:r>
            <a:br>
              <a:rPr lang="en-GB" dirty="0" smtClean="0"/>
            </a:br>
            <a:r>
              <a:rPr lang="en-GB" dirty="0" smtClean="0"/>
              <a:t>an assessment model</a:t>
            </a:r>
            <a:endParaRPr lang="en-GB" dirty="0"/>
          </a:p>
        </p:txBody>
      </p:sp>
      <p:sp>
        <p:nvSpPr>
          <p:cNvPr id="3" name="Content Placeholder 2"/>
          <p:cNvSpPr>
            <a:spLocks noGrp="1"/>
          </p:cNvSpPr>
          <p:nvPr>
            <p:ph idx="1"/>
          </p:nvPr>
        </p:nvSpPr>
        <p:spPr>
          <a:xfrm>
            <a:off x="457200" y="1412776"/>
            <a:ext cx="8229600" cy="4536505"/>
          </a:xfrm>
        </p:spPr>
        <p:txBody>
          <a:bodyPr>
            <a:normAutofit fontScale="85000" lnSpcReduction="20000"/>
          </a:bodyPr>
          <a:lstStyle/>
          <a:p>
            <a:r>
              <a:rPr lang="en-GB" dirty="0"/>
              <a:t>Uses </a:t>
            </a:r>
            <a:r>
              <a:rPr lang="en-GB" dirty="0" smtClean="0"/>
              <a:t>assessment </a:t>
            </a:r>
            <a:r>
              <a:rPr lang="en-GB" dirty="0"/>
              <a:t>to </a:t>
            </a:r>
            <a:r>
              <a:rPr lang="en-GB" b="1" dirty="0"/>
              <a:t>focus teachers on the content which must be secured before moving </a:t>
            </a:r>
            <a:r>
              <a:rPr lang="en-GB" b="1" dirty="0" smtClean="0"/>
              <a:t>on</a:t>
            </a:r>
          </a:p>
          <a:p>
            <a:endParaRPr lang="en-GB" dirty="0"/>
          </a:p>
          <a:p>
            <a:r>
              <a:rPr lang="en-GB" dirty="0" smtClean="0"/>
              <a:t>Content is </a:t>
            </a:r>
            <a:r>
              <a:rPr lang="en-GB" b="1" dirty="0" smtClean="0"/>
              <a:t>introduced in an order </a:t>
            </a:r>
            <a:r>
              <a:rPr lang="en-GB" dirty="0" smtClean="0"/>
              <a:t>which, once secured, supports achievement of the more challenging expectations of the national curriculum</a:t>
            </a:r>
          </a:p>
          <a:p>
            <a:endParaRPr lang="en-GB" dirty="0" smtClean="0"/>
          </a:p>
          <a:p>
            <a:r>
              <a:rPr lang="en-GB" dirty="0" smtClean="0"/>
              <a:t>Promotes a ‘</a:t>
            </a:r>
            <a:r>
              <a:rPr lang="en-GB" b="1" dirty="0" smtClean="0"/>
              <a:t>recursive curriculum</a:t>
            </a:r>
            <a:r>
              <a:rPr lang="en-GB" dirty="0" smtClean="0"/>
              <a:t>’ approach, enabling objectives to be returned to thus securing and deepening children’s understanding</a:t>
            </a:r>
          </a:p>
          <a:p>
            <a:endParaRPr lang="en-GB" dirty="0" smtClean="0"/>
          </a:p>
          <a:p>
            <a:r>
              <a:rPr lang="en-GB" dirty="0"/>
              <a:t>Opportunities to </a:t>
            </a:r>
            <a:r>
              <a:rPr lang="en-GB" b="1" dirty="0"/>
              <a:t>develop links across </a:t>
            </a:r>
            <a:r>
              <a:rPr lang="en-GB" b="1" dirty="0" smtClean="0"/>
              <a:t>subject domains </a:t>
            </a:r>
            <a:r>
              <a:rPr lang="en-GB" dirty="0"/>
              <a:t>are built into the content </a:t>
            </a:r>
            <a:r>
              <a:rPr lang="en-GB" dirty="0" smtClean="0"/>
              <a:t>progression</a:t>
            </a:r>
          </a:p>
          <a:p>
            <a:endParaRPr lang="en-GB" dirty="0" smtClean="0"/>
          </a:p>
          <a:p>
            <a:endParaRPr lang="en-GB" dirty="0"/>
          </a:p>
        </p:txBody>
      </p:sp>
    </p:spTree>
    <p:extLst>
      <p:ext uri="{BB962C8B-B14F-4D97-AF65-F5344CB8AC3E}">
        <p14:creationId xmlns:p14="http://schemas.microsoft.com/office/powerpoint/2010/main" val="421415386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6768751" cy="1143000"/>
          </a:xfrm>
          <a:solidFill>
            <a:srgbClr val="FFFF66"/>
          </a:solidFill>
        </p:spPr>
        <p:txBody>
          <a:bodyPr/>
          <a:lstStyle/>
          <a:p>
            <a:pPr marL="342900" indent="-342900" algn="l">
              <a:buFont typeface="Wingdings" panose="05000000000000000000" pitchFamily="2" charset="2"/>
              <a:buChar char="ü"/>
            </a:pPr>
            <a:r>
              <a:rPr lang="en-GB" sz="2400" b="1" dirty="0" smtClean="0">
                <a:solidFill>
                  <a:srgbClr val="0070C0"/>
                </a:solidFill>
              </a:rPr>
              <a:t>Y6 apprentice:</a:t>
            </a:r>
            <a:br>
              <a:rPr lang="en-GB" sz="2400" b="1" dirty="0" smtClean="0">
                <a:solidFill>
                  <a:srgbClr val="0070C0"/>
                </a:solidFill>
              </a:rPr>
            </a:br>
            <a:r>
              <a:rPr lang="en-GB" sz="1600" b="1" dirty="0" smtClean="0">
                <a:solidFill>
                  <a:srgbClr val="0070C0"/>
                </a:solidFill>
              </a:rPr>
              <a:t>(multiplication/division: Deepening understanding of year </a:t>
            </a:r>
            <a:r>
              <a:rPr lang="en-GB" sz="1800" b="1" dirty="0" smtClean="0">
                <a:solidFill>
                  <a:srgbClr val="0070C0"/>
                </a:solidFill>
              </a:rPr>
              <a:t>5) </a:t>
            </a:r>
            <a:endParaRPr lang="en-GB" sz="1800" b="1" dirty="0">
              <a:solidFill>
                <a:srgbClr val="0070C0"/>
              </a:solidFill>
            </a:endParaRP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67816" y="332654"/>
            <a:ext cx="767296" cy="1115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635740"/>
            <a:ext cx="6048672" cy="2842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8595" y="4275892"/>
            <a:ext cx="6696744" cy="2491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553134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230" y="1268760"/>
            <a:ext cx="7315200" cy="3943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5360174"/>
            <a:ext cx="773891" cy="1095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6536044"/>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Measures - money</a:t>
            </a:r>
            <a:endParaRPr lang="en-GB" dirty="0"/>
          </a:p>
        </p:txBody>
      </p:sp>
      <p:sp>
        <p:nvSpPr>
          <p:cNvPr id="3" name="Content Placeholder 2"/>
          <p:cNvSpPr>
            <a:spLocks noGrp="1"/>
          </p:cNvSpPr>
          <p:nvPr>
            <p:ph idx="1"/>
          </p:nvPr>
        </p:nvSpPr>
        <p:spPr/>
        <p:txBody>
          <a:bodyPr/>
          <a:lstStyle/>
          <a:p>
            <a:pPr marL="0" indent="0">
              <a:buNone/>
            </a:pPr>
            <a:r>
              <a:rPr lang="en-GB" dirty="0" smtClean="0"/>
              <a:t>Year one objective:</a:t>
            </a:r>
          </a:p>
          <a:p>
            <a:r>
              <a:rPr lang="en-GB" b="1" i="1" dirty="0">
                <a:solidFill>
                  <a:schemeClr val="accent1"/>
                </a:solidFill>
              </a:rPr>
              <a:t>recognise and know the value of different denominations of coins and notes </a:t>
            </a:r>
            <a:endParaRPr lang="en-GB" b="1" i="1" dirty="0" smtClean="0">
              <a:solidFill>
                <a:schemeClr val="accent1"/>
              </a:solidFill>
            </a:endParaRPr>
          </a:p>
          <a:p>
            <a:endParaRPr lang="en-GB" b="1" i="1" dirty="0">
              <a:solidFill>
                <a:schemeClr val="accent1"/>
              </a:solidFill>
            </a:endParaRPr>
          </a:p>
          <a:p>
            <a:pPr marL="0" indent="0">
              <a:buNone/>
            </a:pPr>
            <a:r>
              <a:rPr lang="en-GB" dirty="0" smtClean="0"/>
              <a:t>This is the non-negotiable minimum expectation for all children by the end of year 1.</a:t>
            </a:r>
            <a:endParaRPr lang="en-GB" dirty="0"/>
          </a:p>
          <a:p>
            <a:pPr marL="0" indent="0">
              <a:buNone/>
            </a:pPr>
            <a:endParaRPr lang="en-GB" dirty="0"/>
          </a:p>
        </p:txBody>
      </p:sp>
    </p:spTree>
    <p:extLst>
      <p:ext uri="{BB962C8B-B14F-4D97-AF65-F5344CB8AC3E}">
        <p14:creationId xmlns:p14="http://schemas.microsoft.com/office/powerpoint/2010/main" val="46554663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For some children, achieving this aim will require lots of experience and practice with coins – to understand the concept of a coin or note having a “value”.</a:t>
            </a:r>
          </a:p>
          <a:p>
            <a:endParaRPr lang="en-GB" dirty="0"/>
          </a:p>
          <a:p>
            <a:r>
              <a:rPr lang="en-GB" dirty="0" smtClean="0"/>
              <a:t>This relates to their developing understanding of number (to 100)</a:t>
            </a:r>
            <a:endParaRPr lang="en-GB" dirty="0"/>
          </a:p>
        </p:txBody>
      </p:sp>
    </p:spTree>
    <p:extLst>
      <p:ext uri="{BB962C8B-B14F-4D97-AF65-F5344CB8AC3E}">
        <p14:creationId xmlns:p14="http://schemas.microsoft.com/office/powerpoint/2010/main" val="240883151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p:cNvSpPr>
            <a:spLocks noGrp="1"/>
          </p:cNvSpPr>
          <p:nvPr>
            <p:ph type="title"/>
          </p:nvPr>
        </p:nvSpPr>
        <p:spPr/>
        <p:txBody>
          <a:bodyPr/>
          <a:lstStyle/>
          <a:p>
            <a:endParaRPr lang="en-GB"/>
          </a:p>
        </p:txBody>
      </p:sp>
      <p:cxnSp>
        <p:nvCxnSpPr>
          <p:cNvPr id="5" name="Straight Arrow Connector 4"/>
          <p:cNvCxnSpPr/>
          <p:nvPr/>
        </p:nvCxnSpPr>
        <p:spPr>
          <a:xfrm>
            <a:off x="539552" y="2714397"/>
            <a:ext cx="8064896" cy="0"/>
          </a:xfrm>
          <a:prstGeom prst="straightConnector1">
            <a:avLst/>
          </a:prstGeom>
          <a:ln w="44450">
            <a:headEnd type="oval"/>
            <a:tailEnd type="ova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4572000" y="2714397"/>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39552" y="2714397"/>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8604448" y="2689515"/>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1475656" y="2689514"/>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267744" y="2689513"/>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1043608" y="2719196"/>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356295" y="3244334"/>
            <a:ext cx="441146" cy="369332"/>
          </a:xfrm>
          <a:prstGeom prst="rect">
            <a:avLst/>
          </a:prstGeom>
          <a:noFill/>
        </p:spPr>
        <p:txBody>
          <a:bodyPr wrap="none" rtlCol="0">
            <a:spAutoFit/>
          </a:bodyPr>
          <a:lstStyle/>
          <a:p>
            <a:r>
              <a:rPr lang="en-GB" dirty="0" smtClean="0"/>
              <a:t>50</a:t>
            </a:r>
            <a:endParaRPr lang="en-GB" dirty="0"/>
          </a:p>
        </p:txBody>
      </p:sp>
      <p:sp>
        <p:nvSpPr>
          <p:cNvPr id="27" name="TextBox 26"/>
          <p:cNvSpPr txBox="1"/>
          <p:nvPr/>
        </p:nvSpPr>
        <p:spPr>
          <a:xfrm>
            <a:off x="383099" y="3244334"/>
            <a:ext cx="312906" cy="369332"/>
          </a:xfrm>
          <a:prstGeom prst="rect">
            <a:avLst/>
          </a:prstGeom>
          <a:noFill/>
        </p:spPr>
        <p:txBody>
          <a:bodyPr wrap="none" rtlCol="0">
            <a:spAutoFit/>
          </a:bodyPr>
          <a:lstStyle/>
          <a:p>
            <a:r>
              <a:rPr lang="en-GB" dirty="0" smtClean="0"/>
              <a:t>0</a:t>
            </a:r>
            <a:endParaRPr lang="en-GB" dirty="0"/>
          </a:p>
        </p:txBody>
      </p:sp>
      <p:sp>
        <p:nvSpPr>
          <p:cNvPr id="28" name="TextBox 27"/>
          <p:cNvSpPr txBox="1"/>
          <p:nvPr/>
        </p:nvSpPr>
        <p:spPr>
          <a:xfrm>
            <a:off x="887155" y="3244334"/>
            <a:ext cx="312906" cy="369332"/>
          </a:xfrm>
          <a:prstGeom prst="rect">
            <a:avLst/>
          </a:prstGeom>
          <a:noFill/>
        </p:spPr>
        <p:txBody>
          <a:bodyPr wrap="none" rtlCol="0">
            <a:spAutoFit/>
          </a:bodyPr>
          <a:lstStyle/>
          <a:p>
            <a:r>
              <a:rPr lang="en-GB" dirty="0" smtClean="0"/>
              <a:t>5</a:t>
            </a:r>
            <a:endParaRPr lang="en-GB" dirty="0"/>
          </a:p>
        </p:txBody>
      </p:sp>
      <p:sp>
        <p:nvSpPr>
          <p:cNvPr id="29" name="TextBox 28"/>
          <p:cNvSpPr txBox="1"/>
          <p:nvPr/>
        </p:nvSpPr>
        <p:spPr>
          <a:xfrm>
            <a:off x="1255083" y="3244334"/>
            <a:ext cx="441146" cy="369332"/>
          </a:xfrm>
          <a:prstGeom prst="rect">
            <a:avLst/>
          </a:prstGeom>
          <a:noFill/>
        </p:spPr>
        <p:txBody>
          <a:bodyPr wrap="none" rtlCol="0">
            <a:spAutoFit/>
          </a:bodyPr>
          <a:lstStyle/>
          <a:p>
            <a:r>
              <a:rPr lang="en-GB" dirty="0" smtClean="0"/>
              <a:t>10</a:t>
            </a:r>
            <a:endParaRPr lang="en-GB" dirty="0"/>
          </a:p>
        </p:txBody>
      </p:sp>
      <p:sp>
        <p:nvSpPr>
          <p:cNvPr id="30" name="TextBox 29"/>
          <p:cNvSpPr txBox="1"/>
          <p:nvPr/>
        </p:nvSpPr>
        <p:spPr>
          <a:xfrm>
            <a:off x="2021410" y="3244334"/>
            <a:ext cx="441146" cy="369332"/>
          </a:xfrm>
          <a:prstGeom prst="rect">
            <a:avLst/>
          </a:prstGeom>
          <a:noFill/>
        </p:spPr>
        <p:txBody>
          <a:bodyPr wrap="none" rtlCol="0">
            <a:spAutoFit/>
          </a:bodyPr>
          <a:lstStyle/>
          <a:p>
            <a:r>
              <a:rPr lang="en-GB" dirty="0" smtClean="0"/>
              <a:t>20</a:t>
            </a:r>
            <a:endParaRPr lang="en-GB" dirty="0"/>
          </a:p>
        </p:txBody>
      </p:sp>
      <p:sp>
        <p:nvSpPr>
          <p:cNvPr id="31" name="TextBox 30"/>
          <p:cNvSpPr txBox="1"/>
          <p:nvPr/>
        </p:nvSpPr>
        <p:spPr>
          <a:xfrm>
            <a:off x="8289532" y="3238572"/>
            <a:ext cx="569387" cy="369332"/>
          </a:xfrm>
          <a:prstGeom prst="rect">
            <a:avLst/>
          </a:prstGeom>
          <a:noFill/>
        </p:spPr>
        <p:txBody>
          <a:bodyPr wrap="none" rtlCol="0">
            <a:spAutoFit/>
          </a:bodyPr>
          <a:lstStyle/>
          <a:p>
            <a:r>
              <a:rPr lang="en-GB" dirty="0" smtClean="0"/>
              <a:t>100</a:t>
            </a:r>
            <a:endParaRPr lang="en-GB" dirty="0"/>
          </a:p>
        </p:txBody>
      </p:sp>
      <p:pic>
        <p:nvPicPr>
          <p:cNvPr id="1028" name="Picture 4" descr="https://sp.yimg.com/ib/th?id=JN.YOxcoNQgRahaOIopfeQu6g&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42896" y="1988840"/>
            <a:ext cx="579389" cy="57938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p Reverse Image minted in UNITED KINGDOM in 2009 (1971-up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1747" y="1713488"/>
            <a:ext cx="860506" cy="8519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sp.yimg.com/ib/th?id=JN.scU7QvROwcY4TopfpGhn%2fA&amp;pid=15.1&amp;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33940" y="2102351"/>
            <a:ext cx="467607" cy="46760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sp.yimg.com/ib/th?id=JN.Ww6urRh%2bv2%2baLdPMI3CYaw&amp;pid=15.1&amp;P=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6971" y="1866677"/>
            <a:ext cx="1029642" cy="82371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sp.yimg.com/ib/th?id=JN.HV0u5qIpC4tKw69qSw%2btng&amp;pid=15.1&amp;P=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0947" y="2123217"/>
            <a:ext cx="432048" cy="428592"/>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Straight Connector 37"/>
          <p:cNvCxnSpPr/>
          <p:nvPr/>
        </p:nvCxnSpPr>
        <p:spPr>
          <a:xfrm flipV="1">
            <a:off x="696005" y="2694314"/>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566882" y="3244334"/>
            <a:ext cx="312906" cy="369332"/>
          </a:xfrm>
          <a:prstGeom prst="rect">
            <a:avLst/>
          </a:prstGeom>
          <a:noFill/>
        </p:spPr>
        <p:txBody>
          <a:bodyPr wrap="none" rtlCol="0">
            <a:spAutoFit/>
          </a:bodyPr>
          <a:lstStyle/>
          <a:p>
            <a:r>
              <a:rPr lang="en-GB" dirty="0" smtClean="0"/>
              <a:t>1</a:t>
            </a:r>
            <a:endParaRPr lang="en-GB" dirty="0"/>
          </a:p>
        </p:txBody>
      </p:sp>
      <p:pic>
        <p:nvPicPr>
          <p:cNvPr id="1038" name="Picture 14" descr="https://sp.yimg.com/ib/th?id=JN.HMoSrx%2fJAV99IJeKhuG1AQ&amp;pid=15.1&amp;P=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9414" y="2089647"/>
            <a:ext cx="474935" cy="493013"/>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Straight Connector 40"/>
          <p:cNvCxnSpPr/>
          <p:nvPr/>
        </p:nvCxnSpPr>
        <p:spPr>
          <a:xfrm flipV="1">
            <a:off x="804349" y="2714396"/>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81786" y="3238572"/>
            <a:ext cx="312906" cy="369332"/>
          </a:xfrm>
          <a:prstGeom prst="rect">
            <a:avLst/>
          </a:prstGeom>
          <a:noFill/>
        </p:spPr>
        <p:txBody>
          <a:bodyPr wrap="none" rtlCol="0">
            <a:spAutoFit/>
          </a:bodyPr>
          <a:lstStyle/>
          <a:p>
            <a:r>
              <a:rPr lang="en-GB" dirty="0" smtClean="0"/>
              <a:t>2</a:t>
            </a:r>
            <a:endParaRPr lang="en-GB" dirty="0"/>
          </a:p>
        </p:txBody>
      </p:sp>
      <p:pic>
        <p:nvPicPr>
          <p:cNvPr id="1040" name="Picture 16" descr="https://sp.yimg.com/ib/th?id=JN.MrKvDnbFbiVvIytc%2b%2bxWew&amp;pid=15.1&amp;P=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1974" y="3630209"/>
            <a:ext cx="672529" cy="645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646504"/>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2050" name="Picture 2" descr="11 Different British £2 coins Ref V3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620688"/>
            <a:ext cx="2857500" cy="245745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980728"/>
            <a:ext cx="2857500"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6" y="2636912"/>
            <a:ext cx="2857500" cy="135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4048" y="4293096"/>
            <a:ext cx="2857500" cy="149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3648" y="4169271"/>
            <a:ext cx="2857500" cy="161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86032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Ideas of </a:t>
            </a:r>
            <a:r>
              <a:rPr lang="en-GB" b="1" dirty="0" smtClean="0"/>
              <a:t>equivalence…</a:t>
            </a:r>
            <a:endParaRPr lang="en-GB" b="1" dirty="0"/>
          </a:p>
        </p:txBody>
      </p:sp>
      <p:sp>
        <p:nvSpPr>
          <p:cNvPr id="4" name="TextBox 3"/>
          <p:cNvSpPr txBox="1"/>
          <p:nvPr/>
        </p:nvSpPr>
        <p:spPr>
          <a:xfrm>
            <a:off x="2267744" y="3250450"/>
            <a:ext cx="2492990" cy="369332"/>
          </a:xfrm>
          <a:prstGeom prst="rect">
            <a:avLst/>
          </a:prstGeom>
          <a:noFill/>
        </p:spPr>
        <p:txBody>
          <a:bodyPr wrap="none" rtlCol="0">
            <a:spAutoFit/>
          </a:bodyPr>
          <a:lstStyle/>
          <a:p>
            <a:r>
              <a:rPr lang="en-GB" dirty="0" smtClean="0"/>
              <a:t>has the same value as</a:t>
            </a:r>
            <a:endParaRPr lang="en-GB" dirty="0"/>
          </a:p>
        </p:txBody>
      </p:sp>
      <p:pic>
        <p:nvPicPr>
          <p:cNvPr id="5" name="Picture 14" descr="https://sp.yimg.com/ib/th?id=JN.HMoSrx%2fJAV99IJeKhuG1AQ&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3155436"/>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4" descr="https://sp.yimg.com/ib/th?id=JN.HMoSrx%2fJAV99IJeKhuG1AQ&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5589240"/>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https://sp.yimg.com/ib/th?id=JN.HMoSrx%2fJAV99IJeKhuG1AQ&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4353296"/>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4" descr="https://sp.yimg.com/ib/th?id=JN.HMoSrx%2fJAV99IJeKhuG1AQ&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1924737"/>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4" descr="https://sp.yimg.com/ib/th?id=JN.HMoSrx%2fJAV99IJeKhuG1AQ&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805759"/>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4" descr="https://sp.yimg.com/ib/th?id=JN.HMoSrx%2fJAV99IJeKhuG1AQ&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805759"/>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https://sp.yimg.com/ib/th?id=JN.HMoSrx%2fJAV99IJeKhuG1AQ&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1924737"/>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4" descr="https://sp.yimg.com/ib/th?id=JN.HMoSrx%2fJAV99IJeKhuG1AQ&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2160" y="3155436"/>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https://sp.yimg.com/ib/th?id=JN.HMoSrx%2fJAV99IJeKhuG1AQ&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63682" y="4353296"/>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4" descr="https://sp.yimg.com/ib/th?id=JN.HMoSrx%2fJAV99IJeKhuG1AQ&amp;pid=15.1&amp;P=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09894" y="5589240"/>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https://sp.yimg.com/ib/th?id=JN.Ww6urRh%2bv2%2baLdPMI3CYaw&amp;pid=15.1&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528" y="2402591"/>
            <a:ext cx="2448272" cy="19586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3528" y="4811136"/>
            <a:ext cx="4506362" cy="646331"/>
          </a:xfrm>
          <a:prstGeom prst="rect">
            <a:avLst/>
          </a:prstGeom>
          <a:solidFill>
            <a:srgbClr val="E29AD3"/>
          </a:solidFill>
        </p:spPr>
        <p:txBody>
          <a:bodyPr wrap="none" rtlCol="0">
            <a:spAutoFit/>
          </a:bodyPr>
          <a:lstStyle/>
          <a:p>
            <a:r>
              <a:rPr lang="en-GB" b="1" dirty="0" smtClean="0">
                <a:solidFill>
                  <a:srgbClr val="3333FF"/>
                </a:solidFill>
              </a:rPr>
              <a:t>Core learning</a:t>
            </a:r>
            <a:r>
              <a:rPr lang="en-GB" b="1" dirty="0" smtClean="0"/>
              <a:t>….this coin has a value of</a:t>
            </a:r>
          </a:p>
          <a:p>
            <a:r>
              <a:rPr lang="en-GB" b="1" dirty="0" smtClean="0"/>
              <a:t>“ten” </a:t>
            </a:r>
            <a:endParaRPr lang="en-GB" b="1" dirty="0"/>
          </a:p>
        </p:txBody>
      </p:sp>
      <p:cxnSp>
        <p:nvCxnSpPr>
          <p:cNvPr id="9" name="Straight Connector 8"/>
          <p:cNvCxnSpPr/>
          <p:nvPr/>
        </p:nvCxnSpPr>
        <p:spPr>
          <a:xfrm>
            <a:off x="1835696" y="3933056"/>
            <a:ext cx="770384" cy="764075"/>
          </a:xfrm>
          <a:prstGeom prst="line">
            <a:avLst/>
          </a:prstGeom>
          <a:ln w="38100">
            <a:headEnd type="triangle"/>
          </a:ln>
        </p:spPr>
        <p:style>
          <a:lnRef idx="1">
            <a:schemeClr val="accent1"/>
          </a:lnRef>
          <a:fillRef idx="0">
            <a:schemeClr val="accent1"/>
          </a:fillRef>
          <a:effectRef idx="0">
            <a:schemeClr val="accent1"/>
          </a:effectRef>
          <a:fontRef idx="minor">
            <a:schemeClr val="tx1"/>
          </a:fontRef>
        </p:style>
      </p:cxnSp>
      <p:pic>
        <p:nvPicPr>
          <p:cNvPr id="1026" name="Picture 2" descr="Numicon imag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0352" y="1413060"/>
            <a:ext cx="1266825"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357210"/>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Deeper understanding of equivalence…</a:t>
            </a:r>
            <a:endParaRPr lang="en-GB" dirty="0"/>
          </a:p>
        </p:txBody>
      </p:sp>
      <p:pic>
        <p:nvPicPr>
          <p:cNvPr id="3" name="Picture 10" descr="https://sp.yimg.com/ib/th?id=JN.Ww6urRh%2bv2%2baLdPMI3CYaw&amp;pid=15.1&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2575409"/>
            <a:ext cx="2232248" cy="17857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6" descr="https://sp.yimg.com/ib/th?id=JN.MrKvDnbFbiVvIytc%2b%2bxWew&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332656"/>
            <a:ext cx="1368152" cy="13139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https://sp.yimg.com/ib/th?id=JN.MrKvDnbFbiVvIytc%2b%2bxWew&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1545160"/>
            <a:ext cx="1368152" cy="13139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6" descr="https://sp.yimg.com/ib/th?id=JN.MrKvDnbFbiVvIytc%2b%2bxWew&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2811309"/>
            <a:ext cx="1368152" cy="13139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sp.yimg.com/ib/th?id=JN.MrKvDnbFbiVvIytc%2b%2bxWew&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3987212"/>
            <a:ext cx="1368152" cy="13139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6" descr="https://sp.yimg.com/ib/th?id=JN.MrKvDnbFbiVvIytc%2b%2bxWew&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76056" y="5301208"/>
            <a:ext cx="1368152" cy="131399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123728" y="3325634"/>
            <a:ext cx="2787943" cy="369332"/>
          </a:xfrm>
          <a:prstGeom prst="rect">
            <a:avLst/>
          </a:prstGeom>
          <a:noFill/>
        </p:spPr>
        <p:txBody>
          <a:bodyPr wrap="none" rtlCol="0">
            <a:spAutoFit/>
          </a:bodyPr>
          <a:lstStyle/>
          <a:p>
            <a:r>
              <a:rPr lang="en-GB" dirty="0" smtClean="0"/>
              <a:t>has the same value as….</a:t>
            </a:r>
            <a:endParaRPr lang="en-GB" dirty="0"/>
          </a:p>
        </p:txBody>
      </p:sp>
      <p:sp>
        <p:nvSpPr>
          <p:cNvPr id="10" name="TextBox 9"/>
          <p:cNvSpPr txBox="1"/>
          <p:nvPr/>
        </p:nvSpPr>
        <p:spPr>
          <a:xfrm>
            <a:off x="466991" y="4478806"/>
            <a:ext cx="4628190" cy="1477328"/>
          </a:xfrm>
          <a:prstGeom prst="rect">
            <a:avLst/>
          </a:prstGeom>
          <a:noFill/>
        </p:spPr>
        <p:txBody>
          <a:bodyPr wrap="none" rtlCol="0">
            <a:spAutoFit/>
          </a:bodyPr>
          <a:lstStyle/>
          <a:p>
            <a:r>
              <a:rPr lang="en-GB" b="1" i="1" dirty="0" smtClean="0">
                <a:solidFill>
                  <a:schemeClr val="accent4">
                    <a:lumMod val="75000"/>
                  </a:schemeClr>
                </a:solidFill>
              </a:rPr>
              <a:t>Making links….</a:t>
            </a:r>
          </a:p>
          <a:p>
            <a:r>
              <a:rPr lang="en-GB" b="1" i="1" dirty="0" smtClean="0">
                <a:solidFill>
                  <a:schemeClr val="accent4">
                    <a:lumMod val="75000"/>
                  </a:schemeClr>
                </a:solidFill>
              </a:rPr>
              <a:t>This builds on….</a:t>
            </a:r>
          </a:p>
          <a:p>
            <a:pPr marL="285750" indent="-285750">
              <a:buFont typeface="Arial" panose="020B0604020202020204" pitchFamily="34" charset="0"/>
              <a:buChar char="•"/>
            </a:pPr>
            <a:r>
              <a:rPr lang="en-GB" b="1" i="1" dirty="0" smtClean="0">
                <a:solidFill>
                  <a:schemeClr val="accent4">
                    <a:lumMod val="75000"/>
                  </a:schemeClr>
                </a:solidFill>
              </a:rPr>
              <a:t>My understanding of counting in 2’s</a:t>
            </a:r>
          </a:p>
          <a:p>
            <a:pPr marL="285750" indent="-285750">
              <a:buFont typeface="Arial" panose="020B0604020202020204" pitchFamily="34" charset="0"/>
              <a:buChar char="•"/>
            </a:pPr>
            <a:r>
              <a:rPr lang="en-GB" b="1" i="1" dirty="0" smtClean="0">
                <a:solidFill>
                  <a:schemeClr val="accent4">
                    <a:lumMod val="75000"/>
                  </a:schemeClr>
                </a:solidFill>
              </a:rPr>
              <a:t>My early developing understanding of</a:t>
            </a:r>
          </a:p>
          <a:p>
            <a:r>
              <a:rPr lang="en-GB" b="1" i="1" dirty="0">
                <a:solidFill>
                  <a:schemeClr val="accent4">
                    <a:lumMod val="75000"/>
                  </a:schemeClr>
                </a:solidFill>
              </a:rPr>
              <a:t> </a:t>
            </a:r>
            <a:r>
              <a:rPr lang="en-GB" b="1" i="1" dirty="0" smtClean="0">
                <a:solidFill>
                  <a:schemeClr val="accent4">
                    <a:lumMod val="75000"/>
                  </a:schemeClr>
                </a:solidFill>
              </a:rPr>
              <a:t>    multiplication as repeated addition</a:t>
            </a:r>
            <a:endParaRPr lang="en-GB" b="1" i="1" dirty="0">
              <a:solidFill>
                <a:schemeClr val="accent4">
                  <a:lumMod val="75000"/>
                </a:schemeClr>
              </a:solidFill>
            </a:endParaRPr>
          </a:p>
        </p:txBody>
      </p:sp>
      <p:sp>
        <p:nvSpPr>
          <p:cNvPr id="11" name="TextBox 10"/>
          <p:cNvSpPr txBox="1"/>
          <p:nvPr/>
        </p:nvSpPr>
        <p:spPr>
          <a:xfrm>
            <a:off x="6444209" y="1286415"/>
            <a:ext cx="2520280" cy="3416320"/>
          </a:xfrm>
          <a:prstGeom prst="rect">
            <a:avLst/>
          </a:prstGeom>
          <a:solidFill>
            <a:srgbClr val="E29AD3"/>
          </a:solidFill>
        </p:spPr>
        <p:txBody>
          <a:bodyPr wrap="square" rtlCol="0">
            <a:spAutoFit/>
          </a:bodyPr>
          <a:lstStyle/>
          <a:p>
            <a:r>
              <a:rPr lang="en-GB" b="1" dirty="0" smtClean="0">
                <a:solidFill>
                  <a:srgbClr val="3333FF"/>
                </a:solidFill>
              </a:rPr>
              <a:t>Extended / deepened </a:t>
            </a:r>
          </a:p>
          <a:p>
            <a:r>
              <a:rPr lang="en-GB" b="1" dirty="0" smtClean="0">
                <a:solidFill>
                  <a:srgbClr val="3333FF"/>
                </a:solidFill>
              </a:rPr>
              <a:t>Learning…..</a:t>
            </a:r>
          </a:p>
          <a:p>
            <a:r>
              <a:rPr lang="en-GB" b="1" dirty="0" smtClean="0"/>
              <a:t>There is a different </a:t>
            </a:r>
          </a:p>
          <a:p>
            <a:r>
              <a:rPr lang="en-GB" b="1" dirty="0" smtClean="0"/>
              <a:t>combination of coins</a:t>
            </a:r>
          </a:p>
          <a:p>
            <a:r>
              <a:rPr lang="en-GB" b="1" dirty="0" smtClean="0"/>
              <a:t>that also, together,</a:t>
            </a:r>
          </a:p>
          <a:p>
            <a:r>
              <a:rPr lang="en-GB" b="1" dirty="0" smtClean="0"/>
              <a:t>have the same value </a:t>
            </a:r>
          </a:p>
          <a:p>
            <a:r>
              <a:rPr lang="en-GB" b="1" dirty="0" smtClean="0"/>
              <a:t>as a 10p coin.</a:t>
            </a:r>
          </a:p>
          <a:p>
            <a:r>
              <a:rPr lang="en-GB" b="1" dirty="0" smtClean="0"/>
              <a:t>(This is based on my </a:t>
            </a:r>
          </a:p>
          <a:p>
            <a:r>
              <a:rPr lang="en-GB" b="1" dirty="0"/>
              <a:t> </a:t>
            </a:r>
            <a:r>
              <a:rPr lang="en-GB" b="1" dirty="0" smtClean="0"/>
              <a:t>secure understanding of </a:t>
            </a:r>
          </a:p>
          <a:p>
            <a:r>
              <a:rPr lang="en-GB" b="1" dirty="0" smtClean="0"/>
              <a:t>“equivalence”)   </a:t>
            </a:r>
          </a:p>
          <a:p>
            <a:endParaRPr lang="en-GB" dirty="0"/>
          </a:p>
        </p:txBody>
      </p:sp>
    </p:spTree>
    <p:extLst>
      <p:ext uri="{BB962C8B-B14F-4D97-AF65-F5344CB8AC3E}">
        <p14:creationId xmlns:p14="http://schemas.microsoft.com/office/powerpoint/2010/main" val="417462716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t>Even deeper understanding of coin values….</a:t>
            </a:r>
            <a:endParaRPr lang="en-GB" b="1" dirty="0"/>
          </a:p>
        </p:txBody>
      </p:sp>
      <p:sp>
        <p:nvSpPr>
          <p:cNvPr id="3" name="Content Placeholder 2"/>
          <p:cNvSpPr>
            <a:spLocks noGrp="1"/>
          </p:cNvSpPr>
          <p:nvPr>
            <p:ph idx="1"/>
          </p:nvPr>
        </p:nvSpPr>
        <p:spPr/>
        <p:txBody>
          <a:bodyPr>
            <a:normAutofit lnSpcReduction="10000"/>
          </a:bodyPr>
          <a:lstStyle/>
          <a:p>
            <a:r>
              <a:rPr lang="en-GB" b="1" dirty="0" smtClean="0">
                <a:solidFill>
                  <a:srgbClr val="FF0000"/>
                </a:solidFill>
              </a:rPr>
              <a:t>Is there another way to make 10p?</a:t>
            </a:r>
          </a:p>
          <a:p>
            <a:r>
              <a:rPr lang="en-GB" b="1" dirty="0" smtClean="0">
                <a:solidFill>
                  <a:srgbClr val="FF0000"/>
                </a:solidFill>
              </a:rPr>
              <a:t>And another?</a:t>
            </a:r>
          </a:p>
          <a:p>
            <a:r>
              <a:rPr lang="en-GB" b="1" dirty="0" smtClean="0">
                <a:solidFill>
                  <a:srgbClr val="FF0000"/>
                </a:solidFill>
              </a:rPr>
              <a:t>Have you found them all?</a:t>
            </a:r>
          </a:p>
          <a:p>
            <a:r>
              <a:rPr lang="en-GB" b="1" dirty="0" smtClean="0">
                <a:solidFill>
                  <a:srgbClr val="FF0000"/>
                </a:solidFill>
              </a:rPr>
              <a:t>Prove it to me….</a:t>
            </a:r>
          </a:p>
          <a:p>
            <a:endParaRPr lang="en-GB" dirty="0"/>
          </a:p>
          <a:p>
            <a:pPr marL="0" indent="0">
              <a:buNone/>
            </a:pPr>
            <a:r>
              <a:rPr lang="en-GB" b="1" i="1" dirty="0" smtClean="0">
                <a:solidFill>
                  <a:srgbClr val="7030A0"/>
                </a:solidFill>
              </a:rPr>
              <a:t>(deeper thinking, applying understanding of coin values and equivalence, reasoning,  proof, communication, explanation…PROBLEM SOLVING)  </a:t>
            </a:r>
            <a:endParaRPr lang="en-GB" b="1" i="1" dirty="0">
              <a:solidFill>
                <a:srgbClr val="7030A0"/>
              </a:solidFill>
            </a:endParaRPr>
          </a:p>
        </p:txBody>
      </p:sp>
    </p:spTree>
    <p:extLst>
      <p:ext uri="{BB962C8B-B14F-4D97-AF65-F5344CB8AC3E}">
        <p14:creationId xmlns:p14="http://schemas.microsoft.com/office/powerpoint/2010/main" val="241588422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chemeClr val="tx2"/>
                </a:solidFill>
              </a:rPr>
              <a:t>Classic task….</a:t>
            </a:r>
            <a:endParaRPr lang="en-GB" b="1" dirty="0">
              <a:solidFill>
                <a:schemeClr val="tx2"/>
              </a:solidFill>
            </a:endParaRPr>
          </a:p>
        </p:txBody>
      </p:sp>
      <p:sp>
        <p:nvSpPr>
          <p:cNvPr id="3" name="Content Placeholder 2"/>
          <p:cNvSpPr>
            <a:spLocks noGrp="1"/>
          </p:cNvSpPr>
          <p:nvPr>
            <p:ph idx="1"/>
          </p:nvPr>
        </p:nvSpPr>
        <p:spPr/>
        <p:txBody>
          <a:bodyPr>
            <a:normAutofit lnSpcReduction="10000"/>
          </a:bodyPr>
          <a:lstStyle/>
          <a:p>
            <a:r>
              <a:rPr lang="en-GB" dirty="0" smtClean="0"/>
              <a:t>Find a way to you make 30p.</a:t>
            </a:r>
          </a:p>
          <a:p>
            <a:r>
              <a:rPr lang="en-GB" b="1" dirty="0" smtClean="0">
                <a:solidFill>
                  <a:srgbClr val="FF0000"/>
                </a:solidFill>
              </a:rPr>
              <a:t>Is there another way?</a:t>
            </a:r>
          </a:p>
          <a:p>
            <a:r>
              <a:rPr lang="en-GB" b="1" dirty="0" smtClean="0">
                <a:solidFill>
                  <a:srgbClr val="FF0000"/>
                </a:solidFill>
              </a:rPr>
              <a:t>Do you think there are any more?</a:t>
            </a:r>
          </a:p>
          <a:p>
            <a:r>
              <a:rPr lang="en-GB" b="1" dirty="0" smtClean="0">
                <a:solidFill>
                  <a:srgbClr val="FF0000"/>
                </a:solidFill>
              </a:rPr>
              <a:t>Have you found them all?</a:t>
            </a:r>
          </a:p>
          <a:p>
            <a:r>
              <a:rPr lang="en-GB" b="1" dirty="0" smtClean="0">
                <a:solidFill>
                  <a:srgbClr val="FF0000"/>
                </a:solidFill>
              </a:rPr>
              <a:t>How do you know?</a:t>
            </a:r>
          </a:p>
          <a:p>
            <a:endParaRPr lang="en-GB" dirty="0"/>
          </a:p>
          <a:p>
            <a:pPr marL="0" indent="0">
              <a:buNone/>
            </a:pPr>
            <a:r>
              <a:rPr lang="en-GB" dirty="0" smtClean="0"/>
              <a:t>More thinking…more challenge… developing “staying power” resilience…perseverance… reasoning… </a:t>
            </a:r>
            <a:r>
              <a:rPr lang="en-GB" b="1" dirty="0" smtClean="0">
                <a:solidFill>
                  <a:srgbClr val="FF0000"/>
                </a:solidFill>
              </a:rPr>
              <a:t>DEEPENING UNDERSTANDING</a:t>
            </a:r>
            <a:endParaRPr lang="en-GB" b="1" dirty="0">
              <a:solidFill>
                <a:srgbClr val="FF0000"/>
              </a:solidFill>
            </a:endParaRPr>
          </a:p>
        </p:txBody>
      </p:sp>
    </p:spTree>
    <p:extLst>
      <p:ext uri="{BB962C8B-B14F-4D97-AF65-F5344CB8AC3E}">
        <p14:creationId xmlns:p14="http://schemas.microsoft.com/office/powerpoint/2010/main" val="2998803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Begin </a:t>
            </a:r>
            <a:r>
              <a:rPr lang="en-GB" dirty="0"/>
              <a:t>to clarify your thinking</a:t>
            </a:r>
            <a:br>
              <a:rPr lang="en-GB" dirty="0"/>
            </a:br>
            <a:endParaRPr lang="en-GB" dirty="0"/>
          </a:p>
        </p:txBody>
      </p:sp>
      <p:sp>
        <p:nvSpPr>
          <p:cNvPr id="4" name="Text Placeholder 3"/>
          <p:cNvSpPr>
            <a:spLocks noGrp="1"/>
          </p:cNvSpPr>
          <p:nvPr>
            <p:ph type="body" idx="1"/>
          </p:nvPr>
        </p:nvSpPr>
        <p:spPr>
          <a:solidFill>
            <a:srgbClr val="FFFF00"/>
          </a:solidFill>
        </p:spPr>
        <p:txBody>
          <a:bodyPr>
            <a:normAutofit fontScale="85000" lnSpcReduction="20000"/>
          </a:bodyPr>
          <a:lstStyle/>
          <a:p>
            <a:r>
              <a:rPr lang="en-GB" dirty="0" smtClean="0"/>
              <a:t>What are you currently doing that you are pleased with?</a:t>
            </a:r>
            <a:endParaRPr lang="en-GB" dirty="0"/>
          </a:p>
        </p:txBody>
      </p:sp>
      <p:sp>
        <p:nvSpPr>
          <p:cNvPr id="6" name="Text Placeholder 5"/>
          <p:cNvSpPr>
            <a:spLocks noGrp="1"/>
          </p:cNvSpPr>
          <p:nvPr>
            <p:ph type="body" sz="quarter" idx="3"/>
          </p:nvPr>
        </p:nvSpPr>
        <p:spPr>
          <a:solidFill>
            <a:srgbClr val="FFFF00"/>
          </a:solidFill>
        </p:spPr>
        <p:txBody>
          <a:bodyPr>
            <a:normAutofit fontScale="92500" lnSpcReduction="20000"/>
          </a:bodyPr>
          <a:lstStyle/>
          <a:p>
            <a:r>
              <a:rPr lang="en-GB" dirty="0" smtClean="0"/>
              <a:t>What are the main questions for you at the moment?</a:t>
            </a:r>
            <a:endParaRPr lang="en-GB" dirty="0"/>
          </a:p>
        </p:txBody>
      </p:sp>
      <p:pic>
        <p:nvPicPr>
          <p:cNvPr id="1028" name="Picture 4" descr="C:\Users\Hantsnet\AppData\Local\Microsoft\Windows\Temporary Internet Files\Content.IE5\BJEELG6K\design-process[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204864"/>
            <a:ext cx="3962204" cy="3929859"/>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Hantsnet\AppData\Local\Microsoft\Windows\Temporary Internet Files\Content.IE5\GU6PMFPB\Question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303946"/>
            <a:ext cx="3648992" cy="3402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24012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l" eaLnBrk="1" hangingPunct="1"/>
            <a:r>
              <a:rPr lang="en-US" dirty="0" smtClean="0"/>
              <a:t>From a simple starting point…</a:t>
            </a:r>
          </a:p>
        </p:txBody>
      </p:sp>
      <p:sp>
        <p:nvSpPr>
          <p:cNvPr id="9219" name="Content Placeholder 2"/>
          <p:cNvSpPr>
            <a:spLocks noGrp="1"/>
          </p:cNvSpPr>
          <p:nvPr>
            <p:ph idx="1"/>
          </p:nvPr>
        </p:nvSpPr>
        <p:spPr/>
        <p:txBody>
          <a:bodyPr>
            <a:normAutofit/>
          </a:bodyPr>
          <a:lstStyle/>
          <a:p>
            <a:pPr eaLnBrk="1" hangingPunct="1">
              <a:buFont typeface="Wingdings" pitchFamily="2" charset="2"/>
              <a:buNone/>
            </a:pPr>
            <a:r>
              <a:rPr lang="en-GB" sz="2000" i="1" dirty="0" smtClean="0"/>
              <a:t>I have 23p in my purse.</a:t>
            </a:r>
          </a:p>
          <a:p>
            <a:pPr eaLnBrk="1" hangingPunct="1">
              <a:buFont typeface="Wingdings" pitchFamily="2" charset="2"/>
              <a:buNone/>
            </a:pPr>
            <a:r>
              <a:rPr lang="en-GB" sz="2000" i="1" dirty="0" smtClean="0"/>
              <a:t>There are 7 coins altogether.</a:t>
            </a:r>
          </a:p>
          <a:p>
            <a:pPr eaLnBrk="1" hangingPunct="1">
              <a:buFont typeface="Wingdings" pitchFamily="2" charset="2"/>
              <a:buNone/>
            </a:pPr>
            <a:r>
              <a:rPr lang="en-GB" sz="2000" i="1" dirty="0" smtClean="0"/>
              <a:t>What are they?</a:t>
            </a:r>
          </a:p>
          <a:p>
            <a:pPr eaLnBrk="1" hangingPunct="1">
              <a:buFont typeface="Wingdings" pitchFamily="2" charset="2"/>
              <a:buNone/>
            </a:pPr>
            <a:endParaRPr lang="en-GB" sz="3600" i="1" dirty="0" smtClean="0"/>
          </a:p>
          <a:p>
            <a:pPr eaLnBrk="1" hangingPunct="1">
              <a:buFont typeface="Wingdings" pitchFamily="2" charset="2"/>
              <a:buNone/>
            </a:pPr>
            <a:r>
              <a:rPr lang="en-GB" sz="2000" b="1" dirty="0" smtClean="0">
                <a:solidFill>
                  <a:srgbClr val="FF0000"/>
                </a:solidFill>
              </a:rPr>
              <a:t>Then extend…</a:t>
            </a:r>
          </a:p>
          <a:p>
            <a:pPr eaLnBrk="1" hangingPunct="1"/>
            <a:r>
              <a:rPr lang="en-US" sz="2000" b="1" dirty="0" smtClean="0">
                <a:solidFill>
                  <a:srgbClr val="FF0000"/>
                </a:solidFill>
              </a:rPr>
              <a:t>Is there another way?</a:t>
            </a:r>
          </a:p>
          <a:p>
            <a:pPr eaLnBrk="1" hangingPunct="1"/>
            <a:r>
              <a:rPr lang="en-US" sz="2000" b="1" dirty="0" smtClean="0">
                <a:solidFill>
                  <a:srgbClr val="FF0000"/>
                </a:solidFill>
              </a:rPr>
              <a:t>Are there any more?</a:t>
            </a:r>
          </a:p>
          <a:p>
            <a:pPr eaLnBrk="1" hangingPunct="1"/>
            <a:r>
              <a:rPr lang="en-US" sz="2000" b="1" dirty="0" smtClean="0">
                <a:solidFill>
                  <a:srgbClr val="FF0000"/>
                </a:solidFill>
              </a:rPr>
              <a:t>Have you found them all?</a:t>
            </a:r>
          </a:p>
          <a:p>
            <a:pPr eaLnBrk="1" hangingPunct="1"/>
            <a:r>
              <a:rPr lang="en-US" sz="2000" b="1" dirty="0" smtClean="0">
                <a:solidFill>
                  <a:srgbClr val="FF0000"/>
                </a:solidFill>
              </a:rPr>
              <a:t>How do you know?</a:t>
            </a:r>
          </a:p>
        </p:txBody>
      </p:sp>
      <p:sp>
        <p:nvSpPr>
          <p:cNvPr id="9220" name="Slide Number Placeholder 3"/>
          <p:cNvSpPr>
            <a:spLocks noGrp="1"/>
          </p:cNvSpPr>
          <p:nvPr>
            <p:ph type="sldNum" sz="quarter" idx="4294967295"/>
          </p:nvPr>
        </p:nvSpPr>
        <p:spPr>
          <a:xfrm>
            <a:off x="8072438" y="6519863"/>
            <a:ext cx="676275"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Rdg Vesta" pitchFamily="2" charset="0"/>
              </a:defRPr>
            </a:lvl1pPr>
            <a:lvl2pPr marL="742950" indent="-285750" eaLnBrk="0" hangingPunct="0">
              <a:defRPr sz="2400">
                <a:solidFill>
                  <a:schemeClr val="tx1"/>
                </a:solidFill>
                <a:latin typeface="Rdg Vesta" pitchFamily="2" charset="0"/>
              </a:defRPr>
            </a:lvl2pPr>
            <a:lvl3pPr marL="1143000" indent="-228600" eaLnBrk="0" hangingPunct="0">
              <a:defRPr sz="2400">
                <a:solidFill>
                  <a:schemeClr val="tx1"/>
                </a:solidFill>
                <a:latin typeface="Rdg Vesta" pitchFamily="2" charset="0"/>
              </a:defRPr>
            </a:lvl3pPr>
            <a:lvl4pPr marL="1600200" indent="-228600" eaLnBrk="0" hangingPunct="0">
              <a:defRPr sz="2400">
                <a:solidFill>
                  <a:schemeClr val="tx1"/>
                </a:solidFill>
                <a:latin typeface="Rdg Vesta" pitchFamily="2" charset="0"/>
              </a:defRPr>
            </a:lvl4pPr>
            <a:lvl5pPr marL="2057400" indent="-228600" eaLnBrk="0" hangingPunct="0">
              <a:defRPr sz="2400">
                <a:solidFill>
                  <a:schemeClr val="tx1"/>
                </a:solidFill>
                <a:latin typeface="Rdg Vesta" pitchFamily="2" charset="0"/>
              </a:defRPr>
            </a:lvl5pPr>
            <a:lvl6pPr marL="2514600" indent="-228600" eaLnBrk="0" fontAlgn="base" hangingPunct="0">
              <a:spcBef>
                <a:spcPct val="0"/>
              </a:spcBef>
              <a:spcAft>
                <a:spcPct val="0"/>
              </a:spcAft>
              <a:defRPr sz="2400">
                <a:solidFill>
                  <a:schemeClr val="tx1"/>
                </a:solidFill>
                <a:latin typeface="Rdg Vesta" pitchFamily="2" charset="0"/>
              </a:defRPr>
            </a:lvl6pPr>
            <a:lvl7pPr marL="2971800" indent="-228600" eaLnBrk="0" fontAlgn="base" hangingPunct="0">
              <a:spcBef>
                <a:spcPct val="0"/>
              </a:spcBef>
              <a:spcAft>
                <a:spcPct val="0"/>
              </a:spcAft>
              <a:defRPr sz="2400">
                <a:solidFill>
                  <a:schemeClr val="tx1"/>
                </a:solidFill>
                <a:latin typeface="Rdg Vesta" pitchFamily="2" charset="0"/>
              </a:defRPr>
            </a:lvl7pPr>
            <a:lvl8pPr marL="3429000" indent="-228600" eaLnBrk="0" fontAlgn="base" hangingPunct="0">
              <a:spcBef>
                <a:spcPct val="0"/>
              </a:spcBef>
              <a:spcAft>
                <a:spcPct val="0"/>
              </a:spcAft>
              <a:defRPr sz="2400">
                <a:solidFill>
                  <a:schemeClr val="tx1"/>
                </a:solidFill>
                <a:latin typeface="Rdg Vesta" pitchFamily="2" charset="0"/>
              </a:defRPr>
            </a:lvl8pPr>
            <a:lvl9pPr marL="3886200" indent="-228600" eaLnBrk="0" fontAlgn="base" hangingPunct="0">
              <a:spcBef>
                <a:spcPct val="0"/>
              </a:spcBef>
              <a:spcAft>
                <a:spcPct val="0"/>
              </a:spcAft>
              <a:defRPr sz="2400">
                <a:solidFill>
                  <a:schemeClr val="tx1"/>
                </a:solidFill>
                <a:latin typeface="Rdg Vesta" pitchFamily="2" charset="0"/>
              </a:defRPr>
            </a:lvl9pPr>
          </a:lstStyle>
          <a:p>
            <a:pPr eaLnBrk="1" hangingPunct="1"/>
            <a:fld id="{BD1EC6CD-4943-4D33-876C-F70BBF6E1B57}" type="slidenum">
              <a:rPr lang="en-US" sz="1400"/>
              <a:pPr eaLnBrk="1" hangingPunct="1"/>
              <a:t>130</a:t>
            </a:fld>
            <a:endParaRPr lang="en-US" sz="1400"/>
          </a:p>
        </p:txBody>
      </p:sp>
      <p:pic>
        <p:nvPicPr>
          <p:cNvPr id="9221" name="Picture 4" descr="purse.WM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8144" y="1556792"/>
            <a:ext cx="2376487"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085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hlinkClick r:id="rId2" action="ppaction://hlinkfile"/>
              </a:rPr>
              <a:t>money problems\p104_Pocket money.doc</a:t>
            </a:r>
            <a:endParaRPr lang="en-GB" dirty="0" smtClean="0"/>
          </a:p>
          <a:p>
            <a:r>
              <a:rPr lang="en-GB" dirty="0" smtClean="0">
                <a:hlinkClick r:id="rId3" action="ppaction://hlinkfile"/>
              </a:rPr>
              <a:t>money problems\p105_Coin quiz.doc</a:t>
            </a:r>
            <a:endParaRPr lang="en-GB" dirty="0" smtClean="0"/>
          </a:p>
        </p:txBody>
      </p:sp>
    </p:spTree>
    <p:extLst>
      <p:ext uri="{BB962C8B-B14F-4D97-AF65-F5344CB8AC3E}">
        <p14:creationId xmlns:p14="http://schemas.microsoft.com/office/powerpoint/2010/main" val="399504492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chemeClr val="accent1"/>
                </a:solidFill>
              </a:rPr>
              <a:t>Routine or non-routine…?</a:t>
            </a:r>
            <a:endParaRPr lang="en-GB" b="1" dirty="0">
              <a:solidFill>
                <a:schemeClr val="accent1"/>
              </a:solidFill>
            </a:endParaRPr>
          </a:p>
        </p:txBody>
      </p:sp>
      <p:sp>
        <p:nvSpPr>
          <p:cNvPr id="3" name="Content Placeholder 2"/>
          <p:cNvSpPr>
            <a:spLocks noGrp="1"/>
          </p:cNvSpPr>
          <p:nvPr>
            <p:ph idx="1"/>
          </p:nvPr>
        </p:nvSpPr>
        <p:spPr>
          <a:xfrm>
            <a:off x="457200" y="1268760"/>
            <a:ext cx="8229600" cy="4680521"/>
          </a:xfrm>
        </p:spPr>
        <p:txBody>
          <a:bodyPr>
            <a:normAutofit/>
          </a:bodyPr>
          <a:lstStyle/>
          <a:p>
            <a:endParaRPr lang="en-GB" sz="2000" dirty="0"/>
          </a:p>
        </p:txBody>
      </p:sp>
      <p:sp>
        <p:nvSpPr>
          <p:cNvPr id="7" name="TextBox 6"/>
          <p:cNvSpPr txBox="1"/>
          <p:nvPr/>
        </p:nvSpPr>
        <p:spPr>
          <a:xfrm>
            <a:off x="539553" y="3861049"/>
            <a:ext cx="7992888" cy="2862322"/>
          </a:xfrm>
          <a:prstGeom prst="rect">
            <a:avLst/>
          </a:prstGeom>
          <a:solidFill>
            <a:srgbClr val="E29AD3"/>
          </a:solidFill>
        </p:spPr>
        <p:txBody>
          <a:bodyPr wrap="square" rtlCol="0">
            <a:spAutoFit/>
          </a:bodyPr>
          <a:lstStyle/>
          <a:p>
            <a:r>
              <a:rPr lang="en-GB" b="1" dirty="0" smtClean="0"/>
              <a:t>Version two:</a:t>
            </a:r>
          </a:p>
          <a:p>
            <a:r>
              <a:rPr lang="en-GB" dirty="0" smtClean="0"/>
              <a:t>Michael has three coins in his pocket. Each coin is worth less than 20p.</a:t>
            </a:r>
          </a:p>
          <a:p>
            <a:r>
              <a:rPr lang="en-GB" dirty="0" smtClean="0"/>
              <a:t>How much money might he have?</a:t>
            </a:r>
          </a:p>
          <a:p>
            <a:endParaRPr lang="en-GB" dirty="0" smtClean="0"/>
          </a:p>
          <a:p>
            <a:r>
              <a:rPr lang="en-GB" dirty="0" smtClean="0"/>
              <a:t>Is there another solution?</a:t>
            </a:r>
          </a:p>
          <a:p>
            <a:r>
              <a:rPr lang="en-GB" dirty="0" smtClean="0"/>
              <a:t>Have you found them all?</a:t>
            </a:r>
          </a:p>
          <a:p>
            <a:r>
              <a:rPr lang="en-GB" dirty="0" smtClean="0"/>
              <a:t>Are you sure?</a:t>
            </a:r>
          </a:p>
          <a:p>
            <a:r>
              <a:rPr lang="en-GB" dirty="0" smtClean="0"/>
              <a:t>Prove it!</a:t>
            </a:r>
            <a:endParaRPr lang="en-GB" dirty="0"/>
          </a:p>
          <a:p>
            <a:endParaRPr lang="en-GB" dirty="0" smtClean="0"/>
          </a:p>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4836" y="4861105"/>
            <a:ext cx="607284" cy="957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39554" y="1484784"/>
            <a:ext cx="7867222" cy="2031325"/>
          </a:xfrm>
          <a:prstGeom prst="rect">
            <a:avLst/>
          </a:prstGeom>
          <a:solidFill>
            <a:srgbClr val="E29AD3"/>
          </a:solidFill>
        </p:spPr>
        <p:txBody>
          <a:bodyPr wrap="square" rtlCol="0">
            <a:spAutoFit/>
          </a:bodyPr>
          <a:lstStyle/>
          <a:p>
            <a:r>
              <a:rPr lang="en-GB" b="1" dirty="0" smtClean="0"/>
              <a:t>Version one:</a:t>
            </a:r>
          </a:p>
          <a:p>
            <a:r>
              <a:rPr lang="en-GB" dirty="0" smtClean="0"/>
              <a:t>Michael has these three coins in his pocket. How much money does he </a:t>
            </a:r>
          </a:p>
          <a:p>
            <a:r>
              <a:rPr lang="en-GB" dirty="0" smtClean="0"/>
              <a:t>Have?</a:t>
            </a:r>
          </a:p>
          <a:p>
            <a:endParaRPr lang="en-GB" dirty="0"/>
          </a:p>
          <a:p>
            <a:endParaRPr lang="en-GB" dirty="0" smtClean="0"/>
          </a:p>
          <a:p>
            <a:endParaRPr lang="en-GB" dirty="0"/>
          </a:p>
          <a:p>
            <a:endParaRPr lang="en-GB" dirty="0"/>
          </a:p>
        </p:txBody>
      </p:sp>
      <p:pic>
        <p:nvPicPr>
          <p:cNvPr id="10" name="Picture 10" descr="https://sp.yimg.com/ib/th?id=JN.Ww6urRh%2bv2%2baLdPMI3CYaw&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5716" y="2188007"/>
            <a:ext cx="1512168" cy="12097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ttps://sp.yimg.com/ib/th?id=JN.HV0u5qIpC4tKw69qSw%2btng&amp;pid=15.1&amp;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5896" y="2465594"/>
            <a:ext cx="659837" cy="6545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4" descr="https://sp.yimg.com/ib/th?id=JN.HMoSrx%2fJAV99IJeKhuG1AQ&amp;pid=15.1&amp;P=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5668" y="2391761"/>
            <a:ext cx="772810" cy="802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109200"/>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Which version…</a:t>
            </a:r>
            <a:endParaRPr lang="en-GB" dirty="0"/>
          </a:p>
        </p:txBody>
      </p:sp>
      <p:sp>
        <p:nvSpPr>
          <p:cNvPr id="3" name="Content Placeholder 2"/>
          <p:cNvSpPr>
            <a:spLocks noGrp="1"/>
          </p:cNvSpPr>
          <p:nvPr>
            <p:ph idx="1"/>
          </p:nvPr>
        </p:nvSpPr>
        <p:spPr/>
        <p:txBody>
          <a:bodyPr/>
          <a:lstStyle/>
          <a:p>
            <a:r>
              <a:rPr lang="en-GB" dirty="0" smtClean="0"/>
              <a:t>Involves more problem-solving?</a:t>
            </a:r>
          </a:p>
          <a:p>
            <a:r>
              <a:rPr lang="en-GB" dirty="0" smtClean="0"/>
              <a:t>Makes children think more?</a:t>
            </a:r>
          </a:p>
          <a:p>
            <a:r>
              <a:rPr lang="en-GB" dirty="0" smtClean="0"/>
              <a:t>Require more resilience, persistence?</a:t>
            </a:r>
          </a:p>
          <a:p>
            <a:r>
              <a:rPr lang="en-GB" dirty="0" smtClean="0"/>
              <a:t>Demands more reasoning? </a:t>
            </a:r>
            <a:endParaRPr lang="en-GB" dirty="0"/>
          </a:p>
        </p:txBody>
      </p:sp>
    </p:spTree>
    <p:extLst>
      <p:ext uri="{BB962C8B-B14F-4D97-AF65-F5344CB8AC3E}">
        <p14:creationId xmlns:p14="http://schemas.microsoft.com/office/powerpoint/2010/main" val="3118263420"/>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GB" b="1" dirty="0" smtClean="0">
                <a:solidFill>
                  <a:schemeClr val="accent1"/>
                </a:solidFill>
              </a:rPr>
              <a:t>Deepening a problem…</a:t>
            </a:r>
            <a:endParaRPr lang="en-GB" b="1" dirty="0">
              <a:solidFill>
                <a:schemeClr val="accent1"/>
              </a:solidFill>
            </a:endParaRPr>
          </a:p>
        </p:txBody>
      </p:sp>
      <p:sp>
        <p:nvSpPr>
          <p:cNvPr id="5" name="Content Placeholder 4"/>
          <p:cNvSpPr>
            <a:spLocks noGrp="1"/>
          </p:cNvSpPr>
          <p:nvPr>
            <p:ph idx="1"/>
          </p:nvPr>
        </p:nvSpPr>
        <p:spPr/>
        <p:txBody>
          <a:bodyPr/>
          <a:lstStyle/>
          <a:p>
            <a:r>
              <a:rPr lang="en-GB" dirty="0" smtClean="0"/>
              <a:t>Version 1 provides practice with recognising coins and adding coin values but it does not develop pupils’ problem-solving skills. If pupils are given a set of questions like this to solve, they don’t have to think  about how to interpret each one or decide upon the steps to solve it.</a:t>
            </a:r>
          </a:p>
          <a:p>
            <a:r>
              <a:rPr lang="en-GB" dirty="0" smtClean="0"/>
              <a:t>Pupils may also form the false impression that mathematics is repetitive and doesn’t require deep thought.</a:t>
            </a:r>
            <a:endParaRPr lang="en-GB" dirty="0"/>
          </a:p>
        </p:txBody>
      </p:sp>
    </p:spTree>
    <p:extLst>
      <p:ext uri="{BB962C8B-B14F-4D97-AF65-F5344CB8AC3E}">
        <p14:creationId xmlns:p14="http://schemas.microsoft.com/office/powerpoint/2010/main" val="2456878987"/>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chemeClr val="accent1"/>
                </a:solidFill>
              </a:rPr>
              <a:t>Deepening a problem…</a:t>
            </a:r>
            <a:endParaRPr lang="en-GB" b="1" dirty="0">
              <a:solidFill>
                <a:schemeClr val="accent1"/>
              </a:solidFill>
            </a:endParaRPr>
          </a:p>
        </p:txBody>
      </p:sp>
      <p:sp>
        <p:nvSpPr>
          <p:cNvPr id="3" name="Content Placeholder 2"/>
          <p:cNvSpPr>
            <a:spLocks noGrp="1"/>
          </p:cNvSpPr>
          <p:nvPr>
            <p:ph idx="1"/>
          </p:nvPr>
        </p:nvSpPr>
        <p:spPr>
          <a:xfrm>
            <a:off x="457200" y="1196752"/>
            <a:ext cx="6030367" cy="4752529"/>
          </a:xfrm>
        </p:spPr>
        <p:txBody>
          <a:bodyPr/>
          <a:lstStyle/>
          <a:p>
            <a:r>
              <a:rPr lang="en-GB" sz="1800" dirty="0" smtClean="0"/>
              <a:t>Version 2 requires the use of deeper problem-solving skills.</a:t>
            </a:r>
          </a:p>
          <a:p>
            <a:r>
              <a:rPr lang="en-GB" sz="1800" dirty="0" smtClean="0"/>
              <a:t>They have to draw upon their knowledge of different coins and think of different combinations based on the criteria stated </a:t>
            </a:r>
          </a:p>
          <a:p>
            <a:r>
              <a:rPr lang="en-GB" sz="1800" dirty="0" smtClean="0"/>
              <a:t>They then have to add coin values together to establish the amount of money he would have each time. </a:t>
            </a:r>
          </a:p>
          <a:p>
            <a:r>
              <a:rPr lang="en-GB" sz="1800" dirty="0" smtClean="0"/>
              <a:t>They are further challenged to prove that they have found all possible combinations.</a:t>
            </a:r>
          </a:p>
          <a:p>
            <a:r>
              <a:rPr lang="en-GB" sz="1800" dirty="0" smtClean="0"/>
              <a:t>This demands systematic working with an expectation of reasoning and proof. </a:t>
            </a:r>
          </a:p>
          <a:p>
            <a:endParaRPr lang="en-GB" dirty="0" smtClean="0"/>
          </a:p>
          <a:p>
            <a:endParaRPr lang="en-GB" dirty="0"/>
          </a:p>
          <a:p>
            <a:endParaRPr lang="en-GB" dirty="0" smtClean="0"/>
          </a:p>
          <a:p>
            <a:endParaRPr lang="en-GB" dirty="0"/>
          </a:p>
        </p:txBody>
      </p:sp>
      <p:pic>
        <p:nvPicPr>
          <p:cNvPr id="4099" name="Picture 3" descr="MC90044190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3745" y="5445224"/>
            <a:ext cx="10096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Callout 3"/>
          <p:cNvSpPr/>
          <p:nvPr/>
        </p:nvSpPr>
        <p:spPr>
          <a:xfrm>
            <a:off x="6487567" y="2924944"/>
            <a:ext cx="2656433" cy="1908792"/>
          </a:xfrm>
          <a:prstGeom prst="cloudCallout">
            <a:avLst>
              <a:gd name="adj1" fmla="val -28276"/>
              <a:gd name="adj2" fmla="val 929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What information have I got and how am I going to use it??? </a:t>
            </a:r>
            <a:endParaRPr lang="en-GB" dirty="0"/>
          </a:p>
        </p:txBody>
      </p:sp>
    </p:spTree>
    <p:extLst>
      <p:ext uri="{BB962C8B-B14F-4D97-AF65-F5344CB8AC3E}">
        <p14:creationId xmlns:p14="http://schemas.microsoft.com/office/powerpoint/2010/main" val="3318245239"/>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hlinkClick r:id="rId2" action="ppaction://hlinkfile"/>
              </a:rPr>
              <a:t>money problems\p106_How much.doc</a:t>
            </a:r>
            <a:endParaRPr lang="en-GB" dirty="0" smtClean="0"/>
          </a:p>
          <a:p>
            <a:r>
              <a:rPr lang="en-GB" dirty="0" smtClean="0">
                <a:hlinkClick r:id="rId3" action="ppaction://hlinkfile"/>
              </a:rPr>
              <a:t>money problems\p105_Saving.doc</a:t>
            </a:r>
            <a:endParaRPr lang="en-GB" dirty="0" smtClean="0"/>
          </a:p>
          <a:p>
            <a:r>
              <a:rPr lang="en-GB" dirty="0" smtClean="0">
                <a:hlinkClick r:id="rId4" action="ppaction://hlinkfile"/>
              </a:rPr>
              <a:t>money problems\p106_Sweet corner.doc</a:t>
            </a:r>
            <a:endParaRPr lang="en-GB" dirty="0" smtClean="0"/>
          </a:p>
          <a:p>
            <a:r>
              <a:rPr lang="en-GB" dirty="0" smtClean="0">
                <a:hlinkClick r:id="rId5" action="ppaction://hlinkfile"/>
              </a:rPr>
              <a:t>money problems\p104_Spending power.doc</a:t>
            </a:r>
            <a:endParaRPr lang="en-GB" dirty="0"/>
          </a:p>
        </p:txBody>
      </p:sp>
    </p:spTree>
    <p:extLst>
      <p:ext uri="{BB962C8B-B14F-4D97-AF65-F5344CB8AC3E}">
        <p14:creationId xmlns:p14="http://schemas.microsoft.com/office/powerpoint/2010/main" val="83177996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0288" y="1143000"/>
            <a:ext cx="4543425"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128674"/>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3461440" y="1655085"/>
            <a:ext cx="648072"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p:nvGrpSpPr>
        <p:grpSpPr>
          <a:xfrm>
            <a:off x="2309312" y="2909013"/>
            <a:ext cx="1800200" cy="1152128"/>
            <a:chOff x="2423174" y="2492851"/>
            <a:chExt cx="1800200" cy="1152128"/>
          </a:xfrm>
        </p:grpSpPr>
        <p:sp>
          <p:nvSpPr>
            <p:cNvPr id="10" name="Cloud 9"/>
            <p:cNvSpPr/>
            <p:nvPr/>
          </p:nvSpPr>
          <p:spPr>
            <a:xfrm>
              <a:off x="2423174" y="2492851"/>
              <a:ext cx="1800200" cy="11521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2606993" y="2726360"/>
              <a:ext cx="1296144" cy="646331"/>
            </a:xfrm>
            <a:prstGeom prst="rect">
              <a:avLst/>
            </a:prstGeom>
            <a:noFill/>
          </p:spPr>
          <p:txBody>
            <a:bodyPr wrap="square" rtlCol="0">
              <a:spAutoFit/>
            </a:bodyPr>
            <a:lstStyle/>
            <a:p>
              <a:r>
                <a:rPr lang="en-GB" dirty="0" smtClean="0">
                  <a:solidFill>
                    <a:schemeClr val="bg1"/>
                  </a:solidFill>
                </a:rPr>
                <a:t>Sufficiently Learnt?</a:t>
              </a:r>
              <a:endParaRPr lang="en-GB" dirty="0">
                <a:solidFill>
                  <a:schemeClr val="bg1"/>
                </a:solidFill>
              </a:endParaRPr>
            </a:p>
          </p:txBody>
        </p:sp>
      </p:grpSp>
      <p:sp>
        <p:nvSpPr>
          <p:cNvPr id="12" name="TextBox 11"/>
          <p:cNvSpPr txBox="1"/>
          <p:nvPr/>
        </p:nvSpPr>
        <p:spPr>
          <a:xfrm>
            <a:off x="3484431" y="1704227"/>
            <a:ext cx="648072" cy="369332"/>
          </a:xfrm>
          <a:prstGeom prst="rect">
            <a:avLst/>
          </a:prstGeom>
          <a:noFill/>
        </p:spPr>
        <p:txBody>
          <a:bodyPr wrap="square" rtlCol="0">
            <a:spAutoFit/>
          </a:bodyPr>
          <a:lstStyle/>
          <a:p>
            <a:r>
              <a:rPr lang="en-GB" dirty="0" smtClean="0">
                <a:solidFill>
                  <a:schemeClr val="bg1"/>
                </a:solidFill>
              </a:rPr>
              <a:t>Yes</a:t>
            </a:r>
            <a:endParaRPr lang="en-GB" dirty="0">
              <a:solidFill>
                <a:schemeClr val="bg1"/>
              </a:solidFill>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0578" y="4521913"/>
            <a:ext cx="6699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957246" y="3990989"/>
            <a:ext cx="527484"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14" name="Oval 13"/>
          <p:cNvSpPr/>
          <p:nvPr/>
        </p:nvSpPr>
        <p:spPr>
          <a:xfrm>
            <a:off x="4032505" y="116631"/>
            <a:ext cx="3203791" cy="2692978"/>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p:cNvSpPr txBox="1"/>
          <p:nvPr/>
        </p:nvSpPr>
        <p:spPr>
          <a:xfrm>
            <a:off x="5468554" y="5397316"/>
            <a:ext cx="1440160" cy="369332"/>
          </a:xfrm>
          <a:prstGeom prst="rect">
            <a:avLst/>
          </a:prstGeom>
          <a:noFill/>
        </p:spPr>
        <p:txBody>
          <a:bodyPr wrap="square" rtlCol="0">
            <a:spAutoFit/>
          </a:bodyPr>
          <a:lstStyle/>
          <a:p>
            <a:pPr algn="ctr"/>
            <a:r>
              <a:rPr lang="en-GB" dirty="0" smtClean="0">
                <a:solidFill>
                  <a:schemeClr val="bg1"/>
                </a:solidFill>
              </a:rPr>
              <a:t>Correct</a:t>
            </a:r>
            <a:endParaRPr lang="en-GB" dirty="0">
              <a:solidFill>
                <a:schemeClr val="bg1"/>
              </a:solidFill>
            </a:endParaRPr>
          </a:p>
        </p:txBody>
      </p:sp>
      <p:sp>
        <p:nvSpPr>
          <p:cNvPr id="27" name="TextBox 26"/>
          <p:cNvSpPr txBox="1"/>
          <p:nvPr/>
        </p:nvSpPr>
        <p:spPr>
          <a:xfrm>
            <a:off x="3708469" y="4602359"/>
            <a:ext cx="648072"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3" name="Right Arrow 2"/>
          <p:cNvSpPr/>
          <p:nvPr/>
        </p:nvSpPr>
        <p:spPr>
          <a:xfrm rot="18993821">
            <a:off x="2602818" y="2413837"/>
            <a:ext cx="848308"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ight Arrow 28"/>
          <p:cNvSpPr/>
          <p:nvPr/>
        </p:nvSpPr>
        <p:spPr>
          <a:xfrm rot="2325303">
            <a:off x="2702246" y="4310126"/>
            <a:ext cx="875681"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ight Arrow 29"/>
          <p:cNvSpPr/>
          <p:nvPr/>
        </p:nvSpPr>
        <p:spPr>
          <a:xfrm rot="18993821">
            <a:off x="7395948" y="4478814"/>
            <a:ext cx="796950"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ight Arrow 30"/>
          <p:cNvSpPr/>
          <p:nvPr/>
        </p:nvSpPr>
        <p:spPr>
          <a:xfrm rot="2575381">
            <a:off x="7043683" y="1840716"/>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30171" y="2019771"/>
            <a:ext cx="2253162" cy="23405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p:cNvSpPr/>
          <p:nvPr/>
        </p:nvSpPr>
        <p:spPr>
          <a:xfrm>
            <a:off x="7135071" y="2408713"/>
            <a:ext cx="1924741" cy="18148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24" name="Oval 23"/>
          <p:cNvSpPr/>
          <p:nvPr/>
        </p:nvSpPr>
        <p:spPr>
          <a:xfrm>
            <a:off x="4233309" y="2503734"/>
            <a:ext cx="2869793" cy="2692978"/>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053" y="2408713"/>
            <a:ext cx="2137398" cy="11521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402434" y="358886"/>
            <a:ext cx="2639792" cy="2554545"/>
          </a:xfrm>
          <a:prstGeom prst="rect">
            <a:avLst/>
          </a:prstGeom>
          <a:noFill/>
        </p:spPr>
        <p:txBody>
          <a:bodyPr wrap="square" rtlCol="0">
            <a:spAutoFit/>
          </a:bodyPr>
          <a:lstStyle/>
          <a:p>
            <a:pPr marL="171450" indent="-171450">
              <a:buFont typeface="Arial" panose="020B0604020202020204" pitchFamily="34" charset="0"/>
              <a:buChar char="•"/>
            </a:pPr>
            <a:r>
              <a:rPr lang="en-GB" sz="1200" dirty="0" smtClean="0"/>
              <a:t>Generate other unit fraction examples same format</a:t>
            </a:r>
          </a:p>
          <a:p>
            <a:pPr marL="171450" indent="-171450">
              <a:buFont typeface="Arial" panose="020B0604020202020204" pitchFamily="34" charset="0"/>
              <a:buChar char="•"/>
            </a:pPr>
            <a:r>
              <a:rPr lang="en-GB" sz="1200" dirty="0" smtClean="0"/>
              <a:t>Draw examples with different numerator but same denominator</a:t>
            </a:r>
          </a:p>
          <a:p>
            <a:pPr marL="171450" indent="-171450">
              <a:buFont typeface="Arial" panose="020B0604020202020204" pitchFamily="34" charset="0"/>
              <a:buChar char="•"/>
            </a:pPr>
            <a:r>
              <a:rPr lang="en-GB" sz="1200" dirty="0" smtClean="0"/>
              <a:t>Recognise the use of this model to solve problems involving numbers</a:t>
            </a:r>
          </a:p>
          <a:p>
            <a:pPr marL="171450" indent="-171450">
              <a:buFont typeface="Arial" panose="020B0604020202020204" pitchFamily="34" charset="0"/>
              <a:buChar char="•"/>
            </a:pPr>
            <a:r>
              <a:rPr lang="en-GB" sz="1200" dirty="0" smtClean="0"/>
              <a:t>Compare pairs of different unit fractions </a:t>
            </a:r>
            <a:r>
              <a:rPr lang="en-GB" sz="1200" dirty="0" err="1" smtClean="0"/>
              <a:t>eg</a:t>
            </a:r>
            <a:r>
              <a:rPr lang="en-GB" sz="1200" dirty="0" smtClean="0"/>
              <a:t> 1/3 and ¼</a:t>
            </a:r>
          </a:p>
          <a:p>
            <a:pPr marL="171450" indent="-171450">
              <a:buFont typeface="Arial" panose="020B0604020202020204" pitchFamily="34" charset="0"/>
              <a:buChar char="•"/>
            </a:pPr>
            <a:r>
              <a:rPr lang="en-GB" sz="1200" dirty="0" smtClean="0"/>
              <a:t>Make links with fraction walls and number lines</a:t>
            </a:r>
          </a:p>
          <a:p>
            <a:pPr marL="171450" indent="-171450">
              <a:buFont typeface="Arial" panose="020B0604020202020204" pitchFamily="34" charset="0"/>
              <a:buChar char="•"/>
            </a:pPr>
            <a:r>
              <a:rPr lang="en-GB" sz="1200" dirty="0" smtClean="0"/>
              <a:t>Expect use of correct vocabulary</a:t>
            </a:r>
          </a:p>
          <a:p>
            <a:endParaRPr lang="en-GB" sz="1400" dirty="0" smtClean="0"/>
          </a:p>
          <a:p>
            <a:endParaRPr lang="en-GB" sz="1400" dirty="0"/>
          </a:p>
        </p:txBody>
      </p:sp>
      <p:sp>
        <p:nvSpPr>
          <p:cNvPr id="5" name="TextBox 4"/>
          <p:cNvSpPr txBox="1"/>
          <p:nvPr/>
        </p:nvSpPr>
        <p:spPr>
          <a:xfrm>
            <a:off x="4484286" y="2851516"/>
            <a:ext cx="2639792" cy="2492990"/>
          </a:xfrm>
          <a:prstGeom prst="rect">
            <a:avLst/>
          </a:prstGeom>
          <a:noFill/>
        </p:spPr>
        <p:txBody>
          <a:bodyPr wrap="square" rtlCol="0">
            <a:spAutoFit/>
          </a:bodyPr>
          <a:lstStyle/>
          <a:p>
            <a:pPr marL="171450" indent="-171450">
              <a:buFont typeface="Arial" panose="020B0604020202020204" pitchFamily="34" charset="0"/>
              <a:buChar char="•"/>
            </a:pPr>
            <a:r>
              <a:rPr lang="en-GB" sz="1200" dirty="0" smtClean="0"/>
              <a:t>Use paper strips</a:t>
            </a:r>
          </a:p>
          <a:p>
            <a:pPr marL="171450" indent="-171450">
              <a:buFont typeface="Arial" panose="020B0604020202020204" pitchFamily="34" charset="0"/>
              <a:buChar char="•"/>
            </a:pPr>
            <a:r>
              <a:rPr lang="en-GB" sz="1200" dirty="0" smtClean="0"/>
              <a:t>Focus on one strip/ unit fraction at a time</a:t>
            </a:r>
          </a:p>
          <a:p>
            <a:pPr marL="171450" indent="-171450">
              <a:buFont typeface="Arial" panose="020B0604020202020204" pitchFamily="34" charset="0"/>
              <a:buChar char="•"/>
            </a:pPr>
            <a:r>
              <a:rPr lang="en-GB" sz="1200" dirty="0" smtClean="0"/>
              <a:t>Focus on correct use of term denominator, numerator</a:t>
            </a:r>
          </a:p>
          <a:p>
            <a:pPr marL="171450" indent="-171450">
              <a:buFont typeface="Arial" panose="020B0604020202020204" pitchFamily="34" charset="0"/>
              <a:buChar char="•"/>
            </a:pPr>
            <a:r>
              <a:rPr lang="en-GB" sz="1200" dirty="0" smtClean="0"/>
              <a:t>More than/ less than/ equal to</a:t>
            </a:r>
          </a:p>
          <a:p>
            <a:pPr marL="171450" indent="-171450">
              <a:buFont typeface="Arial" panose="020B0604020202020204" pitchFamily="34" charset="0"/>
              <a:buChar char="•"/>
            </a:pPr>
            <a:r>
              <a:rPr lang="en-GB" sz="1200" dirty="0" smtClean="0"/>
              <a:t>Work on other unit fractions</a:t>
            </a:r>
          </a:p>
          <a:p>
            <a:pPr marL="171450" indent="-171450">
              <a:buFont typeface="Arial" panose="020B0604020202020204" pitchFamily="34" charset="0"/>
              <a:buChar char="•"/>
            </a:pPr>
            <a:r>
              <a:rPr lang="en-GB" sz="1200" dirty="0" smtClean="0"/>
              <a:t>Build ½, 1/3, ¼, 1/5 fraction walls with strips of paper- same length</a:t>
            </a:r>
          </a:p>
          <a:p>
            <a:pPr marL="171450" indent="-171450">
              <a:buFont typeface="Arial" panose="020B0604020202020204" pitchFamily="34" charset="0"/>
              <a:buChar char="•"/>
            </a:pPr>
            <a:r>
              <a:rPr lang="en-GB" sz="1200" dirty="0" smtClean="0"/>
              <a:t>Find 1/5 of two different lengths/ amounts using concrete resources</a:t>
            </a:r>
          </a:p>
          <a:p>
            <a:pPr marL="171450" indent="-171450">
              <a:buFont typeface="Arial" panose="020B0604020202020204" pitchFamily="34" charset="0"/>
              <a:buChar char="•"/>
            </a:pPr>
            <a:endParaRPr lang="en-GB" sz="1200" dirty="0"/>
          </a:p>
        </p:txBody>
      </p:sp>
      <p:sp>
        <p:nvSpPr>
          <p:cNvPr id="6" name="TextBox 5"/>
          <p:cNvSpPr txBox="1"/>
          <p:nvPr/>
        </p:nvSpPr>
        <p:spPr>
          <a:xfrm>
            <a:off x="7227630" y="2443751"/>
            <a:ext cx="1584177" cy="1815882"/>
          </a:xfrm>
          <a:prstGeom prst="rect">
            <a:avLst/>
          </a:prstGeom>
          <a:noFill/>
        </p:spPr>
        <p:txBody>
          <a:bodyPr wrap="square" rtlCol="0">
            <a:spAutoFit/>
          </a:bodyPr>
          <a:lstStyle/>
          <a:p>
            <a:r>
              <a:rPr lang="en-GB" sz="1400" dirty="0" smtClean="0"/>
              <a:t>All pupils can produce either drawing or concrete strip to show reasoning and use term ‘denominator’ and ‘numerator’</a:t>
            </a:r>
            <a:endParaRPr lang="en-GB" sz="1400" dirty="0"/>
          </a:p>
        </p:txBody>
      </p:sp>
      <p:sp>
        <p:nvSpPr>
          <p:cNvPr id="26" name="Right Arrow 25"/>
          <p:cNvSpPr/>
          <p:nvPr/>
        </p:nvSpPr>
        <p:spPr>
          <a:xfrm>
            <a:off x="8556246" y="3293438"/>
            <a:ext cx="551353" cy="28207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ight Arrow 27"/>
          <p:cNvSpPr/>
          <p:nvPr/>
        </p:nvSpPr>
        <p:spPr>
          <a:xfrm>
            <a:off x="128978" y="3850223"/>
            <a:ext cx="551353" cy="28207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680331" y="4688508"/>
            <a:ext cx="1143646" cy="369332"/>
          </a:xfrm>
          <a:prstGeom prst="rect">
            <a:avLst/>
          </a:prstGeom>
          <a:solidFill>
            <a:schemeClr val="accent2">
              <a:lumMod val="20000"/>
              <a:lumOff val="80000"/>
            </a:schemeClr>
          </a:solidFill>
        </p:spPr>
        <p:txBody>
          <a:bodyPr wrap="none" rtlCol="0">
            <a:spAutoFit/>
          </a:bodyPr>
          <a:lstStyle/>
          <a:p>
            <a:r>
              <a:rPr lang="en-GB" dirty="0" smtClean="0"/>
              <a:t>Cold task?</a:t>
            </a:r>
            <a:endParaRPr lang="en-GB" dirty="0"/>
          </a:p>
        </p:txBody>
      </p:sp>
      <p:sp>
        <p:nvSpPr>
          <p:cNvPr id="8" name="TextBox 7"/>
          <p:cNvSpPr txBox="1"/>
          <p:nvPr/>
        </p:nvSpPr>
        <p:spPr>
          <a:xfrm>
            <a:off x="8097441" y="4688508"/>
            <a:ext cx="1066702" cy="369332"/>
          </a:xfrm>
          <a:prstGeom prst="rect">
            <a:avLst/>
          </a:prstGeom>
          <a:solidFill>
            <a:schemeClr val="accent2">
              <a:lumMod val="20000"/>
              <a:lumOff val="80000"/>
            </a:schemeClr>
          </a:solidFill>
        </p:spPr>
        <p:txBody>
          <a:bodyPr wrap="none" rtlCol="0">
            <a:spAutoFit/>
          </a:bodyPr>
          <a:lstStyle/>
          <a:p>
            <a:r>
              <a:rPr lang="en-GB" dirty="0" smtClean="0"/>
              <a:t>Hot task?</a:t>
            </a:r>
            <a:endParaRPr lang="en-GB" dirty="0"/>
          </a:p>
        </p:txBody>
      </p:sp>
      <p:sp>
        <p:nvSpPr>
          <p:cNvPr id="18" name="Rectangle 17"/>
          <p:cNvSpPr/>
          <p:nvPr/>
        </p:nvSpPr>
        <p:spPr>
          <a:xfrm>
            <a:off x="1927635" y="6326666"/>
            <a:ext cx="5959924" cy="270686"/>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3808467" y="6306853"/>
            <a:ext cx="2079415" cy="369332"/>
          </a:xfrm>
          <a:prstGeom prst="rect">
            <a:avLst/>
          </a:prstGeom>
          <a:noFill/>
        </p:spPr>
        <p:txBody>
          <a:bodyPr wrap="none" rtlCol="0">
            <a:spAutoFit/>
          </a:bodyPr>
          <a:lstStyle/>
          <a:p>
            <a:r>
              <a:rPr lang="en-GB" dirty="0" smtClean="0"/>
              <a:t>Sequence of lessons</a:t>
            </a:r>
            <a:endParaRPr lang="en-GB" dirty="0"/>
          </a:p>
        </p:txBody>
      </p:sp>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168" y="4817808"/>
            <a:ext cx="1397620" cy="897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3161574" y="1150262"/>
            <a:ext cx="838691" cy="369332"/>
          </a:xfrm>
          <a:prstGeom prst="rect">
            <a:avLst/>
          </a:prstGeom>
          <a:noFill/>
        </p:spPr>
        <p:txBody>
          <a:bodyPr wrap="none" rtlCol="0">
            <a:spAutoFit/>
          </a:bodyPr>
          <a:lstStyle/>
          <a:p>
            <a:r>
              <a:rPr lang="en-GB" dirty="0"/>
              <a:t>Enrich</a:t>
            </a:r>
          </a:p>
        </p:txBody>
      </p:sp>
      <p:sp>
        <p:nvSpPr>
          <p:cNvPr id="32" name="TextBox 31"/>
          <p:cNvSpPr txBox="1"/>
          <p:nvPr/>
        </p:nvSpPr>
        <p:spPr>
          <a:xfrm>
            <a:off x="3869304" y="5225123"/>
            <a:ext cx="941283" cy="369332"/>
          </a:xfrm>
          <a:prstGeom prst="rect">
            <a:avLst/>
          </a:prstGeom>
          <a:noFill/>
        </p:spPr>
        <p:txBody>
          <a:bodyPr wrap="none" rtlCol="0">
            <a:spAutoFit/>
          </a:bodyPr>
          <a:lstStyle/>
          <a:p>
            <a:r>
              <a:rPr lang="en-GB" dirty="0"/>
              <a:t>C</a:t>
            </a:r>
            <a:r>
              <a:rPr lang="en-GB" dirty="0" smtClean="0"/>
              <a:t>orrect</a:t>
            </a:r>
            <a:endParaRPr lang="en-GB" dirty="0"/>
          </a:p>
        </p:txBody>
      </p:sp>
    </p:spTree>
    <p:extLst>
      <p:ext uri="{BB962C8B-B14F-4D97-AF65-F5344CB8AC3E}">
        <p14:creationId xmlns:p14="http://schemas.microsoft.com/office/powerpoint/2010/main" val="266471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7" grpId="0"/>
      <p:bldP spid="3" grpId="0" animBg="1"/>
      <p:bldP spid="29" grpId="0" animBg="1"/>
      <p:bldP spid="2" grpId="0" animBg="1"/>
      <p:bldP spid="36" grpId="0" animBg="1"/>
      <p:bldP spid="4" grpId="0"/>
      <p:bldP spid="5" grpId="0"/>
      <p:bldP spid="6"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p:cNvSpPr/>
          <p:nvPr/>
        </p:nvSpPr>
        <p:spPr>
          <a:xfrm>
            <a:off x="4032505" y="116630"/>
            <a:ext cx="3355665" cy="316835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3461440" y="1679242"/>
            <a:ext cx="648072"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p:nvGrpSpPr>
        <p:grpSpPr>
          <a:xfrm>
            <a:off x="2309312" y="2909013"/>
            <a:ext cx="1800200" cy="952035"/>
            <a:chOff x="2423174" y="2492851"/>
            <a:chExt cx="1800200" cy="1152128"/>
          </a:xfrm>
        </p:grpSpPr>
        <p:sp>
          <p:nvSpPr>
            <p:cNvPr id="10" name="Cloud 9"/>
            <p:cNvSpPr/>
            <p:nvPr/>
          </p:nvSpPr>
          <p:spPr>
            <a:xfrm>
              <a:off x="2423174" y="2492851"/>
              <a:ext cx="1800200" cy="11521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2606993" y="2726360"/>
              <a:ext cx="1296144" cy="646331"/>
            </a:xfrm>
            <a:prstGeom prst="rect">
              <a:avLst/>
            </a:prstGeom>
            <a:noFill/>
          </p:spPr>
          <p:txBody>
            <a:bodyPr wrap="square" rtlCol="0">
              <a:spAutoFit/>
            </a:bodyPr>
            <a:lstStyle/>
            <a:p>
              <a:r>
                <a:rPr lang="en-GB" dirty="0" smtClean="0">
                  <a:solidFill>
                    <a:schemeClr val="bg1"/>
                  </a:solidFill>
                </a:rPr>
                <a:t>Sufficiently Learnt?</a:t>
              </a:r>
              <a:endParaRPr lang="en-GB" dirty="0">
                <a:solidFill>
                  <a:schemeClr val="bg1"/>
                </a:solidFill>
              </a:endParaRPr>
            </a:p>
          </p:txBody>
        </p:sp>
      </p:grpSp>
      <p:sp>
        <p:nvSpPr>
          <p:cNvPr id="12" name="TextBox 11"/>
          <p:cNvSpPr txBox="1"/>
          <p:nvPr/>
        </p:nvSpPr>
        <p:spPr>
          <a:xfrm>
            <a:off x="3492378" y="1795507"/>
            <a:ext cx="648072" cy="369332"/>
          </a:xfrm>
          <a:prstGeom prst="rect">
            <a:avLst/>
          </a:prstGeom>
          <a:noFill/>
        </p:spPr>
        <p:txBody>
          <a:bodyPr wrap="square" rtlCol="0">
            <a:spAutoFit/>
          </a:bodyPr>
          <a:lstStyle/>
          <a:p>
            <a:r>
              <a:rPr lang="en-GB" dirty="0" smtClean="0">
                <a:solidFill>
                  <a:schemeClr val="bg1"/>
                </a:solidFill>
              </a:rPr>
              <a:t>Yes</a:t>
            </a:r>
            <a:endParaRPr lang="en-GB" dirty="0">
              <a:solidFill>
                <a:schemeClr val="bg1"/>
              </a:solidFill>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0578" y="4521913"/>
            <a:ext cx="6699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957246" y="3990989"/>
            <a:ext cx="527484"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16" name="TextBox 15"/>
          <p:cNvSpPr txBox="1"/>
          <p:nvPr/>
        </p:nvSpPr>
        <p:spPr>
          <a:xfrm>
            <a:off x="5468554" y="5397316"/>
            <a:ext cx="1440160" cy="369332"/>
          </a:xfrm>
          <a:prstGeom prst="rect">
            <a:avLst/>
          </a:prstGeom>
          <a:noFill/>
        </p:spPr>
        <p:txBody>
          <a:bodyPr wrap="square" rtlCol="0">
            <a:spAutoFit/>
          </a:bodyPr>
          <a:lstStyle/>
          <a:p>
            <a:pPr algn="ctr"/>
            <a:r>
              <a:rPr lang="en-GB" dirty="0" smtClean="0">
                <a:solidFill>
                  <a:schemeClr val="bg1"/>
                </a:solidFill>
              </a:rPr>
              <a:t>Correct</a:t>
            </a:r>
            <a:endParaRPr lang="en-GB" dirty="0">
              <a:solidFill>
                <a:schemeClr val="bg1"/>
              </a:solidFill>
            </a:endParaRPr>
          </a:p>
        </p:txBody>
      </p:sp>
      <p:sp>
        <p:nvSpPr>
          <p:cNvPr id="27" name="TextBox 26"/>
          <p:cNvSpPr txBox="1"/>
          <p:nvPr/>
        </p:nvSpPr>
        <p:spPr>
          <a:xfrm>
            <a:off x="3708469" y="4602359"/>
            <a:ext cx="648072"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3" name="Right Arrow 2"/>
          <p:cNvSpPr/>
          <p:nvPr/>
        </p:nvSpPr>
        <p:spPr>
          <a:xfrm rot="18993821">
            <a:off x="2580501" y="2436612"/>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ight Arrow 28"/>
          <p:cNvSpPr/>
          <p:nvPr/>
        </p:nvSpPr>
        <p:spPr>
          <a:xfrm rot="2325303">
            <a:off x="2682673" y="4365776"/>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ight Arrow 29"/>
          <p:cNvSpPr/>
          <p:nvPr/>
        </p:nvSpPr>
        <p:spPr>
          <a:xfrm rot="18993821">
            <a:off x="6977315" y="4791705"/>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ight Arrow 30"/>
          <p:cNvSpPr/>
          <p:nvPr/>
        </p:nvSpPr>
        <p:spPr>
          <a:xfrm rot="2575381">
            <a:off x="7340888" y="1955265"/>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147118" y="2019771"/>
            <a:ext cx="2253162" cy="23405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p:cNvSpPr/>
          <p:nvPr/>
        </p:nvSpPr>
        <p:spPr>
          <a:xfrm>
            <a:off x="7135071" y="2577651"/>
            <a:ext cx="1924741" cy="18148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p>
        </p:txBody>
      </p:sp>
      <p:sp>
        <p:nvSpPr>
          <p:cNvPr id="4" name="TextBox 3"/>
          <p:cNvSpPr txBox="1"/>
          <p:nvPr/>
        </p:nvSpPr>
        <p:spPr>
          <a:xfrm>
            <a:off x="4402434" y="359731"/>
            <a:ext cx="2639792" cy="523220"/>
          </a:xfrm>
          <a:prstGeom prst="rect">
            <a:avLst/>
          </a:prstGeom>
          <a:noFill/>
        </p:spPr>
        <p:txBody>
          <a:bodyPr wrap="square" rtlCol="0">
            <a:spAutoFit/>
          </a:bodyPr>
          <a:lstStyle/>
          <a:p>
            <a:endParaRPr lang="en-GB" sz="1400" dirty="0" smtClean="0"/>
          </a:p>
          <a:p>
            <a:endParaRPr lang="en-GB" sz="1400" dirty="0"/>
          </a:p>
        </p:txBody>
      </p:sp>
      <p:sp>
        <p:nvSpPr>
          <p:cNvPr id="24" name="Oval 23"/>
          <p:cNvSpPr/>
          <p:nvPr/>
        </p:nvSpPr>
        <p:spPr>
          <a:xfrm>
            <a:off x="4309590" y="2891168"/>
            <a:ext cx="2825481" cy="26929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19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2666" y="5185087"/>
            <a:ext cx="1235967" cy="793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46174" y="5975027"/>
            <a:ext cx="1036246" cy="369332"/>
          </a:xfrm>
          <a:prstGeom prst="rect">
            <a:avLst/>
          </a:prstGeom>
          <a:noFill/>
          <a:ln>
            <a:solidFill>
              <a:schemeClr val="tx1"/>
            </a:solidFill>
          </a:ln>
        </p:spPr>
        <p:txBody>
          <a:bodyPr wrap="none" rtlCol="0">
            <a:spAutoFit/>
          </a:bodyPr>
          <a:lstStyle/>
          <a:p>
            <a:r>
              <a:rPr lang="en-GB" dirty="0" smtClean="0"/>
              <a:t>Cold task</a:t>
            </a:r>
            <a:endParaRPr lang="en-GB" dirty="0"/>
          </a:p>
        </p:txBody>
      </p:sp>
      <p:sp>
        <p:nvSpPr>
          <p:cNvPr id="25" name="TextBox 24"/>
          <p:cNvSpPr txBox="1"/>
          <p:nvPr/>
        </p:nvSpPr>
        <p:spPr>
          <a:xfrm>
            <a:off x="7882166" y="6008201"/>
            <a:ext cx="1012200" cy="369332"/>
          </a:xfrm>
          <a:prstGeom prst="rect">
            <a:avLst/>
          </a:prstGeom>
          <a:noFill/>
          <a:ln>
            <a:solidFill>
              <a:schemeClr val="tx1"/>
            </a:solidFill>
          </a:ln>
        </p:spPr>
        <p:txBody>
          <a:bodyPr wrap="none" rtlCol="0">
            <a:spAutoFit/>
          </a:bodyPr>
          <a:lstStyle/>
          <a:p>
            <a:r>
              <a:rPr lang="en-GB" dirty="0" smtClean="0"/>
              <a:t>Hot  task</a:t>
            </a:r>
            <a:endParaRPr lang="en-GB" dirty="0"/>
          </a:p>
        </p:txBody>
      </p:sp>
      <p:sp>
        <p:nvSpPr>
          <p:cNvPr id="8" name="Rectangle 7"/>
          <p:cNvSpPr/>
          <p:nvPr/>
        </p:nvSpPr>
        <p:spPr>
          <a:xfrm>
            <a:off x="1827524" y="5978876"/>
            <a:ext cx="5892231"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Sequence of lessons </a:t>
            </a:r>
            <a:endParaRPr lang="en-GB" dirty="0">
              <a:solidFill>
                <a:schemeClr val="tx1"/>
              </a:solidFill>
            </a:endParaRPr>
          </a:p>
        </p:txBody>
      </p:sp>
      <p:sp>
        <p:nvSpPr>
          <p:cNvPr id="28" name="Right Arrow 27"/>
          <p:cNvSpPr/>
          <p:nvPr/>
        </p:nvSpPr>
        <p:spPr>
          <a:xfrm>
            <a:off x="110818" y="6377533"/>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ight Arrow 31"/>
          <p:cNvSpPr/>
          <p:nvPr/>
        </p:nvSpPr>
        <p:spPr>
          <a:xfrm>
            <a:off x="8057391" y="6436076"/>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75431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nodePh="1">
                                  <p:stCondLst>
                                    <p:cond delay="0"/>
                                  </p:stCondLst>
                                  <p:endCondLst>
                                    <p:cond evt="begin" delay="0">
                                      <p:tn val="23"/>
                                    </p:cond>
                                  </p:end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7" grpId="0"/>
      <p:bldP spid="3" grpId="0" animBg="1"/>
      <p:bldP spid="29" grpId="0" animBg="1"/>
      <p:bldP spid="2" grpId="0" animBg="1"/>
      <p:bldP spid="36" grpId="0" animBg="1"/>
      <p:bldP spid="4" grpId="0"/>
      <p:bldP spid="28" grpId="0" animBg="1"/>
      <p:bldP spid="3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48680"/>
            <a:ext cx="7772400" cy="2259682"/>
          </a:xfrm>
        </p:spPr>
        <p:txBody>
          <a:bodyPr>
            <a:normAutofit/>
          </a:bodyPr>
          <a:lstStyle/>
          <a:p>
            <a:r>
              <a:rPr lang="en-GB" dirty="0" smtClean="0"/>
              <a:t>Assessment in the </a:t>
            </a:r>
            <a:br>
              <a:rPr lang="en-GB" dirty="0" smtClean="0"/>
            </a:br>
            <a:r>
              <a:rPr lang="en-GB" dirty="0" smtClean="0"/>
              <a:t>New National Curriculum</a:t>
            </a:r>
            <a:br>
              <a:rPr lang="en-GB" dirty="0" smtClean="0"/>
            </a:br>
            <a:r>
              <a:rPr lang="en-GB" dirty="0" smtClean="0"/>
              <a:t>What is good progress?</a:t>
            </a:r>
            <a:endParaRPr lang="en-GB" dirty="0"/>
          </a:p>
        </p:txBody>
      </p:sp>
      <p:sp>
        <p:nvSpPr>
          <p:cNvPr id="5" name="Subtitle 4"/>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552662222"/>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Take a look at the maths books</a:t>
            </a:r>
            <a:endParaRPr lang="en-GB" dirty="0"/>
          </a:p>
        </p:txBody>
      </p:sp>
      <p:sp>
        <p:nvSpPr>
          <p:cNvPr id="4" name="Content Placeholder 3"/>
          <p:cNvSpPr>
            <a:spLocks noGrp="1"/>
          </p:cNvSpPr>
          <p:nvPr>
            <p:ph sz="half" idx="2"/>
          </p:nvPr>
        </p:nvSpPr>
        <p:spPr/>
        <p:txBody>
          <a:bodyPr/>
          <a:lstStyle/>
          <a:p>
            <a:r>
              <a:rPr lang="en-GB" dirty="0" smtClean="0"/>
              <a:t>What do you notice about the not “on </a:t>
            </a:r>
            <a:r>
              <a:rPr lang="en-GB" dirty="0"/>
              <a:t>track” </a:t>
            </a:r>
            <a:r>
              <a:rPr lang="en-GB" dirty="0" smtClean="0"/>
              <a:t>work?</a:t>
            </a:r>
            <a:br>
              <a:rPr lang="en-GB" dirty="0" smtClean="0"/>
            </a:br>
            <a:r>
              <a:rPr lang="en-GB" dirty="0" smtClean="0"/>
              <a:t/>
            </a:r>
            <a:br>
              <a:rPr lang="en-GB" dirty="0" smtClean="0"/>
            </a:br>
            <a:r>
              <a:rPr lang="en-GB" dirty="0" smtClean="0"/>
              <a:t/>
            </a:r>
            <a:br>
              <a:rPr lang="en-GB" dirty="0" smtClean="0"/>
            </a:br>
            <a:endParaRPr lang="en-GB" dirty="0"/>
          </a:p>
          <a:p>
            <a:r>
              <a:rPr lang="en-GB" dirty="0"/>
              <a:t>What might you feedback. Do about it?</a:t>
            </a:r>
          </a:p>
          <a:p>
            <a:endParaRPr lang="en-GB" dirty="0"/>
          </a:p>
        </p:txBody>
      </p:sp>
      <p:sp>
        <p:nvSpPr>
          <p:cNvPr id="5" name="Content Placeholder 2"/>
          <p:cNvSpPr txBox="1">
            <a:spLocks/>
          </p:cNvSpPr>
          <p:nvPr/>
        </p:nvSpPr>
        <p:spPr>
          <a:xfrm>
            <a:off x="395536" y="1772816"/>
            <a:ext cx="4038600" cy="4349079"/>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dirty="0" smtClean="0"/>
              <a:t>Does the “on track” to  mastery or “beyond” look like there is sufficient</a:t>
            </a:r>
          </a:p>
          <a:p>
            <a:pPr lvl="1"/>
            <a:r>
              <a:rPr lang="en-GB" dirty="0" smtClean="0"/>
              <a:t>Depth</a:t>
            </a:r>
          </a:p>
          <a:p>
            <a:pPr lvl="1"/>
            <a:r>
              <a:rPr lang="en-GB" dirty="0" smtClean="0"/>
              <a:t>Breadth</a:t>
            </a:r>
          </a:p>
          <a:p>
            <a:pPr lvl="1"/>
            <a:r>
              <a:rPr lang="en-GB" dirty="0" smtClean="0"/>
              <a:t>Correction</a:t>
            </a:r>
          </a:p>
          <a:p>
            <a:pPr lvl="1"/>
            <a:r>
              <a:rPr lang="en-GB" dirty="0" smtClean="0"/>
              <a:t>Enrichment</a:t>
            </a:r>
          </a:p>
          <a:p>
            <a:pPr lvl="1"/>
            <a:endParaRPr lang="en-GB" dirty="0" smtClean="0"/>
          </a:p>
          <a:p>
            <a:r>
              <a:rPr lang="en-GB" dirty="0" smtClean="0"/>
              <a:t>What might you feedback. Do about it?</a:t>
            </a:r>
            <a:endParaRPr lang="en-GB" dirty="0"/>
          </a:p>
        </p:txBody>
      </p:sp>
    </p:spTree>
    <p:extLst>
      <p:ext uri="{BB962C8B-B14F-4D97-AF65-F5344CB8AC3E}">
        <p14:creationId xmlns:p14="http://schemas.microsoft.com/office/powerpoint/2010/main" val="375267085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Mastery journey in English</a:t>
            </a:r>
            <a:endParaRPr lang="en-GB" dirty="0"/>
          </a:p>
        </p:txBody>
      </p:sp>
      <p:sp>
        <p:nvSpPr>
          <p:cNvPr id="3" name="Content Placeholder 2"/>
          <p:cNvSpPr>
            <a:spLocks noGrp="1"/>
          </p:cNvSpPr>
          <p:nvPr>
            <p:ph idx="1"/>
          </p:nvPr>
        </p:nvSpPr>
        <p:spPr/>
        <p:txBody>
          <a:bodyPr/>
          <a:lstStyle/>
          <a:p>
            <a:r>
              <a:rPr lang="en-GB" dirty="0" smtClean="0"/>
              <a:t>Over time</a:t>
            </a:r>
          </a:p>
          <a:p>
            <a:r>
              <a:rPr lang="en-GB" dirty="0" smtClean="0"/>
              <a:t>Apprentice exemplified, especially in Y2 and Y6</a:t>
            </a:r>
          </a:p>
          <a:p>
            <a:r>
              <a:rPr lang="en-GB" dirty="0" smtClean="0"/>
              <a:t>Enrichment ideas</a:t>
            </a:r>
          </a:p>
          <a:p>
            <a:r>
              <a:rPr lang="en-GB" dirty="0" smtClean="0"/>
              <a:t>Application of some of the pedagogical approaches</a:t>
            </a:r>
            <a:endParaRPr lang="en-GB" dirty="0"/>
          </a:p>
        </p:txBody>
      </p:sp>
    </p:spTree>
    <p:extLst>
      <p:ext uri="{BB962C8B-B14F-4D97-AF65-F5344CB8AC3E}">
        <p14:creationId xmlns:p14="http://schemas.microsoft.com/office/powerpoint/2010/main" val="328628783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02384" y="4232507"/>
            <a:ext cx="4068410" cy="830997"/>
          </a:xfrm>
          <a:prstGeom prst="rect">
            <a:avLst/>
          </a:prstGeom>
          <a:noFill/>
        </p:spPr>
        <p:txBody>
          <a:bodyPr wrap="square" rtlCol="0">
            <a:spAutoFit/>
          </a:bodyPr>
          <a:lstStyle/>
          <a:p>
            <a:pPr algn="ctr" defTabSz="457200"/>
            <a:r>
              <a:rPr lang="en-US" sz="2800" dirty="0" smtClean="0">
                <a:solidFill>
                  <a:prstClr val="black"/>
                </a:solidFill>
                <a:latin typeface="Arial"/>
              </a:rPr>
              <a:t>Understanding </a:t>
            </a:r>
            <a:r>
              <a:rPr lang="en-US" sz="2000" dirty="0" smtClean="0">
                <a:solidFill>
                  <a:prstClr val="black"/>
                </a:solidFill>
                <a:latin typeface="Arial"/>
              </a:rPr>
              <a:t>(comprehension)</a:t>
            </a:r>
            <a:endParaRPr lang="en-US" sz="2000" dirty="0">
              <a:solidFill>
                <a:prstClr val="black"/>
              </a:solidFill>
              <a:latin typeface="Arial"/>
            </a:endParaRPr>
          </a:p>
        </p:txBody>
      </p:sp>
      <p:grpSp>
        <p:nvGrpSpPr>
          <p:cNvPr id="9" name="Group 8"/>
          <p:cNvGrpSpPr/>
          <p:nvPr/>
        </p:nvGrpSpPr>
        <p:grpSpPr>
          <a:xfrm>
            <a:off x="-376641" y="536145"/>
            <a:ext cx="11400165" cy="7285343"/>
            <a:chOff x="-606951" y="534606"/>
            <a:chExt cx="11400165" cy="7285343"/>
          </a:xfrm>
        </p:grpSpPr>
        <p:pic>
          <p:nvPicPr>
            <p:cNvPr id="4" name="Content Placeholder 4"/>
            <p:cNvPicPr>
              <a:picLocks noChangeAspect="1"/>
            </p:cNvPicPr>
            <p:nvPr/>
          </p:nvPicPr>
          <p:blipFill>
            <a:blip r:embed="rId3"/>
            <a:srcRect l="-8237" r="-8237"/>
            <a:stretch>
              <a:fillRect/>
            </a:stretch>
          </p:blipFill>
          <p:spPr>
            <a:xfrm>
              <a:off x="-606951" y="534607"/>
              <a:ext cx="10498537" cy="5548995"/>
            </a:xfrm>
            <a:prstGeom prst="rect">
              <a:avLst/>
            </a:prstGeom>
          </p:spPr>
        </p:pic>
        <p:grpSp>
          <p:nvGrpSpPr>
            <p:cNvPr id="8" name="Group 7"/>
            <p:cNvGrpSpPr/>
            <p:nvPr/>
          </p:nvGrpSpPr>
          <p:grpSpPr>
            <a:xfrm>
              <a:off x="3572263" y="534606"/>
              <a:ext cx="7220951" cy="7285343"/>
              <a:chOff x="3572263" y="534606"/>
              <a:chExt cx="7220951" cy="7285343"/>
            </a:xfrm>
          </p:grpSpPr>
          <p:sp>
            <p:nvSpPr>
              <p:cNvPr id="5" name="Isosceles Triangle 4"/>
              <p:cNvSpPr/>
              <p:nvPr/>
            </p:nvSpPr>
            <p:spPr>
              <a:xfrm flipV="1">
                <a:off x="3572263" y="534606"/>
                <a:ext cx="6191921" cy="5548995"/>
              </a:xfrm>
              <a:prstGeom prst="triangl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6" name="Isosceles Triangle 5"/>
              <p:cNvSpPr/>
              <p:nvPr/>
            </p:nvSpPr>
            <p:spPr>
              <a:xfrm flipV="1">
                <a:off x="6123185" y="4347253"/>
                <a:ext cx="3298429" cy="3472696"/>
              </a:xfrm>
              <a:prstGeom prst="triangle">
                <a:avLst>
                  <a:gd name="adj" fmla="val 471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7" name="Isosceles Triangle 6"/>
              <p:cNvSpPr/>
              <p:nvPr/>
            </p:nvSpPr>
            <p:spPr>
              <a:xfrm flipV="1">
                <a:off x="7494785" y="4347253"/>
                <a:ext cx="3298429" cy="3472696"/>
              </a:xfrm>
              <a:prstGeom prst="triangle">
                <a:avLst>
                  <a:gd name="adj" fmla="val 471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grpSp>
      </p:grpSp>
      <p:sp>
        <p:nvSpPr>
          <p:cNvPr id="10" name="TextBox 9"/>
          <p:cNvSpPr txBox="1"/>
          <p:nvPr/>
        </p:nvSpPr>
        <p:spPr>
          <a:xfrm>
            <a:off x="1919150" y="5129965"/>
            <a:ext cx="3175344" cy="830997"/>
          </a:xfrm>
          <a:prstGeom prst="rect">
            <a:avLst/>
          </a:prstGeom>
          <a:noFill/>
        </p:spPr>
        <p:txBody>
          <a:bodyPr wrap="square" rtlCol="0">
            <a:spAutoFit/>
          </a:bodyPr>
          <a:lstStyle/>
          <a:p>
            <a:pPr algn="ctr" defTabSz="457200"/>
            <a:r>
              <a:rPr lang="en-US" sz="2800" dirty="0" smtClean="0">
                <a:solidFill>
                  <a:prstClr val="white"/>
                </a:solidFill>
                <a:latin typeface="Arial"/>
              </a:rPr>
              <a:t>Knowledge            </a:t>
            </a:r>
            <a:r>
              <a:rPr lang="en-US" sz="2000" dirty="0" smtClean="0">
                <a:solidFill>
                  <a:prstClr val="white"/>
                </a:solidFill>
                <a:latin typeface="Arial"/>
              </a:rPr>
              <a:t>(recall and remembering)</a:t>
            </a:r>
            <a:endParaRPr lang="en-US" sz="2000" dirty="0">
              <a:solidFill>
                <a:prstClr val="white"/>
              </a:solidFill>
              <a:latin typeface="Arial"/>
            </a:endParaRPr>
          </a:p>
        </p:txBody>
      </p:sp>
      <p:sp>
        <p:nvSpPr>
          <p:cNvPr id="12" name="TextBox 11"/>
          <p:cNvSpPr txBox="1"/>
          <p:nvPr/>
        </p:nvSpPr>
        <p:spPr>
          <a:xfrm>
            <a:off x="1753184" y="3489108"/>
            <a:ext cx="3539765" cy="523220"/>
          </a:xfrm>
          <a:prstGeom prst="rect">
            <a:avLst/>
          </a:prstGeom>
          <a:noFill/>
        </p:spPr>
        <p:txBody>
          <a:bodyPr wrap="square" rtlCol="0">
            <a:spAutoFit/>
          </a:bodyPr>
          <a:lstStyle/>
          <a:p>
            <a:pPr algn="ctr" defTabSz="457200"/>
            <a:r>
              <a:rPr lang="en-US" sz="2800" dirty="0" smtClean="0">
                <a:solidFill>
                  <a:prstClr val="black"/>
                </a:solidFill>
                <a:latin typeface="Arial"/>
              </a:rPr>
              <a:t>Application</a:t>
            </a:r>
            <a:endParaRPr lang="en-US" sz="2000" dirty="0">
              <a:solidFill>
                <a:prstClr val="black"/>
              </a:solidFill>
              <a:latin typeface="Arial"/>
            </a:endParaRPr>
          </a:p>
        </p:txBody>
      </p:sp>
      <p:sp>
        <p:nvSpPr>
          <p:cNvPr id="13" name="TextBox 12"/>
          <p:cNvSpPr txBox="1"/>
          <p:nvPr/>
        </p:nvSpPr>
        <p:spPr>
          <a:xfrm>
            <a:off x="1510370" y="2559412"/>
            <a:ext cx="4068410" cy="523220"/>
          </a:xfrm>
          <a:prstGeom prst="rect">
            <a:avLst/>
          </a:prstGeom>
          <a:noFill/>
        </p:spPr>
        <p:txBody>
          <a:bodyPr wrap="square" rtlCol="0">
            <a:spAutoFit/>
          </a:bodyPr>
          <a:lstStyle/>
          <a:p>
            <a:pPr algn="ctr" defTabSz="457200"/>
            <a:r>
              <a:rPr lang="en-US" sz="2800" dirty="0" smtClean="0">
                <a:solidFill>
                  <a:prstClr val="black"/>
                </a:solidFill>
                <a:latin typeface="Arial"/>
              </a:rPr>
              <a:t>Analysing </a:t>
            </a:r>
            <a:endParaRPr lang="en-US" sz="2000" dirty="0">
              <a:solidFill>
                <a:prstClr val="black"/>
              </a:solidFill>
              <a:latin typeface="Arial"/>
            </a:endParaRPr>
          </a:p>
        </p:txBody>
      </p:sp>
      <p:sp>
        <p:nvSpPr>
          <p:cNvPr id="14" name="TextBox 13"/>
          <p:cNvSpPr txBox="1"/>
          <p:nvPr/>
        </p:nvSpPr>
        <p:spPr>
          <a:xfrm>
            <a:off x="1514949" y="73822"/>
            <a:ext cx="4068410" cy="523220"/>
          </a:xfrm>
          <a:prstGeom prst="rect">
            <a:avLst/>
          </a:prstGeom>
          <a:noFill/>
        </p:spPr>
        <p:txBody>
          <a:bodyPr wrap="square" rtlCol="0">
            <a:spAutoFit/>
          </a:bodyPr>
          <a:lstStyle/>
          <a:p>
            <a:pPr algn="ctr" defTabSz="457200"/>
            <a:r>
              <a:rPr lang="en-US" sz="2800" dirty="0" smtClean="0">
                <a:solidFill>
                  <a:prstClr val="black"/>
                </a:solidFill>
                <a:latin typeface="Arial"/>
              </a:rPr>
              <a:t>Creating </a:t>
            </a:r>
            <a:endParaRPr lang="en-US" sz="2000" dirty="0">
              <a:solidFill>
                <a:prstClr val="black"/>
              </a:solidFill>
              <a:latin typeface="Arial"/>
            </a:endParaRPr>
          </a:p>
        </p:txBody>
      </p:sp>
      <p:sp>
        <p:nvSpPr>
          <p:cNvPr id="15" name="TextBox 14"/>
          <p:cNvSpPr txBox="1"/>
          <p:nvPr/>
        </p:nvSpPr>
        <p:spPr>
          <a:xfrm>
            <a:off x="1552852" y="1773913"/>
            <a:ext cx="4068410" cy="523220"/>
          </a:xfrm>
          <a:prstGeom prst="rect">
            <a:avLst/>
          </a:prstGeom>
          <a:noFill/>
        </p:spPr>
        <p:txBody>
          <a:bodyPr wrap="square" rtlCol="0">
            <a:spAutoFit/>
          </a:bodyPr>
          <a:lstStyle/>
          <a:p>
            <a:pPr algn="ctr" defTabSz="457200"/>
            <a:r>
              <a:rPr lang="en-US" sz="2800" dirty="0" smtClean="0">
                <a:solidFill>
                  <a:prstClr val="black"/>
                </a:solidFill>
                <a:latin typeface="Arial"/>
              </a:rPr>
              <a:t>Evaluating </a:t>
            </a:r>
            <a:endParaRPr lang="en-US" sz="2000" dirty="0">
              <a:solidFill>
                <a:prstClr val="black"/>
              </a:solidFill>
              <a:latin typeface="Arial"/>
            </a:endParaRPr>
          </a:p>
        </p:txBody>
      </p:sp>
      <p:sp>
        <p:nvSpPr>
          <p:cNvPr id="18" name="Isosceles Triangle 17"/>
          <p:cNvSpPr/>
          <p:nvPr/>
        </p:nvSpPr>
        <p:spPr>
          <a:xfrm>
            <a:off x="395536" y="594133"/>
            <a:ext cx="6273736" cy="5455395"/>
          </a:xfrm>
          <a:prstGeom prst="triangle">
            <a:avLst>
              <a:gd name="adj" fmla="val 50167"/>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17" name="TextBox 16"/>
          <p:cNvSpPr txBox="1"/>
          <p:nvPr/>
        </p:nvSpPr>
        <p:spPr>
          <a:xfrm>
            <a:off x="6660232" y="5373216"/>
            <a:ext cx="2592288" cy="707886"/>
          </a:xfrm>
          <a:prstGeom prst="rect">
            <a:avLst/>
          </a:prstGeom>
          <a:noFill/>
        </p:spPr>
        <p:txBody>
          <a:bodyPr wrap="square" rtlCol="0">
            <a:spAutoFit/>
          </a:bodyPr>
          <a:lstStyle/>
          <a:p>
            <a:pPr defTabSz="457200"/>
            <a:r>
              <a:rPr lang="en-US" sz="2000" dirty="0" smtClean="0">
                <a:solidFill>
                  <a:prstClr val="black"/>
                </a:solidFill>
                <a:latin typeface="Arial"/>
              </a:rPr>
              <a:t>Teach knowledge and check</a:t>
            </a:r>
            <a:endParaRPr lang="en-US" sz="2000" dirty="0">
              <a:solidFill>
                <a:prstClr val="black"/>
              </a:solidFill>
              <a:latin typeface="Arial"/>
            </a:endParaRPr>
          </a:p>
        </p:txBody>
      </p:sp>
      <p:sp>
        <p:nvSpPr>
          <p:cNvPr id="19" name="TextBox 18"/>
          <p:cNvSpPr txBox="1"/>
          <p:nvPr/>
        </p:nvSpPr>
        <p:spPr>
          <a:xfrm>
            <a:off x="6300192" y="4365104"/>
            <a:ext cx="2843808" cy="707886"/>
          </a:xfrm>
          <a:prstGeom prst="rect">
            <a:avLst/>
          </a:prstGeom>
          <a:noFill/>
        </p:spPr>
        <p:txBody>
          <a:bodyPr wrap="square" rtlCol="0">
            <a:spAutoFit/>
          </a:bodyPr>
          <a:lstStyle/>
          <a:p>
            <a:pPr defTabSz="457200"/>
            <a:r>
              <a:rPr lang="en-US" sz="2000" dirty="0" smtClean="0">
                <a:solidFill>
                  <a:prstClr val="black"/>
                </a:solidFill>
                <a:latin typeface="Arial"/>
              </a:rPr>
              <a:t>Teach understanding and check</a:t>
            </a:r>
            <a:endParaRPr lang="en-US" sz="2000" dirty="0">
              <a:solidFill>
                <a:prstClr val="black"/>
              </a:solidFill>
              <a:latin typeface="Arial"/>
            </a:endParaRPr>
          </a:p>
        </p:txBody>
      </p:sp>
      <p:sp>
        <p:nvSpPr>
          <p:cNvPr id="20" name="TextBox 19"/>
          <p:cNvSpPr txBox="1"/>
          <p:nvPr/>
        </p:nvSpPr>
        <p:spPr>
          <a:xfrm>
            <a:off x="6228184" y="1916832"/>
            <a:ext cx="2915816" cy="1323439"/>
          </a:xfrm>
          <a:prstGeom prst="rect">
            <a:avLst/>
          </a:prstGeom>
          <a:noFill/>
        </p:spPr>
        <p:txBody>
          <a:bodyPr wrap="square" rtlCol="0">
            <a:spAutoFit/>
          </a:bodyPr>
          <a:lstStyle/>
          <a:p>
            <a:pPr defTabSz="457200"/>
            <a:r>
              <a:rPr lang="en-US" sz="2000" dirty="0" smtClean="0">
                <a:solidFill>
                  <a:prstClr val="black"/>
                </a:solidFill>
                <a:latin typeface="Arial"/>
              </a:rPr>
              <a:t>Embedding knowledge</a:t>
            </a:r>
          </a:p>
          <a:p>
            <a:pPr defTabSz="457200"/>
            <a:r>
              <a:rPr lang="en-US" sz="2000" dirty="0" smtClean="0">
                <a:solidFill>
                  <a:prstClr val="black"/>
                </a:solidFill>
                <a:latin typeface="Arial"/>
              </a:rPr>
              <a:t>through doing meaningful reading and writing</a:t>
            </a:r>
            <a:endParaRPr lang="en-US" sz="2000" dirty="0">
              <a:solidFill>
                <a:prstClr val="black"/>
              </a:solidFill>
              <a:latin typeface="Arial"/>
            </a:endParaRPr>
          </a:p>
        </p:txBody>
      </p:sp>
      <p:sp>
        <p:nvSpPr>
          <p:cNvPr id="21" name="Right Brace 20"/>
          <p:cNvSpPr/>
          <p:nvPr/>
        </p:nvSpPr>
        <p:spPr>
          <a:xfrm>
            <a:off x="5724128" y="980728"/>
            <a:ext cx="432048" cy="3168352"/>
          </a:xfrm>
          <a:prstGeom prst="rightBrac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latin typeface="Arial"/>
            </a:endParaRPr>
          </a:p>
        </p:txBody>
      </p:sp>
      <p:sp>
        <p:nvSpPr>
          <p:cNvPr id="27" name="TextBox 26"/>
          <p:cNvSpPr txBox="1"/>
          <p:nvPr/>
        </p:nvSpPr>
        <p:spPr>
          <a:xfrm>
            <a:off x="1691680" y="4437112"/>
            <a:ext cx="3539765" cy="523220"/>
          </a:xfrm>
          <a:prstGeom prst="rect">
            <a:avLst/>
          </a:prstGeom>
          <a:noFill/>
        </p:spPr>
        <p:txBody>
          <a:bodyPr wrap="square" rtlCol="0">
            <a:spAutoFit/>
          </a:bodyPr>
          <a:lstStyle/>
          <a:p>
            <a:pPr algn="ctr" defTabSz="457200"/>
            <a:r>
              <a:rPr lang="en-US" sz="2800" dirty="0" smtClean="0">
                <a:solidFill>
                  <a:prstClr val="black"/>
                </a:solidFill>
                <a:latin typeface="Arial"/>
              </a:rPr>
              <a:t>Understanding</a:t>
            </a:r>
            <a:endParaRPr lang="en-US" sz="2000" dirty="0">
              <a:solidFill>
                <a:prstClr val="black"/>
              </a:solidFill>
              <a:latin typeface="Arial"/>
            </a:endParaRPr>
          </a:p>
        </p:txBody>
      </p:sp>
      <p:cxnSp>
        <p:nvCxnSpPr>
          <p:cNvPr id="22" name="Straight Connector 21"/>
          <p:cNvCxnSpPr/>
          <p:nvPr/>
        </p:nvCxnSpPr>
        <p:spPr>
          <a:xfrm>
            <a:off x="0" y="4215932"/>
            <a:ext cx="9425311" cy="16575"/>
          </a:xfrm>
          <a:prstGeom prst="line">
            <a:avLst/>
          </a:prstGeom>
          <a:ln w="57150" cmpd="sng">
            <a:solidFill>
              <a:srgbClr val="FF0000"/>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155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hidden"/>
                                      </p:to>
                                    </p:set>
                                  </p:childTnLst>
                                </p:cTn>
                              </p:par>
                              <p:par>
                                <p:cTn id="19" presetID="1" presetClass="entr" presetSubtype="0" fill="hold" grpId="1"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7" grpId="0"/>
      <p:bldP spid="19" grpId="0"/>
      <p:bldP spid="20" grpId="0"/>
      <p:bldP spid="21" grpId="0" animBg="1"/>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650" y="341784"/>
            <a:ext cx="8363272" cy="1143000"/>
          </a:xfrm>
        </p:spPr>
        <p:txBody>
          <a:bodyPr>
            <a:noAutofit/>
          </a:bodyPr>
          <a:lstStyle/>
          <a:p>
            <a:r>
              <a:rPr lang="en-GB" sz="3600" dirty="0" smtClean="0">
                <a:solidFill>
                  <a:schemeClr val="tx2"/>
                </a:solidFill>
              </a:rPr>
              <a:t>The way we view the weighting of writing domains can be related to Blooms</a:t>
            </a:r>
            <a:endParaRPr lang="en-GB" sz="3600" dirty="0">
              <a:solidFill>
                <a:schemeClr val="tx2"/>
              </a:solidFill>
            </a:endParaRPr>
          </a:p>
        </p:txBody>
      </p:sp>
      <p:graphicFrame>
        <p:nvGraphicFramePr>
          <p:cNvPr id="4" name="Diagram 3"/>
          <p:cNvGraphicFramePr/>
          <p:nvPr>
            <p:extLst>
              <p:ext uri="{D42A27DB-BD31-4B8C-83A1-F6EECF244321}">
                <p14:modId xmlns:p14="http://schemas.microsoft.com/office/powerpoint/2010/main" val="135649957"/>
              </p:ext>
            </p:extLst>
          </p:nvPr>
        </p:nvGraphicFramePr>
        <p:xfrm>
          <a:off x="1979712" y="1628800"/>
          <a:ext cx="4957789" cy="4721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6"/>
          <p:cNvSpPr>
            <a:spLocks noGrp="1"/>
          </p:cNvSpPr>
          <p:nvPr>
            <p:ph idx="1"/>
          </p:nvPr>
        </p:nvSpPr>
        <p:spPr/>
        <p:txBody>
          <a:bodyPr/>
          <a:lstStyle/>
          <a:p>
            <a:endParaRPr lang="en-GB" dirty="0"/>
          </a:p>
        </p:txBody>
      </p:sp>
    </p:spTree>
    <p:extLst>
      <p:ext uri="{BB962C8B-B14F-4D97-AF65-F5344CB8AC3E}">
        <p14:creationId xmlns:p14="http://schemas.microsoft.com/office/powerpoint/2010/main" val="2006280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EBC0AC1E-14C7-4CD6-8794-5032F419993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D6262741-06D6-43FD-B607-84E49D1C2746}"/>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1EA11279-5A7A-469C-9705-46C4219DB040}"/>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69FE7DA7-AA1E-420E-BF83-C6B88526BB7A}"/>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85641" y="0"/>
            <a:ext cx="8928992" cy="6858000"/>
            <a:chOff x="107504" y="0"/>
            <a:chExt cx="8837209" cy="6858000"/>
          </a:xfrm>
        </p:grpSpPr>
        <p:pic>
          <p:nvPicPr>
            <p:cNvPr id="2" name="Picture 2" descr="http://www.middleweb.com/wp-content/uploads/2015/03/Revised-Blooms-848.png">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337" r="51831"/>
            <a:stretch/>
          </p:blipFill>
          <p:spPr bwMode="auto">
            <a:xfrm>
              <a:off x="107504" y="308555"/>
              <a:ext cx="5792554" cy="627726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5309525" y="0"/>
              <a:ext cx="36351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p:cNvSpPr txBox="1"/>
          <p:nvPr/>
        </p:nvSpPr>
        <p:spPr>
          <a:xfrm>
            <a:off x="5347804" y="3501496"/>
            <a:ext cx="3688691" cy="646331"/>
          </a:xfrm>
          <a:prstGeom prst="rect">
            <a:avLst/>
          </a:prstGeom>
          <a:solidFill>
            <a:schemeClr val="bg1"/>
          </a:solidFill>
          <a:ln>
            <a:solidFill>
              <a:schemeClr val="tx1"/>
            </a:solidFill>
          </a:ln>
        </p:spPr>
        <p:txBody>
          <a:bodyPr wrap="square" rtlCol="0">
            <a:spAutoFit/>
          </a:bodyPr>
          <a:lstStyle/>
          <a:p>
            <a:r>
              <a:rPr lang="en-GB" dirty="0" smtClean="0"/>
              <a:t>Child uses their knowledge and understanding in a different context</a:t>
            </a:r>
            <a:endParaRPr lang="en-GB" dirty="0"/>
          </a:p>
        </p:txBody>
      </p:sp>
      <p:sp>
        <p:nvSpPr>
          <p:cNvPr id="10" name="TextBox 9"/>
          <p:cNvSpPr txBox="1"/>
          <p:nvPr/>
        </p:nvSpPr>
        <p:spPr>
          <a:xfrm>
            <a:off x="5358856" y="4379996"/>
            <a:ext cx="3666586" cy="646331"/>
          </a:xfrm>
          <a:prstGeom prst="rect">
            <a:avLst/>
          </a:prstGeom>
          <a:solidFill>
            <a:schemeClr val="bg1"/>
          </a:solidFill>
          <a:ln>
            <a:solidFill>
              <a:schemeClr val="tx1"/>
            </a:solidFill>
          </a:ln>
        </p:spPr>
        <p:txBody>
          <a:bodyPr wrap="square" rtlCol="0">
            <a:spAutoFit/>
          </a:bodyPr>
          <a:lstStyle/>
          <a:p>
            <a:r>
              <a:rPr lang="en-GB" dirty="0" smtClean="0"/>
              <a:t>Child can explain their understanding to others</a:t>
            </a:r>
            <a:endParaRPr lang="en-GB" dirty="0"/>
          </a:p>
        </p:txBody>
      </p:sp>
      <p:sp>
        <p:nvSpPr>
          <p:cNvPr id="11" name="TextBox 10"/>
          <p:cNvSpPr txBox="1"/>
          <p:nvPr/>
        </p:nvSpPr>
        <p:spPr>
          <a:xfrm>
            <a:off x="5369909" y="5373216"/>
            <a:ext cx="3688692" cy="646331"/>
          </a:xfrm>
          <a:prstGeom prst="rect">
            <a:avLst/>
          </a:prstGeom>
          <a:solidFill>
            <a:schemeClr val="bg1"/>
          </a:solidFill>
          <a:ln>
            <a:solidFill>
              <a:schemeClr val="tx1"/>
            </a:solidFill>
          </a:ln>
        </p:spPr>
        <p:txBody>
          <a:bodyPr wrap="square" rtlCol="0">
            <a:spAutoFit/>
          </a:bodyPr>
          <a:lstStyle/>
          <a:p>
            <a:r>
              <a:rPr lang="en-GB" dirty="0" smtClean="0"/>
              <a:t>Recall of knowledge is the core of everything the child is able to do</a:t>
            </a:r>
            <a:endParaRPr lang="en-GB" dirty="0"/>
          </a:p>
        </p:txBody>
      </p:sp>
      <p:sp>
        <p:nvSpPr>
          <p:cNvPr id="12" name="TextBox 11"/>
          <p:cNvSpPr txBox="1"/>
          <p:nvPr/>
        </p:nvSpPr>
        <p:spPr>
          <a:xfrm>
            <a:off x="5376400" y="1628800"/>
            <a:ext cx="3672942" cy="646331"/>
          </a:xfrm>
          <a:prstGeom prst="rect">
            <a:avLst/>
          </a:prstGeom>
          <a:solidFill>
            <a:schemeClr val="bg1"/>
          </a:solidFill>
          <a:ln cap="rnd">
            <a:solidFill>
              <a:schemeClr val="tx1"/>
            </a:solidFill>
          </a:ln>
        </p:spPr>
        <p:txBody>
          <a:bodyPr wrap="square" rtlCol="0">
            <a:spAutoFit/>
          </a:bodyPr>
          <a:lstStyle/>
          <a:p>
            <a:r>
              <a:rPr lang="en-GB" dirty="0" smtClean="0"/>
              <a:t>Child redrafts and edits</a:t>
            </a:r>
          </a:p>
          <a:p>
            <a:r>
              <a:rPr lang="en-GB" dirty="0" smtClean="0"/>
              <a:t>‘making ever better choices’</a:t>
            </a:r>
            <a:endParaRPr lang="en-GB" dirty="0"/>
          </a:p>
        </p:txBody>
      </p:sp>
      <p:sp>
        <p:nvSpPr>
          <p:cNvPr id="13" name="TextBox 12"/>
          <p:cNvSpPr txBox="1"/>
          <p:nvPr/>
        </p:nvSpPr>
        <p:spPr>
          <a:xfrm>
            <a:off x="5350032" y="314604"/>
            <a:ext cx="3686464" cy="923330"/>
          </a:xfrm>
          <a:prstGeom prst="rect">
            <a:avLst/>
          </a:prstGeom>
          <a:solidFill>
            <a:schemeClr val="bg1"/>
          </a:solidFill>
          <a:ln>
            <a:solidFill>
              <a:schemeClr val="tx1"/>
            </a:solidFill>
          </a:ln>
        </p:spPr>
        <p:txBody>
          <a:bodyPr wrap="square" rtlCol="0">
            <a:spAutoFit/>
          </a:bodyPr>
          <a:lstStyle/>
          <a:p>
            <a:pPr lvl="0"/>
            <a:r>
              <a:rPr lang="en-GB" dirty="0" smtClean="0"/>
              <a:t>Child makes their own independent and adventurous choices to suit a range of audiences and purposes</a:t>
            </a:r>
            <a:endParaRPr lang="en-GB" dirty="0"/>
          </a:p>
        </p:txBody>
      </p:sp>
      <p:sp>
        <p:nvSpPr>
          <p:cNvPr id="19" name="TextBox 18"/>
          <p:cNvSpPr txBox="1"/>
          <p:nvPr/>
        </p:nvSpPr>
        <p:spPr>
          <a:xfrm>
            <a:off x="5350032" y="2608615"/>
            <a:ext cx="3672942" cy="646331"/>
          </a:xfrm>
          <a:prstGeom prst="rect">
            <a:avLst/>
          </a:prstGeom>
          <a:solidFill>
            <a:schemeClr val="bg1"/>
          </a:solidFill>
          <a:ln cap="rnd">
            <a:solidFill>
              <a:schemeClr val="tx1"/>
            </a:solidFill>
          </a:ln>
        </p:spPr>
        <p:txBody>
          <a:bodyPr wrap="square" rtlCol="0">
            <a:spAutoFit/>
          </a:bodyPr>
          <a:lstStyle/>
          <a:p>
            <a:r>
              <a:rPr lang="en-GB" dirty="0" smtClean="0"/>
              <a:t>Child compares and contrasts their work with others</a:t>
            </a:r>
            <a:endParaRPr lang="en-GB" dirty="0"/>
          </a:p>
        </p:txBody>
      </p:sp>
      <p:sp>
        <p:nvSpPr>
          <p:cNvPr id="20" name="TextBox 19"/>
          <p:cNvSpPr txBox="1"/>
          <p:nvPr/>
        </p:nvSpPr>
        <p:spPr>
          <a:xfrm>
            <a:off x="62745" y="6354985"/>
            <a:ext cx="7770508" cy="523220"/>
          </a:xfrm>
          <a:prstGeom prst="rect">
            <a:avLst/>
          </a:prstGeom>
          <a:noFill/>
        </p:spPr>
        <p:txBody>
          <a:bodyPr wrap="square" rtlCol="0">
            <a:spAutoFit/>
          </a:bodyPr>
          <a:lstStyle/>
          <a:p>
            <a:r>
              <a:rPr lang="en-GB" sz="2800" b="1" dirty="0" smtClean="0">
                <a:solidFill>
                  <a:schemeClr val="tx2"/>
                </a:solidFill>
              </a:rPr>
              <a:t>Bloom’s Taxonomy viewed the Hampshire way!</a:t>
            </a:r>
            <a:endParaRPr lang="en-GB" sz="2800" b="1" dirty="0">
              <a:solidFill>
                <a:schemeClr val="tx2"/>
              </a:solidFill>
            </a:endParaRPr>
          </a:p>
        </p:txBody>
      </p:sp>
      <p:sp>
        <p:nvSpPr>
          <p:cNvPr id="21" name="Oval 20"/>
          <p:cNvSpPr/>
          <p:nvPr/>
        </p:nvSpPr>
        <p:spPr>
          <a:xfrm>
            <a:off x="1979712" y="4147827"/>
            <a:ext cx="2304256" cy="2207158"/>
          </a:xfrm>
          <a:prstGeom prst="ellipse">
            <a:avLst/>
          </a:prstGeom>
          <a:noFill/>
          <a:ln w="539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p:cNvGrpSpPr/>
          <p:nvPr/>
        </p:nvGrpSpPr>
        <p:grpSpPr>
          <a:xfrm>
            <a:off x="76807" y="4480586"/>
            <a:ext cx="792088" cy="2004690"/>
            <a:chOff x="124835" y="4480586"/>
            <a:chExt cx="792088" cy="2004690"/>
          </a:xfrm>
        </p:grpSpPr>
        <p:sp>
          <p:nvSpPr>
            <p:cNvPr id="22" name="Up Arrow 21"/>
            <p:cNvSpPr/>
            <p:nvPr/>
          </p:nvSpPr>
          <p:spPr>
            <a:xfrm>
              <a:off x="124835" y="4480586"/>
              <a:ext cx="792088" cy="20046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243880" y="4596003"/>
              <a:ext cx="553998" cy="1773857"/>
            </a:xfrm>
            <a:prstGeom prst="rect">
              <a:avLst/>
            </a:prstGeom>
            <a:noFill/>
          </p:spPr>
          <p:txBody>
            <a:bodyPr vert="vert270" wrap="square" rtlCol="0">
              <a:spAutoFit/>
            </a:bodyPr>
            <a:lstStyle/>
            <a:p>
              <a:r>
                <a:rPr lang="en-GB" sz="2400" b="1" dirty="0" smtClean="0"/>
                <a:t>Apprentice</a:t>
              </a:r>
              <a:endParaRPr lang="en-GB" sz="2400" b="1" dirty="0"/>
            </a:p>
          </p:txBody>
        </p:sp>
      </p:grpSp>
      <p:grpSp>
        <p:nvGrpSpPr>
          <p:cNvPr id="25" name="Group 24"/>
          <p:cNvGrpSpPr/>
          <p:nvPr/>
        </p:nvGrpSpPr>
        <p:grpSpPr>
          <a:xfrm>
            <a:off x="26726" y="2341740"/>
            <a:ext cx="792088" cy="2004690"/>
            <a:chOff x="-36019" y="4391731"/>
            <a:chExt cx="792088" cy="2004690"/>
          </a:xfrm>
        </p:grpSpPr>
        <p:sp>
          <p:nvSpPr>
            <p:cNvPr id="26" name="Up Arrow 25"/>
            <p:cNvSpPr/>
            <p:nvPr/>
          </p:nvSpPr>
          <p:spPr>
            <a:xfrm>
              <a:off x="-36019" y="4391731"/>
              <a:ext cx="792088" cy="20046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p:cNvSpPr txBox="1"/>
            <p:nvPr/>
          </p:nvSpPr>
          <p:spPr>
            <a:xfrm>
              <a:off x="107504" y="4581128"/>
              <a:ext cx="553998" cy="1773857"/>
            </a:xfrm>
            <a:prstGeom prst="rect">
              <a:avLst/>
            </a:prstGeom>
            <a:noFill/>
          </p:spPr>
          <p:txBody>
            <a:bodyPr vert="vert270" wrap="square" rtlCol="0">
              <a:spAutoFit/>
            </a:bodyPr>
            <a:lstStyle/>
            <a:p>
              <a:r>
                <a:rPr lang="en-GB" sz="2400" b="1" dirty="0" smtClean="0"/>
                <a:t>Competent</a:t>
              </a:r>
              <a:endParaRPr lang="en-GB" sz="2400" b="1" dirty="0"/>
            </a:p>
          </p:txBody>
        </p:sp>
      </p:grpSp>
      <p:grpSp>
        <p:nvGrpSpPr>
          <p:cNvPr id="31" name="Group 30"/>
          <p:cNvGrpSpPr/>
          <p:nvPr/>
        </p:nvGrpSpPr>
        <p:grpSpPr>
          <a:xfrm>
            <a:off x="34109" y="81746"/>
            <a:ext cx="792088" cy="2004690"/>
            <a:chOff x="34109" y="81746"/>
            <a:chExt cx="792088" cy="2004690"/>
          </a:xfrm>
        </p:grpSpPr>
        <p:sp>
          <p:nvSpPr>
            <p:cNvPr id="29" name="Up Arrow 28"/>
            <p:cNvSpPr/>
            <p:nvPr/>
          </p:nvSpPr>
          <p:spPr>
            <a:xfrm>
              <a:off x="34109" y="81746"/>
              <a:ext cx="792088" cy="20046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p:cNvSpPr txBox="1"/>
            <p:nvPr/>
          </p:nvSpPr>
          <p:spPr>
            <a:xfrm>
              <a:off x="153154" y="520328"/>
              <a:ext cx="553998" cy="1431637"/>
            </a:xfrm>
            <a:prstGeom prst="rect">
              <a:avLst/>
            </a:prstGeom>
            <a:noFill/>
          </p:spPr>
          <p:txBody>
            <a:bodyPr vert="vert270" wrap="square" rtlCol="0">
              <a:spAutoFit/>
            </a:bodyPr>
            <a:lstStyle/>
            <a:p>
              <a:pPr algn="ctr"/>
              <a:r>
                <a:rPr lang="en-GB" sz="2400" b="1" dirty="0" smtClean="0"/>
                <a:t>Expert</a:t>
              </a:r>
              <a:endParaRPr lang="en-GB" sz="2400" b="1" dirty="0"/>
            </a:p>
          </p:txBody>
        </p:sp>
      </p:grpSp>
    </p:spTree>
    <p:extLst>
      <p:ext uri="{BB962C8B-B14F-4D97-AF65-F5344CB8AC3E}">
        <p14:creationId xmlns:p14="http://schemas.microsoft.com/office/powerpoint/2010/main" val="241061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additive="base">
                                        <p:cTn id="43" dur="500" fill="hold"/>
                                        <p:tgtEl>
                                          <p:spTgt spid="31"/>
                                        </p:tgtEl>
                                        <p:attrNameLst>
                                          <p:attrName>ppt_x</p:attrName>
                                        </p:attrNameLst>
                                      </p:cBhvr>
                                      <p:tavLst>
                                        <p:tav tm="0">
                                          <p:val>
                                            <p:strVal val="#ppt_x"/>
                                          </p:val>
                                        </p:tav>
                                        <p:tav tm="100000">
                                          <p:val>
                                            <p:strVal val="#ppt_x"/>
                                          </p:val>
                                        </p:tav>
                                      </p:tavLst>
                                    </p:anim>
                                    <p:anim calcmode="lin" valueType="num">
                                      <p:cBhvr additive="base">
                                        <p:cTn id="4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9"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511660" y="-783468"/>
            <a:ext cx="6120680" cy="8352928"/>
          </a:xfrm>
          <a:prstGeom prst="rightArrow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683568" y="620688"/>
            <a:ext cx="7776864" cy="3293209"/>
          </a:xfrm>
          <a:prstGeom prst="rect">
            <a:avLst/>
          </a:prstGeom>
          <a:noFill/>
        </p:spPr>
        <p:txBody>
          <a:bodyPr wrap="square" rtlCol="0">
            <a:spAutoFit/>
          </a:bodyPr>
          <a:lstStyle/>
          <a:p>
            <a:r>
              <a:rPr lang="en-GB" sz="2800" b="1" dirty="0" smtClean="0">
                <a:solidFill>
                  <a:schemeClr val="tx2"/>
                </a:solidFill>
              </a:rPr>
              <a:t>APPRENTICE WRITER (November)</a:t>
            </a:r>
          </a:p>
          <a:p>
            <a:pPr marL="285750" lvl="0" indent="-285750">
              <a:buFont typeface="Arial" panose="020B0604020202020204" pitchFamily="34" charset="0"/>
              <a:buChar char="•"/>
            </a:pPr>
            <a:r>
              <a:rPr lang="en-GB" sz="2000" dirty="0"/>
              <a:t>Copies words and phrases directly from models into own writing</a:t>
            </a:r>
          </a:p>
          <a:p>
            <a:pPr marL="285750" lvl="0" indent="-285750">
              <a:buFont typeface="Arial" panose="020B0604020202020204" pitchFamily="34" charset="0"/>
              <a:buChar char="•"/>
            </a:pPr>
            <a:r>
              <a:rPr lang="en-GB" sz="2000" dirty="0"/>
              <a:t>Relies heavily on the model text to shape their own writing</a:t>
            </a:r>
          </a:p>
          <a:p>
            <a:pPr marL="285750" indent="-285750">
              <a:buFont typeface="Arial" panose="020B0604020202020204" pitchFamily="34" charset="0"/>
              <a:buChar char="•"/>
            </a:pPr>
            <a:r>
              <a:rPr lang="en-GB" sz="2000" dirty="0"/>
              <a:t>Uses SC as a </a:t>
            </a:r>
            <a:r>
              <a:rPr lang="en-GB" sz="2000" dirty="0" smtClean="0"/>
              <a:t>checklist</a:t>
            </a:r>
          </a:p>
          <a:p>
            <a:pPr marL="285750" lvl="0" indent="-285750">
              <a:buFont typeface="Arial" panose="020B0604020202020204" pitchFamily="34" charset="0"/>
              <a:buChar char="•"/>
            </a:pPr>
            <a:r>
              <a:rPr lang="en-GB" sz="2000" dirty="0" smtClean="0"/>
              <a:t>Relies </a:t>
            </a:r>
            <a:r>
              <a:rPr lang="en-GB" sz="2000" dirty="0"/>
              <a:t>upon scaffolds and frames to support writing structure</a:t>
            </a:r>
          </a:p>
          <a:p>
            <a:pPr marL="285750" indent="-285750">
              <a:buFont typeface="Arial" panose="020B0604020202020204" pitchFamily="34" charset="0"/>
              <a:buChar char="•"/>
            </a:pPr>
            <a:r>
              <a:rPr lang="en-GB" sz="2000" dirty="0"/>
              <a:t>Relies upon adult guidance and reminders to include essential elements of </a:t>
            </a:r>
            <a:r>
              <a:rPr lang="en-GB" sz="2000" dirty="0" smtClean="0"/>
              <a:t>writing</a:t>
            </a:r>
          </a:p>
          <a:p>
            <a:pPr marL="285750" indent="-285750">
              <a:buFont typeface="Arial" panose="020B0604020202020204" pitchFamily="34" charset="0"/>
              <a:buChar char="•"/>
            </a:pPr>
            <a:r>
              <a:rPr lang="en-GB" sz="2000" dirty="0"/>
              <a:t>W</a:t>
            </a:r>
            <a:r>
              <a:rPr lang="en-GB" sz="2000" dirty="0" smtClean="0"/>
              <a:t>riting </a:t>
            </a:r>
            <a:r>
              <a:rPr lang="en-GB" sz="2000" dirty="0"/>
              <a:t>is </a:t>
            </a:r>
            <a:r>
              <a:rPr lang="en-GB" sz="2000" dirty="0" smtClean="0"/>
              <a:t>functional</a:t>
            </a:r>
          </a:p>
          <a:p>
            <a:pPr marL="285750" lvl="0" indent="-285750">
              <a:buFont typeface="Arial" panose="020B0604020202020204" pitchFamily="34" charset="0"/>
              <a:buChar char="•"/>
            </a:pPr>
            <a:r>
              <a:rPr lang="en-GB" sz="2000" dirty="0"/>
              <a:t>Makes </a:t>
            </a:r>
            <a:r>
              <a:rPr lang="en-GB" sz="2000" dirty="0" smtClean="0"/>
              <a:t>inappropriate </a:t>
            </a:r>
            <a:r>
              <a:rPr lang="en-GB" sz="2000" dirty="0"/>
              <a:t>choices at word, sentence and text level</a:t>
            </a:r>
          </a:p>
          <a:p>
            <a:pPr marL="285750" indent="-285750">
              <a:buFont typeface="Arial" panose="020B0604020202020204" pitchFamily="34" charset="0"/>
              <a:buChar char="•"/>
            </a:pPr>
            <a:r>
              <a:rPr lang="en-GB" sz="2000" dirty="0"/>
              <a:t>Makes choices based heavily on previous successes</a:t>
            </a:r>
          </a:p>
        </p:txBody>
      </p:sp>
    </p:spTree>
    <p:extLst>
      <p:ext uri="{BB962C8B-B14F-4D97-AF65-F5344CB8AC3E}">
        <p14:creationId xmlns:p14="http://schemas.microsoft.com/office/powerpoint/2010/main" val="245782991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511660" y="-783468"/>
            <a:ext cx="6120680" cy="8352928"/>
          </a:xfrm>
          <a:prstGeom prst="rightArrow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683568" y="620688"/>
            <a:ext cx="7776864" cy="3354765"/>
          </a:xfrm>
          <a:prstGeom prst="rect">
            <a:avLst/>
          </a:prstGeom>
          <a:noFill/>
        </p:spPr>
        <p:txBody>
          <a:bodyPr wrap="square" rtlCol="0">
            <a:spAutoFit/>
          </a:bodyPr>
          <a:lstStyle/>
          <a:p>
            <a:r>
              <a:rPr lang="en-GB" sz="3200" b="1" dirty="0" smtClean="0">
                <a:solidFill>
                  <a:schemeClr val="tx2"/>
                </a:solidFill>
              </a:rPr>
              <a:t>COMPETENT WRITER (February?)</a:t>
            </a:r>
            <a:endParaRPr lang="en-GB" sz="3200" dirty="0" smtClean="0"/>
          </a:p>
          <a:p>
            <a:pPr marL="285750" lvl="0" indent="-285750">
              <a:buFont typeface="Arial" panose="020B0604020202020204" pitchFamily="34" charset="0"/>
              <a:buChar char="•"/>
            </a:pPr>
            <a:r>
              <a:rPr lang="en-GB" sz="2000" dirty="0" smtClean="0"/>
              <a:t>Draws </a:t>
            </a:r>
            <a:r>
              <a:rPr lang="en-GB" sz="2000" dirty="0"/>
              <a:t>upon model texts as a guide to shape their own writing</a:t>
            </a:r>
          </a:p>
          <a:p>
            <a:pPr marL="285750" indent="-285750">
              <a:buFont typeface="Arial" panose="020B0604020202020204" pitchFamily="34" charset="0"/>
              <a:buChar char="•"/>
            </a:pPr>
            <a:r>
              <a:rPr lang="en-GB" sz="2000" dirty="0"/>
              <a:t>Writes intentionally rather than </a:t>
            </a:r>
            <a:r>
              <a:rPr lang="en-GB" sz="2000" dirty="0" smtClean="0"/>
              <a:t>functionally</a:t>
            </a:r>
          </a:p>
          <a:p>
            <a:pPr marL="285750" lvl="0" indent="-285750">
              <a:buFont typeface="Arial" panose="020B0604020202020204" pitchFamily="34" charset="0"/>
              <a:buChar char="•"/>
            </a:pPr>
            <a:r>
              <a:rPr lang="en-GB" sz="2000" dirty="0"/>
              <a:t>Is aware of differences in genres and/or forms of writing</a:t>
            </a:r>
          </a:p>
          <a:p>
            <a:pPr marL="285750" indent="-285750">
              <a:buFont typeface="Arial" panose="020B0604020202020204" pitchFamily="34" charset="0"/>
              <a:buChar char="•"/>
            </a:pPr>
            <a:r>
              <a:rPr lang="en-GB" sz="2000" dirty="0"/>
              <a:t>Is able to make appropriate choices of features and organisation according to the genre and/or </a:t>
            </a:r>
            <a:r>
              <a:rPr lang="en-GB" sz="2000" dirty="0" smtClean="0"/>
              <a:t>form</a:t>
            </a:r>
          </a:p>
          <a:p>
            <a:pPr marL="285750" lvl="0" indent="-285750">
              <a:buFont typeface="Arial" panose="020B0604020202020204" pitchFamily="34" charset="0"/>
              <a:buChar char="•"/>
            </a:pPr>
            <a:r>
              <a:rPr lang="en-GB" sz="2000" dirty="0"/>
              <a:t>Can make increasingly appropriate choices at word, sentence and whole text level</a:t>
            </a:r>
          </a:p>
          <a:p>
            <a:pPr marL="285750" indent="-285750">
              <a:buFont typeface="Arial" panose="020B0604020202020204" pitchFamily="34" charset="0"/>
              <a:buChar char="•"/>
            </a:pPr>
            <a:r>
              <a:rPr lang="en-GB" sz="2000" dirty="0"/>
              <a:t>Is able, at least some of the time, to adapt choices based on previous successes to the needs of the current task</a:t>
            </a:r>
          </a:p>
        </p:txBody>
      </p:sp>
    </p:spTree>
    <p:extLst>
      <p:ext uri="{BB962C8B-B14F-4D97-AF65-F5344CB8AC3E}">
        <p14:creationId xmlns:p14="http://schemas.microsoft.com/office/powerpoint/2010/main" val="20469150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Arrow Callout 2"/>
          <p:cNvSpPr/>
          <p:nvPr/>
        </p:nvSpPr>
        <p:spPr>
          <a:xfrm rot="5400000">
            <a:off x="1511660" y="-783468"/>
            <a:ext cx="6120680" cy="8352928"/>
          </a:xfrm>
          <a:prstGeom prst="rightArrow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683568" y="548680"/>
            <a:ext cx="7776864" cy="3231654"/>
          </a:xfrm>
          <a:prstGeom prst="rect">
            <a:avLst/>
          </a:prstGeom>
          <a:noFill/>
        </p:spPr>
        <p:txBody>
          <a:bodyPr wrap="square" rtlCol="0">
            <a:spAutoFit/>
          </a:bodyPr>
          <a:lstStyle/>
          <a:p>
            <a:pPr lvl="0"/>
            <a:r>
              <a:rPr lang="en-GB" sz="2400" b="1" dirty="0" smtClean="0">
                <a:solidFill>
                  <a:schemeClr val="tx2"/>
                </a:solidFill>
              </a:rPr>
              <a:t>EXPERT WRITER (April+?)</a:t>
            </a:r>
          </a:p>
          <a:p>
            <a:pPr marL="285750" lvl="0" indent="-285750">
              <a:buFont typeface="Arial" panose="020B0604020202020204" pitchFamily="34" charset="0"/>
              <a:buChar char="•"/>
            </a:pPr>
            <a:r>
              <a:rPr lang="en-GB" sz="2000" dirty="0" smtClean="0"/>
              <a:t>Uses </a:t>
            </a:r>
            <a:r>
              <a:rPr lang="en-GB" sz="2000" dirty="0"/>
              <a:t>awareness of intended outcome to drive choices made</a:t>
            </a:r>
          </a:p>
          <a:p>
            <a:pPr marL="285750" lvl="0" indent="-285750">
              <a:buFont typeface="Arial" panose="020B0604020202020204" pitchFamily="34" charset="0"/>
              <a:buChar char="•"/>
            </a:pPr>
            <a:r>
              <a:rPr lang="en-GB" sz="2000" dirty="0"/>
              <a:t>Choices made when writing are based on the breadth of experience of model texts to date</a:t>
            </a:r>
          </a:p>
          <a:p>
            <a:pPr marL="285750" indent="-285750">
              <a:buFont typeface="Arial" panose="020B0604020202020204" pitchFamily="34" charset="0"/>
              <a:buChar char="•"/>
            </a:pPr>
            <a:r>
              <a:rPr lang="en-GB" sz="2000" dirty="0"/>
              <a:t>Writing is developed effectively to match the </a:t>
            </a:r>
            <a:r>
              <a:rPr lang="en-GB" sz="2000" dirty="0" smtClean="0"/>
              <a:t>purpose</a:t>
            </a:r>
          </a:p>
          <a:p>
            <a:pPr marL="285750" indent="-285750">
              <a:buFont typeface="Arial" panose="020B0604020202020204" pitchFamily="34" charset="0"/>
              <a:buChar char="•"/>
            </a:pPr>
            <a:r>
              <a:rPr lang="en-GB" sz="2000" dirty="0"/>
              <a:t>Can select an appropriate form or genre of writing to effectively communicate in a given </a:t>
            </a:r>
            <a:r>
              <a:rPr lang="en-GB" sz="2000" dirty="0" smtClean="0"/>
              <a:t>situation</a:t>
            </a:r>
          </a:p>
          <a:p>
            <a:pPr marL="285750" indent="-285750">
              <a:buFont typeface="Arial" panose="020B0604020202020204" pitchFamily="34" charset="0"/>
              <a:buChar char="•"/>
            </a:pPr>
            <a:r>
              <a:rPr lang="en-GB" sz="2000" dirty="0"/>
              <a:t>Draws upon the range of experiences they have had and makes appropriate word, sentence and whole text level </a:t>
            </a:r>
            <a:r>
              <a:rPr lang="en-GB" sz="2000" dirty="0" smtClean="0"/>
              <a:t>choices</a:t>
            </a:r>
            <a:r>
              <a:rPr lang="en-GB" sz="2000" dirty="0"/>
              <a:t>, especially when writing for familiar purposes, genres or forms </a:t>
            </a:r>
          </a:p>
        </p:txBody>
      </p:sp>
    </p:spTree>
    <p:extLst>
      <p:ext uri="{BB962C8B-B14F-4D97-AF65-F5344CB8AC3E}">
        <p14:creationId xmlns:p14="http://schemas.microsoft.com/office/powerpoint/2010/main" val="4070489358"/>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88640"/>
            <a:ext cx="8712968" cy="6124754"/>
          </a:xfrm>
          <a:prstGeom prst="rect">
            <a:avLst/>
          </a:prstGeom>
          <a:noFill/>
        </p:spPr>
        <p:txBody>
          <a:bodyPr wrap="square" rtlCol="0">
            <a:spAutoFit/>
          </a:bodyPr>
          <a:lstStyle/>
          <a:p>
            <a:pPr marL="0" lvl="1"/>
            <a:r>
              <a:rPr lang="en-GB" sz="3200" b="1" dirty="0" smtClean="0">
                <a:solidFill>
                  <a:schemeClr val="tx2"/>
                </a:solidFill>
              </a:rPr>
              <a:t>Mastery in English</a:t>
            </a:r>
          </a:p>
          <a:p>
            <a:pPr marL="0" lvl="1"/>
            <a:r>
              <a:rPr lang="en-GB" b="1" dirty="0" smtClean="0">
                <a:solidFill>
                  <a:schemeClr val="tx2"/>
                </a:solidFill>
              </a:rPr>
              <a:t>“</a:t>
            </a:r>
            <a:r>
              <a:rPr lang="en-GB" sz="2400" b="1" dirty="0" smtClean="0">
                <a:solidFill>
                  <a:schemeClr val="tx2"/>
                </a:solidFill>
              </a:rPr>
              <a:t>Select </a:t>
            </a:r>
            <a:r>
              <a:rPr lang="en-GB" sz="2400" b="1" dirty="0">
                <a:solidFill>
                  <a:schemeClr val="tx2"/>
                </a:solidFill>
              </a:rPr>
              <a:t>and combine </a:t>
            </a:r>
            <a:r>
              <a:rPr lang="en-GB" sz="2400" dirty="0">
                <a:solidFill>
                  <a:schemeClr val="tx2"/>
                </a:solidFill>
              </a:rPr>
              <a:t>elements from across appropriate domains with sufficient </a:t>
            </a:r>
            <a:r>
              <a:rPr lang="en-GB" sz="2400" b="1" dirty="0">
                <a:solidFill>
                  <a:schemeClr val="tx2"/>
                </a:solidFill>
              </a:rPr>
              <a:t>proficiency over time</a:t>
            </a:r>
            <a:r>
              <a:rPr lang="en-GB" sz="2400" dirty="0">
                <a:solidFill>
                  <a:schemeClr val="tx2"/>
                </a:solidFill>
              </a:rPr>
              <a:t>, in a range of </a:t>
            </a:r>
            <a:r>
              <a:rPr lang="en-GB" sz="2400" b="1" dirty="0">
                <a:solidFill>
                  <a:schemeClr val="tx2"/>
                </a:solidFill>
              </a:rPr>
              <a:t>known and unknown contexts</a:t>
            </a:r>
            <a:r>
              <a:rPr lang="en-GB" sz="2400" dirty="0">
                <a:solidFill>
                  <a:schemeClr val="tx2"/>
                </a:solidFill>
              </a:rPr>
              <a:t> to successfully </a:t>
            </a:r>
            <a:r>
              <a:rPr lang="en-GB" sz="2400" b="1" dirty="0">
                <a:solidFill>
                  <a:schemeClr val="tx2"/>
                </a:solidFill>
              </a:rPr>
              <a:t>comprehend or communicate</a:t>
            </a:r>
            <a:r>
              <a:rPr lang="en-GB" sz="2400" dirty="0">
                <a:solidFill>
                  <a:schemeClr val="tx2"/>
                </a:solidFill>
              </a:rPr>
              <a:t> meaning and </a:t>
            </a:r>
            <a:r>
              <a:rPr lang="en-GB" sz="2400" dirty="0" smtClean="0">
                <a:solidFill>
                  <a:schemeClr val="tx2"/>
                </a:solidFill>
              </a:rPr>
              <a:t>intent.”</a:t>
            </a:r>
            <a:endParaRPr lang="en-GB" sz="2400" dirty="0">
              <a:solidFill>
                <a:schemeClr val="tx2"/>
              </a:solidFill>
            </a:endParaRPr>
          </a:p>
          <a:p>
            <a:pPr lvl="1"/>
            <a:endParaRPr lang="en-GB" sz="2400" b="1" dirty="0" smtClean="0"/>
          </a:p>
          <a:p>
            <a:pPr marL="742950" lvl="1" indent="-285750">
              <a:buFont typeface="Arial" panose="020B0604020202020204" pitchFamily="34" charset="0"/>
              <a:buChar char="•"/>
            </a:pPr>
            <a:r>
              <a:rPr lang="en-GB" sz="2400" b="1" dirty="0" smtClean="0"/>
              <a:t>Fluency </a:t>
            </a:r>
            <a:r>
              <a:rPr lang="en-GB" sz="2400" b="1" dirty="0"/>
              <a:t>over time</a:t>
            </a:r>
          </a:p>
          <a:p>
            <a:pPr marL="742950" lvl="1" indent="-285750">
              <a:buFont typeface="Arial" panose="020B0604020202020204" pitchFamily="34" charset="0"/>
              <a:buChar char="•"/>
            </a:pPr>
            <a:r>
              <a:rPr lang="en-GB" sz="2400" b="1" dirty="0"/>
              <a:t>Independence</a:t>
            </a:r>
          </a:p>
          <a:p>
            <a:pPr marL="742950" lvl="1" indent="-285750">
              <a:buFont typeface="Arial" panose="020B0604020202020204" pitchFamily="34" charset="0"/>
              <a:buChar char="•"/>
            </a:pPr>
            <a:r>
              <a:rPr lang="en-GB" sz="2400" b="1" dirty="0"/>
              <a:t>Resilience to deal with complexity and new contexts</a:t>
            </a:r>
            <a:r>
              <a:rPr lang="en-GB" sz="2400" dirty="0"/>
              <a:t/>
            </a:r>
            <a:br>
              <a:rPr lang="en-GB" sz="2400" dirty="0"/>
            </a:br>
            <a:endParaRPr lang="en-GB" sz="2400" dirty="0"/>
          </a:p>
          <a:p>
            <a:r>
              <a:rPr lang="en-GB" sz="2400" dirty="0" smtClean="0"/>
              <a:t>To enable the majority of pupils to achieve mastery, they must be given the opportunities to do so.</a:t>
            </a:r>
          </a:p>
          <a:p>
            <a:endParaRPr lang="en-GB" sz="2400" dirty="0"/>
          </a:p>
          <a:p>
            <a:r>
              <a:rPr lang="en-GB" sz="2400" dirty="0" smtClean="0"/>
              <a:t>Teachers must allow pupils ‘choice’ and freedom to show what they can do independently – take away the scaffolding, build their resilience when the support is taken away.  </a:t>
            </a:r>
            <a:endParaRPr lang="en-GB" sz="2400" dirty="0"/>
          </a:p>
        </p:txBody>
      </p:sp>
    </p:spTree>
    <p:extLst>
      <p:ext uri="{BB962C8B-B14F-4D97-AF65-F5344CB8AC3E}">
        <p14:creationId xmlns:p14="http://schemas.microsoft.com/office/powerpoint/2010/main" val="403454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Users\Adam\Pictures\Emma's iphone May 2013 to may 2014\iphone 2014 096.jpg"/>
          <p:cNvPicPr/>
          <p:nvPr/>
        </p:nvPicPr>
        <p:blipFill rotWithShape="1">
          <a:blip r:embed="rId2" cstate="print">
            <a:extLst>
              <a:ext uri="{28A0092B-C50C-407E-A947-70E740481C1C}">
                <a14:useLocalDpi xmlns:a14="http://schemas.microsoft.com/office/drawing/2010/main" val="0"/>
              </a:ext>
            </a:extLst>
          </a:blip>
          <a:srcRect l="7483" r="6221" b="18385"/>
          <a:stretch/>
        </p:blipFill>
        <p:spPr bwMode="auto">
          <a:xfrm rot="881704">
            <a:off x="6017776" y="3550952"/>
            <a:ext cx="2489058" cy="3041080"/>
          </a:xfrm>
          <a:prstGeom prst="rect">
            <a:avLst/>
          </a:prstGeom>
          <a:noFill/>
          <a:ln w="76200">
            <a:solidFill>
              <a:schemeClr val="accent6">
                <a:lumMod val="75000"/>
              </a:schemeClr>
            </a:solidFill>
          </a:ln>
          <a:extLst>
            <a:ext uri="{53640926-AAD7-44D8-BBD7-CCE9431645EC}">
              <a14:shadowObscured xmlns:a14="http://schemas.microsoft.com/office/drawing/2010/main"/>
            </a:ext>
          </a:extLst>
        </p:spPr>
      </p:pic>
      <p:grpSp>
        <p:nvGrpSpPr>
          <p:cNvPr id="12" name="Group 11"/>
          <p:cNvGrpSpPr/>
          <p:nvPr/>
        </p:nvGrpSpPr>
        <p:grpSpPr>
          <a:xfrm>
            <a:off x="611560" y="4146119"/>
            <a:ext cx="4388507" cy="2008438"/>
            <a:chOff x="-52426" y="97315"/>
            <a:chExt cx="3082646" cy="958842"/>
          </a:xfrm>
        </p:grpSpPr>
        <p:sp>
          <p:nvSpPr>
            <p:cNvPr id="13" name="Rounded Rectangle 12"/>
            <p:cNvSpPr/>
            <p:nvPr/>
          </p:nvSpPr>
          <p:spPr>
            <a:xfrm>
              <a:off x="408923" y="97315"/>
              <a:ext cx="2196647" cy="235951"/>
            </a:xfrm>
            <a:prstGeom prst="roundRect">
              <a:avLst/>
            </a:prstGeom>
            <a:solidFill>
              <a:sysClr val="window" lastClr="FFFFFF"/>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2800" dirty="0">
                  <a:solidFill>
                    <a:srgbClr val="000000"/>
                  </a:solidFill>
                  <a:effectLst/>
                  <a:latin typeface="Calibri"/>
                  <a:ea typeface="Calibri"/>
                  <a:cs typeface="Times New Roman"/>
                </a:rPr>
                <a:t>Reason to write</a:t>
              </a:r>
              <a:endParaRPr lang="en-GB" sz="1000" dirty="0">
                <a:effectLst/>
                <a:latin typeface="Calibri"/>
                <a:ea typeface="Calibri"/>
                <a:cs typeface="Times New Roman"/>
              </a:endParaRPr>
            </a:p>
          </p:txBody>
        </p:sp>
        <p:sp>
          <p:nvSpPr>
            <p:cNvPr id="14" name="Rounded Rectangle 13"/>
            <p:cNvSpPr/>
            <p:nvPr/>
          </p:nvSpPr>
          <p:spPr>
            <a:xfrm>
              <a:off x="1866900" y="809625"/>
              <a:ext cx="1163320" cy="246532"/>
            </a:xfrm>
            <a:prstGeom prst="roundRect">
              <a:avLst/>
            </a:prstGeom>
            <a:solidFill>
              <a:sysClr val="window" lastClr="FFFFFF"/>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endParaRPr lang="en-GB" sz="3600" dirty="0" smtClean="0">
                <a:effectLst/>
                <a:latin typeface="Calibri"/>
                <a:ea typeface="Calibri"/>
                <a:cs typeface="Times New Roman"/>
              </a:endParaRPr>
            </a:p>
            <a:p>
              <a:pPr algn="ctr">
                <a:lnSpc>
                  <a:spcPct val="115000"/>
                </a:lnSpc>
                <a:spcAft>
                  <a:spcPts val="1000"/>
                </a:spcAft>
              </a:pPr>
              <a:endParaRPr lang="en-GB" sz="1100" dirty="0" smtClean="0">
                <a:effectLst/>
                <a:latin typeface="Calibri"/>
                <a:ea typeface="Calibri"/>
                <a:cs typeface="Times New Roman"/>
              </a:endParaRPr>
            </a:p>
            <a:p>
              <a:pPr algn="ctr">
                <a:lnSpc>
                  <a:spcPct val="115000"/>
                </a:lnSpc>
                <a:spcAft>
                  <a:spcPts val="1000"/>
                </a:spcAft>
              </a:pPr>
              <a:r>
                <a:rPr lang="en-GB" sz="2800" dirty="0" smtClean="0">
                  <a:effectLst/>
                  <a:latin typeface="Calibri"/>
                  <a:ea typeface="Calibri"/>
                  <a:cs typeface="Times New Roman"/>
                </a:rPr>
                <a:t>Style</a:t>
              </a:r>
              <a:endParaRPr lang="en-GB" sz="1000" dirty="0">
                <a:effectLst/>
                <a:latin typeface="Calibri"/>
                <a:ea typeface="Calibri"/>
                <a:cs typeface="Times New Roman"/>
              </a:endParaRPr>
            </a:p>
            <a:p>
              <a:pPr algn="ctr">
                <a:lnSpc>
                  <a:spcPct val="115000"/>
                </a:lnSpc>
                <a:spcAft>
                  <a:spcPts val="1000"/>
                </a:spcAft>
              </a:pPr>
              <a:r>
                <a:rPr lang="en-GB" sz="2200" dirty="0">
                  <a:effectLst/>
                  <a:latin typeface="Calibri"/>
                  <a:ea typeface="Calibri"/>
                  <a:cs typeface="Times New Roman"/>
                </a:rPr>
                <a:t> </a:t>
              </a:r>
              <a:endParaRPr lang="en-GB" sz="1100" dirty="0">
                <a:effectLst/>
                <a:latin typeface="Calibri"/>
                <a:ea typeface="Calibri"/>
                <a:cs typeface="Times New Roman"/>
              </a:endParaRPr>
            </a:p>
            <a:p>
              <a:pPr algn="ctr">
                <a:lnSpc>
                  <a:spcPct val="115000"/>
                </a:lnSpc>
                <a:spcAft>
                  <a:spcPts val="1000"/>
                </a:spcAft>
              </a:pPr>
              <a:r>
                <a:rPr lang="en-GB" sz="2200" dirty="0">
                  <a:effectLst/>
                  <a:latin typeface="Calibri"/>
                  <a:ea typeface="Calibri"/>
                  <a:cs typeface="Times New Roman"/>
                </a:rPr>
                <a:t> </a:t>
              </a:r>
              <a:endParaRPr lang="en-GB" sz="1100" dirty="0">
                <a:effectLst/>
                <a:latin typeface="Calibri"/>
                <a:ea typeface="Calibri"/>
                <a:cs typeface="Times New Roman"/>
              </a:endParaRPr>
            </a:p>
          </p:txBody>
        </p:sp>
        <p:sp>
          <p:nvSpPr>
            <p:cNvPr id="15" name="Rounded Rectangle 14"/>
            <p:cNvSpPr/>
            <p:nvPr/>
          </p:nvSpPr>
          <p:spPr>
            <a:xfrm>
              <a:off x="-52426" y="809625"/>
              <a:ext cx="1176376" cy="243670"/>
            </a:xfrm>
            <a:prstGeom prst="roundRect">
              <a:avLst/>
            </a:prstGeom>
            <a:solidFill>
              <a:sysClr val="window" lastClr="FFFFFF"/>
            </a:solidFill>
            <a:ln w="25400" cap="flat" cmpd="sng" algn="ctr">
              <a:solidFill>
                <a:srgbClr val="4F81BD">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endParaRPr lang="en-GB" sz="3600" dirty="0" smtClean="0">
                <a:effectLst/>
                <a:latin typeface="Calibri"/>
                <a:ea typeface="Calibri"/>
                <a:cs typeface="Times New Roman"/>
              </a:endParaRPr>
            </a:p>
            <a:p>
              <a:pPr algn="ctr">
                <a:lnSpc>
                  <a:spcPct val="115000"/>
                </a:lnSpc>
                <a:spcAft>
                  <a:spcPts val="1000"/>
                </a:spcAft>
              </a:pPr>
              <a:endParaRPr lang="en-GB" sz="1200" dirty="0" smtClean="0">
                <a:effectLst/>
                <a:latin typeface="Calibri"/>
                <a:ea typeface="Calibri"/>
                <a:cs typeface="Times New Roman"/>
              </a:endParaRPr>
            </a:p>
            <a:p>
              <a:pPr algn="ctr">
                <a:lnSpc>
                  <a:spcPct val="115000"/>
                </a:lnSpc>
                <a:spcAft>
                  <a:spcPts val="1000"/>
                </a:spcAft>
              </a:pPr>
              <a:r>
                <a:rPr lang="en-GB" sz="2800" dirty="0" smtClean="0">
                  <a:effectLst/>
                  <a:latin typeface="Calibri"/>
                  <a:ea typeface="Calibri"/>
                  <a:cs typeface="Times New Roman"/>
                </a:rPr>
                <a:t>Audience</a:t>
              </a:r>
              <a:endParaRPr lang="en-GB" sz="1000" dirty="0">
                <a:effectLst/>
                <a:latin typeface="Calibri"/>
                <a:ea typeface="Calibri"/>
                <a:cs typeface="Times New Roman"/>
              </a:endParaRPr>
            </a:p>
            <a:p>
              <a:pPr algn="ctr">
                <a:lnSpc>
                  <a:spcPct val="115000"/>
                </a:lnSpc>
                <a:spcAft>
                  <a:spcPts val="1000"/>
                </a:spcAft>
              </a:pPr>
              <a:r>
                <a:rPr lang="en-GB" sz="2200" dirty="0">
                  <a:effectLst/>
                  <a:latin typeface="Calibri"/>
                  <a:ea typeface="Calibri"/>
                  <a:cs typeface="Times New Roman"/>
                </a:rPr>
                <a:t> </a:t>
              </a:r>
              <a:endParaRPr lang="en-GB" sz="1100" dirty="0">
                <a:effectLst/>
                <a:latin typeface="Calibri"/>
                <a:ea typeface="Calibri"/>
                <a:cs typeface="Times New Roman"/>
              </a:endParaRPr>
            </a:p>
            <a:p>
              <a:pPr algn="ctr">
                <a:lnSpc>
                  <a:spcPct val="115000"/>
                </a:lnSpc>
                <a:spcAft>
                  <a:spcPts val="1000"/>
                </a:spcAft>
              </a:pPr>
              <a:r>
                <a:rPr lang="en-GB" sz="2200" dirty="0">
                  <a:effectLst/>
                  <a:latin typeface="Calibri"/>
                  <a:ea typeface="Calibri"/>
                  <a:cs typeface="Times New Roman"/>
                </a:rPr>
                <a:t> </a:t>
              </a:r>
              <a:endParaRPr lang="en-GB" sz="1100" dirty="0">
                <a:effectLst/>
                <a:latin typeface="Calibri"/>
                <a:ea typeface="Calibri"/>
                <a:cs typeface="Times New Roman"/>
              </a:endParaRPr>
            </a:p>
          </p:txBody>
        </p:sp>
        <p:cxnSp>
          <p:nvCxnSpPr>
            <p:cNvPr id="16" name="Straight Arrow Connector 15"/>
            <p:cNvCxnSpPr/>
            <p:nvPr/>
          </p:nvCxnSpPr>
          <p:spPr>
            <a:xfrm flipV="1">
              <a:off x="762000" y="333375"/>
              <a:ext cx="361950" cy="481330"/>
            </a:xfrm>
            <a:prstGeom prst="straightConnector1">
              <a:avLst/>
            </a:prstGeom>
            <a:noFill/>
            <a:ln w="25400" cap="flat" cmpd="sng" algn="ctr">
              <a:solidFill>
                <a:srgbClr val="4F81BD">
                  <a:shade val="95000"/>
                  <a:satMod val="105000"/>
                </a:srgbClr>
              </a:solidFill>
              <a:prstDash val="solid"/>
              <a:headEnd type="arrow"/>
              <a:tailEnd type="arrow"/>
            </a:ln>
            <a:effectLst/>
          </p:spPr>
        </p:cxnSp>
        <p:cxnSp>
          <p:nvCxnSpPr>
            <p:cNvPr id="17" name="Straight Arrow Connector 16"/>
            <p:cNvCxnSpPr/>
            <p:nvPr/>
          </p:nvCxnSpPr>
          <p:spPr>
            <a:xfrm>
              <a:off x="1123950" y="1000125"/>
              <a:ext cx="742950" cy="0"/>
            </a:xfrm>
            <a:prstGeom prst="straightConnector1">
              <a:avLst/>
            </a:prstGeom>
            <a:noFill/>
            <a:ln w="25400" cap="flat" cmpd="sng" algn="ctr">
              <a:solidFill>
                <a:srgbClr val="4F81BD">
                  <a:shade val="95000"/>
                  <a:satMod val="105000"/>
                </a:srgbClr>
              </a:solidFill>
              <a:prstDash val="solid"/>
              <a:headEnd type="arrow"/>
              <a:tailEnd type="arrow"/>
            </a:ln>
            <a:effectLst/>
          </p:spPr>
        </p:cxnSp>
        <p:cxnSp>
          <p:nvCxnSpPr>
            <p:cNvPr id="18" name="Straight Arrow Connector 17"/>
            <p:cNvCxnSpPr/>
            <p:nvPr/>
          </p:nvCxnSpPr>
          <p:spPr>
            <a:xfrm>
              <a:off x="1952625" y="333375"/>
              <a:ext cx="301625" cy="478155"/>
            </a:xfrm>
            <a:prstGeom prst="straightConnector1">
              <a:avLst/>
            </a:prstGeom>
            <a:noFill/>
            <a:ln w="28575" cap="flat" cmpd="sng" algn="ctr">
              <a:solidFill>
                <a:srgbClr val="4F81BD">
                  <a:shade val="95000"/>
                  <a:satMod val="105000"/>
                </a:srgbClr>
              </a:solidFill>
              <a:prstDash val="solid"/>
              <a:headEnd type="arrow"/>
              <a:tailEnd type="arrow"/>
            </a:ln>
            <a:effectLst/>
          </p:spPr>
        </p:cxnSp>
      </p:grpSp>
      <p:sp>
        <p:nvSpPr>
          <p:cNvPr id="22" name="TextBox 21"/>
          <p:cNvSpPr txBox="1"/>
          <p:nvPr/>
        </p:nvSpPr>
        <p:spPr>
          <a:xfrm>
            <a:off x="107504" y="116632"/>
            <a:ext cx="8792139" cy="4678204"/>
          </a:xfrm>
          <a:prstGeom prst="rect">
            <a:avLst/>
          </a:prstGeom>
          <a:noFill/>
        </p:spPr>
        <p:txBody>
          <a:bodyPr wrap="square" rtlCol="0">
            <a:spAutoFit/>
          </a:bodyPr>
          <a:lstStyle/>
          <a:p>
            <a:r>
              <a:rPr lang="en-GB" sz="3200" b="1" dirty="0" smtClean="0">
                <a:solidFill>
                  <a:schemeClr val="tx2"/>
                </a:solidFill>
              </a:rPr>
              <a:t>How to create opportunities for </a:t>
            </a:r>
            <a:br>
              <a:rPr lang="en-GB" sz="3200" b="1" dirty="0" smtClean="0">
                <a:solidFill>
                  <a:schemeClr val="tx2"/>
                </a:solidFill>
              </a:rPr>
            </a:br>
            <a:r>
              <a:rPr lang="en-GB" sz="3200" b="1" dirty="0" smtClean="0">
                <a:solidFill>
                  <a:schemeClr val="tx2"/>
                </a:solidFill>
              </a:rPr>
              <a:t>mastery in English:</a:t>
            </a:r>
          </a:p>
          <a:p>
            <a:pPr marL="457200" indent="-457200">
              <a:buFont typeface="Arial" panose="020B0604020202020204" pitchFamily="34" charset="0"/>
              <a:buChar char="•"/>
            </a:pPr>
            <a:r>
              <a:rPr lang="en-GB" sz="2400" dirty="0" smtClean="0">
                <a:solidFill>
                  <a:schemeClr val="tx2"/>
                </a:solidFill>
              </a:rPr>
              <a:t>Ask deeper questions, probe for deeper answers</a:t>
            </a:r>
          </a:p>
          <a:p>
            <a:pPr marL="457200" indent="-457200">
              <a:buFont typeface="Arial" panose="020B0604020202020204" pitchFamily="34" charset="0"/>
              <a:buChar char="•"/>
            </a:pPr>
            <a:r>
              <a:rPr lang="en-GB" sz="2400" dirty="0" smtClean="0">
                <a:solidFill>
                  <a:schemeClr val="tx2"/>
                </a:solidFill>
              </a:rPr>
              <a:t>In reading expect children to explain, justify, evaluate and infer – not just select and retrieve</a:t>
            </a:r>
          </a:p>
          <a:p>
            <a:pPr marL="457200" indent="-457200">
              <a:buFont typeface="Arial" panose="020B0604020202020204" pitchFamily="34" charset="0"/>
              <a:buChar char="•"/>
            </a:pPr>
            <a:r>
              <a:rPr lang="en-GB" sz="2400" dirty="0" smtClean="0">
                <a:solidFill>
                  <a:schemeClr val="tx2"/>
                </a:solidFill>
              </a:rPr>
              <a:t>In writing allow children to choose their own purpose, audience and/or style based around a rich literary driver</a:t>
            </a:r>
          </a:p>
          <a:p>
            <a:pPr marL="457200" indent="-457200">
              <a:buFont typeface="Arial" panose="020B0604020202020204" pitchFamily="34" charset="0"/>
              <a:buChar char="•"/>
            </a:pPr>
            <a:r>
              <a:rPr lang="en-GB" sz="2400" dirty="0" smtClean="0">
                <a:solidFill>
                  <a:schemeClr val="tx2"/>
                </a:solidFill>
              </a:rPr>
              <a:t>Ensure children are responsible for their own progress – include self assessment with success criteria </a:t>
            </a:r>
          </a:p>
          <a:p>
            <a:r>
              <a:rPr lang="en-GB" sz="2400" dirty="0" smtClean="0">
                <a:solidFill>
                  <a:srgbClr val="FF0000"/>
                </a:solidFill>
              </a:rPr>
              <a:t>WE NEED SOME MORE FOR THIS????</a:t>
            </a:r>
          </a:p>
          <a:p>
            <a:r>
              <a:rPr lang="en-GB" sz="2400" dirty="0" smtClean="0">
                <a:solidFill>
                  <a:srgbClr val="FF0000"/>
                </a:solidFill>
              </a:rPr>
              <a:t>OR MAKE IT A TASK????</a:t>
            </a:r>
          </a:p>
          <a:p>
            <a:endParaRPr lang="en-GB" dirty="0"/>
          </a:p>
        </p:txBody>
      </p:sp>
    </p:spTree>
    <p:extLst>
      <p:ext uri="{BB962C8B-B14F-4D97-AF65-F5344CB8AC3E}">
        <p14:creationId xmlns:p14="http://schemas.microsoft.com/office/powerpoint/2010/main" val="15177834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Agenda</a:t>
            </a:r>
            <a:endParaRPr lang="en-GB" dirty="0"/>
          </a:p>
        </p:txBody>
      </p:sp>
      <p:sp>
        <p:nvSpPr>
          <p:cNvPr id="3" name="Content Placeholder 2"/>
          <p:cNvSpPr>
            <a:spLocks noGrp="1"/>
          </p:cNvSpPr>
          <p:nvPr>
            <p:ph idx="1"/>
          </p:nvPr>
        </p:nvSpPr>
        <p:spPr/>
        <p:txBody>
          <a:bodyPr/>
          <a:lstStyle/>
          <a:p>
            <a:r>
              <a:rPr lang="en-GB" dirty="0" smtClean="0"/>
              <a:t>Curriculum Structure: without levels</a:t>
            </a:r>
          </a:p>
          <a:p>
            <a:r>
              <a:rPr lang="en-GB" dirty="0" smtClean="0"/>
              <a:t>Breadth: “Feel the width” of the curriculum</a:t>
            </a:r>
          </a:p>
          <a:p>
            <a:r>
              <a:rPr lang="en-GB" dirty="0" smtClean="0"/>
              <a:t>Depth: Avoiding “Lily pad” learning</a:t>
            </a:r>
          </a:p>
          <a:p>
            <a:r>
              <a:rPr lang="en-GB" dirty="0" smtClean="0"/>
              <a:t>Progress tracking: Are they getting there?</a:t>
            </a:r>
          </a:p>
          <a:p>
            <a:r>
              <a:rPr lang="en-GB" dirty="0" smtClean="0"/>
              <a:t>Leadership implications: Are we sure?</a:t>
            </a:r>
          </a:p>
          <a:p>
            <a:r>
              <a:rPr lang="en-GB" dirty="0" smtClean="0"/>
              <a:t>Accountability: challenging ambitions (performance objectives)</a:t>
            </a:r>
          </a:p>
          <a:p>
            <a:endParaRPr lang="en-GB" dirty="0"/>
          </a:p>
        </p:txBody>
      </p:sp>
    </p:spTree>
    <p:extLst>
      <p:ext uri="{BB962C8B-B14F-4D97-AF65-F5344CB8AC3E}">
        <p14:creationId xmlns:p14="http://schemas.microsoft.com/office/powerpoint/2010/main" val="1192532327"/>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32656"/>
            <a:ext cx="8815774" cy="5632311"/>
          </a:xfrm>
          <a:prstGeom prst="rect">
            <a:avLst/>
          </a:prstGeom>
          <a:noFill/>
        </p:spPr>
        <p:txBody>
          <a:bodyPr wrap="square" rtlCol="0">
            <a:spAutoFit/>
          </a:bodyPr>
          <a:lstStyle/>
          <a:p>
            <a:endParaRPr lang="en-GB" dirty="0"/>
          </a:p>
          <a:p>
            <a:r>
              <a:rPr lang="en-GB" sz="3600" b="1" dirty="0" smtClean="0">
                <a:solidFill>
                  <a:schemeClr val="tx2"/>
                </a:solidFill>
              </a:rPr>
              <a:t>APPRENTICE</a:t>
            </a:r>
            <a:endParaRPr lang="en-GB" sz="3600" dirty="0" smtClean="0"/>
          </a:p>
          <a:p>
            <a:pPr marL="285750" indent="-285750">
              <a:buFont typeface="Arial" panose="020B0604020202020204" pitchFamily="34" charset="0"/>
              <a:buChar char="•"/>
            </a:pPr>
            <a:endParaRPr lang="en-GB" sz="3600" dirty="0"/>
          </a:p>
          <a:p>
            <a:pPr marL="285750" indent="-285750">
              <a:buFont typeface="Arial" panose="020B0604020202020204" pitchFamily="34" charset="0"/>
              <a:buChar char="•"/>
            </a:pPr>
            <a:endParaRPr lang="en-GB" sz="3600" dirty="0"/>
          </a:p>
          <a:p>
            <a:r>
              <a:rPr lang="en-GB" sz="3600" b="1" dirty="0" smtClean="0">
                <a:solidFill>
                  <a:schemeClr val="tx2"/>
                </a:solidFill>
              </a:rPr>
              <a:t>COMPETENT</a:t>
            </a:r>
          </a:p>
          <a:p>
            <a:endParaRPr lang="en-GB" dirty="0"/>
          </a:p>
          <a:p>
            <a:endParaRPr lang="en-GB" b="1" dirty="0" smtClean="0">
              <a:solidFill>
                <a:schemeClr val="tx2"/>
              </a:solidFill>
            </a:endParaRPr>
          </a:p>
          <a:p>
            <a:endParaRPr lang="en-GB" b="1" dirty="0">
              <a:solidFill>
                <a:schemeClr val="tx2"/>
              </a:solidFill>
            </a:endParaRPr>
          </a:p>
          <a:p>
            <a:endParaRPr lang="en-GB" b="1" dirty="0">
              <a:solidFill>
                <a:schemeClr val="tx2"/>
              </a:solidFill>
            </a:endParaRPr>
          </a:p>
          <a:p>
            <a:endParaRPr lang="en-GB" b="1" dirty="0" smtClean="0">
              <a:solidFill>
                <a:schemeClr val="tx2"/>
              </a:solidFill>
            </a:endParaRPr>
          </a:p>
          <a:p>
            <a:endParaRPr lang="en-GB" sz="3600" b="1" dirty="0" smtClean="0">
              <a:solidFill>
                <a:schemeClr val="tx2"/>
              </a:solidFill>
            </a:endParaRPr>
          </a:p>
          <a:p>
            <a:r>
              <a:rPr lang="en-GB" sz="3600" b="1" dirty="0" smtClean="0">
                <a:solidFill>
                  <a:schemeClr val="tx2"/>
                </a:solidFill>
              </a:rPr>
              <a:t>EXPERT</a:t>
            </a:r>
          </a:p>
          <a:p>
            <a:endParaRPr lang="en-GB" dirty="0" smtClean="0"/>
          </a:p>
          <a:p>
            <a:endParaRPr lang="en-GB" dirty="0"/>
          </a:p>
        </p:txBody>
      </p:sp>
      <p:sp>
        <p:nvSpPr>
          <p:cNvPr id="3" name="Rounded Rectangular Callout 2"/>
          <p:cNvSpPr/>
          <p:nvPr/>
        </p:nvSpPr>
        <p:spPr>
          <a:xfrm>
            <a:off x="3275856" y="188640"/>
            <a:ext cx="5580632" cy="1728192"/>
          </a:xfrm>
          <a:prstGeom prst="wedgeRoundRectCallout">
            <a:avLst>
              <a:gd name="adj1" fmla="val -69865"/>
              <a:gd name="adj2" fmla="val 641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i="1" dirty="0"/>
              <a:t>“I can do it when the teacher has just modelled </a:t>
            </a:r>
            <a:r>
              <a:rPr lang="en-GB" sz="2000" i="1" dirty="0" smtClean="0"/>
              <a:t>it; </a:t>
            </a:r>
            <a:r>
              <a:rPr lang="en-GB" sz="2000" i="1" dirty="0"/>
              <a:t>when it is the main focus of what I am learning </a:t>
            </a:r>
            <a:r>
              <a:rPr lang="en-GB" sz="2000" i="1" dirty="0" smtClean="0"/>
              <a:t>about; </a:t>
            </a:r>
            <a:r>
              <a:rPr lang="en-GB" sz="2000" i="1" dirty="0"/>
              <a:t>when I am told what to write </a:t>
            </a:r>
            <a:r>
              <a:rPr lang="en-GB" sz="2000" i="1" dirty="0" smtClean="0"/>
              <a:t>about; </a:t>
            </a:r>
            <a:r>
              <a:rPr lang="en-GB" sz="2000" i="1" dirty="0"/>
              <a:t>when I have had </a:t>
            </a:r>
            <a:r>
              <a:rPr lang="en-GB" sz="2000" i="1" dirty="0" smtClean="0"/>
              <a:t>help with </a:t>
            </a:r>
            <a:r>
              <a:rPr lang="en-GB" sz="2000" i="1" dirty="0"/>
              <a:t>word </a:t>
            </a:r>
            <a:r>
              <a:rPr lang="en-GB" sz="2000" i="1" dirty="0" smtClean="0"/>
              <a:t>banks first.”</a:t>
            </a:r>
            <a:endParaRPr lang="en-GB" sz="2000" i="1" dirty="0"/>
          </a:p>
          <a:p>
            <a:pPr algn="ctr"/>
            <a:endParaRPr lang="en-GB" dirty="0"/>
          </a:p>
        </p:txBody>
      </p:sp>
      <p:sp>
        <p:nvSpPr>
          <p:cNvPr id="4" name="Oval Callout 3"/>
          <p:cNvSpPr/>
          <p:nvPr/>
        </p:nvSpPr>
        <p:spPr>
          <a:xfrm>
            <a:off x="2496886" y="1988840"/>
            <a:ext cx="6552728" cy="2592288"/>
          </a:xfrm>
          <a:prstGeom prst="wedgeEllipseCallout">
            <a:avLst>
              <a:gd name="adj1" fmla="val -71737"/>
              <a:gd name="adj2" fmla="val -28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i="1" dirty="0" smtClean="0"/>
              <a:t>“</a:t>
            </a:r>
          </a:p>
          <a:p>
            <a:pPr algn="ctr"/>
            <a:r>
              <a:rPr lang="en-GB" sz="2000" i="1" dirty="0" smtClean="0"/>
              <a:t>I </a:t>
            </a:r>
            <a:r>
              <a:rPr lang="en-GB" sz="2000" i="1" dirty="0"/>
              <a:t>have varied my nouns in other pieces of writing, but I still repeat </a:t>
            </a:r>
            <a:r>
              <a:rPr lang="en-GB" sz="2000" i="1" dirty="0" smtClean="0"/>
              <a:t>some, </a:t>
            </a:r>
            <a:r>
              <a:rPr lang="en-GB" sz="2000" i="1" dirty="0"/>
              <a:t>which makes my writing repetitive.  In other writing I remember to vary my pronouns, but sometimes I write ‘he’ and ‘he’ for different characters and my reader gets confused who I mean.”</a:t>
            </a:r>
          </a:p>
          <a:p>
            <a:pPr algn="ctr"/>
            <a:endParaRPr lang="en-GB" dirty="0"/>
          </a:p>
        </p:txBody>
      </p:sp>
      <p:sp>
        <p:nvSpPr>
          <p:cNvPr id="5" name="Rectangular Callout 4"/>
          <p:cNvSpPr/>
          <p:nvPr/>
        </p:nvSpPr>
        <p:spPr>
          <a:xfrm>
            <a:off x="2735808" y="4725144"/>
            <a:ext cx="6120680" cy="2016224"/>
          </a:xfrm>
          <a:prstGeom prst="wedgeRectCallout">
            <a:avLst>
              <a:gd name="adj1" fmla="val -71659"/>
              <a:gd name="adj2" fmla="val -216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i="1" dirty="0" smtClean="0"/>
          </a:p>
          <a:p>
            <a:r>
              <a:rPr lang="en-GB" sz="2000" i="1" dirty="0" smtClean="0"/>
              <a:t>“I am </a:t>
            </a:r>
            <a:r>
              <a:rPr lang="en-GB" sz="2000" i="1" dirty="0"/>
              <a:t>confident to use more adventurous nouns.  I don’t just use ‘singer’ to describe my favourite </a:t>
            </a:r>
            <a:r>
              <a:rPr lang="en-GB" sz="2000" i="1" dirty="0" err="1"/>
              <a:t>popstar</a:t>
            </a:r>
            <a:r>
              <a:rPr lang="en-GB" sz="2000" i="1" dirty="0"/>
              <a:t> in a biography, I use ‘singing sensation’ or ‘living legend’.  I can make my own choices for a range of different reasons to write and audiences.  I can explain why one choice is better than another.”</a:t>
            </a:r>
          </a:p>
          <a:p>
            <a:pPr algn="ctr"/>
            <a:endParaRPr lang="en-GB" dirty="0"/>
          </a:p>
        </p:txBody>
      </p:sp>
    </p:spTree>
    <p:extLst>
      <p:ext uri="{BB962C8B-B14F-4D97-AF65-F5344CB8AC3E}">
        <p14:creationId xmlns:p14="http://schemas.microsoft.com/office/powerpoint/2010/main" val="1292475250"/>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792088"/>
          </a:xfrm>
        </p:spPr>
        <p:txBody>
          <a:bodyPr/>
          <a:lstStyle/>
          <a:p>
            <a:r>
              <a:rPr lang="en-GB" dirty="0" smtClean="0"/>
              <a:t>A Year 3 example - Reading</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66898988"/>
              </p:ext>
            </p:extLst>
          </p:nvPr>
        </p:nvGraphicFramePr>
        <p:xfrm>
          <a:off x="107504" y="836712"/>
          <a:ext cx="8856984" cy="6187440"/>
        </p:xfrm>
        <a:graphic>
          <a:graphicData uri="http://schemas.openxmlformats.org/drawingml/2006/table">
            <a:tbl>
              <a:tblPr firstRow="1" bandRow="1">
                <a:tableStyleId>{5C22544A-7EE6-4342-B048-85BDC9FD1C3A}</a:tableStyleId>
              </a:tblPr>
              <a:tblGrid>
                <a:gridCol w="216024"/>
                <a:gridCol w="4536504"/>
                <a:gridCol w="4104456"/>
              </a:tblGrid>
              <a:tr h="370840">
                <a:tc>
                  <a:txBody>
                    <a:bodyPr/>
                    <a:lstStyle/>
                    <a:p>
                      <a:endParaRPr lang="en-GB" b="0" dirty="0">
                        <a:solidFill>
                          <a:srgbClr val="FF0000"/>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0" dirty="0" smtClean="0">
                          <a:solidFill>
                            <a:schemeClr val="tx1"/>
                          </a:solidFill>
                          <a:latin typeface="+mj-lt"/>
                          <a:cs typeface="Arial" panose="020B0604020202020204" pitchFamily="34" charset="0"/>
                        </a:rPr>
                        <a:t>National Curriculum</a:t>
                      </a:r>
                      <a:r>
                        <a:rPr lang="en-GB" sz="1600" b="0" baseline="0" dirty="0" smtClean="0">
                          <a:solidFill>
                            <a:schemeClr val="tx1"/>
                          </a:solidFill>
                          <a:latin typeface="+mj-lt"/>
                          <a:cs typeface="Arial" panose="020B0604020202020204" pitchFamily="34" charset="0"/>
                        </a:rPr>
                        <a:t> Objective</a:t>
                      </a:r>
                    </a:p>
                    <a:p>
                      <a:pPr lvl="1"/>
                      <a:r>
                        <a:rPr lang="en-GB" sz="1600" b="0" dirty="0" smtClean="0">
                          <a:solidFill>
                            <a:srgbClr val="FF0000"/>
                          </a:solidFill>
                          <a:latin typeface="Gill Sans MT" panose="020B0502020104020203" pitchFamily="34" charset="0"/>
                        </a:rPr>
                        <a:t>and Hampshire additional guidance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0" dirty="0" smtClean="0">
                          <a:solidFill>
                            <a:sysClr val="windowText" lastClr="000000"/>
                          </a:solidFill>
                          <a:latin typeface="+mj-lt"/>
                          <a:cs typeface="Arial" panose="020B0604020202020204" pitchFamily="34" charset="0"/>
                        </a:rPr>
                        <a:t>What might be expected of a child?</a:t>
                      </a:r>
                    </a:p>
                    <a:p>
                      <a:r>
                        <a:rPr lang="en-GB" sz="1400" b="1" i="1" dirty="0" smtClean="0">
                          <a:solidFill>
                            <a:sysClr val="windowText" lastClr="000000"/>
                          </a:solidFill>
                          <a:latin typeface="+mj-lt"/>
                          <a:cs typeface="Arial" panose="020B0604020202020204" pitchFamily="34" charset="0"/>
                        </a:rPr>
                        <a:t>(How</a:t>
                      </a:r>
                      <a:r>
                        <a:rPr lang="en-GB" sz="1400" b="1" i="1" baseline="0" dirty="0" smtClean="0">
                          <a:solidFill>
                            <a:sysClr val="windowText" lastClr="000000"/>
                          </a:solidFill>
                          <a:latin typeface="+mj-lt"/>
                          <a:cs typeface="Arial" panose="020B0604020202020204" pitchFamily="34" charset="0"/>
                        </a:rPr>
                        <a:t> do the reading domains inter-relate?)</a:t>
                      </a:r>
                      <a:endParaRPr lang="en-GB" sz="1400" b="1" i="1" dirty="0">
                        <a:solidFill>
                          <a:sysClr val="windowText" lastClr="000000"/>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 1</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r>
                        <a:rPr lang="en-GB" sz="1400" dirty="0" smtClean="0">
                          <a:latin typeface="Arial" panose="020B0604020202020204" pitchFamily="34" charset="0"/>
                          <a:cs typeface="Arial" panose="020B0604020202020204" pitchFamily="34" charset="0"/>
                        </a:rPr>
                        <a:t>Draw</a:t>
                      </a:r>
                      <a:r>
                        <a:rPr lang="en-GB" sz="1400" baseline="0" dirty="0" smtClean="0">
                          <a:latin typeface="Arial" panose="020B0604020202020204" pitchFamily="34" charset="0"/>
                          <a:cs typeface="Arial" panose="020B0604020202020204" pitchFamily="34" charset="0"/>
                        </a:rPr>
                        <a:t> inferences such as inferring characters’ feelings, thoughts and motives…</a:t>
                      </a:r>
                    </a:p>
                    <a:p>
                      <a:pPr lvl="1"/>
                      <a:r>
                        <a:rPr lang="en-GB" sz="1400" baseline="0" dirty="0" smtClean="0">
                          <a:solidFill>
                            <a:srgbClr val="FF0000"/>
                          </a:solidFill>
                          <a:latin typeface="Gill Sans MT" panose="020B0502020104020203" pitchFamily="34" charset="0"/>
                        </a:rPr>
                        <a:t>Discuss the actions of characters</a:t>
                      </a:r>
                      <a:endParaRPr lang="en-GB" sz="1400" dirty="0">
                        <a:solidFill>
                          <a:srgbClr val="FF0000"/>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GB" sz="1400" b="1" dirty="0" smtClean="0">
                          <a:solidFill>
                            <a:srgbClr val="008000"/>
                          </a:solidFill>
                        </a:rPr>
                        <a:t>Inference</a:t>
                      </a:r>
                    </a:p>
                    <a:p>
                      <a:pPr marL="285750" indent="-285750">
                        <a:buFont typeface="Arial" panose="020B0604020202020204" pitchFamily="34" charset="0"/>
                        <a:buChar char="•"/>
                      </a:pPr>
                      <a:r>
                        <a:rPr lang="en-GB" sz="1400" dirty="0" smtClean="0"/>
                        <a:t>Children develop upon their </a:t>
                      </a:r>
                      <a:r>
                        <a:rPr lang="en-GB" sz="1400" b="0" dirty="0" smtClean="0"/>
                        <a:t>simple</a:t>
                      </a:r>
                      <a:r>
                        <a:rPr lang="en-GB" sz="1400" dirty="0" smtClean="0"/>
                        <a:t> inference skills from Year 2,</a:t>
                      </a:r>
                      <a:r>
                        <a:rPr lang="en-GB" sz="1400" baseline="0" dirty="0" smtClean="0"/>
                        <a:t> and </a:t>
                      </a:r>
                      <a:r>
                        <a:rPr lang="en-GB" sz="1400" baseline="0" dirty="0" smtClean="0">
                          <a:solidFill>
                            <a:srgbClr val="008000"/>
                          </a:solidFill>
                        </a:rPr>
                        <a:t>are able to provide </a:t>
                      </a:r>
                      <a:r>
                        <a:rPr lang="en-GB" sz="1400" b="1" i="0" baseline="0" dirty="0" smtClean="0">
                          <a:solidFill>
                            <a:srgbClr val="008000"/>
                          </a:solidFill>
                        </a:rPr>
                        <a:t>more plausible</a:t>
                      </a:r>
                      <a:r>
                        <a:rPr lang="en-GB" sz="1400" b="0" i="0" baseline="0" dirty="0" smtClean="0">
                          <a:solidFill>
                            <a:srgbClr val="008000"/>
                          </a:solidFill>
                        </a:rPr>
                        <a:t> </a:t>
                      </a:r>
                      <a:r>
                        <a:rPr lang="en-GB" sz="1400" b="0" baseline="0" dirty="0" smtClean="0">
                          <a:solidFill>
                            <a:srgbClr val="008000"/>
                          </a:solidFill>
                        </a:rPr>
                        <a:t>inferences about, for example, a character’s feelings based on their actions.</a:t>
                      </a:r>
                    </a:p>
                    <a:p>
                      <a:pPr marL="285750" indent="-285750">
                        <a:buFont typeface="Arial" panose="020B0604020202020204" pitchFamily="34" charset="0"/>
                        <a:buChar char="•"/>
                      </a:pPr>
                      <a:r>
                        <a:rPr lang="en-GB" sz="1400" b="0" baseline="0" dirty="0" smtClean="0"/>
                        <a:t>These may be supported by a specific point in the text.</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 2</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r>
                        <a:rPr lang="en-GB" sz="1400" dirty="0" smtClean="0">
                          <a:latin typeface="Arial" panose="020B0604020202020204" pitchFamily="34" charset="0"/>
                          <a:cs typeface="Arial" panose="020B0604020202020204" pitchFamily="34" charset="0"/>
                        </a:rPr>
                        <a:t>Discuss their understanding and explain</a:t>
                      </a:r>
                      <a:r>
                        <a:rPr lang="en-GB" sz="1400" baseline="0" dirty="0" smtClean="0">
                          <a:latin typeface="Arial" panose="020B0604020202020204" pitchFamily="34" charset="0"/>
                          <a:cs typeface="Arial" panose="020B0604020202020204" pitchFamily="34" charset="0"/>
                        </a:rPr>
                        <a:t> the meaning of words in context</a:t>
                      </a:r>
                    </a:p>
                    <a:p>
                      <a:pPr lvl="1"/>
                      <a:r>
                        <a:rPr lang="en-GB" sz="1400" dirty="0" smtClean="0">
                          <a:solidFill>
                            <a:srgbClr val="FF0000"/>
                          </a:solidFill>
                          <a:latin typeface="Gill Sans MT" panose="020B0502020104020203" pitchFamily="34" charset="0"/>
                        </a:rPr>
                        <a:t>Show</a:t>
                      </a:r>
                      <a:r>
                        <a:rPr lang="en-GB" sz="1400" baseline="0" dirty="0" smtClean="0">
                          <a:solidFill>
                            <a:srgbClr val="FF0000"/>
                          </a:solidFill>
                          <a:latin typeface="Gill Sans MT" panose="020B0502020104020203" pitchFamily="34" charset="0"/>
                        </a:rPr>
                        <a:t> understanding of the main points drawn from more than one paragraph</a:t>
                      </a:r>
                    </a:p>
                    <a:p>
                      <a:pPr lvl="0"/>
                      <a:r>
                        <a:rPr lang="en-GB" sz="1400" baseline="0" dirty="0" smtClean="0">
                          <a:solidFill>
                            <a:schemeClr val="tx1"/>
                          </a:solidFill>
                          <a:latin typeface="Arial" panose="020B0604020202020204" pitchFamily="34" charset="0"/>
                          <a:cs typeface="Arial" panose="020B0604020202020204" pitchFamily="34" charset="0"/>
                        </a:rPr>
                        <a:t>Predicting what might happen from details stated and implied</a:t>
                      </a:r>
                    </a:p>
                    <a:p>
                      <a:pPr lvl="1"/>
                      <a:r>
                        <a:rPr lang="en-GB" sz="1400" baseline="0" dirty="0" smtClean="0">
                          <a:solidFill>
                            <a:srgbClr val="FF0000"/>
                          </a:solidFill>
                          <a:latin typeface="Gill Sans MT" panose="020B0502020104020203" pitchFamily="34" charset="0"/>
                        </a:rPr>
                        <a:t>Justify views of the actions of characters by referring to the text</a:t>
                      </a:r>
                      <a:endParaRPr lang="en-GB" sz="1400" dirty="0">
                        <a:solidFill>
                          <a:srgbClr val="FF0000"/>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1" dirty="0" smtClean="0">
                          <a:solidFill>
                            <a:srgbClr val="008000"/>
                          </a:solidFill>
                        </a:rPr>
                        <a:t>Inference</a:t>
                      </a:r>
                      <a:r>
                        <a:rPr lang="en-GB" sz="1400" dirty="0" smtClean="0">
                          <a:solidFill>
                            <a:srgbClr val="008000"/>
                          </a:solidFill>
                        </a:rPr>
                        <a:t> </a:t>
                      </a:r>
                      <a:r>
                        <a:rPr lang="en-GB" sz="1400" b="1" dirty="0" smtClean="0">
                          <a:solidFill>
                            <a:schemeClr val="accent6">
                              <a:lumMod val="50000"/>
                            </a:schemeClr>
                          </a:solidFill>
                        </a:rPr>
                        <a:t>+ Comprehension</a:t>
                      </a:r>
                    </a:p>
                    <a:p>
                      <a:pPr marL="285750" indent="-285750">
                        <a:buFont typeface="Arial" panose="020B0604020202020204" pitchFamily="34" charset="0"/>
                        <a:buChar char="•"/>
                      </a:pPr>
                      <a:r>
                        <a:rPr lang="en-GB" sz="1400" b="0" i="0" dirty="0" smtClean="0">
                          <a:solidFill>
                            <a:schemeClr val="accent6">
                              <a:lumMod val="50000"/>
                            </a:schemeClr>
                          </a:solidFill>
                        </a:rPr>
                        <a:t>Children</a:t>
                      </a:r>
                      <a:r>
                        <a:rPr lang="en-GB" sz="1400" b="0" i="0" baseline="0" dirty="0" smtClean="0">
                          <a:solidFill>
                            <a:schemeClr val="accent6">
                              <a:lumMod val="50000"/>
                            </a:schemeClr>
                          </a:solidFill>
                        </a:rPr>
                        <a:t> are able to </a:t>
                      </a:r>
                      <a:r>
                        <a:rPr lang="en-GB" sz="1400" b="0" i="0" dirty="0" smtClean="0">
                          <a:solidFill>
                            <a:schemeClr val="accent6">
                              <a:lumMod val="50000"/>
                            </a:schemeClr>
                          </a:solidFill>
                        </a:rPr>
                        <a:t>draw</a:t>
                      </a:r>
                      <a:r>
                        <a:rPr lang="en-GB" sz="1400" b="0" i="0" baseline="0" dirty="0" smtClean="0">
                          <a:solidFill>
                            <a:schemeClr val="accent6">
                              <a:lumMod val="50000"/>
                            </a:schemeClr>
                          </a:solidFill>
                        </a:rPr>
                        <a:t> </a:t>
                      </a:r>
                      <a:r>
                        <a:rPr lang="en-GB" sz="1400" b="0" i="0" dirty="0" smtClean="0">
                          <a:solidFill>
                            <a:schemeClr val="accent6">
                              <a:lumMod val="50000"/>
                            </a:schemeClr>
                          </a:solidFill>
                        </a:rPr>
                        <a:t>upon details within a number of paragraphs</a:t>
                      </a:r>
                      <a:r>
                        <a:rPr lang="en-GB" sz="1400" b="0" i="0" baseline="0" dirty="0" smtClean="0">
                          <a:solidFill>
                            <a:schemeClr val="accent6">
                              <a:lumMod val="50000"/>
                            </a:schemeClr>
                          </a:solidFill>
                        </a:rPr>
                        <a:t> </a:t>
                      </a:r>
                      <a:r>
                        <a:rPr lang="en-GB" sz="1400" b="0" i="0" baseline="0" dirty="0" smtClean="0"/>
                        <a:t>which support their inferences about a character’s feelings based on their actions.</a:t>
                      </a:r>
                    </a:p>
                    <a:p>
                      <a:pPr marL="285750" indent="-285750">
                        <a:buFont typeface="Arial" panose="020B0604020202020204" pitchFamily="34" charset="0"/>
                        <a:buChar char="•"/>
                      </a:pPr>
                      <a:r>
                        <a:rPr lang="en-GB" sz="1400" b="0" i="0" baseline="0" dirty="0" smtClean="0">
                          <a:solidFill>
                            <a:srgbClr val="008000"/>
                          </a:solidFill>
                        </a:rPr>
                        <a:t>These should now be supported by reference to the text.</a:t>
                      </a:r>
                      <a:endParaRPr lang="en-GB" sz="1400" b="0" i="0" dirty="0">
                        <a:solidFill>
                          <a:srgbClr val="008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 3</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pPr lvl="0"/>
                      <a:r>
                        <a:rPr lang="en-GB" sz="1400" dirty="0" smtClean="0">
                          <a:solidFill>
                            <a:schemeClr val="tx1"/>
                          </a:solidFill>
                          <a:latin typeface="Arial" panose="020B0604020202020204" pitchFamily="34" charset="0"/>
                          <a:cs typeface="Arial" panose="020B0604020202020204" pitchFamily="34" charset="0"/>
                        </a:rPr>
                        <a:t>Identify themes and conventions in a wide range of books</a:t>
                      </a:r>
                      <a:endParaRPr lang="en-GB" sz="1400" b="1" i="1" dirty="0" smtClean="0">
                        <a:solidFill>
                          <a:schemeClr val="tx1"/>
                        </a:solidFill>
                        <a:latin typeface="Arial" panose="020B0604020202020204" pitchFamily="34" charset="0"/>
                        <a:cs typeface="Arial" panose="020B0604020202020204" pitchFamily="34" charset="0"/>
                      </a:endParaRPr>
                    </a:p>
                    <a:p>
                      <a:pPr lvl="1"/>
                      <a:r>
                        <a:rPr lang="en-GB" sz="1400" dirty="0" smtClean="0">
                          <a:solidFill>
                            <a:srgbClr val="FF0000"/>
                          </a:solidFill>
                          <a:latin typeface="Gill Sans MT" panose="020B0502020104020203" pitchFamily="34" charset="0"/>
                        </a:rPr>
                        <a:t>Draw on growing knowledge of authors</a:t>
                      </a:r>
                    </a:p>
                    <a:p>
                      <a:pPr lvl="0"/>
                      <a:r>
                        <a:rPr lang="en-GB" sz="1400" dirty="0" smtClean="0">
                          <a:solidFill>
                            <a:schemeClr val="tx1"/>
                          </a:solidFill>
                          <a:latin typeface="Arial" panose="020B0604020202020204" pitchFamily="34" charset="0"/>
                          <a:cs typeface="Arial" panose="020B0604020202020204" pitchFamily="34" charset="0"/>
                        </a:rPr>
                        <a:t>Identify</a:t>
                      </a:r>
                      <a:r>
                        <a:rPr lang="en-GB" sz="1400" baseline="0" dirty="0" smtClean="0">
                          <a:solidFill>
                            <a:schemeClr val="tx1"/>
                          </a:solidFill>
                          <a:latin typeface="Arial" panose="020B0604020202020204" pitchFamily="34" charset="0"/>
                          <a:cs typeface="Arial" panose="020B0604020202020204" pitchFamily="34" charset="0"/>
                        </a:rPr>
                        <a:t> main ideas drawn from more than one paragraph…</a:t>
                      </a:r>
                    </a:p>
                    <a:p>
                      <a:pPr lvl="1"/>
                      <a:r>
                        <a:rPr lang="en-GB" sz="1400" baseline="0" dirty="0" smtClean="0">
                          <a:solidFill>
                            <a:srgbClr val="FF0000"/>
                          </a:solidFill>
                          <a:latin typeface="Gill Sans MT" panose="020B0502020104020203" pitchFamily="34" charset="0"/>
                        </a:rPr>
                        <a:t>Understand how paragraphs are used to order and build up ideas…</a:t>
                      </a:r>
                      <a:endParaRPr lang="en-GB" sz="1400" dirty="0" smtClean="0">
                        <a:solidFill>
                          <a:srgbClr val="FF0000"/>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dirty="0" smtClean="0"/>
                        <a:t>Inference + </a:t>
                      </a:r>
                      <a:r>
                        <a:rPr lang="en-GB" sz="1400" b="1" dirty="0" smtClean="0">
                          <a:solidFill>
                            <a:schemeClr val="accent6">
                              <a:lumMod val="50000"/>
                            </a:schemeClr>
                          </a:solidFill>
                        </a:rPr>
                        <a:t>Comprehension</a:t>
                      </a:r>
                      <a:r>
                        <a:rPr lang="en-GB" sz="1400" dirty="0" smtClean="0"/>
                        <a:t> </a:t>
                      </a:r>
                      <a:r>
                        <a:rPr lang="en-GB" sz="1400" b="1" dirty="0" smtClean="0">
                          <a:solidFill>
                            <a:schemeClr val="accent5">
                              <a:lumMod val="50000"/>
                            </a:schemeClr>
                          </a:solidFill>
                        </a:rPr>
                        <a:t>+ Themes</a:t>
                      </a:r>
                      <a:r>
                        <a:rPr lang="en-GB" sz="1400" b="1" baseline="0" dirty="0" smtClean="0">
                          <a:solidFill>
                            <a:schemeClr val="accent5">
                              <a:lumMod val="50000"/>
                            </a:schemeClr>
                          </a:solidFill>
                        </a:rPr>
                        <a:t> &amp; Conventions</a:t>
                      </a:r>
                    </a:p>
                    <a:p>
                      <a:pPr marL="285750" indent="-285750">
                        <a:buFont typeface="Arial" panose="020B0604020202020204" pitchFamily="34" charset="0"/>
                        <a:buChar char="•"/>
                      </a:pPr>
                      <a:r>
                        <a:rPr lang="en-GB" sz="1400" b="0" baseline="0" dirty="0" smtClean="0">
                          <a:solidFill>
                            <a:schemeClr val="accent5">
                              <a:lumMod val="50000"/>
                            </a:schemeClr>
                          </a:solidFill>
                        </a:rPr>
                        <a:t>Children are able to use their experiences of other books read and how authors develop characters </a:t>
                      </a:r>
                      <a:r>
                        <a:rPr lang="en-GB" sz="1400" b="0" baseline="0" dirty="0" smtClean="0">
                          <a:solidFill>
                            <a:schemeClr val="accent6">
                              <a:lumMod val="50000"/>
                            </a:schemeClr>
                          </a:solidFill>
                        </a:rPr>
                        <a:t>through the duration of a story </a:t>
                      </a:r>
                      <a:r>
                        <a:rPr lang="en-GB" sz="1400" b="0" baseline="0" dirty="0" smtClean="0">
                          <a:solidFill>
                            <a:schemeClr val="tx1"/>
                          </a:solidFill>
                        </a:rPr>
                        <a:t>to</a:t>
                      </a:r>
                      <a:r>
                        <a:rPr lang="en-GB" sz="1400" b="0" baseline="0" dirty="0" smtClean="0">
                          <a:solidFill>
                            <a:schemeClr val="accent4">
                              <a:lumMod val="75000"/>
                            </a:schemeClr>
                          </a:solidFill>
                        </a:rPr>
                        <a:t> </a:t>
                      </a:r>
                      <a:r>
                        <a:rPr lang="en-GB" sz="1400" b="0" baseline="0" dirty="0" smtClean="0">
                          <a:solidFill>
                            <a:schemeClr val="tx1"/>
                          </a:solidFill>
                        </a:rPr>
                        <a:t>strengthen their inferences and predictions about a character’s feelings based  on their actions.</a:t>
                      </a:r>
                    </a:p>
                    <a:p>
                      <a:pPr marL="285750" indent="-285750">
                        <a:buFont typeface="Arial" panose="020B0604020202020204" pitchFamily="34" charset="0"/>
                        <a:buChar char="•"/>
                      </a:pPr>
                      <a:endParaRPr lang="en-GB" sz="1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691359552"/>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792088"/>
          </a:xfrm>
        </p:spPr>
        <p:txBody>
          <a:bodyPr/>
          <a:lstStyle/>
          <a:p>
            <a:r>
              <a:rPr lang="en-GB" dirty="0" smtClean="0"/>
              <a:t>A Year 3 example - Writing</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36826609"/>
              </p:ext>
            </p:extLst>
          </p:nvPr>
        </p:nvGraphicFramePr>
        <p:xfrm>
          <a:off x="107504" y="836712"/>
          <a:ext cx="8856984" cy="6400800"/>
        </p:xfrm>
        <a:graphic>
          <a:graphicData uri="http://schemas.openxmlformats.org/drawingml/2006/table">
            <a:tbl>
              <a:tblPr firstRow="1" bandRow="1">
                <a:tableStyleId>{5C22544A-7EE6-4342-B048-85BDC9FD1C3A}</a:tableStyleId>
              </a:tblPr>
              <a:tblGrid>
                <a:gridCol w="216024"/>
                <a:gridCol w="4536504"/>
                <a:gridCol w="4104456"/>
              </a:tblGrid>
              <a:tr h="370840">
                <a:tc>
                  <a:txBody>
                    <a:bodyPr/>
                    <a:lstStyle/>
                    <a:p>
                      <a:endParaRPr lang="en-GB" b="0" dirty="0">
                        <a:solidFill>
                          <a:srgbClr val="FF0000"/>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0" dirty="0" smtClean="0">
                          <a:solidFill>
                            <a:schemeClr val="tx1"/>
                          </a:solidFill>
                        </a:rPr>
                        <a:t>National Curriculum</a:t>
                      </a:r>
                      <a:r>
                        <a:rPr lang="en-GB" sz="1600" b="0" baseline="0" dirty="0" smtClean="0">
                          <a:solidFill>
                            <a:schemeClr val="tx1"/>
                          </a:solidFill>
                        </a:rPr>
                        <a:t> Objective</a:t>
                      </a:r>
                    </a:p>
                    <a:p>
                      <a:pPr lvl="1"/>
                      <a:r>
                        <a:rPr lang="en-GB" sz="1600" b="0" dirty="0" smtClean="0">
                          <a:solidFill>
                            <a:srgbClr val="FF0000"/>
                          </a:solidFill>
                          <a:latin typeface="Gill Sans MT" panose="020B0502020104020203" pitchFamily="34" charset="0"/>
                        </a:rPr>
                        <a:t>and Hampshire additional guidance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600" b="0" dirty="0" smtClean="0">
                          <a:solidFill>
                            <a:sysClr val="windowText" lastClr="000000"/>
                          </a:solidFill>
                        </a:rPr>
                        <a:t>What might be expected of a child?</a:t>
                      </a:r>
                    </a:p>
                    <a:p>
                      <a:r>
                        <a:rPr lang="en-GB" sz="1400" b="1" i="1" dirty="0" smtClean="0">
                          <a:solidFill>
                            <a:sysClr val="windowText" lastClr="000000"/>
                          </a:solidFill>
                        </a:rPr>
                        <a:t>(How</a:t>
                      </a:r>
                      <a:r>
                        <a:rPr lang="en-GB" sz="1400" b="1" i="1" baseline="0" dirty="0" smtClean="0">
                          <a:solidFill>
                            <a:sysClr val="windowText" lastClr="000000"/>
                          </a:solidFill>
                        </a:rPr>
                        <a:t> do the writing domains inter-relate?)</a:t>
                      </a:r>
                      <a:endParaRPr lang="en-GB" sz="1400" b="1" i="1"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 1</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99"/>
                    </a:solidFill>
                  </a:tcPr>
                </a:tc>
                <a:tc>
                  <a:txBody>
                    <a:bodyPr/>
                    <a:lstStyle/>
                    <a:p>
                      <a:r>
                        <a:rPr lang="en-GB" sz="1400" dirty="0" smtClean="0">
                          <a:latin typeface="Arial" panose="020B0604020202020204" pitchFamily="34" charset="0"/>
                          <a:cs typeface="Arial" panose="020B0604020202020204" pitchFamily="34" charset="0"/>
                        </a:rPr>
                        <a:t>Compose and rehearse sentences orally, progressively building</a:t>
                      </a:r>
                      <a:r>
                        <a:rPr lang="en-GB" sz="1400" baseline="0" dirty="0" smtClean="0">
                          <a:latin typeface="Arial" panose="020B0604020202020204" pitchFamily="34" charset="0"/>
                          <a:cs typeface="Arial" panose="020B0604020202020204" pitchFamily="34" charset="0"/>
                        </a:rPr>
                        <a:t> a varied and rich vocabulary…</a:t>
                      </a:r>
                    </a:p>
                    <a:p>
                      <a:pPr lvl="1"/>
                      <a:r>
                        <a:rPr lang="en-GB" sz="1400" baseline="0" dirty="0" smtClean="0">
                          <a:solidFill>
                            <a:srgbClr val="FF0000"/>
                          </a:solidFill>
                          <a:latin typeface="Gill Sans MT" panose="020B0502020104020203" pitchFamily="34" charset="0"/>
                        </a:rPr>
                        <a:t>Events or ideas are developed using some appropriate vocabulary</a:t>
                      </a:r>
                    </a:p>
                    <a:p>
                      <a:pPr lvl="1"/>
                      <a:r>
                        <a:rPr lang="en-GB" sz="1400" baseline="0" dirty="0" smtClean="0">
                          <a:solidFill>
                            <a:srgbClr val="FF0000"/>
                          </a:solidFill>
                          <a:latin typeface="Gill Sans MT" panose="020B0502020104020203" pitchFamily="34" charset="0"/>
                        </a:rPr>
                        <a:t>Some sentence variation through sentence type, length &amp; structure</a:t>
                      </a:r>
                    </a:p>
                    <a:p>
                      <a:pPr lvl="0"/>
                      <a:r>
                        <a:rPr lang="en-GB" sz="1400" dirty="0" smtClean="0">
                          <a:solidFill>
                            <a:schemeClr val="tx1"/>
                          </a:solidFill>
                          <a:latin typeface="Arial" panose="020B0604020202020204" pitchFamily="34" charset="0"/>
                          <a:cs typeface="Arial" panose="020B0604020202020204" pitchFamily="34" charset="0"/>
                        </a:rPr>
                        <a:t>Organise paragraphs around a theme</a:t>
                      </a:r>
                    </a:p>
                    <a:p>
                      <a:pPr lvl="1"/>
                      <a:r>
                        <a:rPr lang="en-GB" sz="1400" dirty="0" smtClean="0">
                          <a:solidFill>
                            <a:srgbClr val="FF0000"/>
                          </a:solidFill>
                          <a:latin typeface="Gill Sans MT" panose="020B0502020104020203" pitchFamily="34" charset="0"/>
                        </a:rPr>
                        <a:t>Organise writing into logical chunks and write a coherent sequence of linked sentences for each</a:t>
                      </a:r>
                      <a:endParaRPr lang="en-GB" sz="1400" dirty="0">
                        <a:solidFill>
                          <a:srgbClr val="FF0000"/>
                        </a:solidFill>
                        <a:latin typeface="Gill Sans MT" panose="020B05020201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GB" sz="1400" b="1" dirty="0" smtClean="0">
                          <a:solidFill>
                            <a:schemeClr val="accent6">
                              <a:lumMod val="50000"/>
                            </a:schemeClr>
                          </a:solidFill>
                          <a:latin typeface="+mj-lt"/>
                          <a:cs typeface="Arial" panose="020B0604020202020204" pitchFamily="34" charset="0"/>
                        </a:rPr>
                        <a:t>Composition &amp; Effect </a:t>
                      </a:r>
                      <a:r>
                        <a:rPr lang="en-GB" sz="1400" dirty="0" smtClean="0">
                          <a:solidFill>
                            <a:schemeClr val="tx1"/>
                          </a:solidFill>
                          <a:latin typeface="+mj-lt"/>
                          <a:cs typeface="Arial" panose="020B0604020202020204" pitchFamily="34" charset="0"/>
                        </a:rPr>
                        <a:t>+</a:t>
                      </a:r>
                      <a:r>
                        <a:rPr lang="en-GB" sz="1400" dirty="0" smtClean="0">
                          <a:latin typeface="+mj-lt"/>
                          <a:cs typeface="Arial" panose="020B0604020202020204" pitchFamily="34" charset="0"/>
                        </a:rPr>
                        <a:t> </a:t>
                      </a:r>
                      <a:r>
                        <a:rPr lang="en-GB" sz="1400" b="1" dirty="0" smtClean="0">
                          <a:solidFill>
                            <a:schemeClr val="tx2"/>
                          </a:solidFill>
                          <a:latin typeface="+mj-lt"/>
                          <a:cs typeface="Arial" panose="020B0604020202020204" pitchFamily="34" charset="0"/>
                        </a:rPr>
                        <a:t>Text Structure &amp; Organisation </a:t>
                      </a:r>
                      <a:r>
                        <a:rPr lang="en-GB" sz="1400" b="0" dirty="0" smtClean="0">
                          <a:solidFill>
                            <a:schemeClr val="tx1"/>
                          </a:solidFill>
                          <a:latin typeface="+mj-lt"/>
                          <a:cs typeface="Arial" panose="020B0604020202020204" pitchFamily="34" charset="0"/>
                        </a:rPr>
                        <a:t>+</a:t>
                      </a:r>
                      <a:r>
                        <a:rPr lang="en-GB" sz="1400" b="1" dirty="0" smtClean="0">
                          <a:solidFill>
                            <a:schemeClr val="tx1"/>
                          </a:solidFill>
                          <a:latin typeface="+mj-lt"/>
                          <a:cs typeface="Arial" panose="020B0604020202020204" pitchFamily="34" charset="0"/>
                        </a:rPr>
                        <a:t> </a:t>
                      </a:r>
                      <a:r>
                        <a:rPr lang="en-GB" sz="1400" b="1" dirty="0" smtClean="0">
                          <a:solidFill>
                            <a:srgbClr val="008000"/>
                          </a:solidFill>
                          <a:latin typeface="+mj-lt"/>
                          <a:cs typeface="Arial" panose="020B0604020202020204" pitchFamily="34" charset="0"/>
                        </a:rPr>
                        <a:t>Sentence Structure &amp;</a:t>
                      </a:r>
                      <a:r>
                        <a:rPr lang="en-GB" sz="1400" b="1" baseline="0" dirty="0" smtClean="0">
                          <a:solidFill>
                            <a:srgbClr val="008000"/>
                          </a:solidFill>
                          <a:latin typeface="+mj-lt"/>
                          <a:cs typeface="Arial" panose="020B0604020202020204" pitchFamily="34" charset="0"/>
                        </a:rPr>
                        <a:t> Punctuation</a:t>
                      </a:r>
                      <a:endParaRPr lang="en-GB" sz="1400" b="1" dirty="0" smtClean="0">
                        <a:solidFill>
                          <a:srgbClr val="008000"/>
                        </a:solidFill>
                        <a:latin typeface="+mj-lt"/>
                        <a:cs typeface="Arial" panose="020B0604020202020204" pitchFamily="34" charset="0"/>
                      </a:endParaRPr>
                    </a:p>
                    <a:p>
                      <a:pPr marL="285750" indent="-285750">
                        <a:buFont typeface="Arial" panose="020B0604020202020204" pitchFamily="34" charset="0"/>
                        <a:buChar char="•"/>
                      </a:pPr>
                      <a:r>
                        <a:rPr lang="en-GB" sz="1400" dirty="0" smtClean="0">
                          <a:solidFill>
                            <a:schemeClr val="accent6">
                              <a:lumMod val="50000"/>
                            </a:schemeClr>
                          </a:solidFill>
                          <a:latin typeface="+mj-lt"/>
                          <a:cs typeface="Arial" panose="020B0604020202020204" pitchFamily="34" charset="0"/>
                        </a:rPr>
                        <a:t>Children</a:t>
                      </a:r>
                      <a:r>
                        <a:rPr lang="en-GB" sz="1400" baseline="0" dirty="0" smtClean="0">
                          <a:solidFill>
                            <a:schemeClr val="accent6">
                              <a:lumMod val="50000"/>
                            </a:schemeClr>
                          </a:solidFill>
                          <a:latin typeface="+mj-lt"/>
                          <a:cs typeface="Arial" panose="020B0604020202020204" pitchFamily="34" charset="0"/>
                        </a:rPr>
                        <a:t> select </a:t>
                      </a:r>
                      <a:r>
                        <a:rPr lang="en-GB" sz="1400" dirty="0" smtClean="0">
                          <a:solidFill>
                            <a:schemeClr val="accent6">
                              <a:lumMod val="50000"/>
                            </a:schemeClr>
                          </a:solidFill>
                          <a:latin typeface="+mj-lt"/>
                          <a:cs typeface="Arial" panose="020B0604020202020204" pitchFamily="34" charset="0"/>
                        </a:rPr>
                        <a:t>words</a:t>
                      </a:r>
                      <a:r>
                        <a:rPr lang="en-GB" sz="1400" baseline="0" dirty="0" smtClean="0">
                          <a:solidFill>
                            <a:schemeClr val="accent6">
                              <a:lumMod val="50000"/>
                            </a:schemeClr>
                          </a:solidFill>
                          <a:latin typeface="+mj-lt"/>
                          <a:cs typeface="Arial" panose="020B0604020202020204" pitchFamily="34" charset="0"/>
                        </a:rPr>
                        <a:t> </a:t>
                      </a:r>
                      <a:r>
                        <a:rPr lang="en-GB" sz="1400" dirty="0" smtClean="0">
                          <a:solidFill>
                            <a:schemeClr val="accent6">
                              <a:lumMod val="50000"/>
                            </a:schemeClr>
                          </a:solidFill>
                          <a:latin typeface="+mj-lt"/>
                          <a:cs typeface="Arial" panose="020B0604020202020204" pitchFamily="34" charset="0"/>
                        </a:rPr>
                        <a:t>which</a:t>
                      </a:r>
                      <a:r>
                        <a:rPr lang="en-GB" sz="1400" baseline="0" dirty="0" smtClean="0">
                          <a:solidFill>
                            <a:schemeClr val="accent6">
                              <a:lumMod val="50000"/>
                            </a:schemeClr>
                          </a:solidFill>
                          <a:latin typeface="+mj-lt"/>
                          <a:cs typeface="Arial" panose="020B0604020202020204" pitchFamily="34" charset="0"/>
                        </a:rPr>
                        <a:t> </a:t>
                      </a:r>
                      <a:r>
                        <a:rPr lang="en-GB" sz="1400" dirty="0" smtClean="0">
                          <a:solidFill>
                            <a:schemeClr val="accent6">
                              <a:lumMod val="50000"/>
                            </a:schemeClr>
                          </a:solidFill>
                          <a:latin typeface="+mj-lt"/>
                          <a:cs typeface="Arial" panose="020B0604020202020204" pitchFamily="34" charset="0"/>
                        </a:rPr>
                        <a:t>add detail</a:t>
                      </a:r>
                      <a:r>
                        <a:rPr lang="en-GB" sz="1400" baseline="0" dirty="0" smtClean="0">
                          <a:solidFill>
                            <a:schemeClr val="accent6">
                              <a:lumMod val="50000"/>
                            </a:schemeClr>
                          </a:solidFill>
                          <a:latin typeface="+mj-lt"/>
                          <a:cs typeface="Arial" panose="020B0604020202020204" pitchFamily="34" charset="0"/>
                        </a:rPr>
                        <a:t> </a:t>
                      </a:r>
                      <a:r>
                        <a:rPr lang="en-GB" sz="1400" dirty="0" smtClean="0">
                          <a:solidFill>
                            <a:schemeClr val="accent6">
                              <a:lumMod val="50000"/>
                            </a:schemeClr>
                          </a:solidFill>
                          <a:latin typeface="+mj-lt"/>
                          <a:cs typeface="Arial" panose="020B0604020202020204" pitchFamily="34" charset="0"/>
                        </a:rPr>
                        <a:t>to their writing in order to interest</a:t>
                      </a:r>
                      <a:r>
                        <a:rPr lang="en-GB" sz="1400" baseline="0" dirty="0" smtClean="0">
                          <a:solidFill>
                            <a:schemeClr val="accent6">
                              <a:lumMod val="50000"/>
                            </a:schemeClr>
                          </a:solidFill>
                          <a:latin typeface="+mj-lt"/>
                          <a:cs typeface="Arial" panose="020B0604020202020204" pitchFamily="34" charset="0"/>
                        </a:rPr>
                        <a:t>/inform the reader</a:t>
                      </a:r>
                      <a:endParaRPr lang="en-GB" sz="1400" dirty="0" smtClean="0">
                        <a:solidFill>
                          <a:schemeClr val="accent6">
                            <a:lumMod val="50000"/>
                          </a:schemeClr>
                        </a:solidFill>
                        <a:latin typeface="+mj-lt"/>
                        <a:cs typeface="Arial" panose="020B0604020202020204" pitchFamily="34" charset="0"/>
                      </a:endParaRPr>
                    </a:p>
                    <a:p>
                      <a:pPr marL="285750" indent="-285750">
                        <a:buFont typeface="Arial" panose="020B0604020202020204" pitchFamily="34" charset="0"/>
                        <a:buChar char="•"/>
                      </a:pPr>
                      <a:r>
                        <a:rPr lang="en-GB" sz="1400" dirty="0" smtClean="0">
                          <a:solidFill>
                            <a:schemeClr val="tx2"/>
                          </a:solidFill>
                          <a:latin typeface="+mj-lt"/>
                          <a:cs typeface="Arial" panose="020B0604020202020204" pitchFamily="34" charset="0"/>
                        </a:rPr>
                        <a:t>The</a:t>
                      </a:r>
                      <a:r>
                        <a:rPr lang="en-GB" sz="1400" baseline="0" dirty="0" smtClean="0">
                          <a:solidFill>
                            <a:schemeClr val="tx2"/>
                          </a:solidFill>
                          <a:latin typeface="+mj-lt"/>
                          <a:cs typeface="Arial" panose="020B0604020202020204" pitchFamily="34" charset="0"/>
                        </a:rPr>
                        <a:t> writing is grouped into sections containing related information </a:t>
                      </a:r>
                      <a:r>
                        <a:rPr lang="en-GB" sz="1400" baseline="0" dirty="0" smtClean="0">
                          <a:solidFill>
                            <a:srgbClr val="008000"/>
                          </a:solidFill>
                          <a:latin typeface="+mj-lt"/>
                          <a:cs typeface="Arial" panose="020B0604020202020204" pitchFamily="34" charset="0"/>
                        </a:rPr>
                        <a:t>which are developed using a variety of sentence types</a:t>
                      </a:r>
                      <a:r>
                        <a:rPr lang="en-GB" sz="1400" baseline="0" dirty="0" smtClean="0">
                          <a:solidFill>
                            <a:schemeClr val="tx1"/>
                          </a:solidFill>
                          <a:latin typeface="+mj-lt"/>
                          <a:cs typeface="Arial" panose="020B0604020202020204" pitchFamily="34" charset="0"/>
                        </a:rPr>
                        <a:t>.</a:t>
                      </a:r>
                    </a:p>
                    <a:p>
                      <a:pPr marL="285750" indent="-285750">
                        <a:buFont typeface="Arial" panose="020B0604020202020204" pitchFamily="34" charset="0"/>
                        <a:buChar char="•"/>
                      </a:pPr>
                      <a:endParaRPr lang="en-GB" sz="1400" dirty="0">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a:t>
                      </a:r>
                      <a:r>
                        <a:rPr lang="en-GB" baseline="0" dirty="0" smtClean="0"/>
                        <a:t> </a:t>
                      </a:r>
                      <a:r>
                        <a:rPr lang="en-GB" dirty="0" smtClean="0"/>
                        <a:t>2</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CCFF"/>
                    </a:solidFill>
                  </a:tcPr>
                </a:tc>
                <a:tc>
                  <a:txBody>
                    <a:bodyPr/>
                    <a:lstStyle/>
                    <a:p>
                      <a:r>
                        <a:rPr lang="en-GB" sz="1400" dirty="0" smtClean="0">
                          <a:latin typeface="Arial" panose="020B0604020202020204" pitchFamily="34" charset="0"/>
                          <a:cs typeface="Arial" panose="020B0604020202020204" pitchFamily="34" charset="0"/>
                        </a:rPr>
                        <a:t>Compose and rehearse sentences orally, progressively building</a:t>
                      </a:r>
                      <a:r>
                        <a:rPr lang="en-GB" sz="1400" baseline="0" dirty="0" smtClean="0">
                          <a:latin typeface="Arial" panose="020B0604020202020204" pitchFamily="34" charset="0"/>
                          <a:cs typeface="Arial" panose="020B0604020202020204" pitchFamily="34" charset="0"/>
                        </a:rPr>
                        <a:t> a varied and rich vocabulary…</a:t>
                      </a:r>
                    </a:p>
                    <a:p>
                      <a:pPr lvl="1"/>
                      <a:r>
                        <a:rPr lang="en-GB" sz="1400" baseline="0" dirty="0" smtClean="0">
                          <a:solidFill>
                            <a:srgbClr val="FF0000"/>
                          </a:solidFill>
                          <a:latin typeface="Gill Sans MT" panose="020B0502020104020203" pitchFamily="34" charset="0"/>
                        </a:rPr>
                        <a:t>A viewpoint is established but may not always be consistent or maintained</a:t>
                      </a:r>
                    </a:p>
                    <a:p>
                      <a:pPr lvl="1"/>
                      <a:r>
                        <a:rPr lang="en-GB" sz="1400" baseline="0" dirty="0" smtClean="0">
                          <a:solidFill>
                            <a:srgbClr val="FF0000"/>
                          </a:solidFill>
                          <a:latin typeface="Gill Sans MT" panose="020B0502020104020203" pitchFamily="34" charset="0"/>
                        </a:rPr>
                        <a:t>Pupils can write an increasing range of sentences with more than one clause</a:t>
                      </a:r>
                    </a:p>
                    <a:p>
                      <a:r>
                        <a:rPr lang="en-GB" sz="1400" dirty="0" smtClean="0">
                          <a:latin typeface="Arial" panose="020B0604020202020204" pitchFamily="34" charset="0"/>
                          <a:cs typeface="Arial" panose="020B0604020202020204" pitchFamily="34" charset="0"/>
                        </a:rPr>
                        <a:t>Organise</a:t>
                      </a:r>
                      <a:r>
                        <a:rPr lang="en-GB" sz="1400" baseline="0" dirty="0" smtClean="0">
                          <a:latin typeface="Arial" panose="020B0604020202020204" pitchFamily="34" charset="0"/>
                          <a:cs typeface="Arial" panose="020B0604020202020204" pitchFamily="34" charset="0"/>
                        </a:rPr>
                        <a:t> paragraphs around a theme…</a:t>
                      </a:r>
                    </a:p>
                    <a:p>
                      <a:pPr lvl="1"/>
                      <a:r>
                        <a:rPr lang="en-GB" sz="1400" baseline="0" dirty="0" smtClean="0">
                          <a:solidFill>
                            <a:srgbClr val="FF0000"/>
                          </a:solidFill>
                          <a:latin typeface="Gill Sans MT" panose="020B0502020104020203" pitchFamily="34" charset="0"/>
                        </a:rPr>
                        <a:t>Adverbials may link sentences, paragraphs or sections </a:t>
                      </a:r>
                      <a:endParaRPr lang="en-GB" sz="1400" dirty="0">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GB" sz="1400" b="1" kern="1200" dirty="0" smtClean="0">
                          <a:solidFill>
                            <a:schemeClr val="accent6">
                              <a:lumMod val="50000"/>
                            </a:schemeClr>
                          </a:solidFill>
                          <a:latin typeface="+mn-lt"/>
                          <a:ea typeface="+mn-ea"/>
                          <a:cs typeface="Arial" panose="020B0604020202020204" pitchFamily="34" charset="0"/>
                        </a:rPr>
                        <a:t>Composition &amp; Effect </a:t>
                      </a:r>
                      <a:r>
                        <a:rPr lang="en-GB" sz="1400" kern="1200" dirty="0" smtClean="0">
                          <a:solidFill>
                            <a:schemeClr val="tx1"/>
                          </a:solidFill>
                          <a:latin typeface="+mn-lt"/>
                          <a:ea typeface="+mn-ea"/>
                          <a:cs typeface="Arial" panose="020B0604020202020204" pitchFamily="34" charset="0"/>
                        </a:rPr>
                        <a:t>+</a:t>
                      </a:r>
                      <a:r>
                        <a:rPr lang="en-GB" sz="1400" kern="1200" dirty="0" smtClean="0">
                          <a:solidFill>
                            <a:schemeClr val="dk1"/>
                          </a:solidFill>
                          <a:latin typeface="+mn-lt"/>
                          <a:ea typeface="+mn-ea"/>
                          <a:cs typeface="Arial" panose="020B0604020202020204" pitchFamily="34" charset="0"/>
                        </a:rPr>
                        <a:t> </a:t>
                      </a:r>
                      <a:r>
                        <a:rPr lang="en-GB" sz="1400" b="1" kern="1200" dirty="0" smtClean="0">
                          <a:solidFill>
                            <a:schemeClr val="tx2"/>
                          </a:solidFill>
                          <a:latin typeface="+mn-lt"/>
                          <a:ea typeface="+mn-ea"/>
                          <a:cs typeface="Arial" panose="020B0604020202020204" pitchFamily="34" charset="0"/>
                        </a:rPr>
                        <a:t>Text Structure &amp; Organisation </a:t>
                      </a:r>
                      <a:r>
                        <a:rPr lang="en-GB" sz="1400" b="0" kern="1200" dirty="0" smtClean="0">
                          <a:solidFill>
                            <a:schemeClr val="tx1"/>
                          </a:solidFill>
                          <a:latin typeface="+mn-lt"/>
                          <a:ea typeface="+mn-ea"/>
                          <a:cs typeface="Arial" panose="020B0604020202020204" pitchFamily="34" charset="0"/>
                        </a:rPr>
                        <a:t>+</a:t>
                      </a:r>
                      <a:r>
                        <a:rPr lang="en-GB" sz="1400" b="1" kern="1200" dirty="0" smtClean="0">
                          <a:solidFill>
                            <a:schemeClr val="tx1"/>
                          </a:solidFill>
                          <a:latin typeface="+mn-lt"/>
                          <a:ea typeface="+mn-ea"/>
                          <a:cs typeface="Arial" panose="020B0604020202020204" pitchFamily="34" charset="0"/>
                        </a:rPr>
                        <a:t> </a:t>
                      </a:r>
                      <a:r>
                        <a:rPr lang="en-GB" sz="1400" b="1" kern="1200" dirty="0" smtClean="0">
                          <a:solidFill>
                            <a:srgbClr val="008000"/>
                          </a:solidFill>
                          <a:latin typeface="+mn-lt"/>
                          <a:ea typeface="+mn-ea"/>
                          <a:cs typeface="Arial" panose="020B0604020202020204" pitchFamily="34" charset="0"/>
                        </a:rPr>
                        <a:t>Sentence Structure &amp;</a:t>
                      </a:r>
                      <a:r>
                        <a:rPr lang="en-GB" sz="1400" b="1" kern="1200" baseline="0" dirty="0" smtClean="0">
                          <a:solidFill>
                            <a:srgbClr val="008000"/>
                          </a:solidFill>
                          <a:latin typeface="+mn-lt"/>
                          <a:ea typeface="+mn-ea"/>
                          <a:cs typeface="Arial" panose="020B0604020202020204" pitchFamily="34" charset="0"/>
                        </a:rPr>
                        <a:t> Punctuation</a:t>
                      </a:r>
                      <a:endParaRPr lang="en-GB" sz="1400" b="1" kern="1200" dirty="0" smtClean="0">
                        <a:solidFill>
                          <a:srgbClr val="008000"/>
                        </a:solidFill>
                        <a:latin typeface="+mn-lt"/>
                        <a:ea typeface="+mn-ea"/>
                        <a:cs typeface="Arial" panose="020B0604020202020204" pitchFamily="34" charset="0"/>
                      </a:endParaRPr>
                    </a:p>
                    <a:p>
                      <a:pPr marL="285750" indent="-285750">
                        <a:buFont typeface="Arial" panose="020B0604020202020204" pitchFamily="34" charset="0"/>
                        <a:buChar char="•"/>
                      </a:pPr>
                      <a:r>
                        <a:rPr lang="en-GB" sz="1400" b="0" i="0" dirty="0" smtClean="0">
                          <a:solidFill>
                            <a:schemeClr val="accent6">
                              <a:lumMod val="50000"/>
                            </a:schemeClr>
                          </a:solidFill>
                          <a:latin typeface="+mj-lt"/>
                          <a:cs typeface="Arial" panose="020B0604020202020204" pitchFamily="34" charset="0"/>
                        </a:rPr>
                        <a:t>Children’s word choices are now more</a:t>
                      </a:r>
                      <a:r>
                        <a:rPr lang="en-GB" sz="1400" b="0" i="0" baseline="0" dirty="0" smtClean="0">
                          <a:solidFill>
                            <a:schemeClr val="accent6">
                              <a:lumMod val="50000"/>
                            </a:schemeClr>
                          </a:solidFill>
                          <a:latin typeface="+mj-lt"/>
                          <a:cs typeface="Arial" panose="020B0604020202020204" pitchFamily="34" charset="0"/>
                        </a:rPr>
                        <a:t> purposeful and begin to provide a sense of the intended viewpoint for the reader</a:t>
                      </a:r>
                    </a:p>
                    <a:p>
                      <a:pPr marL="285750" indent="-285750">
                        <a:buFont typeface="Arial" panose="020B0604020202020204" pitchFamily="34" charset="0"/>
                        <a:buChar char="•"/>
                      </a:pPr>
                      <a:r>
                        <a:rPr lang="en-GB" sz="1400" b="0" i="0" baseline="0" dirty="0" smtClean="0">
                          <a:solidFill>
                            <a:srgbClr val="008000"/>
                          </a:solidFill>
                          <a:latin typeface="+mj-lt"/>
                          <a:cs typeface="Arial" panose="020B0604020202020204" pitchFamily="34" charset="0"/>
                        </a:rPr>
                        <a:t>Sentences are varied in structure </a:t>
                      </a:r>
                      <a:r>
                        <a:rPr lang="en-GB" sz="1400" b="0" i="0" baseline="0" dirty="0" smtClean="0">
                          <a:solidFill>
                            <a:schemeClr val="tx1"/>
                          </a:solidFill>
                          <a:latin typeface="+mj-lt"/>
                          <a:cs typeface="Arial" panose="020B0604020202020204" pitchFamily="34" charset="0"/>
                        </a:rPr>
                        <a:t>and </a:t>
                      </a:r>
                      <a:r>
                        <a:rPr lang="en-GB" sz="1400" b="0" i="0" baseline="0" dirty="0" smtClean="0">
                          <a:solidFill>
                            <a:schemeClr val="tx2"/>
                          </a:solidFill>
                          <a:latin typeface="+mj-lt"/>
                          <a:cs typeface="Arial" panose="020B0604020202020204" pitchFamily="34" charset="0"/>
                        </a:rPr>
                        <a:t>links are beginning to be made between sentences or paragraphs to support the writing purpose</a:t>
                      </a:r>
                      <a:endParaRPr lang="en-GB" sz="1400" b="0" i="0" dirty="0">
                        <a:solidFill>
                          <a:schemeClr val="tx2"/>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GB" dirty="0" smtClean="0"/>
                        <a:t>Phase 3</a:t>
                      </a:r>
                      <a:endParaRPr lang="en-GB"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66"/>
                    </a:solidFill>
                  </a:tcPr>
                </a:tc>
                <a:tc>
                  <a:txBody>
                    <a:bodyPr/>
                    <a:lstStyle/>
                    <a:p>
                      <a:r>
                        <a:rPr lang="en-GB" sz="1400" dirty="0" smtClean="0">
                          <a:latin typeface="Arial" panose="020B0604020202020204" pitchFamily="34" charset="0"/>
                          <a:cs typeface="Arial" panose="020B0604020202020204" pitchFamily="34" charset="0"/>
                        </a:rPr>
                        <a:t>Compose and rehearse sentences orally, progressively building</a:t>
                      </a:r>
                      <a:r>
                        <a:rPr lang="en-GB" sz="1400" baseline="0" dirty="0" smtClean="0">
                          <a:latin typeface="Arial" panose="020B0604020202020204" pitchFamily="34" charset="0"/>
                          <a:cs typeface="Arial" panose="020B0604020202020204" pitchFamily="34" charset="0"/>
                        </a:rPr>
                        <a:t> a varied and rich vocabulary…</a:t>
                      </a:r>
                    </a:p>
                    <a:p>
                      <a:pPr lvl="1"/>
                      <a:r>
                        <a:rPr lang="en-GB" sz="1400" baseline="0" dirty="0" smtClean="0">
                          <a:solidFill>
                            <a:srgbClr val="FF0000"/>
                          </a:solidFill>
                          <a:latin typeface="Gill Sans MT" panose="020B0502020104020203" pitchFamily="34" charset="0"/>
                          <a:cs typeface="+mn-cs"/>
                        </a:rPr>
                        <a:t>Expansion of detail / events may be supported through explanation</a:t>
                      </a:r>
                      <a:endParaRPr lang="en-GB" sz="1400" dirty="0" smtClean="0">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kern="1200" dirty="0" smtClean="0">
                          <a:solidFill>
                            <a:schemeClr val="accent6">
                              <a:lumMod val="50000"/>
                            </a:schemeClr>
                          </a:solidFill>
                          <a:latin typeface="+mn-lt"/>
                          <a:ea typeface="+mn-ea"/>
                          <a:cs typeface="Arial" panose="020B0604020202020204" pitchFamily="34" charset="0"/>
                        </a:rPr>
                        <a:t>Composition &amp; Effect </a:t>
                      </a:r>
                      <a:r>
                        <a:rPr lang="en-GB" sz="1400" kern="1200" dirty="0" smtClean="0">
                          <a:solidFill>
                            <a:schemeClr val="tx1"/>
                          </a:solidFill>
                          <a:latin typeface="+mn-lt"/>
                          <a:ea typeface="+mn-ea"/>
                          <a:cs typeface="Arial" panose="020B0604020202020204" pitchFamily="34" charset="0"/>
                        </a:rPr>
                        <a:t>+</a:t>
                      </a:r>
                      <a:r>
                        <a:rPr lang="en-GB" sz="1400" kern="1200" dirty="0" smtClean="0">
                          <a:solidFill>
                            <a:schemeClr val="dk1"/>
                          </a:solidFill>
                          <a:latin typeface="+mn-lt"/>
                          <a:ea typeface="+mn-ea"/>
                          <a:cs typeface="Arial" panose="020B0604020202020204" pitchFamily="34" charset="0"/>
                        </a:rPr>
                        <a:t> </a:t>
                      </a:r>
                      <a:r>
                        <a:rPr lang="en-GB" sz="1400" b="0" kern="1200" dirty="0" smtClean="0">
                          <a:solidFill>
                            <a:schemeClr val="tx1"/>
                          </a:solidFill>
                          <a:latin typeface="+mn-lt"/>
                          <a:ea typeface="+mn-ea"/>
                          <a:cs typeface="Arial" panose="020B0604020202020204" pitchFamily="34" charset="0"/>
                        </a:rPr>
                        <a:t>Text Structure &amp; Organisation + Sentence Structure &amp;</a:t>
                      </a:r>
                      <a:r>
                        <a:rPr lang="en-GB" sz="1400" b="0" kern="1200" baseline="0" dirty="0" smtClean="0">
                          <a:solidFill>
                            <a:schemeClr val="tx1"/>
                          </a:solidFill>
                          <a:latin typeface="+mn-lt"/>
                          <a:ea typeface="+mn-ea"/>
                          <a:cs typeface="Arial" panose="020B0604020202020204" pitchFamily="34" charset="0"/>
                        </a:rPr>
                        <a:t> Punctuation</a:t>
                      </a:r>
                      <a:endParaRPr lang="en-GB" sz="1400" b="0" kern="1200" dirty="0" smtClean="0">
                        <a:solidFill>
                          <a:schemeClr val="tx1"/>
                        </a:solidFill>
                        <a:latin typeface="+mn-lt"/>
                        <a:ea typeface="+mn-ea"/>
                        <a:cs typeface="Arial" panose="020B0604020202020204" pitchFamily="34" charset="0"/>
                      </a:endParaRPr>
                    </a:p>
                    <a:p>
                      <a:pPr marL="285750" indent="-285750">
                        <a:buFont typeface="Arial" panose="020B0604020202020204" pitchFamily="34" charset="0"/>
                        <a:buChar char="•"/>
                      </a:pPr>
                      <a:r>
                        <a:rPr lang="en-GB" sz="1400" b="0" dirty="0" smtClean="0">
                          <a:latin typeface="+mj-lt"/>
                          <a:cs typeface="Arial" panose="020B0604020202020204" pitchFamily="34" charset="0"/>
                        </a:rPr>
                        <a:t>Children’s writing continues to be developed</a:t>
                      </a:r>
                      <a:r>
                        <a:rPr lang="en-GB" sz="1400" b="0" baseline="0" dirty="0" smtClean="0">
                          <a:latin typeface="+mj-lt"/>
                          <a:cs typeface="Arial" panose="020B0604020202020204" pitchFamily="34" charset="0"/>
                        </a:rPr>
                        <a:t>  </a:t>
                      </a:r>
                      <a:r>
                        <a:rPr lang="en-GB" sz="1400" b="0" dirty="0" smtClean="0">
                          <a:latin typeface="+mj-lt"/>
                          <a:cs typeface="Arial" panose="020B0604020202020204" pitchFamily="34" charset="0"/>
                        </a:rPr>
                        <a:t>as in Phase 2</a:t>
                      </a:r>
                      <a:r>
                        <a:rPr lang="en-GB" sz="1400" b="0" baseline="0" dirty="0" smtClean="0">
                          <a:latin typeface="+mj-lt"/>
                          <a:cs typeface="Arial" panose="020B0604020202020204" pitchFamily="34" charset="0"/>
                        </a:rPr>
                        <a:t> </a:t>
                      </a:r>
                      <a:r>
                        <a:rPr lang="en-GB" sz="1400" b="0" dirty="0" smtClean="0">
                          <a:latin typeface="+mj-lt"/>
                          <a:cs typeface="Arial" panose="020B0604020202020204" pitchFamily="34" charset="0"/>
                        </a:rPr>
                        <a:t>but the</a:t>
                      </a:r>
                      <a:r>
                        <a:rPr lang="en-GB" sz="1400" b="0" baseline="0" dirty="0" smtClean="0">
                          <a:latin typeface="+mj-lt"/>
                          <a:cs typeface="Arial" panose="020B0604020202020204" pitchFamily="34" charset="0"/>
                        </a:rPr>
                        <a:t> </a:t>
                      </a:r>
                      <a:r>
                        <a:rPr lang="en-GB" sz="1400" b="0" dirty="0" smtClean="0">
                          <a:solidFill>
                            <a:schemeClr val="accent6">
                              <a:lumMod val="50000"/>
                            </a:schemeClr>
                          </a:solidFill>
                          <a:latin typeface="+mj-lt"/>
                          <a:cs typeface="Arial" panose="020B0604020202020204" pitchFamily="34" charset="0"/>
                        </a:rPr>
                        <a:t>effectiveness and development of viewpoint and details is enhanced through greater levels</a:t>
                      </a:r>
                      <a:r>
                        <a:rPr lang="en-GB" sz="1400" b="0" baseline="0" dirty="0" smtClean="0">
                          <a:solidFill>
                            <a:schemeClr val="accent6">
                              <a:lumMod val="50000"/>
                            </a:schemeClr>
                          </a:solidFill>
                          <a:latin typeface="+mj-lt"/>
                          <a:cs typeface="Arial" panose="020B0604020202020204" pitchFamily="34" charset="0"/>
                        </a:rPr>
                        <a:t> of development and expansion within sentences and paragraphs</a:t>
                      </a:r>
                      <a:endParaRPr lang="en-GB" sz="1400" b="0" dirty="0">
                        <a:solidFill>
                          <a:schemeClr val="accent6">
                            <a:lumMod val="50000"/>
                          </a:schemeClr>
                        </a:solidFill>
                        <a:latin typeface="+mj-lt"/>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070767918"/>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500605" y="980728"/>
            <a:ext cx="1740498" cy="5503167"/>
            <a:chOff x="426299" y="2737289"/>
            <a:chExt cx="1740498" cy="1584176"/>
          </a:xfrm>
        </p:grpSpPr>
        <p:sp>
          <p:nvSpPr>
            <p:cNvPr id="6" name="Rectangle 5"/>
            <p:cNvSpPr/>
            <p:nvPr/>
          </p:nvSpPr>
          <p:spPr>
            <a:xfrm>
              <a:off x="438605" y="2737289"/>
              <a:ext cx="1728192"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426299" y="2755576"/>
              <a:ext cx="1728192" cy="691011"/>
            </a:xfrm>
            <a:prstGeom prst="rect">
              <a:avLst/>
            </a:prstGeom>
            <a:noFill/>
          </p:spPr>
          <p:txBody>
            <a:bodyPr wrap="square" rtlCol="0">
              <a:spAutoFit/>
            </a:bodyPr>
            <a:lstStyle/>
            <a:p>
              <a:pPr>
                <a:defRPr/>
              </a:pPr>
              <a:r>
                <a:rPr lang="en-US" sz="1600" dirty="0" smtClean="0">
                  <a:solidFill>
                    <a:schemeClr val="bg1"/>
                  </a:solidFill>
                </a:rPr>
                <a:t>What </a:t>
              </a:r>
              <a:r>
                <a:rPr lang="en-US" sz="1600" dirty="0">
                  <a:solidFill>
                    <a:schemeClr val="bg1"/>
                  </a:solidFill>
                </a:rPr>
                <a:t>do we do in the playground?  </a:t>
              </a:r>
              <a:endParaRPr lang="en-US" sz="1600" dirty="0" smtClean="0">
                <a:solidFill>
                  <a:schemeClr val="bg1"/>
                </a:solidFill>
              </a:endParaRPr>
            </a:p>
            <a:p>
              <a:pPr>
                <a:defRPr/>
              </a:pPr>
              <a:endParaRPr lang="en-US" sz="1600" dirty="0">
                <a:solidFill>
                  <a:schemeClr val="bg1"/>
                </a:solidFill>
              </a:endParaRPr>
            </a:p>
            <a:p>
              <a:pPr>
                <a:defRPr/>
              </a:pPr>
              <a:r>
                <a:rPr lang="en-US" sz="1600" dirty="0" smtClean="0">
                  <a:solidFill>
                    <a:schemeClr val="bg1"/>
                  </a:solidFill>
                </a:rPr>
                <a:t>“I </a:t>
              </a:r>
              <a:r>
                <a:rPr lang="en-US" sz="1600" dirty="0">
                  <a:solidFill>
                    <a:schemeClr val="bg1"/>
                  </a:solidFill>
                </a:rPr>
                <a:t>jump but yesterday I jumped</a:t>
              </a:r>
              <a:r>
                <a:rPr lang="en-US" sz="1600" dirty="0" smtClean="0">
                  <a:solidFill>
                    <a:schemeClr val="bg1"/>
                  </a:solidFill>
                </a:rPr>
                <a:t>.”  “I </a:t>
              </a:r>
              <a:r>
                <a:rPr lang="en-US" sz="1600" dirty="0">
                  <a:solidFill>
                    <a:schemeClr val="bg1"/>
                  </a:solidFill>
                </a:rPr>
                <a:t>skip but yesterday I skipped</a:t>
              </a:r>
              <a:r>
                <a:rPr lang="en-US" sz="1600" dirty="0" smtClean="0">
                  <a:solidFill>
                    <a:schemeClr val="bg1"/>
                  </a:solidFill>
                </a:rPr>
                <a:t>.”  </a:t>
              </a:r>
              <a:endParaRPr lang="en-US" sz="1600" dirty="0">
                <a:solidFill>
                  <a:schemeClr val="bg1"/>
                </a:solidFill>
              </a:endParaRPr>
            </a:p>
            <a:p>
              <a:pPr>
                <a:defRPr/>
              </a:pPr>
              <a:endParaRPr lang="en-US" sz="1400" dirty="0">
                <a:solidFill>
                  <a:schemeClr val="bg1"/>
                </a:solidFill>
              </a:endParaRPr>
            </a:p>
          </p:txBody>
        </p:sp>
      </p:grpSp>
      <p:sp>
        <p:nvSpPr>
          <p:cNvPr id="9" name="Rounded Rectangle 8"/>
          <p:cNvSpPr/>
          <p:nvPr/>
        </p:nvSpPr>
        <p:spPr>
          <a:xfrm>
            <a:off x="3880084" y="1704227"/>
            <a:ext cx="648072"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p:nvGrpSpPr>
        <p:grpSpPr>
          <a:xfrm>
            <a:off x="2241103" y="2899699"/>
            <a:ext cx="1800200" cy="1152128"/>
            <a:chOff x="2354965" y="2483537"/>
            <a:chExt cx="1800200" cy="1152128"/>
          </a:xfrm>
        </p:grpSpPr>
        <p:sp>
          <p:nvSpPr>
            <p:cNvPr id="10" name="Cloud 9"/>
            <p:cNvSpPr/>
            <p:nvPr/>
          </p:nvSpPr>
          <p:spPr>
            <a:xfrm>
              <a:off x="2354965" y="2483537"/>
              <a:ext cx="1800200" cy="11521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2606993" y="2726360"/>
              <a:ext cx="1296144" cy="646331"/>
            </a:xfrm>
            <a:prstGeom prst="rect">
              <a:avLst/>
            </a:prstGeom>
            <a:noFill/>
          </p:spPr>
          <p:txBody>
            <a:bodyPr wrap="square" rtlCol="0">
              <a:spAutoFit/>
            </a:bodyPr>
            <a:lstStyle/>
            <a:p>
              <a:r>
                <a:rPr lang="en-GB" dirty="0" smtClean="0">
                  <a:solidFill>
                    <a:schemeClr val="bg1"/>
                  </a:solidFill>
                </a:rPr>
                <a:t>Sufficiently Learnt?</a:t>
              </a:r>
              <a:endParaRPr lang="en-GB" dirty="0">
                <a:solidFill>
                  <a:schemeClr val="bg1"/>
                </a:solidFill>
              </a:endParaRPr>
            </a:p>
          </p:txBody>
        </p:sp>
      </p:grpSp>
      <p:sp>
        <p:nvSpPr>
          <p:cNvPr id="12" name="TextBox 11"/>
          <p:cNvSpPr txBox="1"/>
          <p:nvPr/>
        </p:nvSpPr>
        <p:spPr>
          <a:xfrm>
            <a:off x="3910238" y="1795507"/>
            <a:ext cx="648072" cy="369332"/>
          </a:xfrm>
          <a:prstGeom prst="rect">
            <a:avLst/>
          </a:prstGeom>
          <a:noFill/>
        </p:spPr>
        <p:txBody>
          <a:bodyPr wrap="square" rtlCol="0">
            <a:spAutoFit/>
          </a:bodyPr>
          <a:lstStyle/>
          <a:p>
            <a:r>
              <a:rPr lang="en-GB" dirty="0" smtClean="0">
                <a:solidFill>
                  <a:schemeClr val="bg1"/>
                </a:solidFill>
              </a:rPr>
              <a:t>Yes</a:t>
            </a:r>
            <a:endParaRPr lang="en-GB" dirty="0">
              <a:solidFill>
                <a:schemeClr val="bg1"/>
              </a:solidFill>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9312" y="4489304"/>
            <a:ext cx="6699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957246" y="3990989"/>
            <a:ext cx="527484"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14" name="Oval 13"/>
          <p:cNvSpPr/>
          <p:nvPr/>
        </p:nvSpPr>
        <p:spPr>
          <a:xfrm>
            <a:off x="4788024" y="1124744"/>
            <a:ext cx="1872208" cy="17868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5" y="3142522"/>
            <a:ext cx="2304256" cy="2158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4935024" y="1479539"/>
            <a:ext cx="1563351" cy="1077218"/>
          </a:xfrm>
          <a:prstGeom prst="rect">
            <a:avLst/>
          </a:prstGeom>
          <a:noFill/>
        </p:spPr>
        <p:txBody>
          <a:bodyPr wrap="square" rtlCol="0">
            <a:spAutoFit/>
          </a:bodyPr>
          <a:lstStyle/>
          <a:p>
            <a:pPr algn="ctr"/>
            <a:r>
              <a:rPr lang="en-US" sz="1600" dirty="0" smtClean="0">
                <a:solidFill>
                  <a:schemeClr val="bg1"/>
                </a:solidFill>
              </a:rPr>
              <a:t>Look </a:t>
            </a:r>
            <a:r>
              <a:rPr lang="en-US" sz="1600" dirty="0">
                <a:solidFill>
                  <a:schemeClr val="bg1"/>
                </a:solidFill>
              </a:rPr>
              <a:t>at examples like hop, skip, hope and shake.</a:t>
            </a:r>
          </a:p>
        </p:txBody>
      </p:sp>
      <p:sp>
        <p:nvSpPr>
          <p:cNvPr id="16" name="TextBox 15"/>
          <p:cNvSpPr txBox="1"/>
          <p:nvPr/>
        </p:nvSpPr>
        <p:spPr>
          <a:xfrm>
            <a:off x="5468554" y="5397316"/>
            <a:ext cx="1440160" cy="369332"/>
          </a:xfrm>
          <a:prstGeom prst="rect">
            <a:avLst/>
          </a:prstGeom>
          <a:noFill/>
        </p:spPr>
        <p:txBody>
          <a:bodyPr wrap="square" rtlCol="0">
            <a:spAutoFit/>
          </a:bodyPr>
          <a:lstStyle/>
          <a:p>
            <a:pPr algn="ctr"/>
            <a:r>
              <a:rPr lang="en-GB" dirty="0" smtClean="0">
                <a:solidFill>
                  <a:schemeClr val="bg1"/>
                </a:solidFill>
              </a:rPr>
              <a:t>Correct</a:t>
            </a:r>
            <a:endParaRPr lang="en-GB" dirty="0">
              <a:solidFill>
                <a:schemeClr val="bg1"/>
              </a:solidFill>
            </a:endParaRPr>
          </a:p>
        </p:txBody>
      </p:sp>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9439" y="5301208"/>
            <a:ext cx="1841500"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7219258" y="2719630"/>
            <a:ext cx="1728192" cy="1584176"/>
            <a:chOff x="438605" y="2720492"/>
            <a:chExt cx="1728192" cy="1584176"/>
          </a:xfrm>
        </p:grpSpPr>
        <p:sp>
          <p:nvSpPr>
            <p:cNvPr id="24" name="Rectangle 23"/>
            <p:cNvSpPr/>
            <p:nvPr/>
          </p:nvSpPr>
          <p:spPr>
            <a:xfrm>
              <a:off x="438605" y="2720492"/>
              <a:ext cx="1728192"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467960" y="2975471"/>
              <a:ext cx="1621826" cy="1077218"/>
            </a:xfrm>
            <a:prstGeom prst="rect">
              <a:avLst/>
            </a:prstGeom>
            <a:noFill/>
          </p:spPr>
          <p:txBody>
            <a:bodyPr wrap="square" rtlCol="0">
              <a:spAutoFit/>
            </a:bodyPr>
            <a:lstStyle/>
            <a:p>
              <a:r>
                <a:rPr lang="en-US" sz="1600" dirty="0" smtClean="0">
                  <a:solidFill>
                    <a:schemeClr val="bg1"/>
                  </a:solidFill>
                </a:rPr>
                <a:t>Apply knowledge by spotting </a:t>
              </a:r>
              <a:r>
                <a:rPr lang="en-US" sz="1600" dirty="0">
                  <a:solidFill>
                    <a:schemeClr val="bg1"/>
                  </a:solidFill>
                </a:rPr>
                <a:t>past tense in guided reading</a:t>
              </a:r>
            </a:p>
          </p:txBody>
        </p:sp>
      </p:grpSp>
      <p:sp>
        <p:nvSpPr>
          <p:cNvPr id="26" name="TextBox 25"/>
          <p:cNvSpPr txBox="1"/>
          <p:nvPr/>
        </p:nvSpPr>
        <p:spPr>
          <a:xfrm>
            <a:off x="5229606" y="3345841"/>
            <a:ext cx="1563351" cy="2062103"/>
          </a:xfrm>
          <a:prstGeom prst="rect">
            <a:avLst/>
          </a:prstGeom>
          <a:noFill/>
        </p:spPr>
        <p:txBody>
          <a:bodyPr wrap="square" rtlCol="0">
            <a:spAutoFit/>
          </a:bodyPr>
          <a:lstStyle/>
          <a:p>
            <a:r>
              <a:rPr lang="en-US" sz="1600" dirty="0">
                <a:solidFill>
                  <a:schemeClr val="bg1"/>
                </a:solidFill>
              </a:rPr>
              <a:t>Group makes up simple sentences using already established past tense verbs – show </a:t>
            </a:r>
            <a:r>
              <a:rPr lang="en-US" sz="1600" dirty="0"/>
              <a:t>me</a:t>
            </a:r>
          </a:p>
        </p:txBody>
      </p:sp>
      <p:sp>
        <p:nvSpPr>
          <p:cNvPr id="27" name="TextBox 26"/>
          <p:cNvSpPr txBox="1"/>
          <p:nvPr/>
        </p:nvSpPr>
        <p:spPr>
          <a:xfrm>
            <a:off x="3899312" y="4569750"/>
            <a:ext cx="648072"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3" name="Right Arrow 2"/>
          <p:cNvSpPr/>
          <p:nvPr/>
        </p:nvSpPr>
        <p:spPr>
          <a:xfrm rot="18993821">
            <a:off x="2634381" y="2343305"/>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ight Arrow 28"/>
          <p:cNvSpPr/>
          <p:nvPr/>
        </p:nvSpPr>
        <p:spPr>
          <a:xfrm rot="2325303">
            <a:off x="2682673" y="4365776"/>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ight Arrow 29"/>
          <p:cNvSpPr/>
          <p:nvPr/>
        </p:nvSpPr>
        <p:spPr>
          <a:xfrm rot="18993821">
            <a:off x="6692517" y="4976371"/>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ight Arrow 30"/>
          <p:cNvSpPr/>
          <p:nvPr/>
        </p:nvSpPr>
        <p:spPr>
          <a:xfrm rot="2575381">
            <a:off x="6743915" y="1877110"/>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itle 1"/>
          <p:cNvSpPr txBox="1">
            <a:spLocks/>
          </p:cNvSpPr>
          <p:nvPr/>
        </p:nvSpPr>
        <p:spPr>
          <a:xfrm>
            <a:off x="323528" y="264631"/>
            <a:ext cx="6131024" cy="60351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b="1" dirty="0" smtClean="0"/>
              <a:t>Year 1 –</a:t>
            </a:r>
            <a:r>
              <a:rPr lang="en-US" sz="3200" b="1" dirty="0" err="1" smtClean="0"/>
              <a:t>ed</a:t>
            </a:r>
            <a:r>
              <a:rPr lang="en-US" sz="3200" b="1" dirty="0" smtClean="0"/>
              <a:t>  past tense inflection</a:t>
            </a:r>
            <a:endParaRPr lang="en-US" sz="3200" b="1" dirty="0"/>
          </a:p>
        </p:txBody>
      </p:sp>
      <p:sp>
        <p:nvSpPr>
          <p:cNvPr id="5" name="Rectangle 4"/>
          <p:cNvSpPr/>
          <p:nvPr/>
        </p:nvSpPr>
        <p:spPr>
          <a:xfrm>
            <a:off x="500605" y="3345841"/>
            <a:ext cx="1800200" cy="3323987"/>
          </a:xfrm>
          <a:prstGeom prst="rect">
            <a:avLst/>
          </a:prstGeom>
        </p:spPr>
        <p:txBody>
          <a:bodyPr wrap="square">
            <a:spAutoFit/>
          </a:bodyPr>
          <a:lstStyle/>
          <a:p>
            <a:r>
              <a:rPr lang="en-US" sz="1600" dirty="0">
                <a:solidFill>
                  <a:schemeClr val="bg1"/>
                </a:solidFill>
              </a:rPr>
              <a:t>Write some of the examples from oral practice and see if the children can spot what happens when we write the </a:t>
            </a:r>
            <a:r>
              <a:rPr lang="en-US" sz="1600" dirty="0" smtClean="0">
                <a:solidFill>
                  <a:schemeClr val="bg1"/>
                </a:solidFill>
              </a:rPr>
              <a:t>past</a:t>
            </a:r>
          </a:p>
          <a:p>
            <a:pPr marL="285750" indent="-285750">
              <a:buFont typeface="Arial"/>
              <a:buChar char="•"/>
            </a:pPr>
            <a:endParaRPr lang="en-US" sz="1600" dirty="0">
              <a:solidFill>
                <a:schemeClr val="bg1"/>
              </a:solidFill>
            </a:endParaRPr>
          </a:p>
          <a:p>
            <a:r>
              <a:rPr lang="en-US" sz="1600" dirty="0" smtClean="0">
                <a:solidFill>
                  <a:schemeClr val="bg1"/>
                </a:solidFill>
              </a:rPr>
              <a:t>Write </a:t>
            </a:r>
            <a:r>
              <a:rPr lang="en-US" sz="1600" dirty="0">
                <a:solidFill>
                  <a:schemeClr val="bg1"/>
                </a:solidFill>
              </a:rPr>
              <a:t>whole </a:t>
            </a:r>
            <a:r>
              <a:rPr lang="en-US" sz="1600" dirty="0" smtClean="0">
                <a:solidFill>
                  <a:schemeClr val="bg1"/>
                </a:solidFill>
              </a:rPr>
              <a:t>words: rush</a:t>
            </a:r>
            <a:r>
              <a:rPr lang="en-US" sz="1600" dirty="0">
                <a:solidFill>
                  <a:schemeClr val="bg1"/>
                </a:solidFill>
              </a:rPr>
              <a:t>, play, pull, jump, open, push, want, </a:t>
            </a:r>
            <a:r>
              <a:rPr lang="en-US" sz="1600" dirty="0" smtClean="0">
                <a:solidFill>
                  <a:schemeClr val="bg1"/>
                </a:solidFill>
              </a:rPr>
              <a:t>crash</a:t>
            </a:r>
            <a:endParaRPr lang="en-US" sz="1600" dirty="0">
              <a:solidFill>
                <a:schemeClr val="bg1"/>
              </a:solidFill>
            </a:endParaRPr>
          </a:p>
          <a:p>
            <a:pPr marL="285750" indent="-285750">
              <a:buFont typeface="Arial"/>
              <a:buChar char="•"/>
            </a:pPr>
            <a:endParaRPr lang="en-US" dirty="0">
              <a:solidFill>
                <a:schemeClr val="bg1"/>
              </a:solidFill>
            </a:endParaRPr>
          </a:p>
        </p:txBody>
      </p:sp>
    </p:spTree>
    <p:extLst>
      <p:ext uri="{BB962C8B-B14F-4D97-AF65-F5344CB8AC3E}">
        <p14:creationId xmlns:p14="http://schemas.microsoft.com/office/powerpoint/2010/main" val="361899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19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19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19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P spid="14" grpId="0" animBg="1"/>
      <p:bldP spid="15" grpId="0"/>
      <p:bldP spid="26" grpId="0"/>
      <p:bldP spid="27" grpId="0"/>
      <p:bldP spid="3" grpId="0" animBg="1"/>
      <p:bldP spid="29" grpId="0" animBg="1"/>
      <p:bldP spid="30" grpId="0" animBg="1"/>
      <p:bldP spid="31"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Take a look at the writing</a:t>
            </a:r>
            <a:endParaRPr lang="en-GB" dirty="0"/>
          </a:p>
        </p:txBody>
      </p:sp>
      <p:sp>
        <p:nvSpPr>
          <p:cNvPr id="3" name="Content Placeholder 2"/>
          <p:cNvSpPr>
            <a:spLocks noGrp="1"/>
          </p:cNvSpPr>
          <p:nvPr>
            <p:ph sz="half" idx="1"/>
          </p:nvPr>
        </p:nvSpPr>
        <p:spPr/>
        <p:txBody>
          <a:bodyPr>
            <a:normAutofit fontScale="92500" lnSpcReduction="10000"/>
          </a:bodyPr>
          <a:lstStyle/>
          <a:p>
            <a:r>
              <a:rPr lang="en-GB" dirty="0" smtClean="0"/>
              <a:t>Does the “on track” to  mastery or “beyond” look like there is sufficient</a:t>
            </a:r>
          </a:p>
          <a:p>
            <a:pPr lvl="1"/>
            <a:r>
              <a:rPr lang="en-GB" dirty="0" smtClean="0"/>
              <a:t>Depth</a:t>
            </a:r>
          </a:p>
          <a:p>
            <a:pPr lvl="1"/>
            <a:r>
              <a:rPr lang="en-GB" dirty="0" smtClean="0"/>
              <a:t>Breadth</a:t>
            </a:r>
          </a:p>
          <a:p>
            <a:pPr lvl="1"/>
            <a:r>
              <a:rPr lang="en-GB" dirty="0" smtClean="0"/>
              <a:t>Correction</a:t>
            </a:r>
          </a:p>
          <a:p>
            <a:pPr lvl="1"/>
            <a:r>
              <a:rPr lang="en-GB" dirty="0"/>
              <a:t>E</a:t>
            </a:r>
            <a:r>
              <a:rPr lang="en-GB" dirty="0" smtClean="0"/>
              <a:t>nrichment</a:t>
            </a:r>
          </a:p>
          <a:p>
            <a:pPr lvl="1"/>
            <a:endParaRPr lang="en-GB" dirty="0"/>
          </a:p>
          <a:p>
            <a:r>
              <a:rPr lang="en-GB" dirty="0" smtClean="0"/>
              <a:t>What might you feedback. Do about it?</a:t>
            </a:r>
            <a:endParaRPr lang="en-GB" dirty="0"/>
          </a:p>
        </p:txBody>
      </p:sp>
      <p:sp>
        <p:nvSpPr>
          <p:cNvPr id="4" name="Content Placeholder 3"/>
          <p:cNvSpPr>
            <a:spLocks noGrp="1"/>
          </p:cNvSpPr>
          <p:nvPr>
            <p:ph sz="half" idx="2"/>
          </p:nvPr>
        </p:nvSpPr>
        <p:spPr/>
        <p:txBody>
          <a:bodyPr>
            <a:normAutofit fontScale="92500" lnSpcReduction="10000"/>
          </a:bodyPr>
          <a:lstStyle/>
          <a:p>
            <a:r>
              <a:rPr lang="en-GB" dirty="0" smtClean="0"/>
              <a:t>What do you notice about the not “on </a:t>
            </a:r>
            <a:r>
              <a:rPr lang="en-GB" dirty="0"/>
              <a:t>track” </a:t>
            </a:r>
            <a:r>
              <a:rPr lang="en-GB" dirty="0" smtClean="0"/>
              <a:t>work?</a:t>
            </a:r>
            <a:br>
              <a:rPr lang="en-GB" dirty="0" smtClean="0"/>
            </a:br>
            <a:r>
              <a:rPr lang="en-GB" dirty="0" smtClean="0"/>
              <a:t/>
            </a:r>
            <a:br>
              <a:rPr lang="en-GB" dirty="0" smtClean="0"/>
            </a:br>
            <a:r>
              <a:rPr lang="en-GB" dirty="0" smtClean="0"/>
              <a:t/>
            </a:r>
            <a:br>
              <a:rPr lang="en-GB" dirty="0" smtClean="0"/>
            </a:br>
            <a:endParaRPr lang="en-GB" dirty="0"/>
          </a:p>
          <a:p>
            <a:r>
              <a:rPr lang="en-GB" dirty="0"/>
              <a:t>What might you feedback. Do about it?</a:t>
            </a:r>
          </a:p>
          <a:p>
            <a:endParaRPr lang="en-GB" dirty="0"/>
          </a:p>
        </p:txBody>
      </p:sp>
    </p:spTree>
    <p:extLst>
      <p:ext uri="{BB962C8B-B14F-4D97-AF65-F5344CB8AC3E}">
        <p14:creationId xmlns:p14="http://schemas.microsoft.com/office/powerpoint/2010/main" val="300838709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492896"/>
            <a:ext cx="7772400" cy="1470025"/>
          </a:xfrm>
        </p:spPr>
        <p:txBody>
          <a:bodyPr>
            <a:normAutofit fontScale="90000"/>
          </a:bodyPr>
          <a:lstStyle/>
          <a:p>
            <a:pPr algn="ctr"/>
            <a:r>
              <a:rPr lang="en-GB" dirty="0" smtClean="0"/>
              <a:t>Teaching for keeping up</a:t>
            </a:r>
            <a:br>
              <a:rPr lang="en-GB" dirty="0" smtClean="0"/>
            </a:br>
            <a:r>
              <a:rPr lang="en-GB" dirty="0"/>
              <a:t/>
            </a:r>
            <a:br>
              <a:rPr lang="en-GB" dirty="0"/>
            </a:br>
            <a:r>
              <a:rPr lang="en-GB" dirty="0" smtClean="0"/>
              <a:t>Teaching so they all get it</a:t>
            </a:r>
            <a:endParaRPr lang="en-GB" dirty="0"/>
          </a:p>
        </p:txBody>
      </p:sp>
      <p:sp>
        <p:nvSpPr>
          <p:cNvPr id="3" name="Oval Callout 2"/>
          <p:cNvSpPr/>
          <p:nvPr/>
        </p:nvSpPr>
        <p:spPr>
          <a:xfrm>
            <a:off x="1835696" y="332656"/>
            <a:ext cx="3600400" cy="1656184"/>
          </a:xfrm>
          <a:prstGeom prst="wedgeEllipseCallout">
            <a:avLst>
              <a:gd name="adj1" fmla="val 37016"/>
              <a:gd name="adj2" fmla="val 73747"/>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dirty="0" smtClean="0">
                <a:solidFill>
                  <a:schemeClr val="tx1"/>
                </a:solidFill>
                <a:latin typeface="Arial"/>
              </a:rPr>
              <a:t>But what is it pupils need to keep up with?</a:t>
            </a:r>
            <a:endParaRPr lang="en-GB" sz="2400" dirty="0">
              <a:solidFill>
                <a:schemeClr val="tx1"/>
              </a:solidFill>
              <a:latin typeface="Arial"/>
            </a:endParaRPr>
          </a:p>
        </p:txBody>
      </p:sp>
      <p:sp>
        <p:nvSpPr>
          <p:cNvPr id="4" name="Oval Callout 3"/>
          <p:cNvSpPr/>
          <p:nvPr/>
        </p:nvSpPr>
        <p:spPr>
          <a:xfrm>
            <a:off x="3419872" y="4437112"/>
            <a:ext cx="4176464" cy="1656184"/>
          </a:xfrm>
          <a:prstGeom prst="wedgeEllipseCallout">
            <a:avLst>
              <a:gd name="adj1" fmla="val 15998"/>
              <a:gd name="adj2" fmla="val -72461"/>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dirty="0" smtClean="0">
                <a:solidFill>
                  <a:schemeClr val="tx1"/>
                </a:solidFill>
                <a:latin typeface="Arial"/>
              </a:rPr>
              <a:t>But what is it all pupils need to ‘get’?</a:t>
            </a:r>
            <a:endParaRPr lang="en-GB" sz="2400" dirty="0">
              <a:solidFill>
                <a:schemeClr val="tx1"/>
              </a:solidFill>
              <a:latin typeface="Arial"/>
            </a:endParaRPr>
          </a:p>
        </p:txBody>
      </p:sp>
    </p:spTree>
    <p:extLst>
      <p:ext uri="{BB962C8B-B14F-4D97-AF65-F5344CB8AC3E}">
        <p14:creationId xmlns:p14="http://schemas.microsoft.com/office/powerpoint/2010/main" val="2455314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Differentiate?</a:t>
            </a:r>
            <a:endParaRPr lang="en-GB" dirty="0"/>
          </a:p>
        </p:txBody>
      </p:sp>
      <p:sp>
        <p:nvSpPr>
          <p:cNvPr id="4" name="Content Placeholder 3"/>
          <p:cNvSpPr>
            <a:spLocks noGrp="1"/>
          </p:cNvSpPr>
          <p:nvPr>
            <p:ph sz="half" idx="2"/>
          </p:nvPr>
        </p:nvSpPr>
        <p:spPr>
          <a:xfrm>
            <a:off x="3491880" y="4581128"/>
            <a:ext cx="4038600" cy="2044823"/>
          </a:xfrm>
        </p:spPr>
        <p:style>
          <a:lnRef idx="2">
            <a:schemeClr val="accent3"/>
          </a:lnRef>
          <a:fillRef idx="1">
            <a:schemeClr val="lt1"/>
          </a:fillRef>
          <a:effectRef idx="0">
            <a:schemeClr val="accent3"/>
          </a:effectRef>
          <a:fontRef idx="minor">
            <a:schemeClr val="dk1"/>
          </a:fontRef>
        </p:style>
        <p:txBody>
          <a:bodyPr>
            <a:normAutofit fontScale="70000" lnSpcReduction="20000"/>
          </a:bodyPr>
          <a:lstStyle/>
          <a:p>
            <a:r>
              <a:rPr lang="en-GB" dirty="0" smtClean="0"/>
              <a:t>Same objective for all pupils</a:t>
            </a:r>
            <a:br>
              <a:rPr lang="en-GB" dirty="0" smtClean="0"/>
            </a:br>
            <a:endParaRPr lang="en-GB" dirty="0" smtClean="0"/>
          </a:p>
          <a:p>
            <a:r>
              <a:rPr lang="en-GB" dirty="0" smtClean="0"/>
              <a:t>Pupils are all different</a:t>
            </a:r>
            <a:br>
              <a:rPr lang="en-GB" dirty="0" smtClean="0"/>
            </a:br>
            <a:endParaRPr lang="en-GB" dirty="0" smtClean="0"/>
          </a:p>
          <a:p>
            <a:r>
              <a:rPr lang="en-GB" dirty="0" smtClean="0"/>
              <a:t>We may need different tasks to get them to the same expectations</a:t>
            </a:r>
            <a:endParaRPr lang="en-GB" dirty="0"/>
          </a:p>
        </p:txBody>
      </p:sp>
      <p:pic>
        <p:nvPicPr>
          <p:cNvPr id="5122"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09607" y="2564904"/>
            <a:ext cx="2464780" cy="2133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3"/>
          <p:cNvSpPr txBox="1">
            <a:spLocks/>
          </p:cNvSpPr>
          <p:nvPr/>
        </p:nvSpPr>
        <p:spPr>
          <a:xfrm>
            <a:off x="4139952" y="1484784"/>
            <a:ext cx="4038600" cy="2044823"/>
          </a:xfrm>
          <a:prstGeom prst="rect">
            <a:avLst/>
          </a:prstGeom>
        </p:spPr>
        <p:style>
          <a:lnRef idx="2">
            <a:schemeClr val="accent5"/>
          </a:lnRef>
          <a:fillRef idx="1">
            <a:schemeClr val="lt1"/>
          </a:fillRef>
          <a:effectRef idx="0">
            <a:schemeClr val="accent5"/>
          </a:effectRef>
          <a:fontRef idx="minor">
            <a:schemeClr val="dk1"/>
          </a:fontRef>
        </p:style>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dirty="0"/>
              <a:t>Pupils </a:t>
            </a:r>
            <a:r>
              <a:rPr lang="en-GB" dirty="0" smtClean="0"/>
              <a:t>are </a:t>
            </a:r>
            <a:r>
              <a:rPr lang="en-GB" dirty="0"/>
              <a:t>all </a:t>
            </a:r>
            <a:r>
              <a:rPr lang="en-GB" dirty="0" smtClean="0"/>
              <a:t>different</a:t>
            </a:r>
          </a:p>
          <a:p>
            <a:endParaRPr lang="en-GB" dirty="0"/>
          </a:p>
          <a:p>
            <a:r>
              <a:rPr lang="en-GB" dirty="0" smtClean="0"/>
              <a:t>You need different objectives</a:t>
            </a:r>
            <a:br>
              <a:rPr lang="en-GB" dirty="0" smtClean="0"/>
            </a:br>
            <a:endParaRPr lang="en-GB" dirty="0" smtClean="0"/>
          </a:p>
          <a:p>
            <a:r>
              <a:rPr lang="en-GB" dirty="0" smtClean="0"/>
              <a:t>We need tasks that get them to different expectations</a:t>
            </a:r>
            <a:endParaRPr lang="en-GB" dirty="0"/>
          </a:p>
        </p:txBody>
      </p:sp>
      <p:sp>
        <p:nvSpPr>
          <p:cNvPr id="5" name="TextBox 4"/>
          <p:cNvSpPr txBox="1"/>
          <p:nvPr/>
        </p:nvSpPr>
        <p:spPr>
          <a:xfrm>
            <a:off x="2843808" y="1484784"/>
            <a:ext cx="1296144" cy="523220"/>
          </a:xfrm>
          <a:prstGeom prst="rect">
            <a:avLst/>
          </a:prstGeom>
          <a:noFill/>
        </p:spPr>
        <p:txBody>
          <a:bodyPr wrap="square" rtlCol="0">
            <a:spAutoFit/>
          </a:bodyPr>
          <a:lstStyle/>
          <a:p>
            <a:r>
              <a:rPr lang="en-GB" sz="2800" dirty="0" smtClean="0"/>
              <a:t>From</a:t>
            </a:r>
            <a:endParaRPr lang="en-GB" sz="2800" dirty="0"/>
          </a:p>
        </p:txBody>
      </p:sp>
      <p:sp>
        <p:nvSpPr>
          <p:cNvPr id="8" name="TextBox 7"/>
          <p:cNvSpPr txBox="1"/>
          <p:nvPr/>
        </p:nvSpPr>
        <p:spPr>
          <a:xfrm>
            <a:off x="2520617" y="4869160"/>
            <a:ext cx="936104" cy="523220"/>
          </a:xfrm>
          <a:prstGeom prst="rect">
            <a:avLst/>
          </a:prstGeom>
          <a:noFill/>
        </p:spPr>
        <p:txBody>
          <a:bodyPr wrap="square" rtlCol="0">
            <a:spAutoFit/>
          </a:bodyPr>
          <a:lstStyle/>
          <a:p>
            <a:r>
              <a:rPr lang="en-GB" sz="2800" dirty="0" smtClean="0"/>
              <a:t>To</a:t>
            </a:r>
            <a:endParaRPr lang="en-GB" sz="2800" dirty="0"/>
          </a:p>
        </p:txBody>
      </p:sp>
    </p:spTree>
    <p:extLst>
      <p:ext uri="{BB962C8B-B14F-4D97-AF65-F5344CB8AC3E}">
        <p14:creationId xmlns:p14="http://schemas.microsoft.com/office/powerpoint/2010/main" val="350758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bg/>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animBg="1"/>
      <p:bldP spid="5" grpId="0"/>
      <p:bldP spid="8" grpId="0"/>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99" y="476672"/>
            <a:ext cx="9273699" cy="6533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187624" y="781873"/>
            <a:ext cx="6336704" cy="369332"/>
          </a:xfrm>
          <a:prstGeom prst="rect">
            <a:avLst/>
          </a:prstGeom>
          <a:noFill/>
        </p:spPr>
        <p:txBody>
          <a:bodyPr wrap="square" rtlCol="0">
            <a:spAutoFit/>
          </a:bodyPr>
          <a:lstStyle/>
          <a:p>
            <a:r>
              <a:rPr lang="en-GB" dirty="0" smtClean="0">
                <a:solidFill>
                  <a:schemeClr val="bg1"/>
                </a:solidFill>
              </a:rPr>
              <a:t>“Assessment” comes from Latin and means “To sit beside”</a:t>
            </a:r>
            <a:endParaRPr lang="en-GB" dirty="0">
              <a:solidFill>
                <a:schemeClr val="bg1"/>
              </a:solidFill>
            </a:endParaRPr>
          </a:p>
        </p:txBody>
      </p:sp>
      <p:sp>
        <p:nvSpPr>
          <p:cNvPr id="6" name="Rectangle 5"/>
          <p:cNvSpPr/>
          <p:nvPr/>
        </p:nvSpPr>
        <p:spPr>
          <a:xfrm>
            <a:off x="755576" y="4437112"/>
            <a:ext cx="7920880" cy="1938992"/>
          </a:xfrm>
          <a:prstGeom prst="rect">
            <a:avLst/>
          </a:prstGeom>
        </p:spPr>
        <p:txBody>
          <a:bodyPr wrap="square">
            <a:spAutoFit/>
          </a:bodyPr>
          <a:lstStyle/>
          <a:p>
            <a:r>
              <a:rPr lang="en-US" sz="2400" dirty="0">
                <a:solidFill>
                  <a:schemeClr val="bg1"/>
                </a:solidFill>
              </a:rPr>
              <a:t>Effective teaching requires the ‘elicitation of </a:t>
            </a:r>
            <a:r>
              <a:rPr lang="en-US" sz="2400" dirty="0" smtClean="0">
                <a:solidFill>
                  <a:schemeClr val="bg1"/>
                </a:solidFill>
              </a:rPr>
              <a:t>pupils’ </a:t>
            </a:r>
            <a:r>
              <a:rPr lang="en-US" sz="2400" dirty="0">
                <a:solidFill>
                  <a:schemeClr val="bg1"/>
                </a:solidFill>
              </a:rPr>
              <a:t>pre-existing understanding, and opportunities must be provided </a:t>
            </a:r>
            <a:r>
              <a:rPr lang="en-US" sz="2400" dirty="0" smtClean="0">
                <a:solidFill>
                  <a:schemeClr val="bg1"/>
                </a:solidFill>
              </a:rPr>
              <a:t>for them </a:t>
            </a:r>
            <a:r>
              <a:rPr lang="en-US" sz="2400" dirty="0">
                <a:solidFill>
                  <a:schemeClr val="bg1"/>
                </a:solidFill>
              </a:rPr>
              <a:t>to build on their initial understanding.  </a:t>
            </a:r>
            <a:r>
              <a:rPr lang="en-US" sz="2400" dirty="0" smtClean="0">
                <a:solidFill>
                  <a:schemeClr val="bg1"/>
                </a:solidFill>
              </a:rPr>
              <a:t>Pupils’ </a:t>
            </a:r>
            <a:r>
              <a:rPr lang="en-US" sz="2400" dirty="0">
                <a:solidFill>
                  <a:schemeClr val="bg1"/>
                </a:solidFill>
              </a:rPr>
              <a:t>preconceptions much be challenged and directly addressed, for the them to be transformed or expanded’</a:t>
            </a:r>
          </a:p>
        </p:txBody>
      </p:sp>
    </p:spTree>
    <p:extLst>
      <p:ext uri="{BB962C8B-B14F-4D97-AF65-F5344CB8AC3E}">
        <p14:creationId xmlns:p14="http://schemas.microsoft.com/office/powerpoint/2010/main" val="318170600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 y="-77102"/>
            <a:ext cx="9144000" cy="691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2" name="Text Box 4"/>
          <p:cNvSpPr txBox="1">
            <a:spLocks noChangeArrowheads="1"/>
          </p:cNvSpPr>
          <p:nvPr/>
        </p:nvSpPr>
        <p:spPr bwMode="auto">
          <a:xfrm>
            <a:off x="250825" y="6165850"/>
            <a:ext cx="37449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400" b="1">
                <a:solidFill>
                  <a:schemeClr val="tx1"/>
                </a:solidFill>
                <a:latin typeface="Gill Sans MT" pitchFamily="34" charset="0"/>
                <a:cs typeface="Arial" pitchFamily="34" charset="0"/>
              </a:defRPr>
            </a:lvl1pPr>
            <a:lvl2pPr marL="742950" indent="-285750" eaLnBrk="0" hangingPunct="0">
              <a:defRPr sz="4400" b="1">
                <a:solidFill>
                  <a:schemeClr val="tx1"/>
                </a:solidFill>
                <a:latin typeface="Gill Sans MT" pitchFamily="34" charset="0"/>
                <a:cs typeface="Arial" pitchFamily="34" charset="0"/>
              </a:defRPr>
            </a:lvl2pPr>
            <a:lvl3pPr marL="1143000" indent="-228600" eaLnBrk="0" hangingPunct="0">
              <a:defRPr sz="4400" b="1">
                <a:solidFill>
                  <a:schemeClr val="tx1"/>
                </a:solidFill>
                <a:latin typeface="Gill Sans MT" pitchFamily="34" charset="0"/>
                <a:cs typeface="Arial" pitchFamily="34" charset="0"/>
              </a:defRPr>
            </a:lvl3pPr>
            <a:lvl4pPr marL="1600200" indent="-228600" eaLnBrk="0" hangingPunct="0">
              <a:defRPr sz="4400" b="1">
                <a:solidFill>
                  <a:schemeClr val="tx1"/>
                </a:solidFill>
                <a:latin typeface="Gill Sans MT" pitchFamily="34" charset="0"/>
                <a:cs typeface="Arial" pitchFamily="34" charset="0"/>
              </a:defRPr>
            </a:lvl4pPr>
            <a:lvl5pPr marL="2057400" indent="-228600" eaLnBrk="0" hangingPunct="0">
              <a:defRPr sz="4400" b="1">
                <a:solidFill>
                  <a:schemeClr val="tx1"/>
                </a:solidFill>
                <a:latin typeface="Gill Sans MT" pitchFamily="34" charset="0"/>
                <a:cs typeface="Arial" pitchFamily="34" charset="0"/>
              </a:defRPr>
            </a:lvl5pPr>
            <a:lvl6pPr marL="2514600" indent="-228600" eaLnBrk="0" fontAlgn="base" hangingPunct="0">
              <a:spcBef>
                <a:spcPct val="0"/>
              </a:spcBef>
              <a:spcAft>
                <a:spcPct val="0"/>
              </a:spcAft>
              <a:defRPr sz="4400" b="1">
                <a:solidFill>
                  <a:schemeClr val="tx1"/>
                </a:solidFill>
                <a:latin typeface="Gill Sans MT" pitchFamily="34" charset="0"/>
                <a:cs typeface="Arial" pitchFamily="34" charset="0"/>
              </a:defRPr>
            </a:lvl6pPr>
            <a:lvl7pPr marL="2971800" indent="-228600" eaLnBrk="0" fontAlgn="base" hangingPunct="0">
              <a:spcBef>
                <a:spcPct val="0"/>
              </a:spcBef>
              <a:spcAft>
                <a:spcPct val="0"/>
              </a:spcAft>
              <a:defRPr sz="4400" b="1">
                <a:solidFill>
                  <a:schemeClr val="tx1"/>
                </a:solidFill>
                <a:latin typeface="Gill Sans MT" pitchFamily="34" charset="0"/>
                <a:cs typeface="Arial" pitchFamily="34" charset="0"/>
              </a:defRPr>
            </a:lvl7pPr>
            <a:lvl8pPr marL="3429000" indent="-228600" eaLnBrk="0" fontAlgn="base" hangingPunct="0">
              <a:spcBef>
                <a:spcPct val="0"/>
              </a:spcBef>
              <a:spcAft>
                <a:spcPct val="0"/>
              </a:spcAft>
              <a:defRPr sz="4400" b="1">
                <a:solidFill>
                  <a:schemeClr val="tx1"/>
                </a:solidFill>
                <a:latin typeface="Gill Sans MT" pitchFamily="34" charset="0"/>
                <a:cs typeface="Arial" pitchFamily="34" charset="0"/>
              </a:defRPr>
            </a:lvl8pPr>
            <a:lvl9pPr marL="3886200" indent="-228600" eaLnBrk="0" fontAlgn="base" hangingPunct="0">
              <a:spcBef>
                <a:spcPct val="0"/>
              </a:spcBef>
              <a:spcAft>
                <a:spcPct val="0"/>
              </a:spcAft>
              <a:defRPr sz="4400" b="1">
                <a:solidFill>
                  <a:schemeClr val="tx1"/>
                </a:solidFill>
                <a:latin typeface="Gill Sans MT" pitchFamily="34" charset="0"/>
                <a:cs typeface="Arial" pitchFamily="34" charset="0"/>
              </a:defRPr>
            </a:lvl9pPr>
          </a:lstStyle>
          <a:p>
            <a:pPr eaLnBrk="1" hangingPunct="1">
              <a:spcBef>
                <a:spcPct val="50000"/>
              </a:spcBef>
            </a:pPr>
            <a:r>
              <a:rPr lang="en-GB" sz="2000">
                <a:solidFill>
                  <a:schemeClr val="bg1"/>
                </a:solidFill>
              </a:rPr>
              <a:t>Hattie: Visible Learning for teachers 2012</a:t>
            </a:r>
          </a:p>
        </p:txBody>
      </p:sp>
      <p:sp>
        <p:nvSpPr>
          <p:cNvPr id="3" name="TextBox 2"/>
          <p:cNvSpPr txBox="1"/>
          <p:nvPr/>
        </p:nvSpPr>
        <p:spPr>
          <a:xfrm>
            <a:off x="107504" y="2492896"/>
            <a:ext cx="3621924" cy="3539430"/>
          </a:xfrm>
          <a:prstGeom prst="rect">
            <a:avLst/>
          </a:prstGeom>
          <a:noFill/>
        </p:spPr>
        <p:txBody>
          <a:bodyPr wrap="square" rtlCol="0">
            <a:spAutoFit/>
          </a:bodyPr>
          <a:lstStyle/>
          <a:p>
            <a:pPr algn="ctr"/>
            <a:r>
              <a:rPr lang="en-GB" sz="2800" dirty="0" smtClean="0">
                <a:solidFill>
                  <a:schemeClr val="bg1"/>
                </a:solidFill>
              </a:rPr>
              <a:t>How does this image fit with </a:t>
            </a:r>
            <a:r>
              <a:rPr lang="en-GB" sz="2800" b="1" dirty="0" smtClean="0">
                <a:solidFill>
                  <a:schemeClr val="bg1"/>
                </a:solidFill>
              </a:rPr>
              <a:t>your</a:t>
            </a:r>
            <a:r>
              <a:rPr lang="en-GB" sz="2800" dirty="0" smtClean="0">
                <a:solidFill>
                  <a:schemeClr val="bg1"/>
                </a:solidFill>
              </a:rPr>
              <a:t> view of assessment?</a:t>
            </a:r>
          </a:p>
          <a:p>
            <a:pPr algn="ctr"/>
            <a:r>
              <a:rPr lang="en-GB" sz="2800" dirty="0" smtClean="0">
                <a:solidFill>
                  <a:schemeClr val="bg1"/>
                </a:solidFill>
              </a:rPr>
              <a:t>How often are you </a:t>
            </a:r>
            <a:r>
              <a:rPr lang="en-GB" sz="2800" i="1" dirty="0" smtClean="0">
                <a:solidFill>
                  <a:schemeClr val="bg1"/>
                </a:solidFill>
              </a:rPr>
              <a:t>eye to eye </a:t>
            </a:r>
            <a:r>
              <a:rPr lang="en-GB" sz="2800" dirty="0" smtClean="0">
                <a:solidFill>
                  <a:schemeClr val="bg1"/>
                </a:solidFill>
              </a:rPr>
              <a:t>with your pupils? How often do you see the world through their eyes? </a:t>
            </a:r>
            <a:endParaRPr lang="en-GB" sz="2800" dirty="0">
              <a:solidFill>
                <a:schemeClr val="bg1"/>
              </a:solidFill>
            </a:endParaRPr>
          </a:p>
        </p:txBody>
      </p:sp>
    </p:spTree>
    <p:extLst>
      <p:ext uri="{BB962C8B-B14F-4D97-AF65-F5344CB8AC3E}">
        <p14:creationId xmlns:p14="http://schemas.microsoft.com/office/powerpoint/2010/main" val="4112315689"/>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noChangeArrowheads="1"/>
          </p:cNvSpPr>
          <p:nvPr>
            <p:ph type="body" idx="1"/>
          </p:nvPr>
        </p:nvSpPr>
        <p:spPr/>
        <p:txBody>
          <a:bodyPr/>
          <a:lstStyle/>
          <a:p>
            <a:pPr>
              <a:lnSpc>
                <a:spcPct val="90000"/>
              </a:lnSpc>
              <a:buFontTx/>
              <a:buNone/>
            </a:pPr>
            <a:r>
              <a:rPr lang="en-GB" sz="2400" smtClean="0"/>
              <a:t>‘while feedback is among the most powerful of</a:t>
            </a:r>
          </a:p>
          <a:p>
            <a:pPr>
              <a:lnSpc>
                <a:spcPct val="90000"/>
              </a:lnSpc>
              <a:buFontTx/>
              <a:buNone/>
            </a:pPr>
            <a:r>
              <a:rPr lang="en-GB" sz="2400" smtClean="0"/>
              <a:t>moderators of learning, its effects are among</a:t>
            </a:r>
          </a:p>
          <a:p>
            <a:pPr>
              <a:lnSpc>
                <a:spcPct val="90000"/>
              </a:lnSpc>
              <a:buFontTx/>
              <a:buNone/>
            </a:pPr>
            <a:r>
              <a:rPr lang="en-GB" sz="2400" smtClean="0"/>
              <a:t>the most variable’</a:t>
            </a:r>
          </a:p>
          <a:p>
            <a:pPr>
              <a:lnSpc>
                <a:spcPct val="90000"/>
              </a:lnSpc>
              <a:buFontTx/>
              <a:buNone/>
            </a:pPr>
            <a:endParaRPr lang="en-GB" sz="2400" smtClean="0"/>
          </a:p>
          <a:p>
            <a:pPr>
              <a:lnSpc>
                <a:spcPct val="90000"/>
              </a:lnSpc>
              <a:buFontTx/>
              <a:buNone/>
            </a:pPr>
            <a:r>
              <a:rPr lang="en-GB" sz="2400" smtClean="0"/>
              <a:t>‘feedback aims to reduce the gap between</a:t>
            </a:r>
          </a:p>
          <a:p>
            <a:pPr>
              <a:lnSpc>
                <a:spcPct val="90000"/>
              </a:lnSpc>
              <a:buFontTx/>
              <a:buNone/>
            </a:pPr>
            <a:r>
              <a:rPr lang="en-GB" sz="2400" smtClean="0"/>
              <a:t>where the student is and where he or she is</a:t>
            </a:r>
          </a:p>
          <a:p>
            <a:pPr>
              <a:lnSpc>
                <a:spcPct val="90000"/>
              </a:lnSpc>
              <a:buFontTx/>
              <a:buNone/>
            </a:pPr>
            <a:r>
              <a:rPr lang="en-GB" sz="2400" smtClean="0"/>
              <a:t>“meant to be”’</a:t>
            </a:r>
          </a:p>
          <a:p>
            <a:pPr>
              <a:lnSpc>
                <a:spcPct val="90000"/>
              </a:lnSpc>
              <a:buFontTx/>
              <a:buNone/>
            </a:pPr>
            <a:endParaRPr lang="en-GB" sz="2400" smtClean="0"/>
          </a:p>
          <a:p>
            <a:pPr>
              <a:lnSpc>
                <a:spcPct val="90000"/>
              </a:lnSpc>
              <a:buFontTx/>
              <a:buNone/>
            </a:pPr>
            <a:r>
              <a:rPr lang="en-GB" sz="2400" smtClean="0"/>
              <a:t>From John Hattie – Visible learning for Teachers 2012</a:t>
            </a:r>
            <a:endParaRPr lang="en-US" sz="2400" smtClean="0"/>
          </a:p>
        </p:txBody>
      </p:sp>
    </p:spTree>
    <p:extLst>
      <p:ext uri="{BB962C8B-B14F-4D97-AF65-F5344CB8AC3E}">
        <p14:creationId xmlns:p14="http://schemas.microsoft.com/office/powerpoint/2010/main" val="656533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Challenges</a:t>
            </a:r>
            <a:endParaRPr lang="en-GB" dirty="0"/>
          </a:p>
        </p:txBody>
      </p:sp>
      <p:sp>
        <p:nvSpPr>
          <p:cNvPr id="3" name="Content Placeholder 2"/>
          <p:cNvSpPr>
            <a:spLocks noGrp="1"/>
          </p:cNvSpPr>
          <p:nvPr>
            <p:ph idx="1"/>
          </p:nvPr>
        </p:nvSpPr>
        <p:spPr>
          <a:xfrm>
            <a:off x="457200" y="1340768"/>
            <a:ext cx="8229600" cy="4785395"/>
          </a:xfrm>
        </p:spPr>
        <p:txBody>
          <a:bodyPr>
            <a:normAutofit lnSpcReduction="10000"/>
          </a:bodyPr>
          <a:lstStyle/>
          <a:p>
            <a:r>
              <a:rPr lang="en-GB" dirty="0" smtClean="0"/>
              <a:t>The legacy of levels based thinking:</a:t>
            </a:r>
          </a:p>
          <a:p>
            <a:pPr lvl="1"/>
            <a:r>
              <a:rPr lang="en-GB" dirty="0" smtClean="0"/>
              <a:t>Linear language</a:t>
            </a:r>
          </a:p>
          <a:p>
            <a:pPr lvl="1"/>
            <a:r>
              <a:rPr lang="en-GB" dirty="0" smtClean="0"/>
              <a:t>Time bounded and regular progression steps</a:t>
            </a:r>
          </a:p>
          <a:p>
            <a:pPr lvl="1"/>
            <a:r>
              <a:rPr lang="en-GB" dirty="0" smtClean="0"/>
              <a:t>Good progress/ outstanding progress expressed in levels and APS and transition matrices</a:t>
            </a:r>
          </a:p>
          <a:p>
            <a:pPr lvl="1"/>
            <a:r>
              <a:rPr lang="en-GB" dirty="0" smtClean="0"/>
              <a:t> Deeply entrenched behaviours, processes and reference points linked to tracking and performance accountability</a:t>
            </a:r>
          </a:p>
          <a:p>
            <a:pPr lvl="1"/>
            <a:r>
              <a:rPr lang="en-GB" dirty="0" smtClean="0"/>
              <a:t>From unconscious or conscious competence to unconscious or conscious incompetence?</a:t>
            </a:r>
            <a:br>
              <a:rPr lang="en-GB" dirty="0" smtClean="0"/>
            </a:br>
            <a:endParaRPr lang="en-GB" dirty="0" smtClean="0"/>
          </a:p>
          <a:p>
            <a:r>
              <a:rPr lang="en-GB" dirty="0" smtClean="0"/>
              <a:t>Freedom for schools to develop own systems</a:t>
            </a:r>
          </a:p>
        </p:txBody>
      </p:sp>
    </p:spTree>
    <p:extLst>
      <p:ext uri="{BB962C8B-B14F-4D97-AF65-F5344CB8AC3E}">
        <p14:creationId xmlns:p14="http://schemas.microsoft.com/office/powerpoint/2010/main" val="2052975386"/>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rgbClr val="0000FF"/>
                </a:solidFill>
              </a:rPr>
              <a:t>Phenonmenography</a:t>
            </a:r>
            <a:r>
              <a:rPr lang="en-US" dirty="0" smtClean="0">
                <a:solidFill>
                  <a:srgbClr val="0000FF"/>
                </a:solidFill>
              </a:rPr>
              <a:t/>
            </a:r>
            <a:br>
              <a:rPr lang="en-US" dirty="0" smtClean="0">
                <a:solidFill>
                  <a:srgbClr val="0000FF"/>
                </a:solidFill>
              </a:rPr>
            </a:br>
            <a:r>
              <a:rPr lang="en-US" dirty="0" smtClean="0">
                <a:solidFill>
                  <a:srgbClr val="0000FF"/>
                </a:solidFill>
              </a:rPr>
              <a:t>What do you see?</a:t>
            </a:r>
            <a:r>
              <a:rPr lang="en-US" dirty="0">
                <a:solidFill>
                  <a:srgbClr val="0000FF"/>
                </a:solidFill>
              </a:rPr>
              <a:t/>
            </a:r>
            <a:br>
              <a:rPr lang="en-US" dirty="0">
                <a:solidFill>
                  <a:srgbClr val="0000FF"/>
                </a:solidFill>
              </a:rPr>
            </a:br>
            <a:endParaRPr lang="en-GB" dirty="0"/>
          </a:p>
        </p:txBody>
      </p:sp>
      <p:sp>
        <p:nvSpPr>
          <p:cNvPr id="3" name="Content Placeholder 2"/>
          <p:cNvSpPr>
            <a:spLocks noGrp="1"/>
          </p:cNvSpPr>
          <p:nvPr>
            <p:ph idx="1"/>
          </p:nvPr>
        </p:nvSpPr>
        <p:spPr/>
        <p:txBody>
          <a:bodyPr/>
          <a:lstStyle/>
          <a:p>
            <a:endParaRPr lang="en-GB" dirty="0"/>
          </a:p>
        </p:txBody>
      </p:sp>
    </p:spTree>
    <p:extLst>
      <p:ext uri="{BB962C8B-B14F-4D97-AF65-F5344CB8AC3E}">
        <p14:creationId xmlns:p14="http://schemas.microsoft.com/office/powerpoint/2010/main" val="2421241312"/>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solidFill>
                  <a:srgbClr val="0000FF"/>
                </a:solidFill>
              </a:rPr>
              <a:t>Phenonmenography</a:t>
            </a:r>
            <a:r>
              <a:rPr lang="en-US" dirty="0" smtClean="0">
                <a:solidFill>
                  <a:srgbClr val="0000FF"/>
                </a:solidFill>
              </a:rPr>
              <a:t/>
            </a:r>
            <a:br>
              <a:rPr lang="en-US" dirty="0" smtClean="0">
                <a:solidFill>
                  <a:srgbClr val="0000FF"/>
                </a:solidFill>
              </a:rPr>
            </a:br>
            <a:r>
              <a:rPr lang="en-US" dirty="0" smtClean="0">
                <a:solidFill>
                  <a:srgbClr val="0000FF"/>
                </a:solidFill>
              </a:rPr>
              <a:t>Why do you get different outcomes</a:t>
            </a:r>
            <a:endParaRPr lang="en-US" dirty="0">
              <a:solidFill>
                <a:srgbClr val="0000FF"/>
              </a:solidFill>
            </a:endParaRPr>
          </a:p>
        </p:txBody>
      </p:sp>
      <p:sp>
        <p:nvSpPr>
          <p:cNvPr id="3" name="Content Placeholder 2"/>
          <p:cNvSpPr>
            <a:spLocks noGrp="1"/>
          </p:cNvSpPr>
          <p:nvPr>
            <p:ph idx="1"/>
          </p:nvPr>
        </p:nvSpPr>
        <p:spPr/>
        <p:txBody>
          <a:bodyPr/>
          <a:lstStyle/>
          <a:p>
            <a:endParaRPr lang="en-US" dirty="0" smtClean="0"/>
          </a:p>
          <a:p>
            <a:r>
              <a:rPr lang="en-US" dirty="0" smtClean="0"/>
              <a:t>Explore and describe the differences in how people understood, experienced, or thought about a particular phenomenon or an aspect of the world</a:t>
            </a:r>
          </a:p>
          <a:p>
            <a:r>
              <a:rPr lang="en-US" dirty="0" smtClean="0"/>
              <a:t>So why you get different</a:t>
            </a:r>
          </a:p>
          <a:p>
            <a:pPr marL="0" indent="0">
              <a:buNone/>
            </a:pPr>
            <a:r>
              <a:rPr lang="en-US" dirty="0"/>
              <a:t> </a:t>
            </a:r>
            <a:r>
              <a:rPr lang="en-US" dirty="0" smtClean="0"/>
              <a:t>   outcomes</a:t>
            </a:r>
          </a:p>
          <a:p>
            <a:endParaRPr lang="en-US" dirty="0"/>
          </a:p>
        </p:txBody>
      </p:sp>
      <p:pic>
        <p:nvPicPr>
          <p:cNvPr id="4" name="Picture 3" descr="Unknown-1.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4700" y="4292600"/>
            <a:ext cx="3289300" cy="2463800"/>
          </a:xfrm>
          <a:prstGeom prst="rect">
            <a:avLst/>
          </a:prstGeom>
        </p:spPr>
      </p:pic>
    </p:spTree>
    <p:extLst>
      <p:ext uri="{BB962C8B-B14F-4D97-AF65-F5344CB8AC3E}">
        <p14:creationId xmlns:p14="http://schemas.microsoft.com/office/powerpoint/2010/main" val="118826979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This call may be recorded for training purposes.</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‘As a teacher is teaching in the classroom, and interacting with students and discussing the object of learning with them, he or she gains a better and clearer understanding of the object of learning himself or herself.</a:t>
            </a:r>
          </a:p>
          <a:p>
            <a:pPr marL="0" indent="0">
              <a:buNone/>
            </a:pPr>
            <a:r>
              <a:rPr lang="en-GB" dirty="0"/>
              <a:t>Tuning </a:t>
            </a:r>
            <a:r>
              <a:rPr lang="en-GB" dirty="0" smtClean="0"/>
              <a:t>in….</a:t>
            </a:r>
          </a:p>
          <a:p>
            <a:pPr marL="0" indent="0">
              <a:buNone/>
            </a:pPr>
            <a:r>
              <a:rPr lang="en-GB" dirty="0"/>
              <a:t>Often you need to adjust the speed and depth of your teaching according to students’ responses as the lesson proceeds.</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529968948"/>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90"/>
                </a:solidFill>
              </a:rPr>
              <a:t>Catering for individual difference</a:t>
            </a:r>
            <a:endParaRPr lang="en-US" dirty="0">
              <a:solidFill>
                <a:srgbClr val="000090"/>
              </a:solidFill>
            </a:endParaRPr>
          </a:p>
        </p:txBody>
      </p:sp>
      <p:sp>
        <p:nvSpPr>
          <p:cNvPr id="3" name="Content Placeholder 2"/>
          <p:cNvSpPr>
            <a:spLocks noGrp="1"/>
          </p:cNvSpPr>
          <p:nvPr>
            <p:ph idx="1"/>
          </p:nvPr>
        </p:nvSpPr>
        <p:spPr>
          <a:xfrm>
            <a:off x="457200" y="1254126"/>
            <a:ext cx="8229600" cy="4872038"/>
          </a:xfrm>
        </p:spPr>
        <p:txBody>
          <a:bodyPr>
            <a:normAutofit/>
          </a:bodyPr>
          <a:lstStyle/>
          <a:p>
            <a:r>
              <a:rPr lang="en-US" dirty="0" smtClean="0"/>
              <a:t>First </a:t>
            </a:r>
            <a:r>
              <a:rPr lang="en-US" dirty="0" err="1" smtClean="0"/>
              <a:t>recognise</a:t>
            </a:r>
            <a:r>
              <a:rPr lang="en-US" dirty="0" smtClean="0"/>
              <a:t> that the students may understand what the teacher intends to teach in different ways, different learning outcomes</a:t>
            </a:r>
            <a:br>
              <a:rPr lang="en-US" dirty="0" smtClean="0"/>
            </a:br>
            <a:endParaRPr lang="en-US" dirty="0" smtClean="0"/>
          </a:p>
          <a:p>
            <a:r>
              <a:rPr lang="en-US" dirty="0" smtClean="0"/>
              <a:t>So  find out what these different ways of understanding are and…</a:t>
            </a:r>
            <a:br>
              <a:rPr lang="en-US" dirty="0" smtClean="0"/>
            </a:br>
            <a:endParaRPr lang="en-US" dirty="0" smtClean="0"/>
          </a:p>
          <a:p>
            <a:r>
              <a:rPr lang="en-US" dirty="0" smtClean="0"/>
              <a:t>Consider how teaching should be structured to enable students to see what is taught in the intended way.</a:t>
            </a:r>
          </a:p>
        </p:txBody>
      </p:sp>
    </p:spTree>
    <p:extLst>
      <p:ext uri="{BB962C8B-B14F-4D97-AF65-F5344CB8AC3E}">
        <p14:creationId xmlns:p14="http://schemas.microsoft.com/office/powerpoint/2010/main" val="268449843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Teachers use effective planning to help children learn well</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n-GB" dirty="0" smtClean="0"/>
              <a:t>What  methods are you regularly using to understand children’s current knowledge and understanding?</a:t>
            </a:r>
          </a:p>
          <a:p>
            <a:pPr marL="514350" indent="-514350">
              <a:buAutoNum type="arabicPeriod"/>
            </a:pPr>
            <a:r>
              <a:rPr lang="en-GB" dirty="0" smtClean="0"/>
              <a:t>What are common areas that children find difficult? (tough in the early years of teaching)</a:t>
            </a:r>
          </a:p>
          <a:p>
            <a:pPr marL="514350" indent="-514350">
              <a:buAutoNum type="arabicPeriod"/>
            </a:pPr>
            <a:r>
              <a:rPr lang="en-GB" dirty="0" smtClean="0"/>
              <a:t>How do you suspend your natural attitude?</a:t>
            </a:r>
            <a:endParaRPr lang="en-GB" dirty="0"/>
          </a:p>
        </p:txBody>
      </p:sp>
    </p:spTree>
    <p:extLst>
      <p:ext uri="{BB962C8B-B14F-4D97-AF65-F5344CB8AC3E}">
        <p14:creationId xmlns:p14="http://schemas.microsoft.com/office/powerpoint/2010/main" val="2356995552"/>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smtClean="0"/>
              <a:t>Redefining Learning Objectives? </a:t>
            </a:r>
          </a:p>
        </p:txBody>
      </p:sp>
      <p:sp>
        <p:nvSpPr>
          <p:cNvPr id="3" name="Content Placeholder 2"/>
          <p:cNvSpPr>
            <a:spLocks noGrp="1"/>
          </p:cNvSpPr>
          <p:nvPr>
            <p:ph idx="1"/>
          </p:nvPr>
        </p:nvSpPr>
        <p:spPr>
          <a:xfrm>
            <a:off x="468313" y="1412875"/>
            <a:ext cx="8229600" cy="4464050"/>
          </a:xfrm>
        </p:spPr>
        <p:txBody>
          <a:bodyPr>
            <a:normAutofit fontScale="85000" lnSpcReduction="20000"/>
          </a:bodyPr>
          <a:lstStyle/>
          <a:p>
            <a:pPr>
              <a:defRPr/>
            </a:pPr>
            <a:r>
              <a:rPr lang="en-GB" b="1" dirty="0" smtClean="0"/>
              <a:t>Differentiating for variation, not ability </a:t>
            </a:r>
            <a:r>
              <a:rPr lang="en-GB" dirty="0" smtClean="0"/>
              <a:t>means:</a:t>
            </a:r>
            <a:br>
              <a:rPr lang="en-GB" dirty="0" smtClean="0"/>
            </a:br>
            <a:endParaRPr lang="en-GB" dirty="0" smtClean="0"/>
          </a:p>
          <a:p>
            <a:pPr lvl="1">
              <a:defRPr/>
            </a:pPr>
            <a:r>
              <a:rPr lang="en-GB" dirty="0"/>
              <a:t>Barriers to learning are most likely in areas that teachers find it difficult to appreciate may be problems: learners who don’t have problems seeing it like the teacher are seen as able and those who do are seen as less able</a:t>
            </a:r>
            <a:r>
              <a:rPr lang="en-GB" dirty="0" smtClean="0"/>
              <a:t>... rather </a:t>
            </a:r>
            <a:r>
              <a:rPr lang="en-GB" dirty="0"/>
              <a:t>than having a </a:t>
            </a:r>
            <a:r>
              <a:rPr lang="en-GB" b="1" dirty="0"/>
              <a:t>less complete </a:t>
            </a:r>
            <a:r>
              <a:rPr lang="en-GB" b="1" dirty="0" smtClean="0"/>
              <a:t>picture</a:t>
            </a:r>
          </a:p>
          <a:p>
            <a:pPr lvl="1">
              <a:defRPr/>
            </a:pPr>
            <a:endParaRPr lang="en-GB" b="1" dirty="0" smtClean="0"/>
          </a:p>
          <a:p>
            <a:pPr lvl="1">
              <a:defRPr/>
            </a:pPr>
            <a:r>
              <a:rPr lang="en-GB" dirty="0" smtClean="0"/>
              <a:t>In lesson planning, less attention to the overall learning objective (an outcome) and </a:t>
            </a:r>
            <a:r>
              <a:rPr lang="en-GB" b="1" dirty="0" smtClean="0"/>
              <a:t>more forensic focus </a:t>
            </a:r>
            <a:r>
              <a:rPr lang="en-GB" dirty="0" smtClean="0"/>
              <a:t>on what the child/group need to know, do, understand in order to build their success, overcome a barrier/gap towards the long term objective.</a:t>
            </a:r>
            <a:br>
              <a:rPr lang="en-GB" dirty="0" smtClean="0"/>
            </a:br>
            <a:endParaRPr lang="en-GB" dirty="0" smtClean="0"/>
          </a:p>
          <a:p>
            <a:pPr lvl="1">
              <a:defRPr/>
            </a:pPr>
            <a:r>
              <a:rPr lang="en-GB" b="1" dirty="0" smtClean="0"/>
              <a:t>Thorough consideration in planning </a:t>
            </a:r>
            <a:r>
              <a:rPr lang="en-GB" dirty="0" smtClean="0"/>
              <a:t>the </a:t>
            </a:r>
            <a:r>
              <a:rPr lang="en-GB" dirty="0"/>
              <a:t>object of learning is </a:t>
            </a:r>
            <a:r>
              <a:rPr lang="en-GB" dirty="0" smtClean="0"/>
              <a:t>the most important focus e.g. where to start is fundamental.. The point of departure and a firm grasp of the whole area</a:t>
            </a:r>
            <a:endParaRPr lang="en-GB" dirty="0"/>
          </a:p>
          <a:p>
            <a:pPr>
              <a:defRPr/>
            </a:pPr>
            <a:endParaRPr lang="en-GB" dirty="0" smtClean="0"/>
          </a:p>
          <a:p>
            <a:pPr lvl="1">
              <a:defRPr/>
            </a:pPr>
            <a:endParaRPr lang="en-GB" dirty="0"/>
          </a:p>
        </p:txBody>
      </p:sp>
    </p:spTree>
    <p:extLst>
      <p:ext uri="{BB962C8B-B14F-4D97-AF65-F5344CB8AC3E}">
        <p14:creationId xmlns:p14="http://schemas.microsoft.com/office/powerpoint/2010/main" val="4138745625"/>
      </p:ext>
    </p:extLst>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Revealing “cold” tasks?</a:t>
            </a:r>
            <a:endParaRPr lang="en-GB" dirty="0"/>
          </a:p>
        </p:txBody>
      </p:sp>
      <p:sp>
        <p:nvSpPr>
          <p:cNvPr id="3" name="Content Placeholder 2"/>
          <p:cNvSpPr>
            <a:spLocks noGrp="1"/>
          </p:cNvSpPr>
          <p:nvPr>
            <p:ph idx="1"/>
          </p:nvPr>
        </p:nvSpPr>
        <p:spPr/>
        <p:txBody>
          <a:bodyPr/>
          <a:lstStyle/>
          <a:p>
            <a:r>
              <a:rPr lang="en-GB" dirty="0" smtClean="0"/>
              <a:t>Rich assessment task exemplified</a:t>
            </a:r>
          </a:p>
          <a:p>
            <a:endParaRPr lang="en-GB" dirty="0"/>
          </a:p>
          <a:p>
            <a:r>
              <a:rPr lang="en-GB" dirty="0" smtClean="0"/>
              <a:t>English</a:t>
            </a:r>
            <a:br>
              <a:rPr lang="en-GB" dirty="0" smtClean="0"/>
            </a:br>
            <a:endParaRPr lang="en-GB" dirty="0" smtClean="0"/>
          </a:p>
          <a:p>
            <a:r>
              <a:rPr lang="en-GB" dirty="0" smtClean="0"/>
              <a:t>Maths</a:t>
            </a:r>
            <a:br>
              <a:rPr lang="en-GB" dirty="0" smtClean="0"/>
            </a:br>
            <a:endParaRPr lang="en-GB" dirty="0"/>
          </a:p>
        </p:txBody>
      </p:sp>
    </p:spTree>
    <p:extLst>
      <p:ext uri="{BB962C8B-B14F-4D97-AF65-F5344CB8AC3E}">
        <p14:creationId xmlns:p14="http://schemas.microsoft.com/office/powerpoint/2010/main" val="70801198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antsnet\AppData\Local\Microsoft\Windows\Temporary Internet Files\Content.IE5\RH6E5G5V\Thinking-Ma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04664"/>
            <a:ext cx="5413701" cy="541370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5868144" y="1059286"/>
            <a:ext cx="3178696" cy="41044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sz="2400" dirty="0"/>
              <a:t>Questions this raises</a:t>
            </a:r>
            <a:r>
              <a:rPr lang="en-GB" sz="2400" dirty="0" smtClean="0"/>
              <a:t>?</a:t>
            </a:r>
          </a:p>
          <a:p>
            <a:endParaRPr lang="en-GB" sz="2400" dirty="0"/>
          </a:p>
          <a:p>
            <a:r>
              <a:rPr lang="en-GB" sz="2400" dirty="0" smtClean="0"/>
              <a:t>Implications for…?</a:t>
            </a:r>
            <a:br>
              <a:rPr lang="en-GB" sz="2400" dirty="0" smtClean="0"/>
            </a:br>
            <a:endParaRPr lang="en-GB" sz="2400" dirty="0" smtClean="0"/>
          </a:p>
          <a:p>
            <a:r>
              <a:rPr lang="en-GB" sz="2400" dirty="0" smtClean="0"/>
              <a:t>What, if anything, might we do about developing our teachers’ pedagogy?</a:t>
            </a:r>
            <a:br>
              <a:rPr lang="en-GB" sz="2400" dirty="0" smtClean="0"/>
            </a:br>
            <a:endParaRPr lang="en-GB" sz="2400" dirty="0"/>
          </a:p>
          <a:p>
            <a:endParaRPr lang="en-GB" sz="2400" dirty="0"/>
          </a:p>
        </p:txBody>
      </p:sp>
    </p:spTree>
    <p:extLst>
      <p:ext uri="{BB962C8B-B14F-4D97-AF65-F5344CB8AC3E}">
        <p14:creationId xmlns:p14="http://schemas.microsoft.com/office/powerpoint/2010/main" val="3795100399"/>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Re-imagining Differentiation</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Differentiates, </a:t>
            </a:r>
            <a:r>
              <a:rPr lang="en-GB" dirty="0"/>
              <a:t>not by a teacher’s notion of “ability</a:t>
            </a:r>
            <a:r>
              <a:rPr lang="en-GB" dirty="0" smtClean="0"/>
              <a:t>”, </a:t>
            </a:r>
            <a:r>
              <a:rPr lang="en-GB" dirty="0"/>
              <a:t>but through the </a:t>
            </a:r>
            <a:r>
              <a:rPr lang="en-GB" dirty="0" smtClean="0"/>
              <a:t>teacher’s </a:t>
            </a:r>
            <a:r>
              <a:rPr lang="en-GB" dirty="0"/>
              <a:t>insights into the </a:t>
            </a:r>
            <a:r>
              <a:rPr lang="en-GB" b="1" dirty="0"/>
              <a:t>way each learner is “seeing”</a:t>
            </a:r>
            <a:r>
              <a:rPr lang="en-GB" dirty="0"/>
              <a:t> the learning intention of the task. </a:t>
            </a:r>
            <a:endParaRPr lang="en-GB" dirty="0" smtClean="0"/>
          </a:p>
          <a:p>
            <a:endParaRPr lang="en-GB" dirty="0"/>
          </a:p>
          <a:p>
            <a:r>
              <a:rPr lang="en-GB" dirty="0" smtClean="0"/>
              <a:t>This </a:t>
            </a:r>
            <a:r>
              <a:rPr lang="en-GB" dirty="0"/>
              <a:t>derives from </a:t>
            </a:r>
            <a:r>
              <a:rPr lang="en-GB" b="1" dirty="0"/>
              <a:t>more assessment alongside </a:t>
            </a:r>
            <a:r>
              <a:rPr lang="en-GB" dirty="0" smtClean="0"/>
              <a:t>pupils, </a:t>
            </a:r>
            <a:r>
              <a:rPr lang="en-GB" dirty="0"/>
              <a:t>not just of </a:t>
            </a:r>
            <a:r>
              <a:rPr lang="en-GB" dirty="0" smtClean="0"/>
              <a:t>them, </a:t>
            </a:r>
            <a:r>
              <a:rPr lang="en-GB" dirty="0"/>
              <a:t>and draws on </a:t>
            </a:r>
            <a:r>
              <a:rPr lang="en-GB" b="1" dirty="0"/>
              <a:t>deep subject knowledge</a:t>
            </a:r>
            <a:r>
              <a:rPr lang="en-GB" dirty="0"/>
              <a:t>, including knowing where to </a:t>
            </a:r>
            <a:r>
              <a:rPr lang="en-GB" b="1" dirty="0"/>
              <a:t>anticipate</a:t>
            </a:r>
            <a:r>
              <a:rPr lang="en-GB" dirty="0"/>
              <a:t> and how to </a:t>
            </a:r>
            <a:r>
              <a:rPr lang="en-GB" b="1" dirty="0"/>
              <a:t>provoke, </a:t>
            </a:r>
            <a:r>
              <a:rPr lang="en-GB" b="1" dirty="0" smtClean="0"/>
              <a:t>misconceptions</a:t>
            </a:r>
            <a:r>
              <a:rPr lang="en-GB" dirty="0" smtClean="0"/>
              <a:t/>
            </a:r>
            <a:br>
              <a:rPr lang="en-GB" dirty="0" smtClean="0"/>
            </a:br>
            <a:endParaRPr lang="en-GB" dirty="0" smtClean="0"/>
          </a:p>
          <a:p>
            <a:r>
              <a:rPr lang="en-GB" dirty="0"/>
              <a:t>Finding </a:t>
            </a:r>
            <a:r>
              <a:rPr lang="en-GB" dirty="0" smtClean="0"/>
              <a:t>the right, “different”, </a:t>
            </a:r>
            <a:r>
              <a:rPr lang="en-GB" dirty="0"/>
              <a:t>ways to get them all to a </a:t>
            </a:r>
            <a:r>
              <a:rPr lang="en-GB" b="1" dirty="0"/>
              <a:t>sufficiently secure point</a:t>
            </a:r>
            <a:r>
              <a:rPr lang="en-GB" dirty="0"/>
              <a:t>.</a:t>
            </a:r>
          </a:p>
          <a:p>
            <a:endParaRPr lang="en-GB" dirty="0"/>
          </a:p>
          <a:p>
            <a:endParaRPr lang="en-GB" dirty="0"/>
          </a:p>
        </p:txBody>
      </p:sp>
    </p:spTree>
    <p:extLst>
      <p:ext uri="{BB962C8B-B14F-4D97-AF65-F5344CB8AC3E}">
        <p14:creationId xmlns:p14="http://schemas.microsoft.com/office/powerpoint/2010/main" val="3862918007"/>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Precise learning model</a:t>
            </a:r>
            <a:endParaRPr lang="en-GB" dirty="0"/>
          </a:p>
        </p:txBody>
      </p:sp>
      <p:sp>
        <p:nvSpPr>
          <p:cNvPr id="3" name="Content Placeholder 2"/>
          <p:cNvSpPr>
            <a:spLocks noGrp="1"/>
          </p:cNvSpPr>
          <p:nvPr>
            <p:ph idx="1"/>
          </p:nvPr>
        </p:nvSpPr>
        <p:spPr>
          <a:xfrm>
            <a:off x="457200" y="1412776"/>
            <a:ext cx="8229600" cy="4032449"/>
          </a:xfrm>
        </p:spPr>
        <p:txBody>
          <a:bodyPr>
            <a:normAutofit/>
          </a:bodyPr>
          <a:lstStyle/>
          <a:p>
            <a:pPr marL="457200" indent="-457200">
              <a:spcAft>
                <a:spcPts val="600"/>
              </a:spcAft>
              <a:buFont typeface="+mj-lt"/>
              <a:buAutoNum type="arabicPeriod"/>
            </a:pPr>
            <a:r>
              <a:rPr lang="en-GB" sz="2400" dirty="0" smtClean="0"/>
              <a:t>Precision in defining what pupils need to learn.</a:t>
            </a:r>
          </a:p>
          <a:p>
            <a:pPr marL="457200" indent="-457200">
              <a:spcAft>
                <a:spcPts val="600"/>
              </a:spcAft>
              <a:buFont typeface="+mj-lt"/>
              <a:buAutoNum type="arabicPeriod"/>
            </a:pPr>
            <a:r>
              <a:rPr lang="en-GB" sz="2400" dirty="0" smtClean="0"/>
              <a:t>Precision in defining what must be taught.</a:t>
            </a:r>
          </a:p>
          <a:p>
            <a:pPr marL="457200" indent="-457200">
              <a:spcAft>
                <a:spcPts val="600"/>
              </a:spcAft>
              <a:buFont typeface="+mj-lt"/>
              <a:buAutoNum type="arabicPeriod"/>
            </a:pPr>
            <a:r>
              <a:rPr lang="en-GB" sz="2400" dirty="0" smtClean="0"/>
              <a:t>Identifying key moments in lessons where this precise knowledge should be understood.</a:t>
            </a:r>
          </a:p>
          <a:p>
            <a:pPr marL="457200" indent="-457200">
              <a:spcAft>
                <a:spcPts val="600"/>
              </a:spcAft>
              <a:buFont typeface="+mj-lt"/>
              <a:buAutoNum type="arabicPeriod"/>
            </a:pPr>
            <a:r>
              <a:rPr lang="en-GB" sz="2400" dirty="0" smtClean="0"/>
              <a:t>Checking that all understand.</a:t>
            </a:r>
          </a:p>
          <a:p>
            <a:pPr marL="457200" indent="-457200">
              <a:spcAft>
                <a:spcPts val="600"/>
              </a:spcAft>
              <a:buFont typeface="+mj-lt"/>
              <a:buAutoNum type="arabicPeriod"/>
            </a:pPr>
            <a:r>
              <a:rPr lang="en-GB" sz="2400" dirty="0" smtClean="0"/>
              <a:t>Dealing with the spread.</a:t>
            </a:r>
          </a:p>
          <a:p>
            <a:pPr marL="457200" indent="-457200">
              <a:spcAft>
                <a:spcPts val="600"/>
              </a:spcAft>
              <a:buFont typeface="+mj-lt"/>
              <a:buAutoNum type="arabicPeriod"/>
            </a:pPr>
            <a:r>
              <a:rPr lang="en-GB" sz="2400" dirty="0" smtClean="0"/>
              <a:t>Applying the understood knowledge to do meaningful science.</a:t>
            </a:r>
            <a:endParaRPr lang="en-GB" sz="2400" dirty="0"/>
          </a:p>
        </p:txBody>
      </p:sp>
    </p:spTree>
    <p:extLst>
      <p:ext uri="{BB962C8B-B14F-4D97-AF65-F5344CB8AC3E}">
        <p14:creationId xmlns:p14="http://schemas.microsoft.com/office/powerpoint/2010/main" val="282960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123" y="764705"/>
            <a:ext cx="8853442"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1463653"/>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The engaging enquiry about the topic</a:t>
            </a:r>
            <a:endParaRPr lang="en-GB" dirty="0"/>
          </a:p>
        </p:txBody>
      </p:sp>
      <p:sp>
        <p:nvSpPr>
          <p:cNvPr id="3" name="Content Placeholder 2"/>
          <p:cNvSpPr>
            <a:spLocks noGrp="1"/>
          </p:cNvSpPr>
          <p:nvPr>
            <p:ph idx="1"/>
          </p:nvPr>
        </p:nvSpPr>
        <p:spPr/>
        <p:txBody>
          <a:bodyPr/>
          <a:lstStyle/>
          <a:p>
            <a:pPr>
              <a:spcAft>
                <a:spcPts val="1200"/>
              </a:spcAft>
            </a:pPr>
            <a:r>
              <a:rPr lang="en-GB" dirty="0" smtClean="0"/>
              <a:t>Which shoe has the best grip?</a:t>
            </a:r>
          </a:p>
          <a:p>
            <a:pPr>
              <a:spcAft>
                <a:spcPts val="1200"/>
              </a:spcAft>
            </a:pPr>
            <a:r>
              <a:rPr lang="en-GB" dirty="0" smtClean="0"/>
              <a:t>How can I make the film canister fly higher?</a:t>
            </a:r>
          </a:p>
          <a:p>
            <a:pPr>
              <a:spcAft>
                <a:spcPts val="1200"/>
              </a:spcAft>
            </a:pPr>
            <a:r>
              <a:rPr lang="en-GB" dirty="0" smtClean="0"/>
              <a:t>Which material would be best to make a hat from?</a:t>
            </a:r>
          </a:p>
          <a:p>
            <a:pPr>
              <a:spcAft>
                <a:spcPts val="1200"/>
              </a:spcAft>
            </a:pPr>
            <a:r>
              <a:rPr lang="en-GB" dirty="0" smtClean="0"/>
              <a:t>Can you make a sound muffler to protect the babies ears?</a:t>
            </a:r>
            <a:endParaRPr lang="en-GB" dirty="0"/>
          </a:p>
        </p:txBody>
      </p:sp>
    </p:spTree>
    <p:extLst>
      <p:ext uri="{BB962C8B-B14F-4D97-AF65-F5344CB8AC3E}">
        <p14:creationId xmlns:p14="http://schemas.microsoft.com/office/powerpoint/2010/main" val="934057078"/>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02384" y="4232507"/>
            <a:ext cx="4068410" cy="830997"/>
          </a:xfrm>
          <a:prstGeom prst="rect">
            <a:avLst/>
          </a:prstGeom>
          <a:noFill/>
        </p:spPr>
        <p:txBody>
          <a:bodyPr wrap="square" rtlCol="0">
            <a:spAutoFit/>
          </a:bodyPr>
          <a:lstStyle/>
          <a:p>
            <a:pPr algn="ctr" defTabSz="457200"/>
            <a:r>
              <a:rPr lang="en-US" sz="2800" dirty="0" smtClean="0">
                <a:solidFill>
                  <a:prstClr val="black"/>
                </a:solidFill>
                <a:latin typeface="Arial"/>
              </a:rPr>
              <a:t>Understanding </a:t>
            </a:r>
            <a:r>
              <a:rPr lang="en-US" sz="2000" dirty="0" smtClean="0">
                <a:solidFill>
                  <a:prstClr val="black"/>
                </a:solidFill>
                <a:latin typeface="Arial"/>
              </a:rPr>
              <a:t>(comprehension)</a:t>
            </a:r>
            <a:endParaRPr lang="en-US" sz="2000" dirty="0">
              <a:solidFill>
                <a:prstClr val="black"/>
              </a:solidFill>
              <a:latin typeface="Arial"/>
            </a:endParaRPr>
          </a:p>
        </p:txBody>
      </p:sp>
      <p:grpSp>
        <p:nvGrpSpPr>
          <p:cNvPr id="9" name="Group 8"/>
          <p:cNvGrpSpPr/>
          <p:nvPr/>
        </p:nvGrpSpPr>
        <p:grpSpPr>
          <a:xfrm>
            <a:off x="-376641" y="536145"/>
            <a:ext cx="11400165" cy="7285343"/>
            <a:chOff x="-606951" y="534606"/>
            <a:chExt cx="11400165" cy="7285343"/>
          </a:xfrm>
        </p:grpSpPr>
        <p:pic>
          <p:nvPicPr>
            <p:cNvPr id="4" name="Content Placeholder 4"/>
            <p:cNvPicPr>
              <a:picLocks noChangeAspect="1"/>
            </p:cNvPicPr>
            <p:nvPr/>
          </p:nvPicPr>
          <p:blipFill>
            <a:blip r:embed="rId3"/>
            <a:srcRect l="-8237" r="-8237"/>
            <a:stretch>
              <a:fillRect/>
            </a:stretch>
          </p:blipFill>
          <p:spPr>
            <a:xfrm>
              <a:off x="-606951" y="534607"/>
              <a:ext cx="10498537" cy="5548995"/>
            </a:xfrm>
            <a:prstGeom prst="rect">
              <a:avLst/>
            </a:prstGeom>
          </p:spPr>
        </p:pic>
        <p:grpSp>
          <p:nvGrpSpPr>
            <p:cNvPr id="8" name="Group 7"/>
            <p:cNvGrpSpPr/>
            <p:nvPr/>
          </p:nvGrpSpPr>
          <p:grpSpPr>
            <a:xfrm>
              <a:off x="3572263" y="534606"/>
              <a:ext cx="7220951" cy="7285343"/>
              <a:chOff x="3572263" y="534606"/>
              <a:chExt cx="7220951" cy="7285343"/>
            </a:xfrm>
          </p:grpSpPr>
          <p:sp>
            <p:nvSpPr>
              <p:cNvPr id="5" name="Isosceles Triangle 4"/>
              <p:cNvSpPr/>
              <p:nvPr/>
            </p:nvSpPr>
            <p:spPr>
              <a:xfrm flipV="1">
                <a:off x="3572263" y="534606"/>
                <a:ext cx="6191921" cy="5548995"/>
              </a:xfrm>
              <a:prstGeom prst="triangl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6" name="Isosceles Triangle 5"/>
              <p:cNvSpPr/>
              <p:nvPr/>
            </p:nvSpPr>
            <p:spPr>
              <a:xfrm flipV="1">
                <a:off x="6123185" y="4347253"/>
                <a:ext cx="3298429" cy="3472696"/>
              </a:xfrm>
              <a:prstGeom prst="triangle">
                <a:avLst>
                  <a:gd name="adj" fmla="val 471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7" name="Isosceles Triangle 6"/>
              <p:cNvSpPr/>
              <p:nvPr/>
            </p:nvSpPr>
            <p:spPr>
              <a:xfrm flipV="1">
                <a:off x="7494785" y="4347253"/>
                <a:ext cx="3298429" cy="3472696"/>
              </a:xfrm>
              <a:prstGeom prst="triangle">
                <a:avLst>
                  <a:gd name="adj" fmla="val 47121"/>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grpSp>
      </p:grpSp>
      <p:sp>
        <p:nvSpPr>
          <p:cNvPr id="10" name="TextBox 9"/>
          <p:cNvSpPr txBox="1"/>
          <p:nvPr/>
        </p:nvSpPr>
        <p:spPr>
          <a:xfrm>
            <a:off x="1919150" y="5129965"/>
            <a:ext cx="3175344" cy="830997"/>
          </a:xfrm>
          <a:prstGeom prst="rect">
            <a:avLst/>
          </a:prstGeom>
          <a:noFill/>
        </p:spPr>
        <p:txBody>
          <a:bodyPr wrap="square" rtlCol="0">
            <a:spAutoFit/>
          </a:bodyPr>
          <a:lstStyle/>
          <a:p>
            <a:pPr algn="ctr" defTabSz="457200"/>
            <a:r>
              <a:rPr lang="en-US" sz="2800" dirty="0" smtClean="0">
                <a:solidFill>
                  <a:prstClr val="white"/>
                </a:solidFill>
                <a:latin typeface="Arial"/>
              </a:rPr>
              <a:t>Knowledge            </a:t>
            </a:r>
            <a:r>
              <a:rPr lang="en-US" sz="2000" dirty="0" smtClean="0">
                <a:solidFill>
                  <a:prstClr val="white"/>
                </a:solidFill>
                <a:latin typeface="Arial"/>
              </a:rPr>
              <a:t>(recall and remembering)</a:t>
            </a:r>
            <a:endParaRPr lang="en-US" sz="2000" dirty="0">
              <a:solidFill>
                <a:prstClr val="white"/>
              </a:solidFill>
              <a:latin typeface="Arial"/>
            </a:endParaRPr>
          </a:p>
        </p:txBody>
      </p:sp>
      <p:sp>
        <p:nvSpPr>
          <p:cNvPr id="12" name="TextBox 11"/>
          <p:cNvSpPr txBox="1"/>
          <p:nvPr/>
        </p:nvSpPr>
        <p:spPr>
          <a:xfrm>
            <a:off x="1753184" y="3489108"/>
            <a:ext cx="3539765" cy="523220"/>
          </a:xfrm>
          <a:prstGeom prst="rect">
            <a:avLst/>
          </a:prstGeom>
          <a:noFill/>
        </p:spPr>
        <p:txBody>
          <a:bodyPr wrap="square" rtlCol="0">
            <a:spAutoFit/>
          </a:bodyPr>
          <a:lstStyle/>
          <a:p>
            <a:pPr algn="ctr" defTabSz="457200"/>
            <a:r>
              <a:rPr lang="en-US" sz="2800" dirty="0" smtClean="0">
                <a:solidFill>
                  <a:prstClr val="black"/>
                </a:solidFill>
                <a:latin typeface="Arial"/>
              </a:rPr>
              <a:t>Application</a:t>
            </a:r>
            <a:endParaRPr lang="en-US" sz="2000" dirty="0">
              <a:solidFill>
                <a:prstClr val="black"/>
              </a:solidFill>
              <a:latin typeface="Arial"/>
            </a:endParaRPr>
          </a:p>
        </p:txBody>
      </p:sp>
      <p:sp>
        <p:nvSpPr>
          <p:cNvPr id="13" name="TextBox 12"/>
          <p:cNvSpPr txBox="1"/>
          <p:nvPr/>
        </p:nvSpPr>
        <p:spPr>
          <a:xfrm>
            <a:off x="1510370" y="2559412"/>
            <a:ext cx="4068410" cy="523220"/>
          </a:xfrm>
          <a:prstGeom prst="rect">
            <a:avLst/>
          </a:prstGeom>
          <a:noFill/>
        </p:spPr>
        <p:txBody>
          <a:bodyPr wrap="square" rtlCol="0">
            <a:spAutoFit/>
          </a:bodyPr>
          <a:lstStyle/>
          <a:p>
            <a:pPr algn="ctr" defTabSz="457200"/>
            <a:r>
              <a:rPr lang="en-US" sz="2800" dirty="0" smtClean="0">
                <a:solidFill>
                  <a:prstClr val="black"/>
                </a:solidFill>
                <a:latin typeface="Arial"/>
              </a:rPr>
              <a:t>Analysing </a:t>
            </a:r>
            <a:endParaRPr lang="en-US" sz="2000" dirty="0">
              <a:solidFill>
                <a:prstClr val="black"/>
              </a:solidFill>
              <a:latin typeface="Arial"/>
            </a:endParaRPr>
          </a:p>
        </p:txBody>
      </p:sp>
      <p:sp>
        <p:nvSpPr>
          <p:cNvPr id="14" name="TextBox 13"/>
          <p:cNvSpPr txBox="1"/>
          <p:nvPr/>
        </p:nvSpPr>
        <p:spPr>
          <a:xfrm>
            <a:off x="1514949" y="73822"/>
            <a:ext cx="4068410" cy="523220"/>
          </a:xfrm>
          <a:prstGeom prst="rect">
            <a:avLst/>
          </a:prstGeom>
          <a:noFill/>
        </p:spPr>
        <p:txBody>
          <a:bodyPr wrap="square" rtlCol="0">
            <a:spAutoFit/>
          </a:bodyPr>
          <a:lstStyle/>
          <a:p>
            <a:pPr algn="ctr" defTabSz="457200"/>
            <a:r>
              <a:rPr lang="en-US" sz="2800" dirty="0" smtClean="0">
                <a:solidFill>
                  <a:prstClr val="black"/>
                </a:solidFill>
                <a:latin typeface="Arial"/>
              </a:rPr>
              <a:t>Creating </a:t>
            </a:r>
            <a:endParaRPr lang="en-US" sz="2000" dirty="0">
              <a:solidFill>
                <a:prstClr val="black"/>
              </a:solidFill>
              <a:latin typeface="Arial"/>
            </a:endParaRPr>
          </a:p>
        </p:txBody>
      </p:sp>
      <p:sp>
        <p:nvSpPr>
          <p:cNvPr id="15" name="TextBox 14"/>
          <p:cNvSpPr txBox="1"/>
          <p:nvPr/>
        </p:nvSpPr>
        <p:spPr>
          <a:xfrm>
            <a:off x="1552852" y="1773913"/>
            <a:ext cx="4068410" cy="523220"/>
          </a:xfrm>
          <a:prstGeom prst="rect">
            <a:avLst/>
          </a:prstGeom>
          <a:noFill/>
        </p:spPr>
        <p:txBody>
          <a:bodyPr wrap="square" rtlCol="0">
            <a:spAutoFit/>
          </a:bodyPr>
          <a:lstStyle/>
          <a:p>
            <a:pPr algn="ctr" defTabSz="457200"/>
            <a:r>
              <a:rPr lang="en-US" sz="2800" dirty="0" smtClean="0">
                <a:solidFill>
                  <a:prstClr val="black"/>
                </a:solidFill>
                <a:latin typeface="Arial"/>
              </a:rPr>
              <a:t>Evaluating </a:t>
            </a:r>
            <a:endParaRPr lang="en-US" sz="2000" dirty="0">
              <a:solidFill>
                <a:prstClr val="black"/>
              </a:solidFill>
              <a:latin typeface="Arial"/>
            </a:endParaRPr>
          </a:p>
        </p:txBody>
      </p:sp>
      <p:sp>
        <p:nvSpPr>
          <p:cNvPr id="18" name="Isosceles Triangle 17"/>
          <p:cNvSpPr/>
          <p:nvPr/>
        </p:nvSpPr>
        <p:spPr>
          <a:xfrm>
            <a:off x="395536" y="594133"/>
            <a:ext cx="6273736" cy="5455395"/>
          </a:xfrm>
          <a:prstGeom prst="triangle">
            <a:avLst>
              <a:gd name="adj" fmla="val 50167"/>
            </a:avLst>
          </a:prstGeom>
          <a:noFill/>
          <a:ln w="28575"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latin typeface="Arial"/>
            </a:endParaRPr>
          </a:p>
        </p:txBody>
      </p:sp>
      <p:sp>
        <p:nvSpPr>
          <p:cNvPr id="17" name="TextBox 16"/>
          <p:cNvSpPr txBox="1"/>
          <p:nvPr/>
        </p:nvSpPr>
        <p:spPr>
          <a:xfrm>
            <a:off x="6660232" y="5373216"/>
            <a:ext cx="2592288" cy="707886"/>
          </a:xfrm>
          <a:prstGeom prst="rect">
            <a:avLst/>
          </a:prstGeom>
          <a:noFill/>
        </p:spPr>
        <p:txBody>
          <a:bodyPr wrap="square" rtlCol="0">
            <a:spAutoFit/>
          </a:bodyPr>
          <a:lstStyle/>
          <a:p>
            <a:pPr defTabSz="457200"/>
            <a:r>
              <a:rPr lang="en-US" sz="2000" dirty="0" smtClean="0">
                <a:solidFill>
                  <a:prstClr val="black"/>
                </a:solidFill>
                <a:latin typeface="Arial"/>
              </a:rPr>
              <a:t>Teach knowledge and check</a:t>
            </a:r>
            <a:endParaRPr lang="en-US" sz="2000" dirty="0">
              <a:solidFill>
                <a:prstClr val="black"/>
              </a:solidFill>
              <a:latin typeface="Arial"/>
            </a:endParaRPr>
          </a:p>
        </p:txBody>
      </p:sp>
      <p:sp>
        <p:nvSpPr>
          <p:cNvPr id="19" name="TextBox 18"/>
          <p:cNvSpPr txBox="1"/>
          <p:nvPr/>
        </p:nvSpPr>
        <p:spPr>
          <a:xfrm>
            <a:off x="6300192" y="4365104"/>
            <a:ext cx="2843808" cy="707886"/>
          </a:xfrm>
          <a:prstGeom prst="rect">
            <a:avLst/>
          </a:prstGeom>
          <a:noFill/>
        </p:spPr>
        <p:txBody>
          <a:bodyPr wrap="square" rtlCol="0">
            <a:spAutoFit/>
          </a:bodyPr>
          <a:lstStyle/>
          <a:p>
            <a:pPr defTabSz="457200"/>
            <a:r>
              <a:rPr lang="en-US" sz="2000" dirty="0" smtClean="0">
                <a:solidFill>
                  <a:prstClr val="black"/>
                </a:solidFill>
                <a:latin typeface="Arial"/>
              </a:rPr>
              <a:t>Teach understanding and check</a:t>
            </a:r>
            <a:endParaRPr lang="en-US" sz="2000" dirty="0">
              <a:solidFill>
                <a:prstClr val="black"/>
              </a:solidFill>
              <a:latin typeface="Arial"/>
            </a:endParaRPr>
          </a:p>
        </p:txBody>
      </p:sp>
      <p:sp>
        <p:nvSpPr>
          <p:cNvPr id="20" name="TextBox 19"/>
          <p:cNvSpPr txBox="1"/>
          <p:nvPr/>
        </p:nvSpPr>
        <p:spPr>
          <a:xfrm>
            <a:off x="6228184" y="1916832"/>
            <a:ext cx="2915816" cy="1015663"/>
          </a:xfrm>
          <a:prstGeom prst="rect">
            <a:avLst/>
          </a:prstGeom>
          <a:noFill/>
        </p:spPr>
        <p:txBody>
          <a:bodyPr wrap="square" rtlCol="0">
            <a:spAutoFit/>
          </a:bodyPr>
          <a:lstStyle/>
          <a:p>
            <a:pPr defTabSz="457200"/>
            <a:r>
              <a:rPr lang="en-US" sz="2000" dirty="0" smtClean="0">
                <a:solidFill>
                  <a:prstClr val="black"/>
                </a:solidFill>
                <a:latin typeface="Arial"/>
              </a:rPr>
              <a:t>Embedding knowledge</a:t>
            </a:r>
          </a:p>
          <a:p>
            <a:pPr defTabSz="457200"/>
            <a:r>
              <a:rPr lang="en-US" sz="2000" dirty="0" smtClean="0">
                <a:solidFill>
                  <a:prstClr val="black"/>
                </a:solidFill>
                <a:latin typeface="Arial"/>
              </a:rPr>
              <a:t>through doing meaningful science</a:t>
            </a:r>
            <a:endParaRPr lang="en-US" sz="2000" dirty="0">
              <a:solidFill>
                <a:prstClr val="black"/>
              </a:solidFill>
              <a:latin typeface="Arial"/>
            </a:endParaRPr>
          </a:p>
        </p:txBody>
      </p:sp>
      <p:sp>
        <p:nvSpPr>
          <p:cNvPr id="21" name="Right Brace 20"/>
          <p:cNvSpPr/>
          <p:nvPr/>
        </p:nvSpPr>
        <p:spPr>
          <a:xfrm>
            <a:off x="5724128" y="980728"/>
            <a:ext cx="432048" cy="3168352"/>
          </a:xfrm>
          <a:prstGeom prst="rightBrace">
            <a:avLst/>
          </a:prstGeom>
          <a:ln w="28575" cmpd="sng">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defTabSz="457200"/>
            <a:endParaRPr lang="en-US">
              <a:solidFill>
                <a:prstClr val="black"/>
              </a:solidFill>
              <a:latin typeface="Arial"/>
            </a:endParaRPr>
          </a:p>
        </p:txBody>
      </p:sp>
      <p:sp>
        <p:nvSpPr>
          <p:cNvPr id="27" name="TextBox 26"/>
          <p:cNvSpPr txBox="1"/>
          <p:nvPr/>
        </p:nvSpPr>
        <p:spPr>
          <a:xfrm>
            <a:off x="1691680" y="4437112"/>
            <a:ext cx="3539765" cy="523220"/>
          </a:xfrm>
          <a:prstGeom prst="rect">
            <a:avLst/>
          </a:prstGeom>
          <a:noFill/>
        </p:spPr>
        <p:txBody>
          <a:bodyPr wrap="square" rtlCol="0">
            <a:spAutoFit/>
          </a:bodyPr>
          <a:lstStyle/>
          <a:p>
            <a:pPr algn="ctr" defTabSz="457200"/>
            <a:r>
              <a:rPr lang="en-US" sz="2800" dirty="0" smtClean="0">
                <a:solidFill>
                  <a:prstClr val="black"/>
                </a:solidFill>
                <a:latin typeface="Arial"/>
              </a:rPr>
              <a:t>Understanding</a:t>
            </a:r>
            <a:endParaRPr lang="en-US" sz="2000" dirty="0">
              <a:solidFill>
                <a:prstClr val="black"/>
              </a:solidFill>
              <a:latin typeface="Arial"/>
            </a:endParaRPr>
          </a:p>
        </p:txBody>
      </p:sp>
      <p:grpSp>
        <p:nvGrpSpPr>
          <p:cNvPr id="28" name="Group 27"/>
          <p:cNvGrpSpPr/>
          <p:nvPr/>
        </p:nvGrpSpPr>
        <p:grpSpPr>
          <a:xfrm>
            <a:off x="340461" y="531747"/>
            <a:ext cx="6336704" cy="5489541"/>
            <a:chOff x="-4556083" y="548680"/>
            <a:chExt cx="6120680" cy="5489541"/>
          </a:xfrm>
        </p:grpSpPr>
        <p:sp>
          <p:nvSpPr>
            <p:cNvPr id="24" name="Isosceles Triangle 23"/>
            <p:cNvSpPr/>
            <p:nvPr/>
          </p:nvSpPr>
          <p:spPr>
            <a:xfrm>
              <a:off x="-4556083" y="565613"/>
              <a:ext cx="6120680" cy="5472608"/>
            </a:xfrm>
            <a:prstGeom prst="triangl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Isosceles Triangle 15"/>
            <p:cNvSpPr/>
            <p:nvPr/>
          </p:nvSpPr>
          <p:spPr>
            <a:xfrm>
              <a:off x="-3564904" y="548680"/>
              <a:ext cx="4176464" cy="3672408"/>
            </a:xfrm>
            <a:prstGeom prst="triangl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TextBox 22"/>
            <p:cNvSpPr txBox="1"/>
            <p:nvPr/>
          </p:nvSpPr>
          <p:spPr>
            <a:xfrm>
              <a:off x="-2463575" y="2492986"/>
              <a:ext cx="1944216" cy="1384995"/>
            </a:xfrm>
            <a:prstGeom prst="rect">
              <a:avLst/>
            </a:prstGeom>
            <a:noFill/>
          </p:spPr>
          <p:txBody>
            <a:bodyPr wrap="square" rtlCol="0">
              <a:spAutoFit/>
            </a:bodyPr>
            <a:lstStyle/>
            <a:p>
              <a:pPr algn="ctr"/>
              <a:r>
                <a:rPr lang="en-GB" sz="2800" dirty="0" smtClean="0"/>
                <a:t>Doing some real science</a:t>
              </a:r>
              <a:endParaRPr lang="en-GB" sz="2800" dirty="0"/>
            </a:p>
          </p:txBody>
        </p:sp>
        <p:sp>
          <p:nvSpPr>
            <p:cNvPr id="25" name="TextBox 24"/>
            <p:cNvSpPr txBox="1"/>
            <p:nvPr/>
          </p:nvSpPr>
          <p:spPr>
            <a:xfrm>
              <a:off x="-3691987" y="4454045"/>
              <a:ext cx="4392488" cy="1384995"/>
            </a:xfrm>
            <a:prstGeom prst="rect">
              <a:avLst/>
            </a:prstGeom>
            <a:noFill/>
          </p:spPr>
          <p:txBody>
            <a:bodyPr wrap="square" rtlCol="0">
              <a:spAutoFit/>
            </a:bodyPr>
            <a:lstStyle/>
            <a:p>
              <a:pPr algn="ctr"/>
              <a:r>
                <a:rPr lang="en-GB" sz="2800" dirty="0" smtClean="0"/>
                <a:t>Teaching the knowledge they need to do the real science</a:t>
              </a:r>
              <a:endParaRPr lang="en-GB" sz="2800" dirty="0"/>
            </a:p>
          </p:txBody>
        </p:sp>
      </p:grpSp>
      <p:cxnSp>
        <p:nvCxnSpPr>
          <p:cNvPr id="22" name="Straight Connector 21"/>
          <p:cNvCxnSpPr/>
          <p:nvPr/>
        </p:nvCxnSpPr>
        <p:spPr>
          <a:xfrm>
            <a:off x="0" y="4215932"/>
            <a:ext cx="9425311" cy="16575"/>
          </a:xfrm>
          <a:prstGeom prst="line">
            <a:avLst/>
          </a:prstGeom>
          <a:ln w="57150" cmpd="sng">
            <a:solidFill>
              <a:srgbClr val="FF0000"/>
            </a:solidFill>
            <a:prstDash val="sys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242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8"/>
                                        </p:tgtEl>
                                        <p:attrNameLst>
                                          <p:attrName>style.visibility</p:attrName>
                                        </p:attrNameLst>
                                      </p:cBhvr>
                                      <p:to>
                                        <p:strVal val="hidden"/>
                                      </p:to>
                                    </p:set>
                                  </p:childTnLst>
                                </p:cTn>
                              </p:par>
                              <p:par>
                                <p:cTn id="27" presetID="1" presetClass="entr" presetSubtype="0" fill="hold" grpId="1"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7" grpId="0"/>
      <p:bldP spid="19" grpId="0"/>
      <p:bldP spid="20" grpId="0"/>
      <p:bldP spid="21"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39552" y="161613"/>
            <a:ext cx="4680520" cy="1728192"/>
          </a:xfrm>
          <a:prstGeom prst="ellipse">
            <a:avLst/>
          </a:prstGeom>
          <a:solidFill>
            <a:schemeClr val="accent5">
              <a:lumMod val="20000"/>
              <a:lumOff val="80000"/>
            </a:schemeClr>
          </a:solidFill>
          <a:ln>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endParaRPr lang="en-US">
              <a:solidFill>
                <a:prstClr val="white"/>
              </a:solidFill>
              <a:latin typeface="Arial"/>
            </a:endParaRPr>
          </a:p>
        </p:txBody>
      </p:sp>
      <p:cxnSp>
        <p:nvCxnSpPr>
          <p:cNvPr id="6" name="Straight Connector 5"/>
          <p:cNvCxnSpPr/>
          <p:nvPr/>
        </p:nvCxnSpPr>
        <p:spPr>
          <a:xfrm flipV="1">
            <a:off x="805443" y="2085962"/>
            <a:ext cx="7561505" cy="757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699531" y="4149080"/>
            <a:ext cx="7822059" cy="1353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832584" y="4581128"/>
            <a:ext cx="4299168" cy="1237922"/>
          </a:xfrm>
          <a:prstGeom prst="rect">
            <a:avLst/>
          </a:prstGeom>
          <a:solidFill>
            <a:srgbClr val="DBEEF4"/>
          </a:solidFill>
          <a:ln>
            <a:solidFill>
              <a:srgbClr val="558ED5"/>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a:solidFill>
                  <a:prstClr val="white"/>
                </a:solidFill>
                <a:latin typeface="Arial"/>
                <a:ea typeface="Times New Roman"/>
                <a:cs typeface="Times New Roman"/>
              </a:rPr>
              <a:t> </a:t>
            </a:r>
            <a:endParaRPr lang="en-GB" sz="1200">
              <a:solidFill>
                <a:prstClr val="white"/>
              </a:solidFill>
              <a:latin typeface="Arial"/>
              <a:ea typeface="ＭＳ 明朝"/>
              <a:cs typeface="Times New Roman"/>
            </a:endParaRPr>
          </a:p>
        </p:txBody>
      </p:sp>
      <p:sp>
        <p:nvSpPr>
          <p:cNvPr id="15" name="Rectangle 14"/>
          <p:cNvSpPr/>
          <p:nvPr/>
        </p:nvSpPr>
        <p:spPr>
          <a:xfrm>
            <a:off x="6737136" y="4581128"/>
            <a:ext cx="1605386" cy="1237922"/>
          </a:xfrm>
          <a:prstGeom prst="rect">
            <a:avLst/>
          </a:prstGeom>
          <a:solidFill>
            <a:srgbClr val="DBEEF4"/>
          </a:solidFill>
          <a:ln>
            <a:solidFill>
              <a:srgbClr val="558ED5"/>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a:solidFill>
                  <a:prstClr val="white"/>
                </a:solidFill>
                <a:latin typeface="Arial"/>
                <a:ea typeface="Times New Roman"/>
                <a:cs typeface="Times New Roman"/>
              </a:rPr>
              <a:t> </a:t>
            </a:r>
            <a:endParaRPr lang="en-GB" sz="1200">
              <a:solidFill>
                <a:prstClr val="white"/>
              </a:solidFill>
              <a:latin typeface="Arial"/>
              <a:ea typeface="ＭＳ 明朝"/>
              <a:cs typeface="Times New Roman"/>
            </a:endParaRPr>
          </a:p>
        </p:txBody>
      </p:sp>
      <p:sp>
        <p:nvSpPr>
          <p:cNvPr id="16" name="Left Arrow 15"/>
          <p:cNvSpPr/>
          <p:nvPr/>
        </p:nvSpPr>
        <p:spPr>
          <a:xfrm>
            <a:off x="5267800" y="4934820"/>
            <a:ext cx="1142817" cy="589487"/>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r>
              <a:rPr lang="en-GB" sz="1200">
                <a:solidFill>
                  <a:prstClr val="white"/>
                </a:solidFill>
                <a:latin typeface="Arial"/>
                <a:ea typeface="Times New Roman"/>
                <a:cs typeface="Times New Roman"/>
              </a:rPr>
              <a:t> </a:t>
            </a:r>
            <a:endParaRPr lang="en-GB" sz="1200">
              <a:solidFill>
                <a:prstClr val="white"/>
              </a:solidFill>
              <a:latin typeface="Arial"/>
              <a:ea typeface="ＭＳ 明朝"/>
              <a:cs typeface="Times New Roman"/>
            </a:endParaRPr>
          </a:p>
        </p:txBody>
      </p:sp>
      <p:sp>
        <p:nvSpPr>
          <p:cNvPr id="20" name="TextBox 19"/>
          <p:cNvSpPr txBox="1"/>
          <p:nvPr/>
        </p:nvSpPr>
        <p:spPr>
          <a:xfrm>
            <a:off x="899592" y="476672"/>
            <a:ext cx="4034133" cy="1200328"/>
          </a:xfrm>
          <a:prstGeom prst="rect">
            <a:avLst/>
          </a:prstGeom>
          <a:noFill/>
        </p:spPr>
        <p:txBody>
          <a:bodyPr wrap="square" rtlCol="0">
            <a:spAutoFit/>
          </a:bodyPr>
          <a:lstStyle/>
          <a:p>
            <a:pPr algn="ctr">
              <a:spcBef>
                <a:spcPts val="100"/>
              </a:spcBef>
              <a:spcAft>
                <a:spcPts val="100"/>
              </a:spcAft>
              <a:defRPr/>
            </a:pPr>
            <a:r>
              <a:rPr lang="en-US" sz="2400" dirty="0">
                <a:solidFill>
                  <a:prstClr val="black"/>
                </a:solidFill>
                <a:latin typeface="Arial"/>
                <a:cs typeface="Arial"/>
              </a:rPr>
              <a:t>What independent scientific application will they do to embed </a:t>
            </a:r>
            <a:r>
              <a:rPr lang="en-US" sz="2400" dirty="0" smtClean="0">
                <a:solidFill>
                  <a:prstClr val="black"/>
                </a:solidFill>
                <a:latin typeface="Arial"/>
                <a:cs typeface="Arial"/>
              </a:rPr>
              <a:t>learning?</a:t>
            </a:r>
            <a:endParaRPr lang="en-US" sz="2400" dirty="0">
              <a:solidFill>
                <a:prstClr val="black"/>
              </a:solidFill>
              <a:latin typeface="Arial"/>
              <a:cs typeface="Arial"/>
            </a:endParaRPr>
          </a:p>
        </p:txBody>
      </p:sp>
      <p:sp>
        <p:nvSpPr>
          <p:cNvPr id="22" name="Rectangle 21"/>
          <p:cNvSpPr/>
          <p:nvPr/>
        </p:nvSpPr>
        <p:spPr>
          <a:xfrm>
            <a:off x="903152" y="2374843"/>
            <a:ext cx="4228601" cy="369332"/>
          </a:xfrm>
          <a:prstGeom prst="rect">
            <a:avLst/>
          </a:prstGeom>
        </p:spPr>
        <p:txBody>
          <a:bodyPr wrap="square">
            <a:spAutoFit/>
          </a:bodyPr>
          <a:lstStyle/>
          <a:p>
            <a:pPr>
              <a:spcBef>
                <a:spcPts val="100"/>
              </a:spcBef>
              <a:spcAft>
                <a:spcPts val="100"/>
              </a:spcAft>
            </a:pPr>
            <a:endParaRPr lang="en-US" dirty="0">
              <a:solidFill>
                <a:prstClr val="black"/>
              </a:solidFill>
              <a:latin typeface="Arial"/>
              <a:cs typeface="Arial"/>
            </a:endParaRPr>
          </a:p>
        </p:txBody>
      </p:sp>
      <p:sp>
        <p:nvSpPr>
          <p:cNvPr id="23" name="Rectangle 22"/>
          <p:cNvSpPr/>
          <p:nvPr/>
        </p:nvSpPr>
        <p:spPr>
          <a:xfrm>
            <a:off x="832585" y="5013176"/>
            <a:ext cx="4163406" cy="400110"/>
          </a:xfrm>
          <a:prstGeom prst="rect">
            <a:avLst/>
          </a:prstGeom>
        </p:spPr>
        <p:txBody>
          <a:bodyPr wrap="square">
            <a:spAutoFit/>
          </a:bodyPr>
          <a:lstStyle/>
          <a:p>
            <a:pPr>
              <a:spcBef>
                <a:spcPts val="100"/>
              </a:spcBef>
              <a:spcAft>
                <a:spcPts val="100"/>
              </a:spcAft>
            </a:pPr>
            <a:r>
              <a:rPr lang="en-US" sz="2000" dirty="0" smtClean="0">
                <a:solidFill>
                  <a:prstClr val="black"/>
                </a:solidFill>
                <a:latin typeface="Arial"/>
                <a:cs typeface="Arial"/>
              </a:rPr>
              <a:t>Essential prior knowledge</a:t>
            </a:r>
            <a:endParaRPr lang="en-US" sz="2000" dirty="0">
              <a:solidFill>
                <a:prstClr val="black"/>
              </a:solidFill>
              <a:latin typeface="Arial"/>
              <a:cs typeface="Arial"/>
            </a:endParaRPr>
          </a:p>
        </p:txBody>
      </p:sp>
      <p:sp>
        <p:nvSpPr>
          <p:cNvPr id="26" name="Rectangle 25"/>
          <p:cNvSpPr/>
          <p:nvPr/>
        </p:nvSpPr>
        <p:spPr>
          <a:xfrm>
            <a:off x="6786895" y="4748758"/>
            <a:ext cx="1567389" cy="1128514"/>
          </a:xfrm>
          <a:prstGeom prst="rect">
            <a:avLst/>
          </a:prstGeom>
        </p:spPr>
        <p:txBody>
          <a:bodyPr wrap="square">
            <a:spAutoFit/>
          </a:bodyPr>
          <a:lstStyle/>
          <a:p>
            <a:pPr>
              <a:spcBef>
                <a:spcPts val="100"/>
              </a:spcBef>
              <a:spcAft>
                <a:spcPts val="100"/>
              </a:spcAft>
            </a:pPr>
            <a:r>
              <a:rPr lang="en-US" sz="1600" dirty="0" smtClean="0">
                <a:solidFill>
                  <a:prstClr val="black"/>
                </a:solidFill>
                <a:latin typeface="Arial"/>
                <a:cs typeface="Arial"/>
              </a:rPr>
              <a:t>How check?</a:t>
            </a:r>
          </a:p>
          <a:p>
            <a:pPr>
              <a:spcBef>
                <a:spcPts val="100"/>
              </a:spcBef>
              <a:spcAft>
                <a:spcPts val="100"/>
              </a:spcAft>
            </a:pPr>
            <a:r>
              <a:rPr lang="en-US" sz="1600" dirty="0">
                <a:solidFill>
                  <a:prstClr val="black"/>
                </a:solidFill>
                <a:cs typeface="Arial"/>
              </a:rPr>
              <a:t>How deal with the spread?</a:t>
            </a:r>
          </a:p>
          <a:p>
            <a:pPr>
              <a:spcBef>
                <a:spcPts val="100"/>
              </a:spcBef>
              <a:spcAft>
                <a:spcPts val="100"/>
              </a:spcAft>
            </a:pPr>
            <a:endParaRPr lang="en-US" sz="1600" dirty="0">
              <a:solidFill>
                <a:prstClr val="black"/>
              </a:solidFill>
              <a:latin typeface="Arial"/>
              <a:cs typeface="Arial"/>
            </a:endParaRPr>
          </a:p>
        </p:txBody>
      </p:sp>
      <p:sp>
        <p:nvSpPr>
          <p:cNvPr id="17" name="Rectangle 16"/>
          <p:cNvSpPr/>
          <p:nvPr/>
        </p:nvSpPr>
        <p:spPr>
          <a:xfrm>
            <a:off x="870582" y="2407102"/>
            <a:ext cx="4299168" cy="1237922"/>
          </a:xfrm>
          <a:prstGeom prst="rect">
            <a:avLst/>
          </a:prstGeom>
          <a:solidFill>
            <a:srgbClr val="DBEEF4"/>
          </a:solidFill>
          <a:ln>
            <a:solidFill>
              <a:srgbClr val="558ED5"/>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a:solidFill>
                  <a:prstClr val="white"/>
                </a:solidFill>
                <a:latin typeface="Arial"/>
                <a:ea typeface="Times New Roman"/>
                <a:cs typeface="Times New Roman"/>
              </a:rPr>
              <a:t> </a:t>
            </a:r>
            <a:endParaRPr lang="en-GB" sz="1200">
              <a:solidFill>
                <a:prstClr val="white"/>
              </a:solidFill>
              <a:latin typeface="Arial"/>
              <a:ea typeface="ＭＳ 明朝"/>
              <a:cs typeface="Times New Roman"/>
            </a:endParaRPr>
          </a:p>
        </p:txBody>
      </p:sp>
      <p:sp>
        <p:nvSpPr>
          <p:cNvPr id="18" name="Rectangle 17"/>
          <p:cNvSpPr/>
          <p:nvPr/>
        </p:nvSpPr>
        <p:spPr>
          <a:xfrm>
            <a:off x="6775134" y="2407102"/>
            <a:ext cx="1605386" cy="1237922"/>
          </a:xfrm>
          <a:prstGeom prst="rect">
            <a:avLst/>
          </a:prstGeom>
          <a:solidFill>
            <a:srgbClr val="DBEEF4"/>
          </a:solidFill>
          <a:ln>
            <a:solidFill>
              <a:srgbClr val="558ED5"/>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a:solidFill>
                  <a:prstClr val="white"/>
                </a:solidFill>
                <a:latin typeface="Arial"/>
                <a:ea typeface="Times New Roman"/>
                <a:cs typeface="Times New Roman"/>
              </a:rPr>
              <a:t> </a:t>
            </a:r>
            <a:endParaRPr lang="en-GB" sz="1200">
              <a:solidFill>
                <a:prstClr val="white"/>
              </a:solidFill>
              <a:latin typeface="Arial"/>
              <a:ea typeface="ＭＳ 明朝"/>
              <a:cs typeface="Times New Roman"/>
            </a:endParaRPr>
          </a:p>
        </p:txBody>
      </p:sp>
      <p:sp>
        <p:nvSpPr>
          <p:cNvPr id="19" name="Left Arrow 18"/>
          <p:cNvSpPr/>
          <p:nvPr/>
        </p:nvSpPr>
        <p:spPr>
          <a:xfrm>
            <a:off x="5305798" y="2760794"/>
            <a:ext cx="1142817" cy="589487"/>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r>
              <a:rPr lang="en-GB" sz="1200">
                <a:solidFill>
                  <a:prstClr val="white"/>
                </a:solidFill>
                <a:latin typeface="Arial"/>
                <a:ea typeface="Times New Roman"/>
                <a:cs typeface="Times New Roman"/>
              </a:rPr>
              <a:t> </a:t>
            </a:r>
            <a:endParaRPr lang="en-GB" sz="1200">
              <a:solidFill>
                <a:prstClr val="white"/>
              </a:solidFill>
              <a:latin typeface="Arial"/>
              <a:ea typeface="ＭＳ 明朝"/>
              <a:cs typeface="Times New Roman"/>
            </a:endParaRPr>
          </a:p>
        </p:txBody>
      </p:sp>
      <p:sp>
        <p:nvSpPr>
          <p:cNvPr id="25" name="Rectangle 24"/>
          <p:cNvSpPr/>
          <p:nvPr/>
        </p:nvSpPr>
        <p:spPr>
          <a:xfrm>
            <a:off x="6821035" y="2636912"/>
            <a:ext cx="1567389" cy="856645"/>
          </a:xfrm>
          <a:prstGeom prst="rect">
            <a:avLst/>
          </a:prstGeom>
        </p:spPr>
        <p:txBody>
          <a:bodyPr wrap="square">
            <a:spAutoFit/>
          </a:bodyPr>
          <a:lstStyle/>
          <a:p>
            <a:pPr>
              <a:spcBef>
                <a:spcPts val="100"/>
              </a:spcBef>
              <a:spcAft>
                <a:spcPts val="100"/>
              </a:spcAft>
            </a:pPr>
            <a:r>
              <a:rPr lang="en-US" sz="1600" dirty="0" smtClean="0">
                <a:solidFill>
                  <a:prstClr val="black"/>
                </a:solidFill>
                <a:latin typeface="Arial"/>
                <a:cs typeface="Arial"/>
              </a:rPr>
              <a:t>How check?</a:t>
            </a:r>
          </a:p>
          <a:p>
            <a:pPr>
              <a:spcBef>
                <a:spcPts val="100"/>
              </a:spcBef>
              <a:spcAft>
                <a:spcPts val="100"/>
              </a:spcAft>
            </a:pPr>
            <a:r>
              <a:rPr lang="en-US" sz="1600" dirty="0" smtClean="0">
                <a:solidFill>
                  <a:prstClr val="black"/>
                </a:solidFill>
                <a:latin typeface="Arial"/>
                <a:cs typeface="Arial"/>
              </a:rPr>
              <a:t>How deal with the spread?</a:t>
            </a:r>
            <a:endParaRPr lang="en-US" sz="1600" dirty="0">
              <a:solidFill>
                <a:prstClr val="black"/>
              </a:solidFill>
              <a:latin typeface="Arial"/>
              <a:cs typeface="Arial"/>
            </a:endParaRPr>
          </a:p>
        </p:txBody>
      </p:sp>
      <p:sp>
        <p:nvSpPr>
          <p:cNvPr id="2" name="Rectangle 1"/>
          <p:cNvSpPr/>
          <p:nvPr/>
        </p:nvSpPr>
        <p:spPr>
          <a:xfrm>
            <a:off x="971600" y="2532534"/>
            <a:ext cx="4572000" cy="733534"/>
          </a:xfrm>
          <a:prstGeom prst="rect">
            <a:avLst/>
          </a:prstGeom>
        </p:spPr>
        <p:txBody>
          <a:bodyPr>
            <a:spAutoFit/>
          </a:bodyPr>
          <a:lstStyle/>
          <a:p>
            <a:pPr>
              <a:spcBef>
                <a:spcPts val="100"/>
              </a:spcBef>
              <a:spcAft>
                <a:spcPts val="100"/>
              </a:spcAft>
            </a:pPr>
            <a:r>
              <a:rPr lang="en-US" sz="2000" dirty="0">
                <a:solidFill>
                  <a:prstClr val="black"/>
                </a:solidFill>
                <a:latin typeface="Arial"/>
                <a:cs typeface="Arial"/>
              </a:rPr>
              <a:t>What new knowledge?</a:t>
            </a:r>
          </a:p>
          <a:p>
            <a:pPr>
              <a:spcBef>
                <a:spcPts val="100"/>
              </a:spcBef>
              <a:spcAft>
                <a:spcPts val="100"/>
              </a:spcAft>
            </a:pPr>
            <a:r>
              <a:rPr lang="en-US" sz="2000" dirty="0">
                <a:solidFill>
                  <a:prstClr val="black"/>
                </a:solidFill>
                <a:latin typeface="Arial"/>
                <a:cs typeface="Arial"/>
              </a:rPr>
              <a:t>How teach?</a:t>
            </a:r>
          </a:p>
        </p:txBody>
      </p:sp>
      <p:sp>
        <p:nvSpPr>
          <p:cNvPr id="27" name="Rectangle 26"/>
          <p:cNvSpPr/>
          <p:nvPr/>
        </p:nvSpPr>
        <p:spPr>
          <a:xfrm>
            <a:off x="6761416" y="404664"/>
            <a:ext cx="1605386" cy="1237922"/>
          </a:xfrm>
          <a:prstGeom prst="rect">
            <a:avLst/>
          </a:prstGeom>
          <a:solidFill>
            <a:srgbClr val="DBEEF4"/>
          </a:solidFill>
          <a:ln>
            <a:solidFill>
              <a:srgbClr val="558ED5"/>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a:solidFill>
                  <a:prstClr val="white"/>
                </a:solidFill>
                <a:latin typeface="Arial"/>
                <a:ea typeface="Times New Roman"/>
                <a:cs typeface="Times New Roman"/>
              </a:rPr>
              <a:t> </a:t>
            </a:r>
            <a:endParaRPr lang="en-GB" sz="1200">
              <a:solidFill>
                <a:prstClr val="white"/>
              </a:solidFill>
              <a:latin typeface="Arial"/>
              <a:ea typeface="ＭＳ 明朝"/>
              <a:cs typeface="Times New Roman"/>
            </a:endParaRPr>
          </a:p>
        </p:txBody>
      </p:sp>
      <p:sp>
        <p:nvSpPr>
          <p:cNvPr id="28" name="Left Arrow 27"/>
          <p:cNvSpPr/>
          <p:nvPr/>
        </p:nvSpPr>
        <p:spPr>
          <a:xfrm>
            <a:off x="5292080" y="758356"/>
            <a:ext cx="1142817" cy="589487"/>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r>
              <a:rPr lang="en-GB" sz="1200">
                <a:solidFill>
                  <a:prstClr val="white"/>
                </a:solidFill>
                <a:latin typeface="Arial"/>
                <a:ea typeface="Times New Roman"/>
                <a:cs typeface="Times New Roman"/>
              </a:rPr>
              <a:t> </a:t>
            </a:r>
            <a:endParaRPr lang="en-GB" sz="1200">
              <a:solidFill>
                <a:prstClr val="white"/>
              </a:solidFill>
              <a:latin typeface="Arial"/>
              <a:ea typeface="ＭＳ 明朝"/>
              <a:cs typeface="Times New Roman"/>
            </a:endParaRPr>
          </a:p>
        </p:txBody>
      </p:sp>
      <p:sp>
        <p:nvSpPr>
          <p:cNvPr id="29" name="Rectangle 28"/>
          <p:cNvSpPr/>
          <p:nvPr/>
        </p:nvSpPr>
        <p:spPr>
          <a:xfrm>
            <a:off x="6804248" y="836712"/>
            <a:ext cx="1567389" cy="338554"/>
          </a:xfrm>
          <a:prstGeom prst="rect">
            <a:avLst/>
          </a:prstGeom>
        </p:spPr>
        <p:txBody>
          <a:bodyPr wrap="square">
            <a:spAutoFit/>
          </a:bodyPr>
          <a:lstStyle/>
          <a:p>
            <a:pPr>
              <a:spcBef>
                <a:spcPts val="100"/>
              </a:spcBef>
              <a:spcAft>
                <a:spcPts val="100"/>
              </a:spcAft>
            </a:pPr>
            <a:r>
              <a:rPr lang="en-US" sz="1600" dirty="0" smtClean="0">
                <a:solidFill>
                  <a:prstClr val="black"/>
                </a:solidFill>
                <a:latin typeface="Arial"/>
                <a:cs typeface="Arial"/>
              </a:rPr>
              <a:t>How check?</a:t>
            </a:r>
            <a:endParaRPr lang="en-US" sz="1600" dirty="0">
              <a:solidFill>
                <a:prstClr val="black"/>
              </a:solidFill>
              <a:latin typeface="Arial"/>
              <a:cs typeface="Arial"/>
            </a:endParaRPr>
          </a:p>
        </p:txBody>
      </p:sp>
      <p:sp>
        <p:nvSpPr>
          <p:cNvPr id="3" name="Freeform 2"/>
          <p:cNvSpPr/>
          <p:nvPr/>
        </p:nvSpPr>
        <p:spPr>
          <a:xfrm>
            <a:off x="6637867" y="2235200"/>
            <a:ext cx="1862666" cy="1574800"/>
          </a:xfrm>
          <a:custGeom>
            <a:avLst/>
            <a:gdLst>
              <a:gd name="connsiteX0" fmla="*/ 1862666 w 1862666"/>
              <a:gd name="connsiteY0" fmla="*/ 778933 h 1574800"/>
              <a:gd name="connsiteX1" fmla="*/ 1862666 w 1862666"/>
              <a:gd name="connsiteY1" fmla="*/ 778933 h 1574800"/>
              <a:gd name="connsiteX2" fmla="*/ 1845733 w 1862666"/>
              <a:gd name="connsiteY2" fmla="*/ 575733 h 1574800"/>
              <a:gd name="connsiteX3" fmla="*/ 1761066 w 1862666"/>
              <a:gd name="connsiteY3" fmla="*/ 423333 h 1574800"/>
              <a:gd name="connsiteX4" fmla="*/ 1676400 w 1862666"/>
              <a:gd name="connsiteY4" fmla="*/ 338667 h 1574800"/>
              <a:gd name="connsiteX5" fmla="*/ 1659466 w 1862666"/>
              <a:gd name="connsiteY5" fmla="*/ 287867 h 1574800"/>
              <a:gd name="connsiteX6" fmla="*/ 1608666 w 1862666"/>
              <a:gd name="connsiteY6" fmla="*/ 270933 h 1574800"/>
              <a:gd name="connsiteX7" fmla="*/ 1507066 w 1862666"/>
              <a:gd name="connsiteY7" fmla="*/ 203200 h 1574800"/>
              <a:gd name="connsiteX8" fmla="*/ 1439333 w 1862666"/>
              <a:gd name="connsiteY8" fmla="*/ 169333 h 1574800"/>
              <a:gd name="connsiteX9" fmla="*/ 1388533 w 1862666"/>
              <a:gd name="connsiteY9" fmla="*/ 135467 h 1574800"/>
              <a:gd name="connsiteX10" fmla="*/ 1337733 w 1862666"/>
              <a:gd name="connsiteY10" fmla="*/ 118533 h 1574800"/>
              <a:gd name="connsiteX11" fmla="*/ 1286933 w 1862666"/>
              <a:gd name="connsiteY11" fmla="*/ 84667 h 1574800"/>
              <a:gd name="connsiteX12" fmla="*/ 1219200 w 1862666"/>
              <a:gd name="connsiteY12" fmla="*/ 67733 h 1574800"/>
              <a:gd name="connsiteX13" fmla="*/ 1016000 w 1862666"/>
              <a:gd name="connsiteY13" fmla="*/ 33867 h 1574800"/>
              <a:gd name="connsiteX14" fmla="*/ 558800 w 1862666"/>
              <a:gd name="connsiteY14" fmla="*/ 50800 h 1574800"/>
              <a:gd name="connsiteX15" fmla="*/ 474133 w 1862666"/>
              <a:gd name="connsiteY15" fmla="*/ 84667 h 1574800"/>
              <a:gd name="connsiteX16" fmla="*/ 338666 w 1862666"/>
              <a:gd name="connsiteY16" fmla="*/ 118533 h 1574800"/>
              <a:gd name="connsiteX17" fmla="*/ 203200 w 1862666"/>
              <a:gd name="connsiteY17" fmla="*/ 169333 h 1574800"/>
              <a:gd name="connsiteX18" fmla="*/ 135466 w 1862666"/>
              <a:gd name="connsiteY18" fmla="*/ 203200 h 1574800"/>
              <a:gd name="connsiteX19" fmla="*/ 67733 w 1862666"/>
              <a:gd name="connsiteY19" fmla="*/ 304800 h 1574800"/>
              <a:gd name="connsiteX20" fmla="*/ 50800 w 1862666"/>
              <a:gd name="connsiteY20" fmla="*/ 372533 h 1574800"/>
              <a:gd name="connsiteX21" fmla="*/ 16933 w 1862666"/>
              <a:gd name="connsiteY21" fmla="*/ 474133 h 1574800"/>
              <a:gd name="connsiteX22" fmla="*/ 0 w 1862666"/>
              <a:gd name="connsiteY22" fmla="*/ 541867 h 1574800"/>
              <a:gd name="connsiteX23" fmla="*/ 16933 w 1862666"/>
              <a:gd name="connsiteY23" fmla="*/ 1219200 h 1574800"/>
              <a:gd name="connsiteX24" fmla="*/ 118533 w 1862666"/>
              <a:gd name="connsiteY24" fmla="*/ 1422400 h 1574800"/>
              <a:gd name="connsiteX25" fmla="*/ 169333 w 1862666"/>
              <a:gd name="connsiteY25" fmla="*/ 1456267 h 1574800"/>
              <a:gd name="connsiteX26" fmla="*/ 304800 w 1862666"/>
              <a:gd name="connsiteY26" fmla="*/ 1540933 h 1574800"/>
              <a:gd name="connsiteX27" fmla="*/ 474133 w 1862666"/>
              <a:gd name="connsiteY27" fmla="*/ 1574800 h 1574800"/>
              <a:gd name="connsiteX28" fmla="*/ 1168400 w 1862666"/>
              <a:gd name="connsiteY28" fmla="*/ 1557867 h 1574800"/>
              <a:gd name="connsiteX29" fmla="*/ 1236133 w 1862666"/>
              <a:gd name="connsiteY29" fmla="*/ 1540933 h 1574800"/>
              <a:gd name="connsiteX30" fmla="*/ 1286933 w 1862666"/>
              <a:gd name="connsiteY30" fmla="*/ 1507067 h 1574800"/>
              <a:gd name="connsiteX31" fmla="*/ 1371600 w 1862666"/>
              <a:gd name="connsiteY31" fmla="*/ 1422400 h 1574800"/>
              <a:gd name="connsiteX32" fmla="*/ 1473200 w 1862666"/>
              <a:gd name="connsiteY32" fmla="*/ 1320800 h 1574800"/>
              <a:gd name="connsiteX33" fmla="*/ 1524000 w 1862666"/>
              <a:gd name="connsiteY33" fmla="*/ 1286933 h 1574800"/>
              <a:gd name="connsiteX34" fmla="*/ 1676400 w 1862666"/>
              <a:gd name="connsiteY34" fmla="*/ 1117600 h 1574800"/>
              <a:gd name="connsiteX35" fmla="*/ 1744133 w 1862666"/>
              <a:gd name="connsiteY35" fmla="*/ 965200 h 1574800"/>
              <a:gd name="connsiteX36" fmla="*/ 1761066 w 1862666"/>
              <a:gd name="connsiteY36" fmla="*/ 880533 h 1574800"/>
              <a:gd name="connsiteX37" fmla="*/ 1778000 w 1862666"/>
              <a:gd name="connsiteY37" fmla="*/ 0 h 1574800"/>
              <a:gd name="connsiteX38" fmla="*/ 1778000 w 1862666"/>
              <a:gd name="connsiteY38" fmla="*/ 0 h 157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62666" h="1574800">
                <a:moveTo>
                  <a:pt x="1862666" y="778933"/>
                </a:moveTo>
                <a:lnTo>
                  <a:pt x="1862666" y="778933"/>
                </a:lnTo>
                <a:cubicBezTo>
                  <a:pt x="1857022" y="711200"/>
                  <a:pt x="1856907" y="642776"/>
                  <a:pt x="1845733" y="575733"/>
                </a:cubicBezTo>
                <a:cubicBezTo>
                  <a:pt x="1825470" y="454154"/>
                  <a:pt x="1822903" y="497538"/>
                  <a:pt x="1761066" y="423333"/>
                </a:cubicBezTo>
                <a:cubicBezTo>
                  <a:pt x="1690511" y="338667"/>
                  <a:pt x="1769533" y="400755"/>
                  <a:pt x="1676400" y="338667"/>
                </a:cubicBezTo>
                <a:cubicBezTo>
                  <a:pt x="1670755" y="321734"/>
                  <a:pt x="1672087" y="300488"/>
                  <a:pt x="1659466" y="287867"/>
                </a:cubicBezTo>
                <a:cubicBezTo>
                  <a:pt x="1646845" y="275246"/>
                  <a:pt x="1624269" y="279601"/>
                  <a:pt x="1608666" y="270933"/>
                </a:cubicBezTo>
                <a:cubicBezTo>
                  <a:pt x="1573086" y="251166"/>
                  <a:pt x="1543471" y="221403"/>
                  <a:pt x="1507066" y="203200"/>
                </a:cubicBezTo>
                <a:cubicBezTo>
                  <a:pt x="1484488" y="191911"/>
                  <a:pt x="1461250" y="181857"/>
                  <a:pt x="1439333" y="169333"/>
                </a:cubicBezTo>
                <a:cubicBezTo>
                  <a:pt x="1421663" y="159236"/>
                  <a:pt x="1406736" y="144568"/>
                  <a:pt x="1388533" y="135467"/>
                </a:cubicBezTo>
                <a:cubicBezTo>
                  <a:pt x="1372568" y="127485"/>
                  <a:pt x="1353698" y="126515"/>
                  <a:pt x="1337733" y="118533"/>
                </a:cubicBezTo>
                <a:cubicBezTo>
                  <a:pt x="1319530" y="109432"/>
                  <a:pt x="1305639" y="92684"/>
                  <a:pt x="1286933" y="84667"/>
                </a:cubicBezTo>
                <a:cubicBezTo>
                  <a:pt x="1265542" y="75499"/>
                  <a:pt x="1241918" y="72782"/>
                  <a:pt x="1219200" y="67733"/>
                </a:cubicBezTo>
                <a:cubicBezTo>
                  <a:pt x="1130070" y="47926"/>
                  <a:pt x="1114941" y="48001"/>
                  <a:pt x="1016000" y="33867"/>
                </a:cubicBezTo>
                <a:cubicBezTo>
                  <a:pt x="863600" y="39511"/>
                  <a:pt x="710639" y="36565"/>
                  <a:pt x="558800" y="50800"/>
                </a:cubicBezTo>
                <a:cubicBezTo>
                  <a:pt x="528536" y="53637"/>
                  <a:pt x="503247" y="75933"/>
                  <a:pt x="474133" y="84667"/>
                </a:cubicBezTo>
                <a:cubicBezTo>
                  <a:pt x="65394" y="207288"/>
                  <a:pt x="606896" y="29125"/>
                  <a:pt x="338666" y="118533"/>
                </a:cubicBezTo>
                <a:cubicBezTo>
                  <a:pt x="234327" y="188093"/>
                  <a:pt x="349671" y="120509"/>
                  <a:pt x="203200" y="169333"/>
                </a:cubicBezTo>
                <a:cubicBezTo>
                  <a:pt x="179252" y="177316"/>
                  <a:pt x="158044" y="191911"/>
                  <a:pt x="135466" y="203200"/>
                </a:cubicBezTo>
                <a:cubicBezTo>
                  <a:pt x="112888" y="237067"/>
                  <a:pt x="77605" y="265313"/>
                  <a:pt x="67733" y="304800"/>
                </a:cubicBezTo>
                <a:cubicBezTo>
                  <a:pt x="62089" y="327378"/>
                  <a:pt x="57487" y="350242"/>
                  <a:pt x="50800" y="372533"/>
                </a:cubicBezTo>
                <a:cubicBezTo>
                  <a:pt x="40542" y="406726"/>
                  <a:pt x="25591" y="439500"/>
                  <a:pt x="16933" y="474133"/>
                </a:cubicBezTo>
                <a:lnTo>
                  <a:pt x="0" y="541867"/>
                </a:lnTo>
                <a:cubicBezTo>
                  <a:pt x="5644" y="767645"/>
                  <a:pt x="2235" y="993831"/>
                  <a:pt x="16933" y="1219200"/>
                </a:cubicBezTo>
                <a:cubicBezTo>
                  <a:pt x="20006" y="1266326"/>
                  <a:pt x="80784" y="1397234"/>
                  <a:pt x="118533" y="1422400"/>
                </a:cubicBezTo>
                <a:cubicBezTo>
                  <a:pt x="135466" y="1433689"/>
                  <a:pt x="152772" y="1444438"/>
                  <a:pt x="169333" y="1456267"/>
                </a:cubicBezTo>
                <a:cubicBezTo>
                  <a:pt x="242268" y="1508364"/>
                  <a:pt x="225233" y="1506833"/>
                  <a:pt x="304800" y="1540933"/>
                </a:cubicBezTo>
                <a:cubicBezTo>
                  <a:pt x="363914" y="1566267"/>
                  <a:pt x="404005" y="1564782"/>
                  <a:pt x="474133" y="1574800"/>
                </a:cubicBezTo>
                <a:cubicBezTo>
                  <a:pt x="705555" y="1569156"/>
                  <a:pt x="937137" y="1568145"/>
                  <a:pt x="1168400" y="1557867"/>
                </a:cubicBezTo>
                <a:cubicBezTo>
                  <a:pt x="1191650" y="1556834"/>
                  <a:pt x="1214742" y="1550101"/>
                  <a:pt x="1236133" y="1540933"/>
                </a:cubicBezTo>
                <a:cubicBezTo>
                  <a:pt x="1254839" y="1532916"/>
                  <a:pt x="1270000" y="1518356"/>
                  <a:pt x="1286933" y="1507067"/>
                </a:cubicBezTo>
                <a:cubicBezTo>
                  <a:pt x="1356720" y="1402388"/>
                  <a:pt x="1279236" y="1504501"/>
                  <a:pt x="1371600" y="1422400"/>
                </a:cubicBezTo>
                <a:cubicBezTo>
                  <a:pt x="1407397" y="1390580"/>
                  <a:pt x="1433349" y="1347367"/>
                  <a:pt x="1473200" y="1320800"/>
                </a:cubicBezTo>
                <a:cubicBezTo>
                  <a:pt x="1490133" y="1309511"/>
                  <a:pt x="1508789" y="1300454"/>
                  <a:pt x="1524000" y="1286933"/>
                </a:cubicBezTo>
                <a:cubicBezTo>
                  <a:pt x="1615167" y="1205895"/>
                  <a:pt x="1614770" y="1199773"/>
                  <a:pt x="1676400" y="1117600"/>
                </a:cubicBezTo>
                <a:cubicBezTo>
                  <a:pt x="1716702" y="996693"/>
                  <a:pt x="1690464" y="1045703"/>
                  <a:pt x="1744133" y="965200"/>
                </a:cubicBezTo>
                <a:cubicBezTo>
                  <a:pt x="1749777" y="936978"/>
                  <a:pt x="1760057" y="909297"/>
                  <a:pt x="1761066" y="880533"/>
                </a:cubicBezTo>
                <a:cubicBezTo>
                  <a:pt x="1771360" y="587148"/>
                  <a:pt x="1778000" y="0"/>
                  <a:pt x="1778000" y="0"/>
                </a:cubicBezTo>
                <a:lnTo>
                  <a:pt x="1778000" y="0"/>
                </a:lnTo>
              </a:path>
            </a:pathLst>
          </a:custGeom>
          <a:ln w="76200" cmpd="sng">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1" name="Freeform 20"/>
          <p:cNvSpPr/>
          <p:nvPr/>
        </p:nvSpPr>
        <p:spPr>
          <a:xfrm>
            <a:off x="6660232" y="4437112"/>
            <a:ext cx="1862666" cy="1574800"/>
          </a:xfrm>
          <a:custGeom>
            <a:avLst/>
            <a:gdLst>
              <a:gd name="connsiteX0" fmla="*/ 1862666 w 1862666"/>
              <a:gd name="connsiteY0" fmla="*/ 778933 h 1574800"/>
              <a:gd name="connsiteX1" fmla="*/ 1862666 w 1862666"/>
              <a:gd name="connsiteY1" fmla="*/ 778933 h 1574800"/>
              <a:gd name="connsiteX2" fmla="*/ 1845733 w 1862666"/>
              <a:gd name="connsiteY2" fmla="*/ 575733 h 1574800"/>
              <a:gd name="connsiteX3" fmla="*/ 1761066 w 1862666"/>
              <a:gd name="connsiteY3" fmla="*/ 423333 h 1574800"/>
              <a:gd name="connsiteX4" fmla="*/ 1676400 w 1862666"/>
              <a:gd name="connsiteY4" fmla="*/ 338667 h 1574800"/>
              <a:gd name="connsiteX5" fmla="*/ 1659466 w 1862666"/>
              <a:gd name="connsiteY5" fmla="*/ 287867 h 1574800"/>
              <a:gd name="connsiteX6" fmla="*/ 1608666 w 1862666"/>
              <a:gd name="connsiteY6" fmla="*/ 270933 h 1574800"/>
              <a:gd name="connsiteX7" fmla="*/ 1507066 w 1862666"/>
              <a:gd name="connsiteY7" fmla="*/ 203200 h 1574800"/>
              <a:gd name="connsiteX8" fmla="*/ 1439333 w 1862666"/>
              <a:gd name="connsiteY8" fmla="*/ 169333 h 1574800"/>
              <a:gd name="connsiteX9" fmla="*/ 1388533 w 1862666"/>
              <a:gd name="connsiteY9" fmla="*/ 135467 h 1574800"/>
              <a:gd name="connsiteX10" fmla="*/ 1337733 w 1862666"/>
              <a:gd name="connsiteY10" fmla="*/ 118533 h 1574800"/>
              <a:gd name="connsiteX11" fmla="*/ 1286933 w 1862666"/>
              <a:gd name="connsiteY11" fmla="*/ 84667 h 1574800"/>
              <a:gd name="connsiteX12" fmla="*/ 1219200 w 1862666"/>
              <a:gd name="connsiteY12" fmla="*/ 67733 h 1574800"/>
              <a:gd name="connsiteX13" fmla="*/ 1016000 w 1862666"/>
              <a:gd name="connsiteY13" fmla="*/ 33867 h 1574800"/>
              <a:gd name="connsiteX14" fmla="*/ 558800 w 1862666"/>
              <a:gd name="connsiteY14" fmla="*/ 50800 h 1574800"/>
              <a:gd name="connsiteX15" fmla="*/ 474133 w 1862666"/>
              <a:gd name="connsiteY15" fmla="*/ 84667 h 1574800"/>
              <a:gd name="connsiteX16" fmla="*/ 338666 w 1862666"/>
              <a:gd name="connsiteY16" fmla="*/ 118533 h 1574800"/>
              <a:gd name="connsiteX17" fmla="*/ 203200 w 1862666"/>
              <a:gd name="connsiteY17" fmla="*/ 169333 h 1574800"/>
              <a:gd name="connsiteX18" fmla="*/ 135466 w 1862666"/>
              <a:gd name="connsiteY18" fmla="*/ 203200 h 1574800"/>
              <a:gd name="connsiteX19" fmla="*/ 67733 w 1862666"/>
              <a:gd name="connsiteY19" fmla="*/ 304800 h 1574800"/>
              <a:gd name="connsiteX20" fmla="*/ 50800 w 1862666"/>
              <a:gd name="connsiteY20" fmla="*/ 372533 h 1574800"/>
              <a:gd name="connsiteX21" fmla="*/ 16933 w 1862666"/>
              <a:gd name="connsiteY21" fmla="*/ 474133 h 1574800"/>
              <a:gd name="connsiteX22" fmla="*/ 0 w 1862666"/>
              <a:gd name="connsiteY22" fmla="*/ 541867 h 1574800"/>
              <a:gd name="connsiteX23" fmla="*/ 16933 w 1862666"/>
              <a:gd name="connsiteY23" fmla="*/ 1219200 h 1574800"/>
              <a:gd name="connsiteX24" fmla="*/ 118533 w 1862666"/>
              <a:gd name="connsiteY24" fmla="*/ 1422400 h 1574800"/>
              <a:gd name="connsiteX25" fmla="*/ 169333 w 1862666"/>
              <a:gd name="connsiteY25" fmla="*/ 1456267 h 1574800"/>
              <a:gd name="connsiteX26" fmla="*/ 304800 w 1862666"/>
              <a:gd name="connsiteY26" fmla="*/ 1540933 h 1574800"/>
              <a:gd name="connsiteX27" fmla="*/ 474133 w 1862666"/>
              <a:gd name="connsiteY27" fmla="*/ 1574800 h 1574800"/>
              <a:gd name="connsiteX28" fmla="*/ 1168400 w 1862666"/>
              <a:gd name="connsiteY28" fmla="*/ 1557867 h 1574800"/>
              <a:gd name="connsiteX29" fmla="*/ 1236133 w 1862666"/>
              <a:gd name="connsiteY29" fmla="*/ 1540933 h 1574800"/>
              <a:gd name="connsiteX30" fmla="*/ 1286933 w 1862666"/>
              <a:gd name="connsiteY30" fmla="*/ 1507067 h 1574800"/>
              <a:gd name="connsiteX31" fmla="*/ 1371600 w 1862666"/>
              <a:gd name="connsiteY31" fmla="*/ 1422400 h 1574800"/>
              <a:gd name="connsiteX32" fmla="*/ 1473200 w 1862666"/>
              <a:gd name="connsiteY32" fmla="*/ 1320800 h 1574800"/>
              <a:gd name="connsiteX33" fmla="*/ 1524000 w 1862666"/>
              <a:gd name="connsiteY33" fmla="*/ 1286933 h 1574800"/>
              <a:gd name="connsiteX34" fmla="*/ 1676400 w 1862666"/>
              <a:gd name="connsiteY34" fmla="*/ 1117600 h 1574800"/>
              <a:gd name="connsiteX35" fmla="*/ 1744133 w 1862666"/>
              <a:gd name="connsiteY35" fmla="*/ 965200 h 1574800"/>
              <a:gd name="connsiteX36" fmla="*/ 1761066 w 1862666"/>
              <a:gd name="connsiteY36" fmla="*/ 880533 h 1574800"/>
              <a:gd name="connsiteX37" fmla="*/ 1778000 w 1862666"/>
              <a:gd name="connsiteY37" fmla="*/ 0 h 1574800"/>
              <a:gd name="connsiteX38" fmla="*/ 1778000 w 1862666"/>
              <a:gd name="connsiteY38" fmla="*/ 0 h 157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62666" h="1574800">
                <a:moveTo>
                  <a:pt x="1862666" y="778933"/>
                </a:moveTo>
                <a:lnTo>
                  <a:pt x="1862666" y="778933"/>
                </a:lnTo>
                <a:cubicBezTo>
                  <a:pt x="1857022" y="711200"/>
                  <a:pt x="1856907" y="642776"/>
                  <a:pt x="1845733" y="575733"/>
                </a:cubicBezTo>
                <a:cubicBezTo>
                  <a:pt x="1825470" y="454154"/>
                  <a:pt x="1822903" y="497538"/>
                  <a:pt x="1761066" y="423333"/>
                </a:cubicBezTo>
                <a:cubicBezTo>
                  <a:pt x="1690511" y="338667"/>
                  <a:pt x="1769533" y="400755"/>
                  <a:pt x="1676400" y="338667"/>
                </a:cubicBezTo>
                <a:cubicBezTo>
                  <a:pt x="1670755" y="321734"/>
                  <a:pt x="1672087" y="300488"/>
                  <a:pt x="1659466" y="287867"/>
                </a:cubicBezTo>
                <a:cubicBezTo>
                  <a:pt x="1646845" y="275246"/>
                  <a:pt x="1624269" y="279601"/>
                  <a:pt x="1608666" y="270933"/>
                </a:cubicBezTo>
                <a:cubicBezTo>
                  <a:pt x="1573086" y="251166"/>
                  <a:pt x="1543471" y="221403"/>
                  <a:pt x="1507066" y="203200"/>
                </a:cubicBezTo>
                <a:cubicBezTo>
                  <a:pt x="1484488" y="191911"/>
                  <a:pt x="1461250" y="181857"/>
                  <a:pt x="1439333" y="169333"/>
                </a:cubicBezTo>
                <a:cubicBezTo>
                  <a:pt x="1421663" y="159236"/>
                  <a:pt x="1406736" y="144568"/>
                  <a:pt x="1388533" y="135467"/>
                </a:cubicBezTo>
                <a:cubicBezTo>
                  <a:pt x="1372568" y="127485"/>
                  <a:pt x="1353698" y="126515"/>
                  <a:pt x="1337733" y="118533"/>
                </a:cubicBezTo>
                <a:cubicBezTo>
                  <a:pt x="1319530" y="109432"/>
                  <a:pt x="1305639" y="92684"/>
                  <a:pt x="1286933" y="84667"/>
                </a:cubicBezTo>
                <a:cubicBezTo>
                  <a:pt x="1265542" y="75499"/>
                  <a:pt x="1241918" y="72782"/>
                  <a:pt x="1219200" y="67733"/>
                </a:cubicBezTo>
                <a:cubicBezTo>
                  <a:pt x="1130070" y="47926"/>
                  <a:pt x="1114941" y="48001"/>
                  <a:pt x="1016000" y="33867"/>
                </a:cubicBezTo>
                <a:cubicBezTo>
                  <a:pt x="863600" y="39511"/>
                  <a:pt x="710639" y="36565"/>
                  <a:pt x="558800" y="50800"/>
                </a:cubicBezTo>
                <a:cubicBezTo>
                  <a:pt x="528536" y="53637"/>
                  <a:pt x="503247" y="75933"/>
                  <a:pt x="474133" y="84667"/>
                </a:cubicBezTo>
                <a:cubicBezTo>
                  <a:pt x="65394" y="207288"/>
                  <a:pt x="606896" y="29125"/>
                  <a:pt x="338666" y="118533"/>
                </a:cubicBezTo>
                <a:cubicBezTo>
                  <a:pt x="234327" y="188093"/>
                  <a:pt x="349671" y="120509"/>
                  <a:pt x="203200" y="169333"/>
                </a:cubicBezTo>
                <a:cubicBezTo>
                  <a:pt x="179252" y="177316"/>
                  <a:pt x="158044" y="191911"/>
                  <a:pt x="135466" y="203200"/>
                </a:cubicBezTo>
                <a:cubicBezTo>
                  <a:pt x="112888" y="237067"/>
                  <a:pt x="77605" y="265313"/>
                  <a:pt x="67733" y="304800"/>
                </a:cubicBezTo>
                <a:cubicBezTo>
                  <a:pt x="62089" y="327378"/>
                  <a:pt x="57487" y="350242"/>
                  <a:pt x="50800" y="372533"/>
                </a:cubicBezTo>
                <a:cubicBezTo>
                  <a:pt x="40542" y="406726"/>
                  <a:pt x="25591" y="439500"/>
                  <a:pt x="16933" y="474133"/>
                </a:cubicBezTo>
                <a:lnTo>
                  <a:pt x="0" y="541867"/>
                </a:lnTo>
                <a:cubicBezTo>
                  <a:pt x="5644" y="767645"/>
                  <a:pt x="2235" y="993831"/>
                  <a:pt x="16933" y="1219200"/>
                </a:cubicBezTo>
                <a:cubicBezTo>
                  <a:pt x="20006" y="1266326"/>
                  <a:pt x="80784" y="1397234"/>
                  <a:pt x="118533" y="1422400"/>
                </a:cubicBezTo>
                <a:cubicBezTo>
                  <a:pt x="135466" y="1433689"/>
                  <a:pt x="152772" y="1444438"/>
                  <a:pt x="169333" y="1456267"/>
                </a:cubicBezTo>
                <a:cubicBezTo>
                  <a:pt x="242268" y="1508364"/>
                  <a:pt x="225233" y="1506833"/>
                  <a:pt x="304800" y="1540933"/>
                </a:cubicBezTo>
                <a:cubicBezTo>
                  <a:pt x="363914" y="1566267"/>
                  <a:pt x="404005" y="1564782"/>
                  <a:pt x="474133" y="1574800"/>
                </a:cubicBezTo>
                <a:cubicBezTo>
                  <a:pt x="705555" y="1569156"/>
                  <a:pt x="937137" y="1568145"/>
                  <a:pt x="1168400" y="1557867"/>
                </a:cubicBezTo>
                <a:cubicBezTo>
                  <a:pt x="1191650" y="1556834"/>
                  <a:pt x="1214742" y="1550101"/>
                  <a:pt x="1236133" y="1540933"/>
                </a:cubicBezTo>
                <a:cubicBezTo>
                  <a:pt x="1254839" y="1532916"/>
                  <a:pt x="1270000" y="1518356"/>
                  <a:pt x="1286933" y="1507067"/>
                </a:cubicBezTo>
                <a:cubicBezTo>
                  <a:pt x="1356720" y="1402388"/>
                  <a:pt x="1279236" y="1504501"/>
                  <a:pt x="1371600" y="1422400"/>
                </a:cubicBezTo>
                <a:cubicBezTo>
                  <a:pt x="1407397" y="1390580"/>
                  <a:pt x="1433349" y="1347367"/>
                  <a:pt x="1473200" y="1320800"/>
                </a:cubicBezTo>
                <a:cubicBezTo>
                  <a:pt x="1490133" y="1309511"/>
                  <a:pt x="1508789" y="1300454"/>
                  <a:pt x="1524000" y="1286933"/>
                </a:cubicBezTo>
                <a:cubicBezTo>
                  <a:pt x="1615167" y="1205895"/>
                  <a:pt x="1614770" y="1199773"/>
                  <a:pt x="1676400" y="1117600"/>
                </a:cubicBezTo>
                <a:cubicBezTo>
                  <a:pt x="1716702" y="996693"/>
                  <a:pt x="1690464" y="1045703"/>
                  <a:pt x="1744133" y="965200"/>
                </a:cubicBezTo>
                <a:cubicBezTo>
                  <a:pt x="1749777" y="936978"/>
                  <a:pt x="1760057" y="909297"/>
                  <a:pt x="1761066" y="880533"/>
                </a:cubicBezTo>
                <a:cubicBezTo>
                  <a:pt x="1771360" y="587148"/>
                  <a:pt x="1778000" y="0"/>
                  <a:pt x="1778000" y="0"/>
                </a:cubicBezTo>
                <a:lnTo>
                  <a:pt x="1778000" y="0"/>
                </a:lnTo>
              </a:path>
            </a:pathLst>
          </a:custGeom>
          <a:ln w="76200" cmpd="sng">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888971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1" grpId="0"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920880" cy="562074"/>
          </a:xfrm>
        </p:spPr>
        <p:txBody>
          <a:bodyPr>
            <a:normAutofit fontScale="90000"/>
          </a:bodyPr>
          <a:lstStyle/>
          <a:p>
            <a:r>
              <a:rPr lang="en-GB" sz="3600" b="1" dirty="0" smtClean="0">
                <a:solidFill>
                  <a:schemeClr val="tx2"/>
                </a:solidFill>
              </a:rPr>
              <a:t>Precise learning model – An English example</a:t>
            </a:r>
            <a:endParaRPr lang="en-GB" sz="3600" b="1" dirty="0">
              <a:solidFill>
                <a:schemeClr val="tx2"/>
              </a:solidFill>
            </a:endParaRPr>
          </a:p>
        </p:txBody>
      </p:sp>
      <p:sp>
        <p:nvSpPr>
          <p:cNvPr id="3" name="Content Placeholder 2"/>
          <p:cNvSpPr>
            <a:spLocks noGrp="1"/>
          </p:cNvSpPr>
          <p:nvPr>
            <p:ph idx="1"/>
          </p:nvPr>
        </p:nvSpPr>
        <p:spPr>
          <a:xfrm>
            <a:off x="395536" y="1412776"/>
            <a:ext cx="8568952" cy="4032449"/>
          </a:xfrm>
        </p:spPr>
        <p:txBody>
          <a:bodyPr>
            <a:noAutofit/>
          </a:bodyPr>
          <a:lstStyle/>
          <a:p>
            <a:pPr marL="0" indent="0">
              <a:spcAft>
                <a:spcPts val="600"/>
              </a:spcAft>
              <a:buNone/>
            </a:pPr>
            <a:r>
              <a:rPr lang="en-GB" sz="1600" b="1" dirty="0" smtClean="0"/>
              <a:t>1) </a:t>
            </a:r>
            <a:r>
              <a:rPr lang="en-GB" sz="1800" b="1" dirty="0" smtClean="0"/>
              <a:t>Precision in defining what pupils need to learn:</a:t>
            </a:r>
            <a:r>
              <a:rPr lang="en-GB" sz="1800" dirty="0" smtClean="0"/>
              <a:t>  </a:t>
            </a:r>
            <a:endParaRPr lang="en-GB" sz="1600" dirty="0" smtClean="0"/>
          </a:p>
          <a:p>
            <a:pPr marL="355600" indent="0">
              <a:spcAft>
                <a:spcPts val="600"/>
              </a:spcAft>
              <a:buNone/>
            </a:pPr>
            <a:r>
              <a:rPr lang="en-GB" sz="1600" b="1" dirty="0" smtClean="0">
                <a:solidFill>
                  <a:srgbClr val="00B050"/>
                </a:solidFill>
              </a:rPr>
              <a:t>Year 3/4 </a:t>
            </a:r>
            <a:r>
              <a:rPr lang="en-GB" sz="1600" b="1" dirty="0" err="1" smtClean="0">
                <a:solidFill>
                  <a:srgbClr val="00B050"/>
                </a:solidFill>
              </a:rPr>
              <a:t>GaPS</a:t>
            </a:r>
            <a:r>
              <a:rPr lang="en-GB" sz="1600" b="1" dirty="0" smtClean="0">
                <a:solidFill>
                  <a:srgbClr val="00B050"/>
                </a:solidFill>
              </a:rPr>
              <a:t> NC </a:t>
            </a:r>
            <a:r>
              <a:rPr lang="en-GB" sz="1600" b="1" dirty="0" err="1" smtClean="0">
                <a:solidFill>
                  <a:srgbClr val="00B050"/>
                </a:solidFill>
              </a:rPr>
              <a:t>obj</a:t>
            </a:r>
            <a:r>
              <a:rPr lang="en-GB" sz="1600" dirty="0" smtClean="0">
                <a:solidFill>
                  <a:srgbClr val="00B050"/>
                </a:solidFill>
              </a:rPr>
              <a:t>: Choosing nouns or pronouns appropriately for clarity and cohesion and to avoid repetition</a:t>
            </a:r>
          </a:p>
          <a:p>
            <a:pPr marL="0" indent="0">
              <a:spcAft>
                <a:spcPts val="600"/>
              </a:spcAft>
              <a:buNone/>
            </a:pPr>
            <a:r>
              <a:rPr lang="en-GB" sz="1600" b="1" dirty="0" smtClean="0"/>
              <a:t>2) </a:t>
            </a:r>
            <a:r>
              <a:rPr lang="en-GB" sz="1800" b="1" dirty="0" smtClean="0"/>
              <a:t>Precision in defining what must be taught:</a:t>
            </a:r>
          </a:p>
          <a:p>
            <a:r>
              <a:rPr lang="en-GB" sz="1800" dirty="0" smtClean="0">
                <a:solidFill>
                  <a:schemeClr val="tx2">
                    <a:lumMod val="40000"/>
                    <a:lumOff val="60000"/>
                  </a:schemeClr>
                </a:solidFill>
              </a:rPr>
              <a:t>What is a noun</a:t>
            </a:r>
          </a:p>
          <a:p>
            <a:r>
              <a:rPr lang="en-GB" sz="1800" dirty="0" smtClean="0">
                <a:solidFill>
                  <a:schemeClr val="tx2">
                    <a:lumMod val="40000"/>
                    <a:lumOff val="60000"/>
                  </a:schemeClr>
                </a:solidFill>
              </a:rPr>
              <a:t>What is a pronoun</a:t>
            </a:r>
          </a:p>
          <a:p>
            <a:r>
              <a:rPr lang="en-GB" sz="1800" dirty="0" smtClean="0">
                <a:solidFill>
                  <a:schemeClr val="tx2">
                    <a:lumMod val="40000"/>
                    <a:lumOff val="60000"/>
                  </a:schemeClr>
                </a:solidFill>
              </a:rPr>
              <a:t>What clarity/ cohesion and repetition mean</a:t>
            </a:r>
          </a:p>
          <a:p>
            <a:r>
              <a:rPr lang="en-GB" sz="1800" dirty="0" smtClean="0">
                <a:solidFill>
                  <a:schemeClr val="tx2">
                    <a:lumMod val="40000"/>
                    <a:lumOff val="60000"/>
                  </a:schemeClr>
                </a:solidFill>
              </a:rPr>
              <a:t>A range of examples of each</a:t>
            </a:r>
          </a:p>
          <a:p>
            <a:r>
              <a:rPr lang="en-GB" sz="1800" dirty="0" smtClean="0">
                <a:solidFill>
                  <a:schemeClr val="tx2">
                    <a:lumMod val="40000"/>
                    <a:lumOff val="60000"/>
                  </a:schemeClr>
                </a:solidFill>
              </a:rPr>
              <a:t>The difference between a noun and a pronoun and why both are needed</a:t>
            </a:r>
          </a:p>
          <a:p>
            <a:r>
              <a:rPr lang="en-GB" sz="1800" dirty="0" smtClean="0">
                <a:solidFill>
                  <a:schemeClr val="tx2">
                    <a:lumMod val="40000"/>
                    <a:lumOff val="60000"/>
                  </a:schemeClr>
                </a:solidFill>
              </a:rPr>
              <a:t>How repetition can lead to confusion for the reader</a:t>
            </a:r>
          </a:p>
          <a:p>
            <a:r>
              <a:rPr lang="en-GB" sz="1800" dirty="0" smtClean="0">
                <a:solidFill>
                  <a:schemeClr val="tx2">
                    <a:lumMod val="40000"/>
                    <a:lumOff val="60000"/>
                  </a:schemeClr>
                </a:solidFill>
              </a:rPr>
              <a:t>How a range and use of both creates cohesion with a text</a:t>
            </a:r>
          </a:p>
        </p:txBody>
      </p:sp>
    </p:spTree>
    <p:extLst>
      <p:ext uri="{BB962C8B-B14F-4D97-AF65-F5344CB8AC3E}">
        <p14:creationId xmlns:p14="http://schemas.microsoft.com/office/powerpoint/2010/main" val="366843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620688"/>
            <a:ext cx="8784976" cy="4185761"/>
          </a:xfrm>
          <a:prstGeom prst="rect">
            <a:avLst/>
          </a:prstGeom>
        </p:spPr>
        <p:txBody>
          <a:bodyPr wrap="square">
            <a:spAutoFit/>
          </a:bodyPr>
          <a:lstStyle/>
          <a:p>
            <a:pPr>
              <a:spcAft>
                <a:spcPts val="600"/>
              </a:spcAft>
            </a:pPr>
            <a:r>
              <a:rPr lang="en-GB" b="1" dirty="0"/>
              <a:t>3) Identifying key moments in lessons where this precise knowledge should be </a:t>
            </a:r>
            <a:r>
              <a:rPr lang="en-GB" b="1" dirty="0" smtClean="0"/>
              <a:t>understood:</a:t>
            </a:r>
          </a:p>
          <a:p>
            <a:pPr>
              <a:spcAft>
                <a:spcPts val="600"/>
              </a:spcAft>
            </a:pPr>
            <a:r>
              <a:rPr lang="en-GB" dirty="0" smtClean="0"/>
              <a:t> </a:t>
            </a:r>
            <a:r>
              <a:rPr lang="en-GB" dirty="0">
                <a:solidFill>
                  <a:schemeClr val="tx2">
                    <a:lumMod val="60000"/>
                    <a:lumOff val="40000"/>
                  </a:schemeClr>
                </a:solidFill>
              </a:rPr>
              <a:t>Assess prior knowledge - embed knowledge of grammar terminology for a noun + pronoun</a:t>
            </a:r>
          </a:p>
          <a:p>
            <a:pPr indent="719138">
              <a:spcAft>
                <a:spcPts val="600"/>
              </a:spcAft>
            </a:pPr>
            <a:r>
              <a:rPr lang="en-GB" dirty="0" smtClean="0"/>
              <a:t>Categorise </a:t>
            </a:r>
            <a:r>
              <a:rPr lang="en-GB" dirty="0"/>
              <a:t>word cards into noun/ pronoun – teacher </a:t>
            </a:r>
            <a:r>
              <a:rPr lang="en-GB" dirty="0" err="1"/>
              <a:t>AfL</a:t>
            </a:r>
            <a:r>
              <a:rPr lang="en-GB" dirty="0"/>
              <a:t> </a:t>
            </a:r>
          </a:p>
          <a:p>
            <a:pPr>
              <a:spcAft>
                <a:spcPts val="600"/>
              </a:spcAft>
            </a:pPr>
            <a:r>
              <a:rPr lang="en-GB" dirty="0">
                <a:solidFill>
                  <a:schemeClr val="tx2">
                    <a:lumMod val="60000"/>
                    <a:lumOff val="40000"/>
                  </a:schemeClr>
                </a:solidFill>
              </a:rPr>
              <a:t>Listen/ read an example text with too much repetition of nouns + pronouns</a:t>
            </a:r>
          </a:p>
          <a:p>
            <a:pPr marL="719138" indent="0">
              <a:spcAft>
                <a:spcPts val="600"/>
              </a:spcAft>
              <a:buNone/>
            </a:pPr>
            <a:r>
              <a:rPr lang="en-GB" dirty="0"/>
              <a:t>Is this a good piece of </a:t>
            </a:r>
            <a:r>
              <a:rPr lang="en-GB" dirty="0" smtClean="0"/>
              <a:t>writing? Why?</a:t>
            </a:r>
            <a:endParaRPr lang="en-GB" dirty="0"/>
          </a:p>
          <a:p>
            <a:pPr marL="719138" indent="0">
              <a:spcAft>
                <a:spcPts val="600"/>
              </a:spcAft>
              <a:buNone/>
            </a:pPr>
            <a:r>
              <a:rPr lang="en-GB" dirty="0" smtClean="0"/>
              <a:t>Do </a:t>
            </a:r>
            <a:r>
              <a:rPr lang="en-GB" dirty="0"/>
              <a:t>not accept ‘boring’ as a detailed enough answer  - probe for deeper answers </a:t>
            </a:r>
          </a:p>
          <a:p>
            <a:pPr>
              <a:spcAft>
                <a:spcPts val="600"/>
              </a:spcAft>
            </a:pPr>
            <a:r>
              <a:rPr lang="en-GB" dirty="0">
                <a:solidFill>
                  <a:schemeClr val="tx2">
                    <a:lumMod val="60000"/>
                    <a:lumOff val="40000"/>
                  </a:schemeClr>
                </a:solidFill>
              </a:rPr>
              <a:t>Look at rich example text – highlight nouns/ pronouns following a key  </a:t>
            </a:r>
          </a:p>
          <a:p>
            <a:pPr marL="719138" indent="0">
              <a:spcAft>
                <a:spcPts val="600"/>
              </a:spcAft>
              <a:buNone/>
            </a:pPr>
            <a:r>
              <a:rPr lang="en-GB" dirty="0"/>
              <a:t>Is this text better?  Why ? </a:t>
            </a:r>
            <a:endParaRPr lang="en-GB" dirty="0" smtClean="0"/>
          </a:p>
          <a:p>
            <a:pPr marL="719138" indent="0">
              <a:spcAft>
                <a:spcPts val="600"/>
              </a:spcAft>
              <a:buNone/>
            </a:pPr>
            <a:r>
              <a:rPr lang="en-GB" dirty="0" smtClean="0"/>
              <a:t>Do </a:t>
            </a:r>
            <a:r>
              <a:rPr lang="en-GB" dirty="0"/>
              <a:t>not accept ‘it is more interesting’ as a deep enough answer – expect children to justify </a:t>
            </a:r>
            <a:r>
              <a:rPr lang="en-GB" dirty="0" smtClean="0"/>
              <a:t>answers</a:t>
            </a:r>
          </a:p>
          <a:p>
            <a:pPr marL="719138" indent="0">
              <a:spcAft>
                <a:spcPts val="600"/>
              </a:spcAft>
              <a:buNone/>
            </a:pPr>
            <a:r>
              <a:rPr lang="en-GB" dirty="0" smtClean="0"/>
              <a:t>Which text has more clarity? How?</a:t>
            </a:r>
          </a:p>
          <a:p>
            <a:pPr marL="719138" indent="0">
              <a:spcAft>
                <a:spcPts val="600"/>
              </a:spcAft>
              <a:buNone/>
            </a:pPr>
            <a:r>
              <a:rPr lang="en-GB" dirty="0" smtClean="0"/>
              <a:t>What is the role of pronouns + nouns in achieving cohesion?</a:t>
            </a:r>
          </a:p>
        </p:txBody>
      </p:sp>
    </p:spTree>
    <p:extLst>
      <p:ext uri="{BB962C8B-B14F-4D97-AF65-F5344CB8AC3E}">
        <p14:creationId xmlns:p14="http://schemas.microsoft.com/office/powerpoint/2010/main" val="271913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Content Placeholder 3"/>
          <p:cNvSpPr>
            <a:spLocks noGrp="1"/>
          </p:cNvSpPr>
          <p:nvPr>
            <p:ph idx="1"/>
          </p:nvPr>
        </p:nvSpPr>
        <p:spPr>
          <a:prstGeom prst="rect">
            <a:avLst/>
          </a:prstGeom>
        </p:spPr>
        <p:txBody>
          <a:bodyPr wrap="square">
            <a:spAutoFit/>
          </a:bodyPr>
          <a:lstStyle/>
          <a:p>
            <a:pPr>
              <a:spcAft>
                <a:spcPts val="600"/>
              </a:spcAft>
            </a:pPr>
            <a:r>
              <a:rPr lang="en-GB" b="1" dirty="0"/>
              <a:t>4) Checking that all understand </a:t>
            </a:r>
            <a:endParaRPr lang="en-GB" dirty="0"/>
          </a:p>
          <a:p>
            <a:pPr marL="355600">
              <a:spcAft>
                <a:spcPts val="600"/>
              </a:spcAft>
            </a:pPr>
            <a:r>
              <a:rPr lang="en-GB" dirty="0">
                <a:solidFill>
                  <a:schemeClr val="tx2">
                    <a:lumMod val="40000"/>
                    <a:lumOff val="60000"/>
                  </a:schemeClr>
                </a:solidFill>
              </a:rPr>
              <a:t>Short task – brainstorm possible nouns/ pronouns for a ‘Moshi Monster’ on a grid</a:t>
            </a:r>
          </a:p>
        </p:txBody>
      </p:sp>
      <p:pic>
        <p:nvPicPr>
          <p:cNvPr id="5" name="Picture 2" descr="Image result for moshi monst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3429000"/>
            <a:ext cx="1337421" cy="1663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15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24249"/>
            <a:ext cx="7992888" cy="6471002"/>
          </a:xfrm>
          <a:prstGeom prst="rect">
            <a:avLst/>
          </a:prstGeom>
        </p:spPr>
        <p:txBody>
          <a:bodyPr wrap="square">
            <a:spAutoFit/>
          </a:bodyPr>
          <a:lstStyle/>
          <a:p>
            <a:pPr>
              <a:spcAft>
                <a:spcPts val="600"/>
              </a:spcAft>
            </a:pPr>
            <a:r>
              <a:rPr lang="en-GB" b="1" dirty="0"/>
              <a:t>5) Dealing with the spread:</a:t>
            </a:r>
          </a:p>
          <a:p>
            <a:pPr marL="355600">
              <a:spcAft>
                <a:spcPts val="600"/>
              </a:spcAft>
            </a:pPr>
            <a:r>
              <a:rPr lang="en-GB" dirty="0">
                <a:solidFill>
                  <a:schemeClr val="tx2">
                    <a:lumMod val="40000"/>
                    <a:lumOff val="60000"/>
                  </a:schemeClr>
                </a:solidFill>
              </a:rPr>
              <a:t>An ethos of flexible groupings within the classroom at that </a:t>
            </a:r>
            <a:r>
              <a:rPr lang="en-GB" dirty="0" smtClean="0">
                <a:solidFill>
                  <a:schemeClr val="tx2">
                    <a:lumMod val="40000"/>
                    <a:lumOff val="60000"/>
                  </a:schemeClr>
                </a:solidFill>
              </a:rPr>
              <a:t/>
            </a:r>
            <a:br>
              <a:rPr lang="en-GB" dirty="0" smtClean="0">
                <a:solidFill>
                  <a:schemeClr val="tx2">
                    <a:lumMod val="40000"/>
                    <a:lumOff val="60000"/>
                  </a:schemeClr>
                </a:solidFill>
              </a:rPr>
            </a:br>
            <a:r>
              <a:rPr lang="en-GB" dirty="0" smtClean="0">
                <a:solidFill>
                  <a:schemeClr val="tx2">
                    <a:lumMod val="40000"/>
                    <a:lumOff val="60000"/>
                  </a:schemeClr>
                </a:solidFill>
              </a:rPr>
              <a:t>point </a:t>
            </a:r>
            <a:r>
              <a:rPr lang="en-GB" dirty="0">
                <a:solidFill>
                  <a:schemeClr val="tx2">
                    <a:lumMod val="40000"/>
                    <a:lumOff val="60000"/>
                  </a:schemeClr>
                </a:solidFill>
              </a:rPr>
              <a:t>in the </a:t>
            </a:r>
            <a:r>
              <a:rPr lang="en-GB" dirty="0" smtClean="0">
                <a:solidFill>
                  <a:schemeClr val="tx2">
                    <a:lumMod val="40000"/>
                    <a:lumOff val="60000"/>
                  </a:schemeClr>
                </a:solidFill>
              </a:rPr>
              <a:t>lesson – Will </a:t>
            </a:r>
            <a:r>
              <a:rPr lang="en-GB" dirty="0">
                <a:solidFill>
                  <a:schemeClr val="tx2">
                    <a:lumMod val="40000"/>
                    <a:lumOff val="60000"/>
                  </a:schemeClr>
                </a:solidFill>
              </a:rPr>
              <a:t>the support group work with the </a:t>
            </a:r>
            <a:r>
              <a:rPr lang="en-GB" dirty="0" smtClean="0">
                <a:solidFill>
                  <a:schemeClr val="tx2">
                    <a:lumMod val="40000"/>
                    <a:lumOff val="60000"/>
                  </a:schemeClr>
                </a:solidFill>
              </a:rPr>
              <a:t/>
            </a:r>
            <a:br>
              <a:rPr lang="en-GB" dirty="0" smtClean="0">
                <a:solidFill>
                  <a:schemeClr val="tx2">
                    <a:lumMod val="40000"/>
                    <a:lumOff val="60000"/>
                  </a:schemeClr>
                </a:solidFill>
              </a:rPr>
            </a:br>
            <a:r>
              <a:rPr lang="en-GB" dirty="0" err="1" smtClean="0">
                <a:solidFill>
                  <a:schemeClr val="tx2">
                    <a:lumMod val="40000"/>
                    <a:lumOff val="60000"/>
                  </a:schemeClr>
                </a:solidFill>
              </a:rPr>
              <a:t>classteacher</a:t>
            </a:r>
            <a:r>
              <a:rPr lang="en-GB" dirty="0" smtClean="0">
                <a:solidFill>
                  <a:schemeClr val="tx2">
                    <a:lumMod val="40000"/>
                    <a:lumOff val="60000"/>
                  </a:schemeClr>
                </a:solidFill>
              </a:rPr>
              <a:t> </a:t>
            </a:r>
            <a:r>
              <a:rPr lang="en-GB" dirty="0">
                <a:solidFill>
                  <a:schemeClr val="tx2">
                    <a:lumMod val="40000"/>
                    <a:lumOff val="60000"/>
                  </a:schemeClr>
                </a:solidFill>
              </a:rPr>
              <a:t>or the deepening group?  For how long? </a:t>
            </a:r>
            <a:endParaRPr lang="en-GB" dirty="0" smtClean="0">
              <a:solidFill>
                <a:schemeClr val="tx2">
                  <a:lumMod val="40000"/>
                  <a:lumOff val="60000"/>
                </a:schemeClr>
              </a:solidFill>
            </a:endParaRPr>
          </a:p>
          <a:p>
            <a:pPr marL="355600">
              <a:spcAft>
                <a:spcPts val="600"/>
              </a:spcAft>
            </a:pPr>
            <a:r>
              <a:rPr lang="en-GB" dirty="0" smtClean="0">
                <a:solidFill>
                  <a:schemeClr val="tx2">
                    <a:lumMod val="40000"/>
                    <a:lumOff val="60000"/>
                  </a:schemeClr>
                </a:solidFill>
              </a:rPr>
              <a:t>Which </a:t>
            </a:r>
            <a:r>
              <a:rPr lang="en-GB" dirty="0">
                <a:solidFill>
                  <a:schemeClr val="tx2">
                    <a:lumMod val="40000"/>
                    <a:lumOff val="60000"/>
                  </a:schemeClr>
                </a:solidFill>
              </a:rPr>
              <a:t>is the best group to work independently today? </a:t>
            </a:r>
          </a:p>
          <a:p>
            <a:pPr marL="355600">
              <a:spcAft>
                <a:spcPts val="600"/>
              </a:spcAft>
            </a:pPr>
            <a:r>
              <a:rPr lang="en-GB" dirty="0">
                <a:solidFill>
                  <a:schemeClr val="tx2">
                    <a:lumMod val="40000"/>
                    <a:lumOff val="60000"/>
                  </a:schemeClr>
                </a:solidFill>
              </a:rPr>
              <a:t>How will the TA be deployed effectively?  </a:t>
            </a:r>
            <a:endParaRPr lang="en-GB" dirty="0" smtClean="0">
              <a:solidFill>
                <a:schemeClr val="tx2">
                  <a:lumMod val="40000"/>
                  <a:lumOff val="60000"/>
                </a:schemeClr>
              </a:solidFill>
            </a:endParaRPr>
          </a:p>
          <a:p>
            <a:pPr marL="355600">
              <a:spcAft>
                <a:spcPts val="600"/>
              </a:spcAft>
            </a:pPr>
            <a:r>
              <a:rPr lang="en-GB" dirty="0" smtClean="0">
                <a:solidFill>
                  <a:schemeClr val="tx2">
                    <a:lumMod val="40000"/>
                    <a:lumOff val="60000"/>
                  </a:schemeClr>
                </a:solidFill>
              </a:rPr>
              <a:t>What </a:t>
            </a:r>
            <a:r>
              <a:rPr lang="en-GB" dirty="0">
                <a:solidFill>
                  <a:schemeClr val="tx2">
                    <a:lumMod val="40000"/>
                    <a:lumOff val="60000"/>
                  </a:schemeClr>
                </a:solidFill>
              </a:rPr>
              <a:t>will pupils show when they are ready to move on?</a:t>
            </a:r>
          </a:p>
          <a:p>
            <a:pPr>
              <a:spcAft>
                <a:spcPts val="600"/>
              </a:spcAft>
            </a:pPr>
            <a:endParaRPr lang="en-GB" sz="1050" b="1" dirty="0"/>
          </a:p>
          <a:p>
            <a:pPr>
              <a:spcAft>
                <a:spcPts val="600"/>
              </a:spcAft>
            </a:pPr>
            <a:r>
              <a:rPr lang="en-GB" b="1" dirty="0"/>
              <a:t>6) Applying the understood knowledge to do meaningful writing:</a:t>
            </a:r>
          </a:p>
          <a:p>
            <a:pPr indent="355600">
              <a:spcAft>
                <a:spcPts val="600"/>
              </a:spcAft>
            </a:pPr>
            <a:r>
              <a:rPr lang="en-GB" dirty="0">
                <a:solidFill>
                  <a:schemeClr val="tx2">
                    <a:lumMod val="40000"/>
                    <a:lumOff val="60000"/>
                  </a:schemeClr>
                </a:solidFill>
              </a:rPr>
              <a:t>How can we apply this in our own writing?</a:t>
            </a:r>
          </a:p>
          <a:p>
            <a:pPr indent="355600">
              <a:spcAft>
                <a:spcPts val="600"/>
              </a:spcAft>
            </a:pPr>
            <a:r>
              <a:rPr lang="en-GB" dirty="0" smtClean="0">
                <a:solidFill>
                  <a:schemeClr val="tx2">
                    <a:lumMod val="40000"/>
                    <a:lumOff val="60000"/>
                  </a:schemeClr>
                </a:solidFill>
              </a:rPr>
              <a:t>Do </a:t>
            </a:r>
            <a:r>
              <a:rPr lang="en-GB" dirty="0">
                <a:solidFill>
                  <a:schemeClr val="tx2">
                    <a:lumMod val="40000"/>
                    <a:lumOff val="60000"/>
                  </a:schemeClr>
                </a:solidFill>
              </a:rPr>
              <a:t>children understand ‘</a:t>
            </a:r>
            <a:r>
              <a:rPr lang="en-GB" b="1" dirty="0">
                <a:solidFill>
                  <a:schemeClr val="tx2">
                    <a:lumMod val="40000"/>
                    <a:lumOff val="60000"/>
                  </a:schemeClr>
                </a:solidFill>
              </a:rPr>
              <a:t>Readers become writers’  </a:t>
            </a:r>
            <a:r>
              <a:rPr lang="en-GB" b="1" dirty="0" smtClean="0">
                <a:solidFill>
                  <a:schemeClr val="tx2">
                    <a:lumMod val="40000"/>
                    <a:lumOff val="60000"/>
                  </a:schemeClr>
                </a:solidFill>
              </a:rPr>
              <a:t>?</a:t>
            </a:r>
            <a:endParaRPr lang="en-GB" b="1" dirty="0">
              <a:solidFill>
                <a:schemeClr val="tx2">
                  <a:lumMod val="40000"/>
                  <a:lumOff val="60000"/>
                </a:schemeClr>
              </a:solidFill>
            </a:endParaRPr>
          </a:p>
          <a:p>
            <a:pPr marL="355600">
              <a:spcAft>
                <a:spcPts val="600"/>
              </a:spcAft>
            </a:pPr>
            <a:endParaRPr lang="en-GB" dirty="0">
              <a:solidFill>
                <a:schemeClr val="tx2">
                  <a:lumMod val="40000"/>
                  <a:lumOff val="60000"/>
                </a:schemeClr>
              </a:solidFill>
            </a:endParaRPr>
          </a:p>
          <a:p>
            <a:pPr marL="355600" algn="ctr">
              <a:spcAft>
                <a:spcPts val="600"/>
              </a:spcAft>
            </a:pPr>
            <a:r>
              <a:rPr lang="en-GB" u="sng" dirty="0" smtClean="0">
                <a:solidFill>
                  <a:schemeClr val="tx2">
                    <a:lumMod val="40000"/>
                    <a:lumOff val="60000"/>
                  </a:schemeClr>
                </a:solidFill>
              </a:rPr>
              <a:t>Can I write a paragraph about a Moshi Monster?</a:t>
            </a:r>
            <a:endParaRPr lang="en-GB" u="sng" dirty="0">
              <a:solidFill>
                <a:schemeClr val="tx2">
                  <a:lumMod val="40000"/>
                  <a:lumOff val="60000"/>
                </a:schemeClr>
              </a:solidFill>
            </a:endParaRPr>
          </a:p>
          <a:p>
            <a:pPr>
              <a:spcAft>
                <a:spcPts val="600"/>
              </a:spcAft>
            </a:pPr>
            <a:endParaRPr lang="en-GB" b="1" dirty="0" smtClean="0">
              <a:solidFill>
                <a:schemeClr val="tx2">
                  <a:lumMod val="40000"/>
                  <a:lumOff val="60000"/>
                </a:schemeClr>
              </a:solidFill>
            </a:endParaRPr>
          </a:p>
          <a:p>
            <a:pPr>
              <a:spcAft>
                <a:spcPts val="600"/>
              </a:spcAft>
            </a:pPr>
            <a:r>
              <a:rPr lang="en-GB" b="1" dirty="0" smtClean="0">
                <a:solidFill>
                  <a:schemeClr val="tx2">
                    <a:lumMod val="40000"/>
                    <a:lumOff val="60000"/>
                  </a:schemeClr>
                </a:solidFill>
              </a:rPr>
              <a:t>SUCCESS CRITERIA:</a:t>
            </a:r>
          </a:p>
          <a:p>
            <a:pPr>
              <a:spcAft>
                <a:spcPts val="600"/>
              </a:spcAft>
            </a:pPr>
            <a:r>
              <a:rPr lang="en-GB" dirty="0" smtClean="0">
                <a:solidFill>
                  <a:srgbClr val="00B050"/>
                </a:solidFill>
              </a:rPr>
              <a:t>Can I use a range of nouns and pronouns in my writing?</a:t>
            </a:r>
          </a:p>
          <a:p>
            <a:pPr>
              <a:spcAft>
                <a:spcPts val="600"/>
              </a:spcAft>
            </a:pPr>
            <a:r>
              <a:rPr lang="en-GB" dirty="0" smtClean="0">
                <a:solidFill>
                  <a:srgbClr val="00B050"/>
                </a:solidFill>
              </a:rPr>
              <a:t>Can I choose </a:t>
            </a:r>
            <a:r>
              <a:rPr lang="en-GB" dirty="0">
                <a:solidFill>
                  <a:srgbClr val="00B050"/>
                </a:solidFill>
              </a:rPr>
              <a:t>nouns or pronouns appropriately </a:t>
            </a:r>
            <a:r>
              <a:rPr lang="en-GB" dirty="0" smtClean="0">
                <a:solidFill>
                  <a:srgbClr val="00B050"/>
                </a:solidFill>
              </a:rPr>
              <a:t>for clarity and cohesion?</a:t>
            </a:r>
          </a:p>
          <a:p>
            <a:pPr>
              <a:spcAft>
                <a:spcPts val="600"/>
              </a:spcAft>
            </a:pPr>
            <a:r>
              <a:rPr lang="en-GB" dirty="0" smtClean="0">
                <a:solidFill>
                  <a:srgbClr val="00B050"/>
                </a:solidFill>
              </a:rPr>
              <a:t>Can I avoid repetition of nouns and pronouns in my writing ?</a:t>
            </a:r>
            <a:endParaRPr lang="en-GB" dirty="0">
              <a:solidFill>
                <a:srgbClr val="00B050"/>
              </a:solidFill>
            </a:endParaRPr>
          </a:p>
          <a:p>
            <a:pPr>
              <a:spcAft>
                <a:spcPts val="600"/>
              </a:spcAft>
            </a:pPr>
            <a:endParaRPr lang="en-GB" dirty="0">
              <a:solidFill>
                <a:schemeClr val="tx2">
                  <a:lumMod val="40000"/>
                  <a:lumOff val="60000"/>
                </a:schemeClr>
              </a:solidFill>
            </a:endParaRPr>
          </a:p>
        </p:txBody>
      </p:sp>
    </p:spTree>
    <p:extLst>
      <p:ext uri="{BB962C8B-B14F-4D97-AF65-F5344CB8AC3E}">
        <p14:creationId xmlns:p14="http://schemas.microsoft.com/office/powerpoint/2010/main" val="3098814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6552728" cy="1008112"/>
          </a:xfrm>
        </p:spPr>
        <p:txBody>
          <a:bodyPr>
            <a:normAutofit fontScale="90000"/>
          </a:bodyPr>
          <a:lstStyle/>
          <a:p>
            <a:r>
              <a:rPr lang="en-GB" sz="3600" b="1" dirty="0" smtClean="0">
                <a:solidFill>
                  <a:schemeClr val="tx2"/>
                </a:solidFill>
              </a:rPr>
              <a:t>Precise learning model – A maths example</a:t>
            </a:r>
            <a:endParaRPr lang="en-GB" sz="3600" b="1" dirty="0">
              <a:solidFill>
                <a:schemeClr val="tx2"/>
              </a:solidFill>
            </a:endParaRPr>
          </a:p>
        </p:txBody>
      </p:sp>
      <p:sp>
        <p:nvSpPr>
          <p:cNvPr id="3" name="Content Placeholder 2"/>
          <p:cNvSpPr>
            <a:spLocks noGrp="1"/>
          </p:cNvSpPr>
          <p:nvPr>
            <p:ph idx="1"/>
          </p:nvPr>
        </p:nvSpPr>
        <p:spPr>
          <a:xfrm>
            <a:off x="323528" y="1556792"/>
            <a:ext cx="8568952" cy="4032449"/>
          </a:xfrm>
        </p:spPr>
        <p:txBody>
          <a:bodyPr>
            <a:noAutofit/>
          </a:bodyPr>
          <a:lstStyle/>
          <a:p>
            <a:pPr marL="0" indent="0">
              <a:spcAft>
                <a:spcPts val="600"/>
              </a:spcAft>
              <a:buNone/>
            </a:pPr>
            <a:r>
              <a:rPr lang="en-GB" sz="1600" b="1" dirty="0" smtClean="0"/>
              <a:t>1) </a:t>
            </a:r>
            <a:r>
              <a:rPr lang="en-GB" sz="1800" b="1" dirty="0" smtClean="0"/>
              <a:t>Precision in defining what pupils need to learn:</a:t>
            </a:r>
            <a:r>
              <a:rPr lang="en-GB" sz="1800" dirty="0" smtClean="0"/>
              <a:t>  </a:t>
            </a:r>
            <a:endParaRPr lang="en-GB" sz="1600" dirty="0" smtClean="0"/>
          </a:p>
          <a:p>
            <a:pPr marL="355600" indent="0">
              <a:spcAft>
                <a:spcPts val="600"/>
              </a:spcAft>
              <a:buNone/>
            </a:pPr>
            <a:r>
              <a:rPr lang="en-GB" sz="1600" b="1" dirty="0" smtClean="0">
                <a:solidFill>
                  <a:srgbClr val="00B050"/>
                </a:solidFill>
              </a:rPr>
              <a:t>Year 3/4 </a:t>
            </a:r>
          </a:p>
          <a:p>
            <a:pPr marL="355600" indent="0">
              <a:spcAft>
                <a:spcPts val="600"/>
              </a:spcAft>
              <a:buNone/>
            </a:pPr>
            <a:endParaRPr lang="en-GB" sz="1600" b="1" dirty="0">
              <a:solidFill>
                <a:srgbClr val="00B050"/>
              </a:solidFill>
            </a:endParaRPr>
          </a:p>
          <a:p>
            <a:pPr marL="355600" indent="0">
              <a:spcAft>
                <a:spcPts val="600"/>
              </a:spcAft>
              <a:buNone/>
            </a:pPr>
            <a:r>
              <a:rPr lang="en-GB" sz="1600" b="1" dirty="0" smtClean="0"/>
              <a:t>2) </a:t>
            </a:r>
            <a:r>
              <a:rPr lang="en-GB" sz="1800" b="1" dirty="0" smtClean="0"/>
              <a:t>Precision in defining what must be taught:</a:t>
            </a:r>
          </a:p>
          <a:p>
            <a:endParaRPr lang="en-GB" sz="1800" dirty="0" smtClean="0">
              <a:solidFill>
                <a:schemeClr val="tx2">
                  <a:lumMod val="40000"/>
                  <a:lumOff val="60000"/>
                </a:schemeClr>
              </a:solidFill>
            </a:endParaRPr>
          </a:p>
        </p:txBody>
      </p:sp>
    </p:spTree>
    <p:extLst>
      <p:ext uri="{BB962C8B-B14F-4D97-AF65-F5344CB8AC3E}">
        <p14:creationId xmlns:p14="http://schemas.microsoft.com/office/powerpoint/2010/main" val="237781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24744"/>
            <a:ext cx="8784976" cy="3123932"/>
          </a:xfrm>
          <a:prstGeom prst="rect">
            <a:avLst/>
          </a:prstGeom>
        </p:spPr>
        <p:txBody>
          <a:bodyPr wrap="square">
            <a:spAutoFit/>
          </a:bodyPr>
          <a:lstStyle/>
          <a:p>
            <a:pPr>
              <a:spcAft>
                <a:spcPts val="600"/>
              </a:spcAft>
            </a:pPr>
            <a:r>
              <a:rPr lang="en-GB" b="1" dirty="0"/>
              <a:t>3) Identifying key moments in lessons where this precise knowledge should be </a:t>
            </a:r>
            <a:r>
              <a:rPr lang="en-GB" b="1" dirty="0" smtClean="0"/>
              <a:t>understood:</a:t>
            </a:r>
          </a:p>
          <a:p>
            <a:pPr>
              <a:spcAft>
                <a:spcPts val="600"/>
              </a:spcAft>
            </a:pPr>
            <a:r>
              <a:rPr lang="en-GB" dirty="0" smtClean="0"/>
              <a:t> </a:t>
            </a:r>
          </a:p>
          <a:p>
            <a:pPr>
              <a:spcAft>
                <a:spcPts val="600"/>
              </a:spcAft>
            </a:pPr>
            <a:endParaRPr lang="en-GB" dirty="0"/>
          </a:p>
          <a:p>
            <a:pPr>
              <a:spcAft>
                <a:spcPts val="600"/>
              </a:spcAft>
            </a:pPr>
            <a:endParaRPr lang="en-GB" dirty="0" smtClean="0"/>
          </a:p>
          <a:p>
            <a:pPr>
              <a:spcAft>
                <a:spcPts val="600"/>
              </a:spcAft>
            </a:pPr>
            <a:endParaRPr lang="en-GB" dirty="0"/>
          </a:p>
          <a:p>
            <a:pPr>
              <a:spcAft>
                <a:spcPts val="600"/>
              </a:spcAft>
            </a:pPr>
            <a:endParaRPr lang="en-GB" dirty="0" smtClean="0"/>
          </a:p>
          <a:p>
            <a:pPr>
              <a:spcAft>
                <a:spcPts val="600"/>
              </a:spcAft>
            </a:pPr>
            <a:endParaRPr lang="en-GB" dirty="0"/>
          </a:p>
          <a:p>
            <a:pPr>
              <a:spcAft>
                <a:spcPts val="600"/>
              </a:spcAft>
            </a:pPr>
            <a:endParaRPr lang="en-GB" dirty="0" smtClean="0"/>
          </a:p>
        </p:txBody>
      </p:sp>
      <p:pic>
        <p:nvPicPr>
          <p:cNvPr id="1026" name="Picture 2" descr="Image result for moshi monst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6" y="4797152"/>
            <a:ext cx="1337421" cy="1663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7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24249"/>
            <a:ext cx="7992888" cy="4978286"/>
          </a:xfrm>
          <a:prstGeom prst="rect">
            <a:avLst/>
          </a:prstGeom>
        </p:spPr>
        <p:txBody>
          <a:bodyPr wrap="square">
            <a:spAutoFit/>
          </a:bodyPr>
          <a:lstStyle/>
          <a:p>
            <a:pPr>
              <a:spcAft>
                <a:spcPts val="600"/>
              </a:spcAft>
            </a:pPr>
            <a:r>
              <a:rPr lang="en-GB" b="1" dirty="0"/>
              <a:t>5) Dealing with the spread:</a:t>
            </a:r>
          </a:p>
          <a:p>
            <a:pPr marL="355600">
              <a:spcAft>
                <a:spcPts val="600"/>
              </a:spcAft>
            </a:pPr>
            <a:endParaRPr lang="en-GB" dirty="0" smtClean="0">
              <a:solidFill>
                <a:schemeClr val="tx2">
                  <a:lumMod val="40000"/>
                  <a:lumOff val="60000"/>
                </a:schemeClr>
              </a:solidFill>
            </a:endParaRPr>
          </a:p>
          <a:p>
            <a:pPr>
              <a:spcAft>
                <a:spcPts val="600"/>
              </a:spcAft>
            </a:pPr>
            <a:endParaRPr lang="en-GB" sz="1050" b="1" dirty="0">
              <a:solidFill>
                <a:schemeClr val="tx2">
                  <a:lumMod val="40000"/>
                  <a:lumOff val="60000"/>
                </a:schemeClr>
              </a:solidFill>
            </a:endParaRPr>
          </a:p>
          <a:p>
            <a:pPr>
              <a:spcAft>
                <a:spcPts val="600"/>
              </a:spcAft>
            </a:pPr>
            <a:endParaRPr lang="en-GB" sz="1050" b="1" dirty="0" smtClean="0">
              <a:solidFill>
                <a:schemeClr val="tx2">
                  <a:lumMod val="40000"/>
                  <a:lumOff val="60000"/>
                </a:schemeClr>
              </a:solidFill>
            </a:endParaRPr>
          </a:p>
          <a:p>
            <a:pPr>
              <a:spcAft>
                <a:spcPts val="600"/>
              </a:spcAft>
            </a:pPr>
            <a:endParaRPr lang="en-GB" sz="1050" b="1" dirty="0"/>
          </a:p>
          <a:p>
            <a:pPr>
              <a:spcAft>
                <a:spcPts val="600"/>
              </a:spcAft>
            </a:pPr>
            <a:r>
              <a:rPr lang="en-GB" b="1" dirty="0"/>
              <a:t>6) Applying the understood knowledge to do meaningful writing:</a:t>
            </a:r>
          </a:p>
          <a:p>
            <a:pPr indent="355600">
              <a:spcAft>
                <a:spcPts val="600"/>
              </a:spcAft>
            </a:pPr>
            <a:endParaRPr lang="en-GB" dirty="0" smtClean="0">
              <a:solidFill>
                <a:schemeClr val="tx2">
                  <a:lumMod val="40000"/>
                  <a:lumOff val="60000"/>
                </a:schemeClr>
              </a:solidFill>
            </a:endParaRPr>
          </a:p>
          <a:p>
            <a:pPr>
              <a:spcAft>
                <a:spcPts val="600"/>
              </a:spcAft>
            </a:pPr>
            <a:endParaRPr lang="en-GB" b="1" dirty="0">
              <a:solidFill>
                <a:schemeClr val="tx2">
                  <a:lumMod val="40000"/>
                  <a:lumOff val="60000"/>
                </a:schemeClr>
              </a:solidFill>
            </a:endParaRPr>
          </a:p>
          <a:p>
            <a:pPr>
              <a:spcAft>
                <a:spcPts val="600"/>
              </a:spcAft>
            </a:pPr>
            <a:endParaRPr lang="en-GB" b="1" dirty="0" smtClean="0">
              <a:solidFill>
                <a:schemeClr val="tx2">
                  <a:lumMod val="40000"/>
                  <a:lumOff val="60000"/>
                </a:schemeClr>
              </a:solidFill>
            </a:endParaRPr>
          </a:p>
          <a:p>
            <a:pPr>
              <a:spcAft>
                <a:spcPts val="600"/>
              </a:spcAft>
            </a:pPr>
            <a:endParaRPr lang="en-GB" b="1" dirty="0" smtClean="0">
              <a:solidFill>
                <a:schemeClr val="tx2">
                  <a:lumMod val="40000"/>
                  <a:lumOff val="60000"/>
                </a:schemeClr>
              </a:solidFill>
            </a:endParaRPr>
          </a:p>
          <a:p>
            <a:pPr>
              <a:spcAft>
                <a:spcPts val="600"/>
              </a:spcAft>
            </a:pPr>
            <a:r>
              <a:rPr lang="en-GB" b="1" dirty="0" smtClean="0">
                <a:solidFill>
                  <a:schemeClr val="tx2">
                    <a:lumMod val="40000"/>
                    <a:lumOff val="60000"/>
                  </a:schemeClr>
                </a:solidFill>
              </a:rPr>
              <a:t>SUCCESS CRITERIA:</a:t>
            </a:r>
          </a:p>
          <a:p>
            <a:pPr>
              <a:spcAft>
                <a:spcPts val="600"/>
              </a:spcAft>
            </a:pPr>
            <a:endParaRPr lang="en-GB" dirty="0" smtClean="0">
              <a:solidFill>
                <a:srgbClr val="00B050"/>
              </a:solidFill>
            </a:endParaRPr>
          </a:p>
          <a:p>
            <a:pPr>
              <a:spcAft>
                <a:spcPts val="600"/>
              </a:spcAft>
            </a:pPr>
            <a:endParaRPr lang="en-GB" dirty="0">
              <a:solidFill>
                <a:srgbClr val="00B050"/>
              </a:solidFill>
            </a:endParaRPr>
          </a:p>
          <a:p>
            <a:pPr>
              <a:spcAft>
                <a:spcPts val="600"/>
              </a:spcAft>
            </a:pPr>
            <a:endParaRPr lang="en-GB" dirty="0" smtClean="0">
              <a:solidFill>
                <a:srgbClr val="00B050"/>
              </a:solidFill>
            </a:endParaRPr>
          </a:p>
          <a:p>
            <a:pPr>
              <a:spcAft>
                <a:spcPts val="600"/>
              </a:spcAft>
            </a:pPr>
            <a:endParaRPr lang="en-GB" dirty="0">
              <a:solidFill>
                <a:schemeClr val="tx2">
                  <a:lumMod val="40000"/>
                  <a:lumOff val="60000"/>
                </a:schemeClr>
              </a:solidFill>
            </a:endParaRPr>
          </a:p>
        </p:txBody>
      </p:sp>
    </p:spTree>
    <p:extLst>
      <p:ext uri="{BB962C8B-B14F-4D97-AF65-F5344CB8AC3E}">
        <p14:creationId xmlns:p14="http://schemas.microsoft.com/office/powerpoint/2010/main" val="4278220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Progress tracking: </a:t>
            </a:r>
            <a:br>
              <a:rPr lang="en-GB" dirty="0" smtClean="0"/>
            </a:br>
            <a:r>
              <a:rPr lang="en-GB" dirty="0" smtClean="0"/>
              <a:t>Are they getting there?</a:t>
            </a:r>
            <a:endParaRPr lang="en-GB" dirty="0"/>
          </a:p>
        </p:txBody>
      </p:sp>
      <p:sp>
        <p:nvSpPr>
          <p:cNvPr id="3" name="Content Placeholder 2"/>
          <p:cNvSpPr>
            <a:spLocks noGrp="1"/>
          </p:cNvSpPr>
          <p:nvPr>
            <p:ph idx="1"/>
          </p:nvPr>
        </p:nvSpPr>
        <p:spPr/>
        <p:txBody>
          <a:bodyPr>
            <a:normAutofit lnSpcReduction="10000"/>
          </a:bodyPr>
          <a:lstStyle/>
          <a:p>
            <a:r>
              <a:rPr lang="en-GB" dirty="0" smtClean="0"/>
              <a:t>Progress between key stages:</a:t>
            </a:r>
          </a:p>
          <a:p>
            <a:pPr lvl="1"/>
            <a:r>
              <a:rPr lang="en-GB" dirty="0" smtClean="0"/>
              <a:t>The calculation of the difference between a baseline measure and an exit measure.</a:t>
            </a:r>
          </a:p>
          <a:p>
            <a:pPr lvl="1"/>
            <a:r>
              <a:rPr lang="en-GB" dirty="0"/>
              <a:t>B</a:t>
            </a:r>
            <a:r>
              <a:rPr lang="en-GB" dirty="0" smtClean="0"/>
              <a:t>ecoming increasingly </a:t>
            </a:r>
            <a:r>
              <a:rPr lang="en-GB" i="1" dirty="0" smtClean="0"/>
              <a:t>non-predictable</a:t>
            </a:r>
            <a:r>
              <a:rPr lang="en-GB" dirty="0"/>
              <a:t> </a:t>
            </a:r>
            <a:r>
              <a:rPr lang="en-GB" dirty="0" smtClean="0"/>
              <a:t>in the context of changing measures at either end?</a:t>
            </a:r>
          </a:p>
          <a:p>
            <a:pPr lvl="1"/>
            <a:r>
              <a:rPr lang="en-GB" dirty="0" smtClean="0"/>
              <a:t>Reference to baselines and terminal assessments impossible to use on the journey?</a:t>
            </a:r>
          </a:p>
          <a:p>
            <a:pPr lvl="1"/>
            <a:r>
              <a:rPr lang="en-GB" dirty="0" smtClean="0"/>
              <a:t>Underlines the importance of </a:t>
            </a:r>
            <a:r>
              <a:rPr lang="en-GB" b="1" dirty="0" smtClean="0"/>
              <a:t>securing the curriculum </a:t>
            </a:r>
            <a:r>
              <a:rPr lang="en-GB" dirty="0" smtClean="0"/>
              <a:t>that is the basis for the assessments at the end: </a:t>
            </a:r>
            <a:br>
              <a:rPr lang="en-GB" dirty="0" smtClean="0"/>
            </a:br>
            <a:r>
              <a:rPr lang="en-GB" i="1" dirty="0" smtClean="0"/>
              <a:t>all the curriculum for all the pupils</a:t>
            </a:r>
          </a:p>
          <a:p>
            <a:pPr lvl="1"/>
            <a:endParaRPr lang="en-GB" dirty="0" smtClean="0"/>
          </a:p>
          <a:p>
            <a:pPr marL="457200" lvl="1" indent="0">
              <a:buNone/>
            </a:pPr>
            <a:endParaRPr lang="en-GB" dirty="0" smtClean="0"/>
          </a:p>
        </p:txBody>
      </p:sp>
    </p:spTree>
    <p:extLst>
      <p:ext uri="{BB962C8B-B14F-4D97-AF65-F5344CB8AC3E}">
        <p14:creationId xmlns:p14="http://schemas.microsoft.com/office/powerpoint/2010/main" val="1680286481"/>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antsnet\AppData\Local\Microsoft\Windows\Temporary Internet Files\Content.IE5\RH6E5G5V\cartoon voice - thinking23[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620688"/>
            <a:ext cx="4464496" cy="448103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5292080" y="1196752"/>
            <a:ext cx="3178696" cy="41044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sz="2400" dirty="0"/>
              <a:t>Questions this raises</a:t>
            </a:r>
            <a:r>
              <a:rPr lang="en-GB" sz="2400" dirty="0" smtClean="0"/>
              <a:t>?</a:t>
            </a:r>
          </a:p>
          <a:p>
            <a:endParaRPr lang="en-GB" sz="2400" dirty="0"/>
          </a:p>
          <a:p>
            <a:r>
              <a:rPr lang="en-GB" sz="2400" dirty="0" smtClean="0"/>
              <a:t>Implications for…?</a:t>
            </a:r>
            <a:br>
              <a:rPr lang="en-GB" sz="2400" dirty="0" smtClean="0"/>
            </a:br>
            <a:endParaRPr lang="en-GB" sz="2400" dirty="0" smtClean="0"/>
          </a:p>
          <a:p>
            <a:r>
              <a:rPr lang="en-GB" sz="2400" dirty="0" smtClean="0"/>
              <a:t>What, if anything, might we do about developing our teachers’ pedagogy?</a:t>
            </a:r>
            <a:br>
              <a:rPr lang="en-GB" sz="2400" dirty="0" smtClean="0"/>
            </a:br>
            <a:endParaRPr lang="en-GB" sz="2400" dirty="0"/>
          </a:p>
          <a:p>
            <a:endParaRPr lang="en-GB" sz="2400" dirty="0"/>
          </a:p>
        </p:txBody>
      </p:sp>
    </p:spTree>
    <p:extLst>
      <p:ext uri="{BB962C8B-B14F-4D97-AF65-F5344CB8AC3E}">
        <p14:creationId xmlns:p14="http://schemas.microsoft.com/office/powerpoint/2010/main" val="3660496119"/>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Action planning</a:t>
            </a:r>
            <a:endParaRPr lang="en-GB" dirty="0"/>
          </a:p>
        </p:txBody>
      </p:sp>
      <p:sp>
        <p:nvSpPr>
          <p:cNvPr id="4" name="Subtitle 3"/>
          <p:cNvSpPr>
            <a:spLocks noGrp="1"/>
          </p:cNvSpPr>
          <p:nvPr>
            <p:ph type="subTitle" idx="1"/>
          </p:nvPr>
        </p:nvSpPr>
        <p:spPr/>
        <p:txBody>
          <a:bodyPr/>
          <a:lstStyle/>
          <a:p>
            <a:endParaRPr lang="en-GB"/>
          </a:p>
        </p:txBody>
      </p:sp>
    </p:spTree>
    <p:extLst>
      <p:ext uri="{BB962C8B-B14F-4D97-AF65-F5344CB8AC3E}">
        <p14:creationId xmlns:p14="http://schemas.microsoft.com/office/powerpoint/2010/main" val="352074708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GB" sz="2800" dirty="0" smtClean="0"/>
              <a:t>What are the implications for CPD in your school?</a:t>
            </a:r>
            <a:br>
              <a:rPr lang="en-GB" sz="2800" dirty="0" smtClean="0"/>
            </a:br>
            <a:r>
              <a:rPr lang="en-GB" sz="2800" dirty="0" smtClean="0"/>
              <a:t>For all staff?</a:t>
            </a:r>
            <a:br>
              <a:rPr lang="en-GB" sz="2800" dirty="0" smtClean="0"/>
            </a:br>
            <a:r>
              <a:rPr lang="en-GB" sz="2800" dirty="0" smtClean="0"/>
              <a:t>For groups of staff?</a:t>
            </a:r>
            <a:br>
              <a:rPr lang="en-GB" sz="2800" dirty="0" smtClean="0"/>
            </a:br>
            <a:r>
              <a:rPr lang="en-GB" sz="2800" dirty="0" smtClean="0"/>
              <a:t>For individual staff?</a:t>
            </a:r>
            <a:endParaRPr lang="en-GB" sz="2800" dirty="0"/>
          </a:p>
        </p:txBody>
      </p:sp>
      <p:sp>
        <p:nvSpPr>
          <p:cNvPr id="3" name="Text Placeholder 2"/>
          <p:cNvSpPr>
            <a:spLocks noGrp="1"/>
          </p:cNvSpPr>
          <p:nvPr>
            <p:ph type="body" idx="1"/>
          </p:nvPr>
        </p:nvSpPr>
        <p:spPr>
          <a:xfrm>
            <a:off x="899592" y="3861048"/>
            <a:ext cx="7358063" cy="1260996"/>
          </a:xfrm>
        </p:spPr>
        <p:txBody>
          <a:bodyPr>
            <a:normAutofit/>
          </a:bodyPr>
          <a:lstStyle/>
          <a:p>
            <a:r>
              <a:rPr lang="en-GB" sz="3600" dirty="0" smtClean="0">
                <a:solidFill>
                  <a:srgbClr val="0070C0"/>
                </a:solidFill>
              </a:rPr>
              <a:t>How are you growing your teachers for </a:t>
            </a:r>
            <a:r>
              <a:rPr lang="en-GB" sz="3600" smtClean="0">
                <a:solidFill>
                  <a:srgbClr val="0070C0"/>
                </a:solidFill>
              </a:rPr>
              <a:t>today’s learners?</a:t>
            </a:r>
            <a:endParaRPr lang="en-GB" sz="3600" dirty="0">
              <a:solidFill>
                <a:srgbClr val="0070C0"/>
              </a:solidFill>
            </a:endParaRPr>
          </a:p>
        </p:txBody>
      </p:sp>
    </p:spTree>
    <p:extLst>
      <p:ext uri="{BB962C8B-B14F-4D97-AF65-F5344CB8AC3E}">
        <p14:creationId xmlns:p14="http://schemas.microsoft.com/office/powerpoint/2010/main" val="419893611"/>
      </p:ext>
    </p:extLst>
  </p:cSld>
  <p:clrMapOvr>
    <a:masterClrMapping/>
  </p:clrMapOvr>
  <p:transition spd="med"/>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GB" sz="2800" dirty="0" smtClean="0"/>
              <a:t>What are the implications for leaders and Governors in your school?</a:t>
            </a:r>
            <a:br>
              <a:rPr lang="en-GB" sz="2800" dirty="0" smtClean="0"/>
            </a:br>
            <a:endParaRPr lang="en-GB" sz="2800" dirty="0"/>
          </a:p>
        </p:txBody>
      </p:sp>
      <p:sp>
        <p:nvSpPr>
          <p:cNvPr id="3" name="Text Placeholder 2"/>
          <p:cNvSpPr>
            <a:spLocks noGrp="1"/>
          </p:cNvSpPr>
          <p:nvPr>
            <p:ph type="body" idx="1"/>
          </p:nvPr>
        </p:nvSpPr>
        <p:spPr>
          <a:xfrm>
            <a:off x="899592" y="3861048"/>
            <a:ext cx="7358063" cy="1260996"/>
          </a:xfrm>
        </p:spPr>
        <p:txBody>
          <a:bodyPr>
            <a:normAutofit/>
          </a:bodyPr>
          <a:lstStyle/>
          <a:p>
            <a:r>
              <a:rPr lang="en-GB" sz="3600" dirty="0" smtClean="0">
                <a:solidFill>
                  <a:srgbClr val="0070C0"/>
                </a:solidFill>
              </a:rPr>
              <a:t>How are you growing your leaders for today’s learners?</a:t>
            </a:r>
            <a:endParaRPr lang="en-GB" sz="3600" dirty="0">
              <a:solidFill>
                <a:srgbClr val="0070C0"/>
              </a:solidFill>
            </a:endParaRPr>
          </a:p>
        </p:txBody>
      </p:sp>
    </p:spTree>
    <p:extLst>
      <p:ext uri="{BB962C8B-B14F-4D97-AF65-F5344CB8AC3E}">
        <p14:creationId xmlns:p14="http://schemas.microsoft.com/office/powerpoint/2010/main" val="575697002"/>
      </p:ext>
    </p:extLst>
  </p:cSld>
  <p:clrMapOvr>
    <a:masterClrMapping/>
  </p:clrMapOvr>
  <p:transition spd="med"/>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GB" sz="2800" dirty="0" smtClean="0"/>
              <a:t>What are the implications for learners and parents/carers in your school?</a:t>
            </a:r>
            <a:br>
              <a:rPr lang="en-GB" sz="2800" dirty="0" smtClean="0"/>
            </a:br>
            <a:endParaRPr lang="en-GB" sz="2800" dirty="0"/>
          </a:p>
        </p:txBody>
      </p:sp>
      <p:sp>
        <p:nvSpPr>
          <p:cNvPr id="3" name="Text Placeholder 2"/>
          <p:cNvSpPr>
            <a:spLocks noGrp="1"/>
          </p:cNvSpPr>
          <p:nvPr>
            <p:ph type="body" idx="1"/>
          </p:nvPr>
        </p:nvSpPr>
        <p:spPr>
          <a:xfrm>
            <a:off x="899592" y="3861048"/>
            <a:ext cx="7358063" cy="1260996"/>
          </a:xfrm>
        </p:spPr>
        <p:txBody>
          <a:bodyPr>
            <a:normAutofit fontScale="85000" lnSpcReduction="10000"/>
          </a:bodyPr>
          <a:lstStyle/>
          <a:p>
            <a:r>
              <a:rPr lang="en-GB" sz="3600" dirty="0" smtClean="0">
                <a:solidFill>
                  <a:srgbClr val="0070C0"/>
                </a:solidFill>
              </a:rPr>
              <a:t>How are you growing your learners and parents/carers for today’s challenge?</a:t>
            </a:r>
            <a:endParaRPr lang="en-GB" sz="3600" dirty="0">
              <a:solidFill>
                <a:srgbClr val="0070C0"/>
              </a:solidFill>
            </a:endParaRPr>
          </a:p>
        </p:txBody>
      </p:sp>
    </p:spTree>
    <p:extLst>
      <p:ext uri="{BB962C8B-B14F-4D97-AF65-F5344CB8AC3E}">
        <p14:creationId xmlns:p14="http://schemas.microsoft.com/office/powerpoint/2010/main" val="1068863321"/>
      </p:ext>
    </p:extLst>
  </p:cSld>
  <p:clrMapOvr>
    <a:masterClrMapping/>
  </p:clrMapOvr>
  <p:transition spd="med"/>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en-GB" sz="2800" dirty="0" smtClean="0"/>
              <a:t>What are the implications for your ways of working in your school?</a:t>
            </a:r>
            <a:br>
              <a:rPr lang="en-GB" sz="2800" dirty="0" smtClean="0"/>
            </a:br>
            <a:endParaRPr lang="en-GB" sz="2800" dirty="0"/>
          </a:p>
        </p:txBody>
      </p:sp>
      <p:sp>
        <p:nvSpPr>
          <p:cNvPr id="3" name="Text Placeholder 2"/>
          <p:cNvSpPr>
            <a:spLocks noGrp="1"/>
          </p:cNvSpPr>
          <p:nvPr>
            <p:ph type="body" idx="1"/>
          </p:nvPr>
        </p:nvSpPr>
        <p:spPr>
          <a:xfrm>
            <a:off x="899592" y="3861048"/>
            <a:ext cx="7358063" cy="1260996"/>
          </a:xfrm>
        </p:spPr>
        <p:txBody>
          <a:bodyPr>
            <a:normAutofit/>
          </a:bodyPr>
          <a:lstStyle/>
          <a:p>
            <a:r>
              <a:rPr lang="en-GB" sz="3600" dirty="0" smtClean="0">
                <a:solidFill>
                  <a:srgbClr val="0070C0"/>
                </a:solidFill>
              </a:rPr>
              <a:t>How are you growing your systems for today’s challenge?</a:t>
            </a:r>
            <a:endParaRPr lang="en-GB" sz="3600" dirty="0">
              <a:solidFill>
                <a:srgbClr val="0070C0"/>
              </a:solidFill>
            </a:endParaRPr>
          </a:p>
        </p:txBody>
      </p:sp>
    </p:spTree>
    <p:extLst>
      <p:ext uri="{BB962C8B-B14F-4D97-AF65-F5344CB8AC3E}">
        <p14:creationId xmlns:p14="http://schemas.microsoft.com/office/powerpoint/2010/main" val="2724365087"/>
      </p:ext>
    </p:extLst>
  </p:cSld>
  <p:clrMapOvr>
    <a:masterClrMapping/>
  </p:clrMapOvr>
  <p:transition spd="med"/>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716016" y="3284984"/>
            <a:ext cx="3607024" cy="454459"/>
          </a:xfrm>
          <a:prstGeom prst="rect">
            <a:avLst/>
          </a:prstGeom>
        </p:spPr>
        <p:style>
          <a:lnRef idx="1">
            <a:schemeClr val="accent1"/>
          </a:lnRef>
          <a:fillRef idx="2">
            <a:schemeClr val="accent1"/>
          </a:fillRef>
          <a:effectRef idx="1">
            <a:schemeClr val="accent1"/>
          </a:effectRef>
          <a:fontRef idx="minor">
            <a:schemeClr val="dk1"/>
          </a:fontRef>
        </p:style>
        <p:txBody>
          <a:bodyPr/>
          <a:lstStyle>
            <a:lvl1pPr algn="ctr" defTabSz="914400" rtl="0" eaLnBrk="1" latinLnBrk="0" hangingPunct="1">
              <a:spcBef>
                <a:spcPct val="0"/>
              </a:spcBef>
              <a:buNone/>
              <a:defRPr sz="32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1400" dirty="0" smtClean="0"/>
              <a:t>What are the implications for your ways of working in your school?</a:t>
            </a:r>
            <a:r>
              <a:rPr lang="en-GB" sz="2800" dirty="0" smtClean="0"/>
              <a:t/>
            </a:r>
            <a:br>
              <a:rPr lang="en-GB" sz="2800" dirty="0" smtClean="0"/>
            </a:br>
            <a:endParaRPr lang="en-GB" sz="2800" dirty="0"/>
          </a:p>
        </p:txBody>
      </p:sp>
      <p:cxnSp>
        <p:nvCxnSpPr>
          <p:cNvPr id="6" name="Straight Connector 5"/>
          <p:cNvCxnSpPr/>
          <p:nvPr/>
        </p:nvCxnSpPr>
        <p:spPr>
          <a:xfrm>
            <a:off x="467544" y="3212976"/>
            <a:ext cx="83595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499992" y="260648"/>
            <a:ext cx="72008" cy="576064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itle 1"/>
          <p:cNvSpPr txBox="1">
            <a:spLocks/>
          </p:cNvSpPr>
          <p:nvPr/>
        </p:nvSpPr>
        <p:spPr>
          <a:xfrm>
            <a:off x="755576" y="3284984"/>
            <a:ext cx="3607024" cy="454459"/>
          </a:xfrm>
          <a:prstGeom prst="rect">
            <a:avLst/>
          </a:prstGeom>
        </p:spPr>
        <p:style>
          <a:lnRef idx="1">
            <a:schemeClr val="accent1"/>
          </a:lnRef>
          <a:fillRef idx="2">
            <a:schemeClr val="accent1"/>
          </a:fillRef>
          <a:effectRef idx="1">
            <a:schemeClr val="accent1"/>
          </a:effectRef>
          <a:fontRef idx="minor">
            <a:schemeClr val="dk1"/>
          </a:fontRef>
        </p:style>
        <p:txBody>
          <a:bodyPr/>
          <a:lstStyle>
            <a:lvl1pPr algn="ctr" defTabSz="914400" rtl="0" eaLnBrk="1" latinLnBrk="0" hangingPunct="1">
              <a:spcBef>
                <a:spcPct val="0"/>
              </a:spcBef>
              <a:buNone/>
              <a:defRPr sz="32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1400" dirty="0"/>
              <a:t>What are the implications for learners and parents/carers in your school?</a:t>
            </a:r>
            <a:r>
              <a:rPr lang="en-GB" sz="2800" dirty="0" smtClean="0"/>
              <a:t/>
            </a:r>
            <a:br>
              <a:rPr lang="en-GB" sz="2800" dirty="0" smtClean="0"/>
            </a:br>
            <a:endParaRPr lang="en-GB" sz="2800" dirty="0"/>
          </a:p>
        </p:txBody>
      </p:sp>
      <p:sp>
        <p:nvSpPr>
          <p:cNvPr id="11" name="Title 1"/>
          <p:cNvSpPr txBox="1">
            <a:spLocks/>
          </p:cNvSpPr>
          <p:nvPr/>
        </p:nvSpPr>
        <p:spPr>
          <a:xfrm>
            <a:off x="755576" y="260648"/>
            <a:ext cx="3607024" cy="454459"/>
          </a:xfrm>
          <a:prstGeom prst="rect">
            <a:avLst/>
          </a:prstGeom>
        </p:spPr>
        <p:style>
          <a:lnRef idx="1">
            <a:schemeClr val="accent1"/>
          </a:lnRef>
          <a:fillRef idx="2">
            <a:schemeClr val="accent1"/>
          </a:fillRef>
          <a:effectRef idx="1">
            <a:schemeClr val="accent1"/>
          </a:effectRef>
          <a:fontRef idx="minor">
            <a:schemeClr val="dk1"/>
          </a:fontRef>
        </p:style>
        <p:txBody>
          <a:bodyPr/>
          <a:lstStyle>
            <a:lvl1pPr algn="ctr" defTabSz="914400" rtl="0" eaLnBrk="1" latinLnBrk="0" hangingPunct="1">
              <a:spcBef>
                <a:spcPct val="0"/>
              </a:spcBef>
              <a:buNone/>
              <a:defRPr sz="32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1400" dirty="0"/>
              <a:t>What are the implications for CPD in your school?</a:t>
            </a:r>
            <a:r>
              <a:rPr lang="en-GB" sz="2800" dirty="0" smtClean="0"/>
              <a:t/>
            </a:r>
            <a:br>
              <a:rPr lang="en-GB" sz="2800" dirty="0" smtClean="0"/>
            </a:br>
            <a:endParaRPr lang="en-GB" sz="2800" dirty="0"/>
          </a:p>
        </p:txBody>
      </p:sp>
      <p:sp>
        <p:nvSpPr>
          <p:cNvPr id="12" name="Title 1"/>
          <p:cNvSpPr txBox="1">
            <a:spLocks/>
          </p:cNvSpPr>
          <p:nvPr/>
        </p:nvSpPr>
        <p:spPr>
          <a:xfrm>
            <a:off x="4647320" y="260648"/>
            <a:ext cx="3607024" cy="454459"/>
          </a:xfrm>
          <a:prstGeom prst="rect">
            <a:avLst/>
          </a:prstGeom>
        </p:spPr>
        <p:style>
          <a:lnRef idx="1">
            <a:schemeClr val="accent1"/>
          </a:lnRef>
          <a:fillRef idx="2">
            <a:schemeClr val="accent1"/>
          </a:fillRef>
          <a:effectRef idx="1">
            <a:schemeClr val="accent1"/>
          </a:effectRef>
          <a:fontRef idx="minor">
            <a:schemeClr val="dk1"/>
          </a:fontRef>
        </p:style>
        <p:txBody>
          <a:bodyPr/>
          <a:lstStyle>
            <a:lvl1pPr algn="ctr" defTabSz="914400" rtl="0" eaLnBrk="1" latinLnBrk="0" hangingPunct="1">
              <a:spcBef>
                <a:spcPct val="0"/>
              </a:spcBef>
              <a:buNone/>
              <a:defRPr sz="32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GB" sz="1400" dirty="0"/>
              <a:t>What are the implications for leaders and Governors in your school?</a:t>
            </a:r>
            <a:r>
              <a:rPr lang="en-GB" sz="2800" dirty="0" smtClean="0"/>
              <a:t/>
            </a:r>
            <a:br>
              <a:rPr lang="en-GB" sz="2800" dirty="0" smtClean="0"/>
            </a:br>
            <a:endParaRPr lang="en-GB" sz="2800" dirty="0"/>
          </a:p>
        </p:txBody>
      </p:sp>
    </p:spTree>
    <p:extLst>
      <p:ext uri="{BB962C8B-B14F-4D97-AF65-F5344CB8AC3E}">
        <p14:creationId xmlns:p14="http://schemas.microsoft.com/office/powerpoint/2010/main" val="738266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October to January Focus</a:t>
            </a:r>
            <a:endParaRPr lang="en-GB" dirty="0"/>
          </a:p>
        </p:txBody>
      </p:sp>
      <p:sp>
        <p:nvSpPr>
          <p:cNvPr id="4" name="Text Placeholder 3"/>
          <p:cNvSpPr>
            <a:spLocks noGrp="1"/>
          </p:cNvSpPr>
          <p:nvPr>
            <p:ph type="body" idx="1"/>
          </p:nvPr>
        </p:nvSpPr>
        <p:spPr/>
        <p:txBody>
          <a:bodyPr>
            <a:normAutofit fontScale="92500" lnSpcReduction="20000"/>
          </a:bodyPr>
          <a:lstStyle/>
          <a:p>
            <a:r>
              <a:rPr lang="en-GB" dirty="0" smtClean="0"/>
              <a:t>We intend to take the following actions</a:t>
            </a:r>
            <a:endParaRPr lang="en-GB" dirty="0"/>
          </a:p>
        </p:txBody>
      </p:sp>
      <p:sp>
        <p:nvSpPr>
          <p:cNvPr id="6" name="Text Placeholder 5"/>
          <p:cNvSpPr>
            <a:spLocks noGrp="1"/>
          </p:cNvSpPr>
          <p:nvPr>
            <p:ph type="body" sz="quarter" idx="3"/>
          </p:nvPr>
        </p:nvSpPr>
        <p:spPr/>
        <p:txBody>
          <a:bodyPr>
            <a:normAutofit fontScale="92500"/>
          </a:bodyPr>
          <a:lstStyle/>
          <a:p>
            <a:r>
              <a:rPr lang="en-GB" dirty="0" smtClean="0"/>
              <a:t>We would like support with</a:t>
            </a:r>
            <a:endParaRPr lang="en-GB" dirty="0"/>
          </a:p>
        </p:txBody>
      </p:sp>
      <p:sp>
        <p:nvSpPr>
          <p:cNvPr id="8" name="Text Placeholder 5"/>
          <p:cNvSpPr txBox="1">
            <a:spLocks/>
          </p:cNvSpPr>
          <p:nvPr/>
        </p:nvSpPr>
        <p:spPr>
          <a:xfrm>
            <a:off x="4644008" y="3717032"/>
            <a:ext cx="4041775" cy="639762"/>
          </a:xfrm>
          <a:prstGeom prst="rect">
            <a:avLst/>
          </a:prstGeom>
        </p:spPr>
        <p:txBody>
          <a:bodyPr vert="horz" lIns="91440" tIns="45720" rIns="91440" bIns="45720" rtlCol="0" anchor="b">
            <a:normAutofit fontScale="92500"/>
          </a:bodyPr>
          <a:lstStyle>
            <a:lvl1pPr marL="0" indent="0" algn="l" defTabSz="914400" rtl="0" eaLnBrk="1" latinLnBrk="0" hangingPunct="1">
              <a:spcBef>
                <a:spcPct val="20000"/>
              </a:spcBef>
              <a:buFont typeface="Arial" panose="020B0604020202020204" pitchFamily="34" charset="0"/>
              <a:buNone/>
              <a:defRPr sz="2400" b="1"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en-GB" dirty="0" smtClean="0"/>
              <a:t>We could offer support with</a:t>
            </a:r>
            <a:endParaRPr lang="en-GB" dirty="0"/>
          </a:p>
        </p:txBody>
      </p:sp>
      <p:sp>
        <p:nvSpPr>
          <p:cNvPr id="9" name="Text Placeholder 3"/>
          <p:cNvSpPr txBox="1">
            <a:spLocks/>
          </p:cNvSpPr>
          <p:nvPr/>
        </p:nvSpPr>
        <p:spPr>
          <a:xfrm>
            <a:off x="467544" y="3861048"/>
            <a:ext cx="4040188" cy="639762"/>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en-GB" dirty="0" smtClean="0"/>
              <a:t>We will evaluate impact through</a:t>
            </a:r>
            <a:endParaRPr lang="en-GB" dirty="0"/>
          </a:p>
        </p:txBody>
      </p:sp>
    </p:spTree>
    <p:extLst>
      <p:ext uri="{BB962C8B-B14F-4D97-AF65-F5344CB8AC3E}">
        <p14:creationId xmlns:p14="http://schemas.microsoft.com/office/powerpoint/2010/main" val="2540336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Curriculum Structure: without levels</a:t>
            </a:r>
            <a:endParaRPr lang="en-GB" dirty="0"/>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79035" y="1628800"/>
            <a:ext cx="8229600"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167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Hampshire Assessment Model</a:t>
            </a:r>
            <a:br>
              <a:rPr lang="en-GB" dirty="0" smtClean="0"/>
            </a:br>
            <a:r>
              <a:rPr lang="en-GB" dirty="0" smtClean="0"/>
              <a:t>Project Group</a:t>
            </a:r>
            <a:endParaRPr lang="en-GB" dirty="0"/>
          </a:p>
        </p:txBody>
      </p:sp>
      <p:sp>
        <p:nvSpPr>
          <p:cNvPr id="3" name="Subtitle 2"/>
          <p:cNvSpPr>
            <a:spLocks noGrp="1"/>
          </p:cNvSpPr>
          <p:nvPr>
            <p:ph type="subTitle" idx="1"/>
          </p:nvPr>
        </p:nvSpPr>
        <p:spPr/>
        <p:txBody>
          <a:bodyPr/>
          <a:lstStyle/>
          <a:p>
            <a:r>
              <a:rPr lang="en-GB" dirty="0" smtClean="0"/>
              <a:t>Eastleigh Group</a:t>
            </a:r>
          </a:p>
          <a:p>
            <a:r>
              <a:rPr lang="en-GB" b="1" dirty="0" smtClean="0"/>
              <a:t>ARRA1836-15AA</a:t>
            </a:r>
          </a:p>
          <a:p>
            <a:r>
              <a:rPr lang="en-GB" b="1" dirty="0" smtClean="0"/>
              <a:t>Session 1, </a:t>
            </a:r>
            <a:r>
              <a:rPr lang="en-GB" b="1" dirty="0" err="1" smtClean="0"/>
              <a:t>Chilworth</a:t>
            </a:r>
            <a:r>
              <a:rPr lang="en-GB" b="1" dirty="0" smtClean="0"/>
              <a:t> Manor</a:t>
            </a:r>
            <a:endParaRPr lang="en-GB" dirty="0"/>
          </a:p>
        </p:txBody>
      </p:sp>
    </p:spTree>
    <p:extLst>
      <p:ext uri="{BB962C8B-B14F-4D97-AF65-F5344CB8AC3E}">
        <p14:creationId xmlns:p14="http://schemas.microsoft.com/office/powerpoint/2010/main" val="2274058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200" dirty="0" smtClean="0"/>
              <a:t>“The content of the National Curriculum (and the extent to which it has been taught and learned)”</a:t>
            </a:r>
            <a:endParaRPr lang="en-GB"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38611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19521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50" y="260648"/>
            <a:ext cx="8956611"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94758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Reframing assessment thinking</a:t>
            </a:r>
            <a:endParaRPr lang="en-GB" dirty="0"/>
          </a:p>
        </p:txBody>
      </p:sp>
      <p:sp>
        <p:nvSpPr>
          <p:cNvPr id="4" name="TextBox 3"/>
          <p:cNvSpPr txBox="1"/>
          <p:nvPr/>
        </p:nvSpPr>
        <p:spPr>
          <a:xfrm>
            <a:off x="611560" y="1610409"/>
            <a:ext cx="7848872" cy="4401205"/>
          </a:xfrm>
          <a:prstGeom prst="rect">
            <a:avLst/>
          </a:prstGeom>
          <a:noFill/>
        </p:spPr>
        <p:txBody>
          <a:bodyPr wrap="square" rtlCol="0">
            <a:spAutoFit/>
          </a:bodyPr>
          <a:lstStyle/>
          <a:p>
            <a:pPr marL="342900" indent="-342900">
              <a:buFont typeface="Arial" panose="020B0604020202020204" pitchFamily="34" charset="0"/>
              <a:buChar char="•"/>
            </a:pPr>
            <a:r>
              <a:rPr lang="en-GB" sz="2800" dirty="0" smtClean="0"/>
              <a:t>Assessment </a:t>
            </a:r>
            <a:r>
              <a:rPr lang="en-GB" sz="2800" dirty="0"/>
              <a:t>processes </a:t>
            </a:r>
            <a:r>
              <a:rPr lang="en-GB" sz="2800" dirty="0" smtClean="0"/>
              <a:t>are </a:t>
            </a:r>
            <a:r>
              <a:rPr lang="en-GB" sz="2800" dirty="0"/>
              <a:t>directly linked to </a:t>
            </a:r>
            <a:r>
              <a:rPr lang="en-GB" sz="2800" dirty="0" smtClean="0"/>
              <a:t>the aims and objectives of the curriculum and should inform teaching and learning</a:t>
            </a:r>
          </a:p>
          <a:p>
            <a:pPr marL="342900" indent="-342900">
              <a:buFont typeface="Arial" panose="020B0604020202020204" pitchFamily="34" charset="0"/>
              <a:buChar char="•"/>
            </a:pPr>
            <a:endParaRPr lang="en-GB" sz="2800" dirty="0" smtClean="0"/>
          </a:p>
          <a:p>
            <a:pPr marL="342900" indent="-342900">
              <a:buFont typeface="Arial" panose="020B0604020202020204" pitchFamily="34" charset="0"/>
              <a:buChar char="•"/>
            </a:pPr>
            <a:r>
              <a:rPr lang="en-GB" sz="2800" dirty="0" smtClean="0"/>
              <a:t>Tracking is a by-product of assessment and not the outcome</a:t>
            </a:r>
          </a:p>
          <a:p>
            <a:pPr marL="342900" indent="-342900">
              <a:buFont typeface="Arial" panose="020B0604020202020204" pitchFamily="34" charset="0"/>
              <a:buChar char="•"/>
            </a:pPr>
            <a:endParaRPr lang="en-GB" sz="2800" dirty="0" smtClean="0"/>
          </a:p>
          <a:p>
            <a:pPr marL="342900" indent="-342900">
              <a:buFont typeface="Arial" panose="020B0604020202020204" pitchFamily="34" charset="0"/>
              <a:buChar char="•"/>
            </a:pPr>
            <a:r>
              <a:rPr lang="en-GB" sz="2800" dirty="0" smtClean="0"/>
              <a:t>“Accurate and usable knowing and understanding of children, not the quantity or form of recorded information.” (</a:t>
            </a:r>
            <a:r>
              <a:rPr lang="en-GB" sz="2800" dirty="0" err="1" smtClean="0"/>
              <a:t>Dubiel</a:t>
            </a:r>
            <a:r>
              <a:rPr lang="en-GB" sz="2800" dirty="0" smtClean="0"/>
              <a:t>, 2014</a:t>
            </a:r>
            <a:r>
              <a:rPr lang="en-GB" sz="2200" dirty="0" smtClean="0"/>
              <a:t>)</a:t>
            </a:r>
          </a:p>
        </p:txBody>
      </p:sp>
    </p:spTree>
    <p:extLst>
      <p:ext uri="{BB962C8B-B14F-4D97-AF65-F5344CB8AC3E}">
        <p14:creationId xmlns:p14="http://schemas.microsoft.com/office/powerpoint/2010/main" val="31489165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Depth: Avoiding “Lily pad” learning</a:t>
            </a:r>
            <a:endParaRPr lang="en-GB" dirty="0"/>
          </a:p>
        </p:txBody>
      </p:sp>
      <p:sp>
        <p:nvSpPr>
          <p:cNvPr id="3" name="Content Placeholder 2"/>
          <p:cNvSpPr>
            <a:spLocks noGrp="1"/>
          </p:cNvSpPr>
          <p:nvPr>
            <p:ph idx="1"/>
          </p:nvPr>
        </p:nvSpPr>
        <p:spPr/>
        <p:txBody>
          <a:bodyPr>
            <a:normAutofit fontScale="85000" lnSpcReduction="20000"/>
          </a:bodyPr>
          <a:lstStyle/>
          <a:p>
            <a:r>
              <a:rPr lang="en-GB" dirty="0" smtClean="0"/>
              <a:t>Where would you expect a typical “on track” pupil to be after 9 weeks (at the start?), 18 weeks (in the middle?), 27 weeks (near the end?)</a:t>
            </a:r>
          </a:p>
          <a:p>
            <a:endParaRPr lang="en-GB" dirty="0" smtClean="0"/>
          </a:p>
          <a:p>
            <a:r>
              <a:rPr lang="en-GB" dirty="0" smtClean="0"/>
              <a:t>Is the pupil </a:t>
            </a:r>
            <a:r>
              <a:rPr lang="en-GB" b="1" dirty="0" smtClean="0"/>
              <a:t>covering</a:t>
            </a:r>
            <a:r>
              <a:rPr lang="en-GB" dirty="0" smtClean="0"/>
              <a:t> the national curriculum or </a:t>
            </a:r>
            <a:r>
              <a:rPr lang="en-GB" b="1" dirty="0" smtClean="0"/>
              <a:t>learning</a:t>
            </a:r>
            <a:r>
              <a:rPr lang="en-GB" dirty="0" smtClean="0"/>
              <a:t> it?</a:t>
            </a:r>
          </a:p>
          <a:p>
            <a:endParaRPr lang="en-GB" dirty="0" smtClean="0"/>
          </a:p>
          <a:p>
            <a:r>
              <a:rPr lang="en-GB" dirty="0" smtClean="0"/>
              <a:t>How do teachers </a:t>
            </a:r>
            <a:r>
              <a:rPr lang="en-GB" b="1" dirty="0" smtClean="0"/>
              <a:t>measure</a:t>
            </a:r>
            <a:r>
              <a:rPr lang="en-GB" dirty="0" smtClean="0"/>
              <a:t> achievement in the curriculum, as it progresses over the year?</a:t>
            </a:r>
            <a:br>
              <a:rPr lang="en-GB" dirty="0" smtClean="0"/>
            </a:br>
            <a:endParaRPr lang="en-GB" dirty="0" smtClean="0"/>
          </a:p>
          <a:p>
            <a:r>
              <a:rPr lang="en-GB" dirty="0" smtClean="0"/>
              <a:t>What </a:t>
            </a:r>
            <a:r>
              <a:rPr lang="en-GB" dirty="0"/>
              <a:t>about a pupil who </a:t>
            </a:r>
            <a:r>
              <a:rPr lang="en-GB" dirty="0" smtClean="0"/>
              <a:t>has </a:t>
            </a:r>
            <a:r>
              <a:rPr lang="en-GB" i="1" dirty="0" smtClean="0"/>
              <a:t>SEN, is</a:t>
            </a:r>
            <a:r>
              <a:rPr lang="en-GB" dirty="0" smtClean="0"/>
              <a:t> </a:t>
            </a:r>
            <a:r>
              <a:rPr lang="en-GB" i="1" dirty="0"/>
              <a:t>lower attaining </a:t>
            </a:r>
            <a:r>
              <a:rPr lang="en-GB" dirty="0"/>
              <a:t>or is </a:t>
            </a:r>
            <a:r>
              <a:rPr lang="en-GB" i="1" dirty="0"/>
              <a:t>higher attaining</a:t>
            </a:r>
            <a:r>
              <a:rPr lang="en-GB" dirty="0"/>
              <a:t>, (based on prior learning)?</a:t>
            </a:r>
          </a:p>
          <a:p>
            <a:endParaRPr lang="en-GB" dirty="0" smtClean="0"/>
          </a:p>
        </p:txBody>
      </p:sp>
    </p:spTree>
    <p:extLst>
      <p:ext uri="{BB962C8B-B14F-4D97-AF65-F5344CB8AC3E}">
        <p14:creationId xmlns:p14="http://schemas.microsoft.com/office/powerpoint/2010/main" val="359365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Breadth: “Feel the width”</a:t>
            </a:r>
            <a:endParaRPr lang="en-GB" dirty="0"/>
          </a:p>
        </p:txBody>
      </p:sp>
      <p:sp>
        <p:nvSpPr>
          <p:cNvPr id="3" name="Content Placeholder 2"/>
          <p:cNvSpPr>
            <a:spLocks noGrp="1"/>
          </p:cNvSpPr>
          <p:nvPr>
            <p:ph idx="1"/>
          </p:nvPr>
        </p:nvSpPr>
        <p:spPr>
          <a:xfrm>
            <a:off x="457200" y="1600200"/>
            <a:ext cx="8435280" cy="4525963"/>
          </a:xfrm>
        </p:spPr>
        <p:txBody>
          <a:bodyPr>
            <a:normAutofit lnSpcReduction="10000"/>
          </a:bodyPr>
          <a:lstStyle/>
          <a:p>
            <a:r>
              <a:rPr lang="en-GB" sz="2800" dirty="0" smtClean="0"/>
              <a:t>Periodic strategic assessment: “Stop and Think”</a:t>
            </a:r>
          </a:p>
          <a:p>
            <a:pPr lvl="1"/>
            <a:r>
              <a:rPr lang="en-GB" sz="2400" dirty="0" smtClean="0"/>
              <a:t>Is this pupil “</a:t>
            </a:r>
            <a:r>
              <a:rPr lang="en-GB" sz="2400" b="1" dirty="0" smtClean="0"/>
              <a:t>on track</a:t>
            </a:r>
            <a:r>
              <a:rPr lang="en-GB" sz="2400" dirty="0" smtClean="0"/>
              <a:t>” to achieve the performance standard?</a:t>
            </a:r>
          </a:p>
          <a:p>
            <a:pPr lvl="1"/>
            <a:r>
              <a:rPr lang="en-GB" sz="2400" dirty="0" smtClean="0"/>
              <a:t>How much “achievement” of the curriculum’s objectives would be a </a:t>
            </a:r>
            <a:r>
              <a:rPr lang="en-GB" sz="2400" b="1" dirty="0" smtClean="0"/>
              <a:t>reliable</a:t>
            </a:r>
            <a:r>
              <a:rPr lang="en-GB" sz="2400" dirty="0" smtClean="0"/>
              <a:t> indicator of future success after 9 weeks, 18 weeks, 27 weeks?</a:t>
            </a:r>
          </a:p>
          <a:p>
            <a:pPr lvl="1"/>
            <a:r>
              <a:rPr lang="en-GB" sz="2400" dirty="0" smtClean="0"/>
              <a:t>What </a:t>
            </a:r>
            <a:r>
              <a:rPr lang="en-GB" sz="2400" b="1" dirty="0" smtClean="0"/>
              <a:t>evidence</a:t>
            </a:r>
            <a:r>
              <a:rPr lang="en-GB" sz="2400" dirty="0" smtClean="0"/>
              <a:t> of achievement would give us all confidence that the prediction will materialise in the final outcome?</a:t>
            </a:r>
          </a:p>
          <a:p>
            <a:pPr lvl="1"/>
            <a:endParaRPr lang="en-GB" sz="2400" dirty="0" smtClean="0"/>
          </a:p>
          <a:p>
            <a:pPr lvl="0">
              <a:spcBef>
                <a:spcPts val="0"/>
              </a:spcBef>
            </a:pPr>
            <a:r>
              <a:rPr lang="en-GB" sz="3000" dirty="0">
                <a:solidFill>
                  <a:prstClr val="black"/>
                </a:solidFill>
              </a:rPr>
              <a:t>From “Best Fit” to “Good Fit</a:t>
            </a:r>
            <a:r>
              <a:rPr lang="en-GB" sz="3000" dirty="0" smtClean="0">
                <a:solidFill>
                  <a:prstClr val="black"/>
                </a:solidFill>
              </a:rPr>
              <a:t>”?</a:t>
            </a:r>
            <a:endParaRPr lang="en-GB" sz="3000" dirty="0">
              <a:solidFill>
                <a:prstClr val="black"/>
              </a:solidFill>
            </a:endParaRPr>
          </a:p>
        </p:txBody>
      </p:sp>
    </p:spTree>
    <p:extLst>
      <p:ext uri="{BB962C8B-B14F-4D97-AF65-F5344CB8AC3E}">
        <p14:creationId xmlns:p14="http://schemas.microsoft.com/office/powerpoint/2010/main" val="213732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214755"/>
            <a:ext cx="8229600" cy="5112568"/>
          </a:xfrm>
          <a:solidFill>
            <a:srgbClr val="FFFF00"/>
          </a:solidFill>
        </p:spPr>
        <p:txBody>
          <a:bodyPr>
            <a:normAutofit fontScale="70000" lnSpcReduction="20000"/>
          </a:bodyPr>
          <a:lstStyle/>
          <a:p>
            <a:pPr marL="514350" indent="-514350">
              <a:buFont typeface="+mj-lt"/>
              <a:buAutoNum type="arabicPeriod"/>
            </a:pPr>
            <a:r>
              <a:rPr lang="en-GB" dirty="0"/>
              <a:t>What </a:t>
            </a:r>
            <a:r>
              <a:rPr lang="en-GB" b="1" dirty="0" smtClean="0"/>
              <a:t>depth of mastery does the school </a:t>
            </a:r>
            <a:r>
              <a:rPr lang="en-GB" b="1" dirty="0"/>
              <a:t>expect </a:t>
            </a:r>
            <a:r>
              <a:rPr lang="en-GB" dirty="0"/>
              <a:t>to see in the learning at </a:t>
            </a:r>
            <a:r>
              <a:rPr lang="en-GB" b="1" dirty="0"/>
              <a:t>each</a:t>
            </a:r>
            <a:r>
              <a:rPr lang="en-GB" dirty="0"/>
              <a:t> of the school’s assessment </a:t>
            </a:r>
            <a:r>
              <a:rPr lang="en-GB" dirty="0" smtClean="0"/>
              <a:t>points </a:t>
            </a:r>
            <a:r>
              <a:rPr lang="en-GB" dirty="0"/>
              <a:t>for a pupil to be securely “on track” to </a:t>
            </a:r>
            <a:r>
              <a:rPr lang="en-GB" dirty="0" smtClean="0"/>
              <a:t>ARE e.g.</a:t>
            </a:r>
            <a:endParaRPr lang="en-GB" dirty="0"/>
          </a:p>
          <a:p>
            <a:pPr lvl="1"/>
            <a:r>
              <a:rPr lang="en-GB" dirty="0"/>
              <a:t>Apprentice/ beginning/ </a:t>
            </a:r>
            <a:r>
              <a:rPr lang="en-GB" dirty="0" smtClean="0"/>
              <a:t>Foundation</a:t>
            </a:r>
          </a:p>
          <a:p>
            <a:pPr lvl="1"/>
            <a:r>
              <a:rPr lang="en-GB" dirty="0" smtClean="0"/>
              <a:t>Competent</a:t>
            </a:r>
            <a:r>
              <a:rPr lang="en-GB" dirty="0"/>
              <a:t>/ securing/ </a:t>
            </a:r>
            <a:r>
              <a:rPr lang="en-GB" dirty="0" smtClean="0"/>
              <a:t>Developing</a:t>
            </a:r>
          </a:p>
          <a:p>
            <a:pPr lvl="1"/>
            <a:r>
              <a:rPr lang="en-GB" dirty="0" smtClean="0"/>
              <a:t>Expert</a:t>
            </a:r>
            <a:r>
              <a:rPr lang="en-GB" dirty="0"/>
              <a:t>/ </a:t>
            </a:r>
            <a:r>
              <a:rPr lang="en-GB" dirty="0" smtClean="0"/>
              <a:t>mastering/Secure</a:t>
            </a:r>
          </a:p>
          <a:p>
            <a:pPr lvl="1"/>
            <a:r>
              <a:rPr lang="en-GB" dirty="0" smtClean="0"/>
              <a:t>Beyond </a:t>
            </a:r>
            <a:r>
              <a:rPr lang="en-GB" dirty="0"/>
              <a:t>ARE/Extended response /Enriched application/Hypothetical </a:t>
            </a:r>
            <a:r>
              <a:rPr lang="en-GB" dirty="0" smtClean="0"/>
              <a:t>thinking</a:t>
            </a:r>
            <a:endParaRPr lang="en-GB" dirty="0"/>
          </a:p>
          <a:p>
            <a:pPr marL="514350" indent="-514350">
              <a:buFont typeface="+mj-lt"/>
              <a:buAutoNum type="arabicPeriod"/>
            </a:pPr>
            <a:endParaRPr lang="en-GB" dirty="0" smtClean="0"/>
          </a:p>
          <a:p>
            <a:pPr marL="514350" indent="-514350">
              <a:buFont typeface="+mj-lt"/>
              <a:buAutoNum type="arabicPeriod"/>
            </a:pPr>
            <a:r>
              <a:rPr lang="en-GB" dirty="0" smtClean="0"/>
              <a:t>How does the school </a:t>
            </a:r>
            <a:r>
              <a:rPr lang="en-GB" b="1" dirty="0" smtClean="0"/>
              <a:t>focus the assessments </a:t>
            </a:r>
            <a:r>
              <a:rPr lang="en-GB" dirty="0" smtClean="0"/>
              <a:t>of teachers</a:t>
            </a:r>
            <a:r>
              <a:rPr lang="en-GB" dirty="0"/>
              <a:t> </a:t>
            </a:r>
            <a:r>
              <a:rPr lang="en-GB" dirty="0" smtClean="0"/>
              <a:t>e.g. How many NC objectives are included in the teacher’s overall judgement at each point?</a:t>
            </a:r>
            <a:br>
              <a:rPr lang="en-GB" dirty="0" smtClean="0"/>
            </a:br>
            <a:endParaRPr lang="en-GB" dirty="0" smtClean="0"/>
          </a:p>
          <a:p>
            <a:pPr marL="514350" indent="-514350">
              <a:buFont typeface="+mj-lt"/>
              <a:buAutoNum type="arabicPeriod"/>
            </a:pPr>
            <a:r>
              <a:rPr lang="en-GB" dirty="0" smtClean="0"/>
              <a:t>How does the school ensure a </a:t>
            </a:r>
            <a:r>
              <a:rPr lang="en-GB" b="1" dirty="0" smtClean="0"/>
              <a:t>curriculum</a:t>
            </a:r>
            <a:r>
              <a:rPr lang="en-GB" dirty="0" smtClean="0"/>
              <a:t> that  gives pupils have opportunities to show evidence of deepening and broadening grasp of the curriculum?</a:t>
            </a:r>
            <a:br>
              <a:rPr lang="en-GB" dirty="0" smtClean="0"/>
            </a:br>
            <a:endParaRPr lang="en-GB" dirty="0" smtClean="0"/>
          </a:p>
          <a:p>
            <a:pPr marL="514350" indent="-514350">
              <a:buFont typeface="+mj-lt"/>
              <a:buAutoNum type="arabicPeriod"/>
            </a:pPr>
            <a:r>
              <a:rPr lang="en-GB" dirty="0" smtClean="0"/>
              <a:t>How are the schools’ standards/expectations </a:t>
            </a:r>
            <a:r>
              <a:rPr lang="en-GB" b="1" dirty="0" smtClean="0"/>
              <a:t>exemplified and moderated</a:t>
            </a:r>
            <a:r>
              <a:rPr lang="en-GB" dirty="0"/>
              <a:t> </a:t>
            </a:r>
            <a:r>
              <a:rPr lang="en-GB" dirty="0" smtClean="0"/>
              <a:t>for consistency?</a:t>
            </a:r>
            <a:br>
              <a:rPr lang="en-GB" dirty="0" smtClean="0"/>
            </a:br>
            <a:endParaRPr lang="en-GB" dirty="0">
              <a:solidFill>
                <a:prstClr val="black"/>
              </a:solidFill>
            </a:endParaRPr>
          </a:p>
          <a:p>
            <a:pPr marL="0" indent="0">
              <a:spcBef>
                <a:spcPts val="0"/>
              </a:spcBef>
              <a:buNone/>
            </a:pPr>
            <a:endParaRPr lang="en-GB" dirty="0" smtClean="0">
              <a:solidFill>
                <a:prstClr val="black"/>
              </a:solidFill>
            </a:endParaRPr>
          </a:p>
          <a:p>
            <a:endParaRPr lang="en-GB" dirty="0" smtClean="0"/>
          </a:p>
        </p:txBody>
      </p:sp>
      <p:sp>
        <p:nvSpPr>
          <p:cNvPr id="2" name="Rectangle 1"/>
          <p:cNvSpPr/>
          <p:nvPr/>
        </p:nvSpPr>
        <p:spPr>
          <a:xfrm>
            <a:off x="755576" y="260648"/>
            <a:ext cx="6048672" cy="954107"/>
          </a:xfrm>
          <a:prstGeom prst="rect">
            <a:avLst/>
          </a:prstGeom>
        </p:spPr>
        <p:txBody>
          <a:bodyPr wrap="square">
            <a:spAutoFit/>
          </a:bodyPr>
          <a:lstStyle/>
          <a:p>
            <a:r>
              <a:rPr lang="en-GB" sz="2800" dirty="0">
                <a:solidFill>
                  <a:prstClr val="black"/>
                </a:solidFill>
                <a:latin typeface="Arial" panose="020B0604020202020204" pitchFamily="34" charset="0"/>
                <a:cs typeface="Arial" panose="020B0604020202020204" pitchFamily="34" charset="0"/>
              </a:rPr>
              <a:t>When </a:t>
            </a:r>
            <a:r>
              <a:rPr lang="en-GB" sz="2800" dirty="0" smtClean="0">
                <a:solidFill>
                  <a:prstClr val="black"/>
                </a:solidFill>
                <a:latin typeface="Arial" panose="020B0604020202020204" pitchFamily="34" charset="0"/>
                <a:cs typeface="Arial" panose="020B0604020202020204" pitchFamily="34" charset="0"/>
              </a:rPr>
              <a:t>evaluating </a:t>
            </a:r>
            <a:r>
              <a:rPr lang="en-GB" sz="2800" dirty="0">
                <a:solidFill>
                  <a:prstClr val="black"/>
                </a:solidFill>
                <a:latin typeface="Arial" panose="020B0604020202020204" pitchFamily="34" charset="0"/>
                <a:cs typeface="Arial" panose="020B0604020202020204" pitchFamily="34" charset="0"/>
              </a:rPr>
              <a:t>a schools’ </a:t>
            </a:r>
            <a:r>
              <a:rPr lang="en-GB" sz="2800" b="1" dirty="0">
                <a:solidFill>
                  <a:prstClr val="black"/>
                </a:solidFill>
                <a:latin typeface="Arial" panose="020B0604020202020204" pitchFamily="34" charset="0"/>
                <a:cs typeface="Arial" panose="020B0604020202020204" pitchFamily="34" charset="0"/>
              </a:rPr>
              <a:t>approach to assessment</a:t>
            </a:r>
            <a:endParaRPr lang="en-GB" dirty="0"/>
          </a:p>
        </p:txBody>
      </p:sp>
    </p:spTree>
    <p:extLst>
      <p:ext uri="{BB962C8B-B14F-4D97-AF65-F5344CB8AC3E}">
        <p14:creationId xmlns:p14="http://schemas.microsoft.com/office/powerpoint/2010/main" val="1601479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Why track? (AAIA)</a:t>
            </a:r>
            <a:endParaRPr lang="en-GB" dirty="0"/>
          </a:p>
        </p:txBody>
      </p:sp>
      <p:sp>
        <p:nvSpPr>
          <p:cNvPr id="3" name="Content Placeholder 2"/>
          <p:cNvSpPr>
            <a:spLocks noGrp="1"/>
          </p:cNvSpPr>
          <p:nvPr>
            <p:ph idx="1"/>
          </p:nvPr>
        </p:nvSpPr>
        <p:spPr>
          <a:xfrm>
            <a:off x="457200" y="1196752"/>
            <a:ext cx="8229600" cy="4929411"/>
          </a:xfrm>
        </p:spPr>
        <p:txBody>
          <a:bodyPr>
            <a:normAutofit fontScale="62500" lnSpcReduction="20000"/>
          </a:bodyPr>
          <a:lstStyle/>
          <a:p>
            <a:r>
              <a:rPr lang="en-GB" dirty="0" smtClean="0"/>
              <a:t>Tracking can serve a number of purposes</a:t>
            </a:r>
            <a:r>
              <a:rPr lang="en-GB" dirty="0"/>
              <a:t> </a:t>
            </a:r>
            <a:r>
              <a:rPr lang="en-GB" dirty="0" smtClean="0"/>
              <a:t>that can include:</a:t>
            </a:r>
            <a:br>
              <a:rPr lang="en-GB" dirty="0" smtClean="0"/>
            </a:br>
            <a:endParaRPr lang="en-GB" dirty="0" smtClean="0"/>
          </a:p>
          <a:p>
            <a:pPr lvl="1"/>
            <a:r>
              <a:rPr lang="en-GB" dirty="0" smtClean="0"/>
              <a:t>enabling teachers to see the journey of a child’s learning</a:t>
            </a:r>
          </a:p>
          <a:p>
            <a:pPr lvl="1"/>
            <a:r>
              <a:rPr lang="en-GB" dirty="0" smtClean="0"/>
              <a:t>helping teachers to plan appropriate learning experiences that will meet their children’s needs</a:t>
            </a:r>
          </a:p>
          <a:p>
            <a:pPr lvl="1"/>
            <a:r>
              <a:rPr lang="en-GB" dirty="0" smtClean="0"/>
              <a:t>identifying pupils who are making slow progress, so that action may be taken</a:t>
            </a:r>
          </a:p>
          <a:p>
            <a:pPr lvl="1"/>
            <a:r>
              <a:rPr lang="en-GB" dirty="0" smtClean="0"/>
              <a:t>providing the school leadership team with information about the progress pupils are making across the school</a:t>
            </a:r>
          </a:p>
          <a:p>
            <a:pPr lvl="1"/>
            <a:r>
              <a:rPr lang="en-GB" dirty="0" smtClean="0"/>
              <a:t>providing the school leadership team with information about whether pupils are meeting age-related expectations and are ‘on track’ to meet expected end of key stage outcomes used for accountability</a:t>
            </a:r>
          </a:p>
          <a:p>
            <a:pPr lvl="1"/>
            <a:r>
              <a:rPr lang="en-GB" dirty="0" smtClean="0"/>
              <a:t>providing the school leadership team with information about whether pupils are on track to meet outcomes based on high expectations.</a:t>
            </a:r>
          </a:p>
          <a:p>
            <a:pPr marL="457200" lvl="1" indent="0">
              <a:buNone/>
            </a:pPr>
            <a:endParaRPr lang="en-GB" dirty="0" smtClean="0"/>
          </a:p>
          <a:p>
            <a:r>
              <a:rPr lang="en-GB" b="1" dirty="0"/>
              <a:t>Primarily it should serve the learner by ensuing that appropriate intervention can take place, and other purposes should not work against these</a:t>
            </a:r>
            <a:r>
              <a:rPr lang="en-GB" b="1" dirty="0" smtClean="0"/>
              <a:t>.</a:t>
            </a:r>
          </a:p>
          <a:p>
            <a:endParaRPr lang="en-GB" b="1" dirty="0" smtClean="0"/>
          </a:p>
          <a:p>
            <a:r>
              <a:rPr lang="en-GB" b="1" dirty="0" smtClean="0"/>
              <a:t>Tracking is, however, not the main reason for assessment!</a:t>
            </a:r>
            <a:endParaRPr lang="en-GB" b="1" dirty="0"/>
          </a:p>
          <a:p>
            <a:endParaRPr lang="en-GB" dirty="0"/>
          </a:p>
        </p:txBody>
      </p:sp>
    </p:spTree>
    <p:extLst>
      <p:ext uri="{BB962C8B-B14F-4D97-AF65-F5344CB8AC3E}">
        <p14:creationId xmlns:p14="http://schemas.microsoft.com/office/powerpoint/2010/main" val="138374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634082"/>
          </a:xfrm>
        </p:spPr>
        <p:txBody>
          <a:bodyPr/>
          <a:lstStyle/>
          <a:p>
            <a:r>
              <a:rPr lang="en-GB" dirty="0" smtClean="0"/>
              <a:t>On Track?</a:t>
            </a:r>
            <a:endParaRPr lang="en-GB" dirty="0"/>
          </a:p>
        </p:txBody>
      </p:sp>
      <p:sp>
        <p:nvSpPr>
          <p:cNvPr id="4" name="Text Placeholder 3"/>
          <p:cNvSpPr>
            <a:spLocks noGrp="1"/>
          </p:cNvSpPr>
          <p:nvPr>
            <p:ph type="body" idx="1"/>
          </p:nvPr>
        </p:nvSpPr>
        <p:spPr>
          <a:xfrm>
            <a:off x="467544" y="980728"/>
            <a:ext cx="4040188" cy="639762"/>
          </a:xfrm>
        </p:spPr>
        <p:txBody>
          <a:bodyPr>
            <a:normAutofit fontScale="92500" lnSpcReduction="20000"/>
          </a:bodyPr>
          <a:lstStyle/>
          <a:p>
            <a:r>
              <a:rPr lang="en-GB" dirty="0" smtClean="0"/>
              <a:t>The attainment tracking questions?</a:t>
            </a:r>
          </a:p>
        </p:txBody>
      </p:sp>
      <p:sp>
        <p:nvSpPr>
          <p:cNvPr id="3" name="Content Placeholder 2"/>
          <p:cNvSpPr>
            <a:spLocks noGrp="1"/>
          </p:cNvSpPr>
          <p:nvPr>
            <p:ph sz="half" idx="2"/>
          </p:nvPr>
        </p:nvSpPr>
        <p:spPr>
          <a:xfrm>
            <a:off x="395536" y="1628800"/>
            <a:ext cx="4040188" cy="4464496"/>
          </a:xfrm>
        </p:spPr>
        <p:txBody>
          <a:bodyPr>
            <a:normAutofit fontScale="85000" lnSpcReduction="20000"/>
          </a:bodyPr>
          <a:lstStyle/>
          <a:p>
            <a:r>
              <a:rPr lang="en-GB" dirty="0" smtClean="0"/>
              <a:t>What proportion of pupils are </a:t>
            </a:r>
            <a:r>
              <a:rPr lang="en-GB" b="1" dirty="0" smtClean="0"/>
              <a:t>not</a:t>
            </a:r>
            <a:r>
              <a:rPr lang="en-GB" dirty="0" smtClean="0"/>
              <a:t> on track to attain Age Related Expectations (ARE)?</a:t>
            </a:r>
          </a:p>
          <a:p>
            <a:endParaRPr lang="en-GB" dirty="0"/>
          </a:p>
          <a:p>
            <a:r>
              <a:rPr lang="en-GB" dirty="0" smtClean="0"/>
              <a:t>What proportion of pupils are </a:t>
            </a:r>
            <a:r>
              <a:rPr lang="en-GB" b="1" dirty="0" smtClean="0"/>
              <a:t>close to </a:t>
            </a:r>
            <a:r>
              <a:rPr lang="en-GB" dirty="0" smtClean="0"/>
              <a:t>being on track to ARE?</a:t>
            </a:r>
          </a:p>
          <a:p>
            <a:endParaRPr lang="en-GB" dirty="0" smtClean="0"/>
          </a:p>
          <a:p>
            <a:r>
              <a:rPr lang="en-GB" dirty="0" smtClean="0"/>
              <a:t>What proportion of pupils are </a:t>
            </a:r>
            <a:r>
              <a:rPr lang="en-GB" b="1" dirty="0" smtClean="0"/>
              <a:t>securely</a:t>
            </a:r>
            <a:r>
              <a:rPr lang="en-GB" dirty="0" smtClean="0"/>
              <a:t>  “on track” to attain ARE</a:t>
            </a:r>
          </a:p>
          <a:p>
            <a:endParaRPr lang="en-GB" dirty="0" smtClean="0"/>
          </a:p>
          <a:p>
            <a:r>
              <a:rPr lang="en-GB" dirty="0" smtClean="0"/>
              <a:t>What proportion of pupils are on track to attain </a:t>
            </a:r>
            <a:r>
              <a:rPr lang="en-GB" b="1" dirty="0" smtClean="0"/>
              <a:t>beyond</a:t>
            </a:r>
            <a:r>
              <a:rPr lang="en-GB" dirty="0" smtClean="0"/>
              <a:t> ARE?</a:t>
            </a:r>
          </a:p>
          <a:p>
            <a:endParaRPr lang="en-GB" dirty="0"/>
          </a:p>
          <a:p>
            <a:endParaRPr lang="en-GB" dirty="0" smtClean="0"/>
          </a:p>
          <a:p>
            <a:pPr marL="457200" lvl="1" indent="0">
              <a:buNone/>
            </a:pPr>
            <a:endParaRPr lang="en-GB" dirty="0" smtClean="0"/>
          </a:p>
          <a:p>
            <a:pPr lvl="1"/>
            <a:endParaRPr lang="en-GB" dirty="0"/>
          </a:p>
        </p:txBody>
      </p:sp>
      <p:sp>
        <p:nvSpPr>
          <p:cNvPr id="5" name="Text Placeholder 4"/>
          <p:cNvSpPr>
            <a:spLocks noGrp="1"/>
          </p:cNvSpPr>
          <p:nvPr>
            <p:ph type="body" sz="quarter" idx="3"/>
          </p:nvPr>
        </p:nvSpPr>
        <p:spPr>
          <a:xfrm>
            <a:off x="4716016" y="836712"/>
            <a:ext cx="4041775" cy="639762"/>
          </a:xfrm>
        </p:spPr>
        <p:txBody>
          <a:bodyPr>
            <a:normAutofit/>
          </a:bodyPr>
          <a:lstStyle/>
          <a:p>
            <a:r>
              <a:rPr lang="en-GB" dirty="0" smtClean="0"/>
              <a:t>The leadership questions</a:t>
            </a:r>
          </a:p>
        </p:txBody>
      </p:sp>
      <p:sp>
        <p:nvSpPr>
          <p:cNvPr id="6" name="Content Placeholder 5"/>
          <p:cNvSpPr>
            <a:spLocks noGrp="1"/>
          </p:cNvSpPr>
          <p:nvPr>
            <p:ph sz="quarter" idx="4"/>
          </p:nvPr>
        </p:nvSpPr>
        <p:spPr>
          <a:xfrm>
            <a:off x="4644008" y="1484784"/>
            <a:ext cx="4041775" cy="4680520"/>
          </a:xfrm>
          <a:solidFill>
            <a:srgbClr val="FFFF00"/>
          </a:solidFill>
        </p:spPr>
        <p:txBody>
          <a:bodyPr>
            <a:normAutofit fontScale="92500"/>
          </a:bodyPr>
          <a:lstStyle/>
          <a:p>
            <a:r>
              <a:rPr lang="en-GB" dirty="0" smtClean="0"/>
              <a:t>How does your data reflect the reality of pupils’ curriculum attainment? What does it mean? (Points/words/colours?)</a:t>
            </a:r>
            <a:br>
              <a:rPr lang="en-GB" dirty="0" smtClean="0"/>
            </a:br>
            <a:endParaRPr lang="en-GB" dirty="0" smtClean="0"/>
          </a:p>
          <a:p>
            <a:r>
              <a:rPr lang="en-GB" dirty="0" smtClean="0"/>
              <a:t>How are you ensuring that this data is derived from :</a:t>
            </a:r>
          </a:p>
          <a:p>
            <a:pPr lvl="1"/>
            <a:r>
              <a:rPr lang="en-GB" dirty="0" smtClean="0"/>
              <a:t>Reliable evidence?</a:t>
            </a:r>
          </a:p>
          <a:p>
            <a:pPr lvl="1"/>
            <a:r>
              <a:rPr lang="en-GB" dirty="0" smtClean="0"/>
              <a:t>Consistent judgements?</a:t>
            </a:r>
          </a:p>
          <a:p>
            <a:pPr lvl="1"/>
            <a:r>
              <a:rPr lang="en-GB" dirty="0" smtClean="0"/>
              <a:t>Accurate interpretations of ARE and milestones?</a:t>
            </a:r>
          </a:p>
          <a:p>
            <a:pPr lvl="1"/>
            <a:r>
              <a:rPr lang="en-GB" dirty="0" smtClean="0"/>
              <a:t>Robust external moderation</a:t>
            </a:r>
          </a:p>
          <a:p>
            <a:pPr lvl="1"/>
            <a:endParaRPr lang="en-GB" dirty="0"/>
          </a:p>
        </p:txBody>
      </p:sp>
    </p:spTree>
    <p:extLst>
      <p:ext uri="{BB962C8B-B14F-4D97-AF65-F5344CB8AC3E}">
        <p14:creationId xmlns:p14="http://schemas.microsoft.com/office/powerpoint/2010/main" val="33650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bg/>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xEl>
                                              <p:pRg st="2" end="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xEl>
                                              <p:pRg st="3" end="3"/>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
                                            <p:txEl>
                                              <p:pRg st="4" end="4"/>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build="p"/>
      <p:bldP spid="5" grpId="0" build="p"/>
      <p:bldP spid="6"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88640"/>
            <a:ext cx="8640960" cy="1143000"/>
          </a:xfrm>
        </p:spPr>
        <p:txBody>
          <a:bodyPr>
            <a:normAutofit/>
          </a:bodyPr>
          <a:lstStyle/>
          <a:p>
            <a:r>
              <a:rPr lang="en-GB" dirty="0" smtClean="0"/>
              <a:t>How does the school measure progress?</a:t>
            </a:r>
            <a:endParaRPr lang="en-GB" dirty="0"/>
          </a:p>
        </p:txBody>
      </p:sp>
      <p:sp>
        <p:nvSpPr>
          <p:cNvPr id="3" name="Content Placeholder 2"/>
          <p:cNvSpPr>
            <a:spLocks noGrp="1"/>
          </p:cNvSpPr>
          <p:nvPr>
            <p:ph idx="1"/>
          </p:nvPr>
        </p:nvSpPr>
        <p:spPr>
          <a:xfrm>
            <a:off x="457200" y="2348880"/>
            <a:ext cx="8229600" cy="4392488"/>
          </a:xfrm>
        </p:spPr>
        <p:txBody>
          <a:bodyPr>
            <a:normAutofit fontScale="85000" lnSpcReduction="20000"/>
          </a:bodyPr>
          <a:lstStyle/>
          <a:p>
            <a:r>
              <a:rPr lang="en-GB" dirty="0" smtClean="0"/>
              <a:t>What is the new curriculum baseline/benchmark?</a:t>
            </a:r>
            <a:br>
              <a:rPr lang="en-GB" dirty="0" smtClean="0"/>
            </a:br>
            <a:endParaRPr lang="en-GB" dirty="0" smtClean="0"/>
          </a:p>
          <a:p>
            <a:r>
              <a:rPr lang="en-GB" dirty="0" smtClean="0"/>
              <a:t>How frequently is curriculum attainment re-assessed </a:t>
            </a:r>
            <a:r>
              <a:rPr lang="en-GB" dirty="0"/>
              <a:t>? </a:t>
            </a:r>
            <a:r>
              <a:rPr lang="en-GB" dirty="0" smtClean="0"/>
              <a:t>(Milestone)</a:t>
            </a:r>
            <a:br>
              <a:rPr lang="en-GB" dirty="0" smtClean="0"/>
            </a:br>
            <a:endParaRPr lang="en-GB" dirty="0" smtClean="0"/>
          </a:p>
          <a:p>
            <a:r>
              <a:rPr lang="en-GB" dirty="0" smtClean="0"/>
              <a:t>What is measured between any two milestones? </a:t>
            </a:r>
            <a:br>
              <a:rPr lang="en-GB" dirty="0" smtClean="0"/>
            </a:br>
            <a:endParaRPr lang="en-GB" dirty="0" smtClean="0"/>
          </a:p>
          <a:p>
            <a:r>
              <a:rPr lang="en-GB" dirty="0" smtClean="0"/>
              <a:t>What is the right amount of progress between milestones? (equal, increasing, reducing steps?)</a:t>
            </a:r>
          </a:p>
          <a:p>
            <a:endParaRPr lang="en-GB" dirty="0"/>
          </a:p>
          <a:p>
            <a:r>
              <a:rPr lang="en-GB" dirty="0" smtClean="0"/>
              <a:t>What model for “pace”: Hare or tortoise?</a:t>
            </a:r>
            <a:br>
              <a:rPr lang="en-GB" dirty="0" smtClean="0"/>
            </a:br>
            <a:endParaRPr lang="en-GB" dirty="0" smtClean="0"/>
          </a:p>
          <a:p>
            <a:endParaRPr lang="en-GB" dirty="0" smtClean="0"/>
          </a:p>
          <a:p>
            <a:endParaRPr lang="en-GB" dirty="0" smtClean="0"/>
          </a:p>
        </p:txBody>
      </p:sp>
      <p:cxnSp>
        <p:nvCxnSpPr>
          <p:cNvPr id="5" name="Straight Connector 4"/>
          <p:cNvCxnSpPr/>
          <p:nvPr/>
        </p:nvCxnSpPr>
        <p:spPr>
          <a:xfrm>
            <a:off x="611560" y="1772816"/>
            <a:ext cx="7488832" cy="0"/>
          </a:xfrm>
          <a:prstGeom prst="line">
            <a:avLst/>
          </a:prstGeom>
          <a:ln w="38100">
            <a:headEnd type="diamond" w="lg" len="lg"/>
            <a:tailEnd type="diamond" w="lg" len="lg"/>
          </a:ln>
        </p:spPr>
        <p:style>
          <a:lnRef idx="1">
            <a:schemeClr val="accent1"/>
          </a:lnRef>
          <a:fillRef idx="0">
            <a:schemeClr val="accent1"/>
          </a:fillRef>
          <a:effectRef idx="0">
            <a:schemeClr val="accent1"/>
          </a:effectRef>
          <a:fontRef idx="minor">
            <a:schemeClr val="tx1"/>
          </a:fontRef>
        </p:style>
      </p:cxnSp>
      <p:sp>
        <p:nvSpPr>
          <p:cNvPr id="6" name="Flowchart: Merge 5"/>
          <p:cNvSpPr/>
          <p:nvPr/>
        </p:nvSpPr>
        <p:spPr>
          <a:xfrm>
            <a:off x="1831878" y="1319543"/>
            <a:ext cx="288032" cy="432048"/>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lowchart: Merge 6"/>
          <p:cNvSpPr/>
          <p:nvPr/>
        </p:nvSpPr>
        <p:spPr>
          <a:xfrm>
            <a:off x="4025988" y="1319543"/>
            <a:ext cx="288032" cy="432048"/>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lowchart: Merge 7"/>
          <p:cNvSpPr/>
          <p:nvPr/>
        </p:nvSpPr>
        <p:spPr>
          <a:xfrm>
            <a:off x="6012160" y="1319543"/>
            <a:ext cx="288032" cy="432048"/>
          </a:xfrm>
          <a:prstGeom prst="flowChartMerg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510175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hape 38"/>
          <p:cNvSpPr>
            <a:spLocks noGrp="1"/>
          </p:cNvSpPr>
          <p:nvPr>
            <p:ph type="title"/>
          </p:nvPr>
        </p:nvSpPr>
        <p:spPr>
          <a:xfrm>
            <a:off x="467544" y="620688"/>
            <a:ext cx="7358063" cy="1368153"/>
          </a:xfrm>
          <a:prstGeom prst="rect">
            <a:avLst/>
          </a:prstGeom>
        </p:spPr>
        <p:txBody>
          <a:bodyPr>
            <a:normAutofit/>
          </a:bodyPr>
          <a:lstStyle>
            <a:lvl1pPr defTabSz="490727">
              <a:defRPr sz="6719"/>
            </a:lvl1pPr>
          </a:lstStyle>
          <a:p>
            <a:pPr>
              <a:defRPr sz="1800"/>
            </a:pPr>
            <a:r>
              <a:rPr lang="en-GB" sz="3200" b="1" dirty="0" smtClean="0"/>
              <a:t>Floor standards / Coasting </a:t>
            </a:r>
            <a:r>
              <a:rPr lang="en-GB" sz="3200" b="1" dirty="0"/>
              <a:t>schools </a:t>
            </a:r>
            <a:r>
              <a:rPr lang="en-GB" sz="3200" b="1" dirty="0" smtClean="0"/>
              <a:t>(Primary) </a:t>
            </a:r>
            <a:endParaRPr sz="4700" dirty="0"/>
          </a:p>
        </p:txBody>
      </p:sp>
      <p:graphicFrame>
        <p:nvGraphicFramePr>
          <p:cNvPr id="3" name="Diagram 2"/>
          <p:cNvGraphicFramePr/>
          <p:nvPr>
            <p:extLst>
              <p:ext uri="{D42A27DB-BD31-4B8C-83A1-F6EECF244321}">
                <p14:modId xmlns:p14="http://schemas.microsoft.com/office/powerpoint/2010/main" val="320857309"/>
              </p:ext>
            </p:extLst>
          </p:nvPr>
        </p:nvGraphicFramePr>
        <p:xfrm>
          <a:off x="683568" y="2132856"/>
          <a:ext cx="7416824" cy="3705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5429257"/>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Agenda 9:00-16:00</a:t>
            </a:r>
            <a:endParaRPr lang="en-GB" dirty="0"/>
          </a:p>
        </p:txBody>
      </p:sp>
      <p:sp>
        <p:nvSpPr>
          <p:cNvPr id="5" name="Content Placeholder 4"/>
          <p:cNvSpPr>
            <a:spLocks noGrp="1"/>
          </p:cNvSpPr>
          <p:nvPr>
            <p:ph idx="1"/>
          </p:nvPr>
        </p:nvSpPr>
        <p:spPr>
          <a:xfrm>
            <a:off x="457200" y="1268760"/>
            <a:ext cx="8229600" cy="4680521"/>
          </a:xfrm>
        </p:spPr>
        <p:txBody>
          <a:bodyPr>
            <a:normAutofit fontScale="70000" lnSpcReduction="20000"/>
          </a:bodyPr>
          <a:lstStyle/>
          <a:p>
            <a:pPr marL="0" indent="0">
              <a:buNone/>
            </a:pPr>
            <a:r>
              <a:rPr lang="en-GB" dirty="0"/>
              <a:t>9:00 </a:t>
            </a:r>
            <a:r>
              <a:rPr lang="en-GB" dirty="0" smtClean="0"/>
              <a:t>	National </a:t>
            </a:r>
            <a:r>
              <a:rPr lang="en-GB" dirty="0"/>
              <a:t>and Hampshire </a:t>
            </a:r>
            <a:r>
              <a:rPr lang="en-GB" dirty="0" smtClean="0"/>
              <a:t>updates</a:t>
            </a:r>
          </a:p>
          <a:p>
            <a:pPr marL="0" indent="0">
              <a:buNone/>
            </a:pPr>
            <a:r>
              <a:rPr lang="en-GB" dirty="0" smtClean="0"/>
              <a:t>9:20 	Where are we now?</a:t>
            </a:r>
            <a:endParaRPr lang="en-GB" dirty="0"/>
          </a:p>
          <a:p>
            <a:pPr marL="0" indent="0">
              <a:buNone/>
            </a:pPr>
            <a:r>
              <a:rPr lang="en-GB" dirty="0" smtClean="0"/>
              <a:t>9:40 	Assessment </a:t>
            </a:r>
            <a:r>
              <a:rPr lang="en-GB" dirty="0"/>
              <a:t>in the </a:t>
            </a:r>
            <a:r>
              <a:rPr lang="en-GB" dirty="0" smtClean="0"/>
              <a:t>New </a:t>
            </a:r>
            <a:r>
              <a:rPr lang="en-GB" dirty="0"/>
              <a:t>National </a:t>
            </a:r>
            <a:r>
              <a:rPr lang="en-GB" dirty="0" smtClean="0"/>
              <a:t>Curriculum: </a:t>
            </a:r>
          </a:p>
          <a:p>
            <a:pPr marL="0" indent="0">
              <a:buNone/>
            </a:pPr>
            <a:r>
              <a:rPr lang="en-GB" dirty="0"/>
              <a:t>	</a:t>
            </a:r>
            <a:r>
              <a:rPr lang="en-GB" dirty="0" smtClean="0"/>
              <a:t>What </a:t>
            </a:r>
            <a:r>
              <a:rPr lang="en-GB" dirty="0"/>
              <a:t>is good </a:t>
            </a:r>
            <a:r>
              <a:rPr lang="en-GB" dirty="0" smtClean="0"/>
              <a:t>progress?</a:t>
            </a:r>
          </a:p>
          <a:p>
            <a:pPr marL="0" indent="0">
              <a:buNone/>
            </a:pPr>
            <a:r>
              <a:rPr lang="en-GB" dirty="0" smtClean="0"/>
              <a:t>10:30 	Break</a:t>
            </a:r>
          </a:p>
          <a:p>
            <a:pPr marL="0" indent="0">
              <a:buNone/>
            </a:pPr>
            <a:r>
              <a:rPr lang="en-GB" dirty="0" smtClean="0"/>
              <a:t>10:45 	Updates </a:t>
            </a:r>
            <a:r>
              <a:rPr lang="en-GB" dirty="0"/>
              <a:t>on developments in Hampshire Assessment Model </a:t>
            </a:r>
            <a:r>
              <a:rPr lang="en-GB" dirty="0" smtClean="0"/>
              <a:t>	tracking systems </a:t>
            </a:r>
            <a:r>
              <a:rPr lang="en-GB" dirty="0"/>
              <a:t>including SIMS, Target Tracker </a:t>
            </a:r>
            <a:r>
              <a:rPr lang="en-GB" dirty="0" smtClean="0"/>
              <a:t>and 	Classroom Monitor</a:t>
            </a:r>
          </a:p>
          <a:p>
            <a:pPr marL="0" indent="0">
              <a:buNone/>
            </a:pPr>
            <a:r>
              <a:rPr lang="en-GB" dirty="0" smtClean="0"/>
              <a:t>12:00 	Lunch</a:t>
            </a:r>
          </a:p>
          <a:p>
            <a:pPr marL="0" indent="0">
              <a:buNone/>
            </a:pPr>
            <a:r>
              <a:rPr lang="en-GB" dirty="0" smtClean="0"/>
              <a:t>12:45 	The </a:t>
            </a:r>
            <a:r>
              <a:rPr lang="en-GB" dirty="0"/>
              <a:t>mastery journey and achievement of Age Related </a:t>
            </a:r>
            <a:r>
              <a:rPr lang="en-GB" dirty="0" smtClean="0"/>
              <a:t>	Expectation whilst enriching and extending learning </a:t>
            </a:r>
            <a:r>
              <a:rPr lang="en-GB" dirty="0"/>
              <a:t>for higher </a:t>
            </a:r>
            <a:r>
              <a:rPr lang="en-GB" dirty="0" smtClean="0"/>
              <a:t>	</a:t>
            </a:r>
            <a:r>
              <a:rPr lang="en-GB" dirty="0" err="1" smtClean="0"/>
              <a:t>attainers</a:t>
            </a:r>
            <a:r>
              <a:rPr lang="en-GB" dirty="0" smtClean="0"/>
              <a:t>.</a:t>
            </a:r>
            <a:br>
              <a:rPr lang="en-GB" dirty="0" smtClean="0"/>
            </a:br>
            <a:r>
              <a:rPr lang="en-GB" dirty="0" smtClean="0"/>
              <a:t>	(Evolving indicative standards </a:t>
            </a:r>
            <a:r>
              <a:rPr lang="en-GB" dirty="0"/>
              <a:t>for Autumn Term moderation </a:t>
            </a:r>
            <a:r>
              <a:rPr lang="en-GB" dirty="0" smtClean="0"/>
              <a:t>	activities in </a:t>
            </a:r>
            <a:r>
              <a:rPr lang="en-GB" dirty="0"/>
              <a:t>Y2 and </a:t>
            </a:r>
            <a:r>
              <a:rPr lang="en-GB" dirty="0" smtClean="0"/>
              <a:t>Y6)</a:t>
            </a:r>
            <a:endParaRPr lang="en-GB" dirty="0"/>
          </a:p>
          <a:p>
            <a:pPr marL="0" indent="0">
              <a:buNone/>
            </a:pPr>
            <a:endParaRPr lang="en-GB" dirty="0" smtClean="0"/>
          </a:p>
          <a:p>
            <a:pPr marL="0" indent="0">
              <a:buNone/>
            </a:pPr>
            <a:r>
              <a:rPr lang="en-GB" dirty="0" smtClean="0"/>
              <a:t>3:15 Action </a:t>
            </a:r>
            <a:r>
              <a:rPr lang="en-GB" dirty="0"/>
              <a:t>planning in your school’s </a:t>
            </a:r>
            <a:r>
              <a:rPr lang="en-GB" dirty="0" smtClean="0"/>
              <a:t>context</a:t>
            </a:r>
            <a:endParaRPr lang="en-GB" dirty="0"/>
          </a:p>
        </p:txBody>
      </p:sp>
    </p:spTree>
    <p:extLst>
      <p:ext uri="{BB962C8B-B14F-4D97-AF65-F5344CB8AC3E}">
        <p14:creationId xmlns:p14="http://schemas.microsoft.com/office/powerpoint/2010/main" val="430045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Comparability?</a:t>
            </a:r>
            <a:endParaRPr lang="en-GB" dirty="0"/>
          </a:p>
        </p:txBody>
      </p:sp>
      <p:sp>
        <p:nvSpPr>
          <p:cNvPr id="3" name="Content Placeholder 2"/>
          <p:cNvSpPr>
            <a:spLocks noGrp="1"/>
          </p:cNvSpPr>
          <p:nvPr>
            <p:ph idx="1"/>
          </p:nvPr>
        </p:nvSpPr>
        <p:spPr>
          <a:xfrm>
            <a:off x="395536" y="1196752"/>
            <a:ext cx="8229600" cy="4781128"/>
          </a:xfrm>
          <a:solidFill>
            <a:srgbClr val="FFFF00"/>
          </a:solidFill>
        </p:spPr>
        <p:txBody>
          <a:bodyPr>
            <a:normAutofit/>
          </a:bodyPr>
          <a:lstStyle/>
          <a:p>
            <a:r>
              <a:rPr lang="en-GB" dirty="0" smtClean="0">
                <a:ea typeface="Calibri"/>
                <a:cs typeface="Times New Roman"/>
              </a:rPr>
              <a:t>“85</a:t>
            </a:r>
            <a:r>
              <a:rPr lang="en-GB" dirty="0">
                <a:ea typeface="Calibri"/>
                <a:cs typeface="Times New Roman"/>
              </a:rPr>
              <a:t>% or more of pupils meet the new expected standard at the end of key stage 2 (similar to a level 4b under the current system</a:t>
            </a:r>
            <a:r>
              <a:rPr lang="en-GB" dirty="0" smtClean="0">
                <a:ea typeface="Calibri"/>
                <a:cs typeface="Times New Roman"/>
              </a:rPr>
              <a:t>)” vs 2015 attainment 4B+ or 2B+</a:t>
            </a:r>
          </a:p>
          <a:p>
            <a:endParaRPr lang="en-GB" dirty="0" smtClean="0">
              <a:ea typeface="Calibri"/>
              <a:cs typeface="Times New Roman"/>
            </a:endParaRPr>
          </a:p>
          <a:p>
            <a:r>
              <a:rPr lang="en-GB" dirty="0" smtClean="0">
                <a:ea typeface="Calibri"/>
                <a:cs typeface="Times New Roman"/>
              </a:rPr>
              <a:t>High attainment e.g. KS1 L3B+/ KS2 L5B+ = ?</a:t>
            </a:r>
          </a:p>
          <a:p>
            <a:endParaRPr lang="en-GB" dirty="0">
              <a:cs typeface="Times New Roman"/>
            </a:endParaRPr>
          </a:p>
          <a:p>
            <a:r>
              <a:rPr lang="en-GB" dirty="0" smtClean="0">
                <a:cs typeface="Times New Roman"/>
              </a:rPr>
              <a:t>FIGURES HERE FROM STAT NEIGHBOURS</a:t>
            </a:r>
            <a:endParaRPr lang="en-GB" dirty="0"/>
          </a:p>
          <a:p>
            <a:endParaRPr lang="en-GB" dirty="0" smtClean="0">
              <a:ea typeface="Calibri"/>
              <a:cs typeface="Times New Roman"/>
            </a:endParaRPr>
          </a:p>
        </p:txBody>
      </p:sp>
    </p:spTree>
    <p:extLst>
      <p:ext uri="{BB962C8B-B14F-4D97-AF65-F5344CB8AC3E}">
        <p14:creationId xmlns:p14="http://schemas.microsoft.com/office/powerpoint/2010/main" val="31847172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Good (expected) Cohort Progress?</a:t>
            </a:r>
            <a:endParaRPr lang="en-GB" dirty="0"/>
          </a:p>
        </p:txBody>
      </p:sp>
      <p:sp>
        <p:nvSpPr>
          <p:cNvPr id="5" name="Content Placeholder 4"/>
          <p:cNvSpPr>
            <a:spLocks noGrp="1"/>
          </p:cNvSpPr>
          <p:nvPr>
            <p:ph sz="half" idx="1"/>
          </p:nvPr>
        </p:nvSpPr>
        <p:spPr>
          <a:xfrm>
            <a:off x="467544" y="1340768"/>
            <a:ext cx="4038600" cy="4381947"/>
          </a:xfrm>
        </p:spPr>
        <p:txBody>
          <a:bodyPr>
            <a:normAutofit fontScale="70000" lnSpcReduction="20000"/>
          </a:bodyPr>
          <a:lstStyle/>
          <a:p>
            <a:pPr marL="0" indent="0">
              <a:buNone/>
            </a:pPr>
            <a:r>
              <a:rPr lang="en-GB" dirty="0" smtClean="0"/>
              <a:t>Currently (approximately)</a:t>
            </a:r>
          </a:p>
          <a:p>
            <a:pPr marL="0" indent="0">
              <a:buNone/>
            </a:pPr>
            <a:endParaRPr lang="en-GB" dirty="0" smtClean="0"/>
          </a:p>
          <a:p>
            <a:r>
              <a:rPr lang="en-GB" dirty="0" smtClean="0"/>
              <a:t>EYFS</a:t>
            </a:r>
          </a:p>
          <a:p>
            <a:pPr lvl="1"/>
            <a:r>
              <a:rPr lang="en-GB" dirty="0" smtClean="0"/>
              <a:t>90+% 40-60m to GLD </a:t>
            </a:r>
          </a:p>
          <a:p>
            <a:r>
              <a:rPr lang="en-GB" dirty="0" smtClean="0"/>
              <a:t>KS1</a:t>
            </a:r>
          </a:p>
          <a:p>
            <a:pPr lvl="1"/>
            <a:r>
              <a:rPr lang="en-GB" dirty="0" smtClean="0"/>
              <a:t>90+% GLD to 2B+</a:t>
            </a:r>
            <a:br>
              <a:rPr lang="en-GB" dirty="0" smtClean="0"/>
            </a:br>
            <a:r>
              <a:rPr lang="en-GB" dirty="0" smtClean="0"/>
              <a:t/>
            </a:r>
            <a:br>
              <a:rPr lang="en-GB" dirty="0" smtClean="0"/>
            </a:br>
            <a:r>
              <a:rPr lang="en-GB" dirty="0" smtClean="0"/>
              <a:t/>
            </a:r>
            <a:br>
              <a:rPr lang="en-GB" dirty="0" smtClean="0"/>
            </a:br>
            <a:r>
              <a:rPr lang="en-GB" dirty="0" smtClean="0"/>
              <a:t> </a:t>
            </a:r>
          </a:p>
          <a:p>
            <a:r>
              <a:rPr lang="en-GB" dirty="0" smtClean="0"/>
              <a:t>KS2</a:t>
            </a:r>
          </a:p>
          <a:p>
            <a:pPr lvl="1"/>
            <a:r>
              <a:rPr lang="en-GB" dirty="0" smtClean="0"/>
              <a:t>90+% of pupils make 2 levels</a:t>
            </a:r>
          </a:p>
          <a:p>
            <a:pPr lvl="1"/>
            <a:r>
              <a:rPr lang="en-GB" dirty="0" smtClean="0"/>
              <a:t>30+% of pupils make 3 levels</a:t>
            </a:r>
          </a:p>
          <a:p>
            <a:pPr lvl="1"/>
            <a:r>
              <a:rPr lang="en-GB" dirty="0" smtClean="0"/>
              <a:t>Groups close the gap</a:t>
            </a:r>
          </a:p>
          <a:p>
            <a:r>
              <a:rPr lang="en-GB" dirty="0" smtClean="0"/>
              <a:t>KS4</a:t>
            </a:r>
          </a:p>
          <a:p>
            <a:pPr lvl="1"/>
            <a:r>
              <a:rPr lang="en-GB" dirty="0" smtClean="0"/>
              <a:t>65+% of pupils make 3 levels</a:t>
            </a:r>
          </a:p>
          <a:p>
            <a:pPr lvl="1"/>
            <a:r>
              <a:rPr lang="en-GB" dirty="0" smtClean="0"/>
              <a:t>30+% make 4 levels</a:t>
            </a:r>
            <a:endParaRPr lang="en-GB" dirty="0"/>
          </a:p>
        </p:txBody>
      </p:sp>
      <p:sp>
        <p:nvSpPr>
          <p:cNvPr id="6" name="Content Placeholder 5"/>
          <p:cNvSpPr>
            <a:spLocks noGrp="1"/>
          </p:cNvSpPr>
          <p:nvPr>
            <p:ph sz="half" idx="2"/>
          </p:nvPr>
        </p:nvSpPr>
        <p:spPr>
          <a:xfrm>
            <a:off x="4211960" y="1340768"/>
            <a:ext cx="4680520" cy="4669979"/>
          </a:xfrm>
          <a:solidFill>
            <a:srgbClr val="FFFF00"/>
          </a:solidFill>
        </p:spPr>
        <p:txBody>
          <a:bodyPr>
            <a:normAutofit fontScale="70000" lnSpcReduction="20000"/>
          </a:bodyPr>
          <a:lstStyle/>
          <a:p>
            <a:pPr marL="0" lvl="0" indent="0">
              <a:buNone/>
            </a:pPr>
            <a:r>
              <a:rPr lang="en-GB" dirty="0" smtClean="0">
                <a:solidFill>
                  <a:prstClr val="black"/>
                </a:solidFill>
              </a:rPr>
              <a:t>Without levels?</a:t>
            </a:r>
          </a:p>
          <a:p>
            <a:pPr lvl="0"/>
            <a:endParaRPr lang="en-GB" dirty="0">
              <a:solidFill>
                <a:prstClr val="black"/>
              </a:solidFill>
            </a:endParaRPr>
          </a:p>
          <a:p>
            <a:pPr lvl="0"/>
            <a:r>
              <a:rPr lang="en-GB" dirty="0" smtClean="0">
                <a:solidFill>
                  <a:prstClr val="black"/>
                </a:solidFill>
              </a:rPr>
              <a:t>EYFS</a:t>
            </a:r>
            <a:endParaRPr lang="en-GB" dirty="0">
              <a:solidFill>
                <a:prstClr val="black"/>
              </a:solidFill>
            </a:endParaRPr>
          </a:p>
          <a:p>
            <a:pPr lvl="1"/>
            <a:r>
              <a:rPr lang="en-GB" dirty="0">
                <a:solidFill>
                  <a:prstClr val="black"/>
                </a:solidFill>
              </a:rPr>
              <a:t>90+% </a:t>
            </a:r>
            <a:r>
              <a:rPr lang="en-GB" dirty="0" smtClean="0">
                <a:solidFill>
                  <a:prstClr val="black"/>
                </a:solidFill>
              </a:rPr>
              <a:t>30-50m </a:t>
            </a:r>
            <a:r>
              <a:rPr lang="en-GB" dirty="0">
                <a:solidFill>
                  <a:prstClr val="black"/>
                </a:solidFill>
              </a:rPr>
              <a:t>to GLD </a:t>
            </a:r>
          </a:p>
          <a:p>
            <a:r>
              <a:rPr lang="en-GB" dirty="0" smtClean="0"/>
              <a:t>KS1</a:t>
            </a:r>
          </a:p>
          <a:p>
            <a:pPr lvl="1"/>
            <a:r>
              <a:rPr lang="en-GB" dirty="0" smtClean="0"/>
              <a:t>90+% GLD/Y1 ARE to Secure Y2 ARE</a:t>
            </a:r>
          </a:p>
          <a:p>
            <a:pPr lvl="1"/>
            <a:r>
              <a:rPr lang="en-GB" dirty="0" smtClean="0"/>
              <a:t>Where ARE is below 85%, the % on track in each cohort, increases over time</a:t>
            </a:r>
          </a:p>
          <a:p>
            <a:r>
              <a:rPr lang="en-GB" dirty="0" smtClean="0"/>
              <a:t>KS2 (KS3?)</a:t>
            </a:r>
          </a:p>
          <a:p>
            <a:pPr lvl="1"/>
            <a:r>
              <a:rPr lang="en-GB" dirty="0" smtClean="0"/>
              <a:t>100% </a:t>
            </a:r>
            <a:r>
              <a:rPr lang="en-GB" b="1" dirty="0" smtClean="0"/>
              <a:t>stay</a:t>
            </a:r>
            <a:r>
              <a:rPr lang="en-GB" dirty="0" smtClean="0"/>
              <a:t> on track in each year group and over </a:t>
            </a:r>
            <a:r>
              <a:rPr lang="en-GB" dirty="0"/>
              <a:t>k</a:t>
            </a:r>
            <a:r>
              <a:rPr lang="en-GB" dirty="0" smtClean="0"/>
              <a:t>ey stage</a:t>
            </a:r>
          </a:p>
          <a:p>
            <a:pPr lvl="1"/>
            <a:r>
              <a:rPr lang="en-GB" dirty="0" smtClean="0"/>
              <a:t>Where ARE is below 85%, the % on track in each cohort, increases over time</a:t>
            </a:r>
          </a:p>
          <a:p>
            <a:r>
              <a:rPr lang="en-GB" dirty="0" smtClean="0"/>
              <a:t>KS4</a:t>
            </a:r>
          </a:p>
          <a:p>
            <a:pPr lvl="1"/>
            <a:r>
              <a:rPr lang="en-GB" dirty="0" smtClean="0"/>
              <a:t>Progress 8</a:t>
            </a:r>
          </a:p>
        </p:txBody>
      </p:sp>
    </p:spTree>
    <p:extLst>
      <p:ext uri="{BB962C8B-B14F-4D97-AF65-F5344CB8AC3E}">
        <p14:creationId xmlns:p14="http://schemas.microsoft.com/office/powerpoint/2010/main" val="17371849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Good Progress</a:t>
            </a:r>
            <a:endParaRPr lang="en-GB" dirty="0"/>
          </a:p>
        </p:txBody>
      </p:sp>
      <p:sp>
        <p:nvSpPr>
          <p:cNvPr id="3" name="Content Placeholder 2"/>
          <p:cNvSpPr>
            <a:spLocks noGrp="1"/>
          </p:cNvSpPr>
          <p:nvPr>
            <p:ph idx="1"/>
          </p:nvPr>
        </p:nvSpPr>
        <p:spPr>
          <a:xfrm>
            <a:off x="457200" y="1196752"/>
            <a:ext cx="8229600" cy="5328592"/>
          </a:xfrm>
          <a:solidFill>
            <a:srgbClr val="FFFF00"/>
          </a:solidFill>
        </p:spPr>
        <p:txBody>
          <a:bodyPr>
            <a:normAutofit fontScale="77500" lnSpcReduction="20000"/>
          </a:bodyPr>
          <a:lstStyle/>
          <a:p>
            <a:r>
              <a:rPr lang="en-GB" dirty="0" smtClean="0"/>
              <a:t>The simple questions-</a:t>
            </a:r>
          </a:p>
          <a:p>
            <a:pPr lvl="1"/>
            <a:r>
              <a:rPr lang="en-GB" dirty="0" smtClean="0"/>
              <a:t>Are more/less/ the same  pupils  now on track to ARE than were at the start of the assessment period?</a:t>
            </a:r>
          </a:p>
          <a:p>
            <a:pPr lvl="1"/>
            <a:r>
              <a:rPr lang="en-GB" dirty="0" smtClean="0"/>
              <a:t>Are more/ less/ the same pupils  on track to attain beyond ARE?</a:t>
            </a:r>
          </a:p>
          <a:p>
            <a:pPr lvl="1"/>
            <a:r>
              <a:rPr lang="en-GB" dirty="0" smtClean="0"/>
              <a:t>Are the pupils who were not on track closer, </a:t>
            </a:r>
            <a:r>
              <a:rPr lang="en-GB" u="sng" dirty="0" smtClean="0"/>
              <a:t>catching up</a:t>
            </a:r>
            <a:r>
              <a:rPr lang="en-GB" dirty="0" smtClean="0"/>
              <a:t>  or securing appropriately personalised  and challenging curriculum  objectives?</a:t>
            </a:r>
          </a:p>
          <a:p>
            <a:pPr marL="457200" lvl="1" indent="0">
              <a:buNone/>
            </a:pPr>
            <a:endParaRPr lang="en-GB" dirty="0" smtClean="0"/>
          </a:p>
          <a:p>
            <a:r>
              <a:rPr lang="en-GB" dirty="0" smtClean="0"/>
              <a:t>How does school account for this?</a:t>
            </a:r>
          </a:p>
          <a:p>
            <a:pPr lvl="1"/>
            <a:r>
              <a:rPr lang="en-GB" dirty="0" smtClean="0"/>
              <a:t>What does the schools’ assessment information tell you about achievement? (high and secure? improving? </a:t>
            </a:r>
            <a:r>
              <a:rPr lang="en-GB" dirty="0"/>
              <a:t>d</a:t>
            </a:r>
            <a:r>
              <a:rPr lang="en-GB" dirty="0" smtClean="0"/>
              <a:t>eclining?)</a:t>
            </a:r>
          </a:p>
          <a:p>
            <a:pPr lvl="1"/>
            <a:r>
              <a:rPr lang="en-GB" dirty="0" smtClean="0"/>
              <a:t>What does it tell you about the relative achievement of groups</a:t>
            </a:r>
          </a:p>
          <a:p>
            <a:pPr lvl="1"/>
            <a:r>
              <a:rPr lang="en-GB" dirty="0" smtClean="0"/>
              <a:t>What does it tell  you about achievement over time, in each cohort </a:t>
            </a:r>
            <a:r>
              <a:rPr lang="en-GB" b="1" dirty="0" smtClean="0"/>
              <a:t>and</a:t>
            </a:r>
            <a:r>
              <a:rPr lang="en-GB" dirty="0" smtClean="0"/>
              <a:t> between cohorts?</a:t>
            </a:r>
          </a:p>
          <a:p>
            <a:pPr lvl="1"/>
            <a:endParaRPr lang="en-GB" dirty="0"/>
          </a:p>
          <a:p>
            <a:r>
              <a:rPr lang="en-GB" dirty="0" smtClean="0"/>
              <a:t>To what extent is assessment and tracking “</a:t>
            </a:r>
            <a:r>
              <a:rPr lang="en-GB" b="1" dirty="0" smtClean="0"/>
              <a:t>primarily serving the </a:t>
            </a:r>
            <a:r>
              <a:rPr lang="en-GB" b="1" dirty="0"/>
              <a:t>learner by ensuing that appropriate intervention can take </a:t>
            </a:r>
            <a:r>
              <a:rPr lang="en-GB" b="1" dirty="0" smtClean="0"/>
              <a:t>place”?</a:t>
            </a:r>
            <a:endParaRPr lang="en-GB" dirty="0"/>
          </a:p>
        </p:txBody>
      </p:sp>
    </p:spTree>
    <p:extLst>
      <p:ext uri="{BB962C8B-B14F-4D97-AF65-F5344CB8AC3E}">
        <p14:creationId xmlns:p14="http://schemas.microsoft.com/office/powerpoint/2010/main" val="399748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435280" cy="1143000"/>
          </a:xfrm>
        </p:spPr>
        <p:txBody>
          <a:bodyPr>
            <a:normAutofit/>
          </a:bodyPr>
          <a:lstStyle/>
          <a:p>
            <a:r>
              <a:rPr lang="en-GB" dirty="0" smtClean="0"/>
              <a:t>There is no reliable translation between levels and a “mastery approach”</a:t>
            </a:r>
            <a:endParaRPr lang="en-GB" dirty="0"/>
          </a:p>
        </p:txBody>
      </p:sp>
      <p:sp>
        <p:nvSpPr>
          <p:cNvPr id="5" name="Text Placeholder 4"/>
          <p:cNvSpPr>
            <a:spLocks noGrp="1"/>
          </p:cNvSpPr>
          <p:nvPr>
            <p:ph type="body" idx="1"/>
          </p:nvPr>
        </p:nvSpPr>
        <p:spPr/>
        <p:txBody>
          <a:bodyPr/>
          <a:lstStyle/>
          <a:p>
            <a:r>
              <a:rPr lang="en-GB" dirty="0"/>
              <a:t>KS1 </a:t>
            </a:r>
            <a:r>
              <a:rPr lang="en-GB" dirty="0" smtClean="0"/>
              <a:t>70% 2B+ “Best fit”</a:t>
            </a:r>
            <a:endParaRPr lang="en-GB" dirty="0"/>
          </a:p>
        </p:txBody>
      </p:sp>
      <p:sp>
        <p:nvSpPr>
          <p:cNvPr id="7" name="Text Placeholder 6"/>
          <p:cNvSpPr>
            <a:spLocks noGrp="1"/>
          </p:cNvSpPr>
          <p:nvPr>
            <p:ph type="body" sz="quarter" idx="3"/>
          </p:nvPr>
        </p:nvSpPr>
        <p:spPr/>
        <p:txBody>
          <a:bodyPr>
            <a:normAutofit fontScale="92500"/>
          </a:bodyPr>
          <a:lstStyle/>
          <a:p>
            <a:r>
              <a:rPr lang="en-GB" dirty="0" smtClean="0"/>
              <a:t>April: 50% Year 5 Competent</a:t>
            </a:r>
            <a:endParaRPr lang="en-GB" dirty="0"/>
          </a:p>
        </p:txBody>
      </p:sp>
      <p:pic>
        <p:nvPicPr>
          <p:cNvPr id="6146" name="Picture 2" descr="C:\Users\Hantsnet\AppData\Local\Microsoft\Windows\Temporary Internet Files\Content.IE5\BJEELG6K\Seguridad paciente[1].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9552" y="2924944"/>
            <a:ext cx="3840426" cy="2304256"/>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2420888"/>
            <a:ext cx="3816424"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53119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solidFill>
            <a:srgbClr val="FFFF00"/>
          </a:solidFill>
        </p:spPr>
        <p:txBody>
          <a:bodyPr/>
          <a:lstStyle/>
          <a:p>
            <a:pPr lvl="0"/>
            <a:r>
              <a:rPr lang="en-GB" sz="2400" b="1" dirty="0">
                <a:solidFill>
                  <a:prstClr val="black"/>
                </a:solidFill>
              </a:rPr>
              <a:t>What stops a pupil from achieving ARE in a test or moderated teacher assessment?</a:t>
            </a:r>
          </a:p>
          <a:p>
            <a:pPr lvl="1"/>
            <a:r>
              <a:rPr lang="en-GB" sz="2000" dirty="0">
                <a:solidFill>
                  <a:prstClr val="black"/>
                </a:solidFill>
              </a:rPr>
              <a:t>Not sufficiently fluent?</a:t>
            </a:r>
          </a:p>
          <a:p>
            <a:pPr lvl="1"/>
            <a:r>
              <a:rPr lang="en-GB" sz="2000" dirty="0">
                <a:solidFill>
                  <a:prstClr val="black"/>
                </a:solidFill>
              </a:rPr>
              <a:t>Not sufficiently independent?</a:t>
            </a:r>
          </a:p>
          <a:p>
            <a:pPr lvl="1"/>
            <a:r>
              <a:rPr lang="en-GB" sz="2000" dirty="0">
                <a:solidFill>
                  <a:prstClr val="black"/>
                </a:solidFill>
              </a:rPr>
              <a:t>Not sufficiently resourceful and resilient?</a:t>
            </a:r>
          </a:p>
          <a:p>
            <a:pPr lvl="1"/>
            <a:r>
              <a:rPr lang="en-GB" sz="2000" dirty="0">
                <a:solidFill>
                  <a:prstClr val="black"/>
                </a:solidFill>
              </a:rPr>
              <a:t>……..</a:t>
            </a:r>
            <a:r>
              <a:rPr lang="en-GB" sz="2000" b="1" dirty="0">
                <a:solidFill>
                  <a:prstClr val="black"/>
                </a:solidFill>
              </a:rPr>
              <a:t>in </a:t>
            </a:r>
            <a:r>
              <a:rPr lang="en-GB" sz="2000" b="1" u="sng" dirty="0">
                <a:solidFill>
                  <a:prstClr val="black"/>
                </a:solidFill>
              </a:rPr>
              <a:t>all the subject curriculum as experienced by each child</a:t>
            </a:r>
            <a:endParaRPr lang="en-GB" sz="2000" u="sng" dirty="0">
              <a:solidFill>
                <a:prstClr val="black"/>
              </a:solidFill>
            </a:endParaRPr>
          </a:p>
          <a:p>
            <a:endParaRPr lang="en-GB" dirty="0"/>
          </a:p>
        </p:txBody>
      </p:sp>
    </p:spTree>
    <p:extLst>
      <p:ext uri="{BB962C8B-B14F-4D97-AF65-F5344CB8AC3E}">
        <p14:creationId xmlns:p14="http://schemas.microsoft.com/office/powerpoint/2010/main" val="9398813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By the end of the year/key stage</a:t>
            </a:r>
            <a:endParaRPr lang="en-GB" dirty="0"/>
          </a:p>
        </p:txBody>
      </p:sp>
      <p:sp>
        <p:nvSpPr>
          <p:cNvPr id="3" name="Content Placeholder 2"/>
          <p:cNvSpPr>
            <a:spLocks noGrp="1"/>
          </p:cNvSpPr>
          <p:nvPr>
            <p:ph sz="half" idx="1"/>
          </p:nvPr>
        </p:nvSpPr>
        <p:spPr>
          <a:xfrm>
            <a:off x="467544" y="1412776"/>
            <a:ext cx="4038600" cy="4859962"/>
          </a:xfrm>
          <a:solidFill>
            <a:srgbClr val="FFFF00"/>
          </a:solidFill>
          <a:ln w="38100">
            <a:solidFill>
              <a:schemeClr val="tx1"/>
            </a:solidFill>
          </a:ln>
        </p:spPr>
        <p:txBody>
          <a:bodyPr>
            <a:normAutofit fontScale="47500" lnSpcReduction="20000"/>
          </a:bodyPr>
          <a:lstStyle/>
          <a:p>
            <a:pPr marL="0" indent="0" algn="ctr">
              <a:buNone/>
            </a:pPr>
            <a:r>
              <a:rPr lang="en-GB" sz="4400" b="1" dirty="0" smtClean="0"/>
              <a:t>Expected progress </a:t>
            </a:r>
          </a:p>
          <a:p>
            <a:pPr marL="0" indent="0" algn="ctr">
              <a:buNone/>
            </a:pPr>
            <a:r>
              <a:rPr lang="en-GB" sz="4400" b="1" dirty="0" smtClean="0"/>
              <a:t> “Keep up”</a:t>
            </a:r>
          </a:p>
          <a:p>
            <a:endParaRPr lang="en-GB" dirty="0"/>
          </a:p>
          <a:p>
            <a:endParaRPr lang="en-GB" sz="3600" dirty="0" smtClean="0"/>
          </a:p>
          <a:p>
            <a:r>
              <a:rPr lang="en-GB" sz="3600" dirty="0" smtClean="0"/>
              <a:t>(Almost all of) the pupils who are at ARE, remain at ARE</a:t>
            </a:r>
            <a:br>
              <a:rPr lang="en-GB" sz="3600" dirty="0" smtClean="0"/>
            </a:br>
            <a:endParaRPr lang="en-GB" sz="3600" dirty="0" smtClean="0"/>
          </a:p>
          <a:p>
            <a:r>
              <a:rPr lang="en-GB" sz="3600" dirty="0" smtClean="0"/>
              <a:t>(Almost all of) the pupils who are Beyond ARE, remain Beyond ARE</a:t>
            </a:r>
            <a:br>
              <a:rPr lang="en-GB" sz="3600" dirty="0" smtClean="0"/>
            </a:br>
            <a:endParaRPr lang="en-GB" sz="3600" dirty="0" smtClean="0"/>
          </a:p>
          <a:p>
            <a:r>
              <a:rPr lang="en-GB" sz="3600" dirty="0" smtClean="0"/>
              <a:t>Pupils with SEN remain at ARE in areas unaffected by their needs </a:t>
            </a:r>
            <a:r>
              <a:rPr lang="en-GB" sz="3600" b="1" dirty="0" smtClean="0"/>
              <a:t>and meet personalised objectives in their EHCP</a:t>
            </a:r>
          </a:p>
          <a:p>
            <a:endParaRPr lang="en-GB" dirty="0"/>
          </a:p>
          <a:p>
            <a:endParaRPr lang="en-GB" dirty="0" smtClean="0"/>
          </a:p>
          <a:p>
            <a:endParaRPr lang="en-GB" dirty="0"/>
          </a:p>
        </p:txBody>
      </p:sp>
      <p:sp>
        <p:nvSpPr>
          <p:cNvPr id="4" name="Content Placeholder 3"/>
          <p:cNvSpPr>
            <a:spLocks noGrp="1"/>
          </p:cNvSpPr>
          <p:nvPr>
            <p:ph sz="half" idx="2"/>
          </p:nvPr>
        </p:nvSpPr>
        <p:spPr>
          <a:xfrm>
            <a:off x="4644008" y="1412776"/>
            <a:ext cx="4038600" cy="2592287"/>
          </a:xfrm>
          <a:solidFill>
            <a:srgbClr val="FFFF00"/>
          </a:solidFill>
          <a:ln w="38100">
            <a:solidFill>
              <a:schemeClr val="tx1"/>
            </a:solidFill>
          </a:ln>
        </p:spPr>
        <p:txBody>
          <a:bodyPr>
            <a:normAutofit fontScale="47500" lnSpcReduction="20000"/>
          </a:bodyPr>
          <a:lstStyle/>
          <a:p>
            <a:pPr marL="0" indent="0" algn="ctr">
              <a:buNone/>
            </a:pPr>
            <a:r>
              <a:rPr lang="en-GB" sz="4400" b="1" dirty="0" smtClean="0"/>
              <a:t>More than expected progress </a:t>
            </a:r>
          </a:p>
          <a:p>
            <a:pPr marL="0" indent="0" algn="ctr">
              <a:buNone/>
            </a:pPr>
            <a:r>
              <a:rPr lang="en-GB" sz="4400" b="1" dirty="0" smtClean="0"/>
              <a:t>“Catch up”</a:t>
            </a:r>
          </a:p>
          <a:p>
            <a:pPr marL="0" indent="0" algn="ctr">
              <a:buNone/>
            </a:pPr>
            <a:endParaRPr lang="en-GB" sz="3400" b="1" dirty="0" smtClean="0"/>
          </a:p>
          <a:p>
            <a:r>
              <a:rPr lang="en-GB" sz="3200" dirty="0" smtClean="0"/>
              <a:t>(Almost all of) the pupils who are not at ARE, narrow the gap</a:t>
            </a:r>
            <a:br>
              <a:rPr lang="en-GB" sz="3200" dirty="0" smtClean="0"/>
            </a:br>
            <a:endParaRPr lang="en-GB" sz="3200" dirty="0" smtClean="0"/>
          </a:p>
          <a:p>
            <a:r>
              <a:rPr lang="en-GB" sz="3200" dirty="0" smtClean="0"/>
              <a:t>A “significant” proportion of pupils who are not at ARE, reach ARE</a:t>
            </a:r>
            <a:r>
              <a:rPr lang="en-GB" dirty="0" smtClean="0"/>
              <a:t/>
            </a:r>
            <a:br>
              <a:rPr lang="en-GB" dirty="0" smtClean="0"/>
            </a:br>
            <a:endParaRPr lang="en-GB" dirty="0" smtClean="0"/>
          </a:p>
        </p:txBody>
      </p:sp>
      <p:sp>
        <p:nvSpPr>
          <p:cNvPr id="5" name="TextBox 4"/>
          <p:cNvSpPr txBox="1"/>
          <p:nvPr/>
        </p:nvSpPr>
        <p:spPr>
          <a:xfrm>
            <a:off x="4644008" y="4149080"/>
            <a:ext cx="4032448" cy="2123658"/>
          </a:xfrm>
          <a:prstGeom prst="rect">
            <a:avLst/>
          </a:prstGeom>
          <a:solidFill>
            <a:srgbClr val="FFFF00"/>
          </a:solidFill>
          <a:ln w="38100">
            <a:solidFill>
              <a:schemeClr val="tx1"/>
            </a:solidFill>
          </a:ln>
        </p:spPr>
        <p:txBody>
          <a:bodyPr wrap="square" rtlCol="0">
            <a:spAutoFit/>
          </a:bodyPr>
          <a:lstStyle/>
          <a:p>
            <a:pPr algn="ctr"/>
            <a:r>
              <a:rPr lang="en-GB" sz="2400" b="1" dirty="0" smtClean="0"/>
              <a:t>Exceptional progress </a:t>
            </a:r>
          </a:p>
          <a:p>
            <a:pPr algn="ctr"/>
            <a:r>
              <a:rPr lang="en-GB" sz="2400" b="1" dirty="0" smtClean="0"/>
              <a:t>“stretch”</a:t>
            </a:r>
          </a:p>
          <a:p>
            <a:pPr algn="ctr"/>
            <a:endParaRPr lang="en-GB" sz="2400" b="1" dirty="0" smtClean="0"/>
          </a:p>
          <a:p>
            <a:pPr marL="285750" indent="-285750">
              <a:buFont typeface="Arial" panose="020B0604020202020204" pitchFamily="34" charset="0"/>
              <a:buChar char="•"/>
            </a:pPr>
            <a:r>
              <a:rPr lang="en-GB" sz="2000" dirty="0" smtClean="0"/>
              <a:t>A “significant” number of pupils who are securely at ARE, reach Beyond ARE</a:t>
            </a:r>
            <a:endParaRPr lang="en-GB" sz="2000" dirty="0"/>
          </a:p>
        </p:txBody>
      </p:sp>
    </p:spTree>
    <p:extLst>
      <p:ext uri="{BB962C8B-B14F-4D97-AF65-F5344CB8AC3E}">
        <p14:creationId xmlns:p14="http://schemas.microsoft.com/office/powerpoint/2010/main" val="159417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bg/>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Accountability: </a:t>
            </a:r>
            <a:br>
              <a:rPr lang="en-GB" dirty="0" smtClean="0"/>
            </a:br>
            <a:r>
              <a:rPr lang="en-GB" dirty="0" smtClean="0"/>
              <a:t>challenging ambitions</a:t>
            </a:r>
            <a:endParaRPr lang="en-GB" dirty="0"/>
          </a:p>
        </p:txBody>
      </p:sp>
      <p:sp>
        <p:nvSpPr>
          <p:cNvPr id="3" name="Content Placeholder 2"/>
          <p:cNvSpPr>
            <a:spLocks noGrp="1"/>
          </p:cNvSpPr>
          <p:nvPr>
            <p:ph idx="1"/>
          </p:nvPr>
        </p:nvSpPr>
        <p:spPr>
          <a:solidFill>
            <a:srgbClr val="FFFF00"/>
          </a:solidFill>
        </p:spPr>
        <p:txBody>
          <a:bodyPr/>
          <a:lstStyle/>
          <a:p>
            <a:r>
              <a:rPr lang="en-GB" dirty="0" smtClean="0"/>
              <a:t>What </a:t>
            </a:r>
            <a:r>
              <a:rPr lang="en-GB" dirty="0"/>
              <a:t>pupil </a:t>
            </a:r>
            <a:r>
              <a:rPr lang="en-GB" dirty="0" smtClean="0"/>
              <a:t>progress is being expected (ambition) of teachers and leaders in performance management?</a:t>
            </a:r>
          </a:p>
          <a:p>
            <a:pPr lvl="1"/>
            <a:r>
              <a:rPr lang="en-GB" dirty="0" smtClean="0"/>
              <a:t>Keep up Objectives?</a:t>
            </a:r>
          </a:p>
          <a:p>
            <a:pPr lvl="1"/>
            <a:r>
              <a:rPr lang="en-GB" dirty="0" smtClean="0"/>
              <a:t>Catch up Objectives?</a:t>
            </a:r>
          </a:p>
          <a:p>
            <a:pPr lvl="1"/>
            <a:r>
              <a:rPr lang="en-GB" dirty="0" smtClean="0"/>
              <a:t>Stretch Objectives?</a:t>
            </a:r>
            <a:br>
              <a:rPr lang="en-GB" dirty="0" smtClean="0"/>
            </a:br>
            <a:endParaRPr lang="en-GB" dirty="0" smtClean="0"/>
          </a:p>
          <a:p>
            <a:r>
              <a:rPr lang="en-GB" dirty="0" smtClean="0"/>
              <a:t>Context is everything….. discuss</a:t>
            </a:r>
            <a:endParaRPr lang="en-GB" dirty="0"/>
          </a:p>
        </p:txBody>
      </p:sp>
    </p:spTree>
    <p:extLst>
      <p:ext uri="{BB962C8B-B14F-4D97-AF65-F5344CB8AC3E}">
        <p14:creationId xmlns:p14="http://schemas.microsoft.com/office/powerpoint/2010/main" val="13543005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Break</a:t>
            </a:r>
            <a:endParaRPr lang="en-GB" dirty="0"/>
          </a:p>
        </p:txBody>
      </p:sp>
      <p:sp>
        <p:nvSpPr>
          <p:cNvPr id="3" name="Content Placeholder 2"/>
          <p:cNvSpPr>
            <a:spLocks noGrp="1"/>
          </p:cNvSpPr>
          <p:nvPr>
            <p:ph idx="1"/>
          </p:nvPr>
        </p:nvSpPr>
        <p:spPr/>
        <p:txBody>
          <a:bodyPr/>
          <a:lstStyle/>
          <a:p>
            <a:r>
              <a:rPr lang="en-GB" dirty="0" smtClean="0"/>
              <a:t>10:30-10:45</a:t>
            </a:r>
            <a:endParaRPr lang="en-GB" dirty="0"/>
          </a:p>
        </p:txBody>
      </p:sp>
    </p:spTree>
    <p:extLst>
      <p:ext uri="{BB962C8B-B14F-4D97-AF65-F5344CB8AC3E}">
        <p14:creationId xmlns:p14="http://schemas.microsoft.com/office/powerpoint/2010/main" val="7057271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GB" smtClean="0"/>
              <a:t>Excellence and Equity is about…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5004140"/>
              </p:ext>
            </p:extLst>
          </p:nvPr>
        </p:nvGraphicFramePr>
        <p:xfrm>
          <a:off x="457200" y="1600200"/>
          <a:ext cx="8229600" cy="4349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Arrow Connector 5"/>
          <p:cNvCxnSpPr/>
          <p:nvPr/>
        </p:nvCxnSpPr>
        <p:spPr>
          <a:xfrm>
            <a:off x="1692275" y="2492375"/>
            <a:ext cx="2879725" cy="15843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341" name="TextBox 6"/>
          <p:cNvSpPr txBox="1">
            <a:spLocks noChangeArrowheads="1"/>
          </p:cNvSpPr>
          <p:nvPr/>
        </p:nvSpPr>
        <p:spPr bwMode="auto">
          <a:xfrm>
            <a:off x="323850" y="1846263"/>
            <a:ext cx="2447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3600" dirty="0" smtClean="0">
                <a:solidFill>
                  <a:srgbClr val="000000"/>
                </a:solidFill>
              </a:rPr>
              <a:t>Progress</a:t>
            </a:r>
            <a:endParaRPr lang="en-GB" sz="3600" dirty="0">
              <a:solidFill>
                <a:srgbClr val="000000"/>
              </a:solidFill>
            </a:endParaRPr>
          </a:p>
        </p:txBody>
      </p:sp>
    </p:spTree>
    <p:extLst>
      <p:ext uri="{BB962C8B-B14F-4D97-AF65-F5344CB8AC3E}">
        <p14:creationId xmlns:p14="http://schemas.microsoft.com/office/powerpoint/2010/main" val="1872068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Global Model for English, Mathematics and Science </a:t>
            </a:r>
          </a:p>
        </p:txBody>
      </p:sp>
      <p:sp>
        <p:nvSpPr>
          <p:cNvPr id="3" name="Content Placeholder 2"/>
          <p:cNvSpPr>
            <a:spLocks noGrp="1"/>
          </p:cNvSpPr>
          <p:nvPr>
            <p:ph idx="1"/>
          </p:nvPr>
        </p:nvSpPr>
        <p:spPr>
          <a:xfrm>
            <a:off x="457200" y="1484784"/>
            <a:ext cx="8229600" cy="4536503"/>
          </a:xfrm>
        </p:spPr>
        <p:txBody>
          <a:bodyPr>
            <a:normAutofit fontScale="85000" lnSpcReduction="20000"/>
          </a:bodyPr>
          <a:lstStyle/>
          <a:p>
            <a:r>
              <a:rPr lang="en-GB" dirty="0"/>
              <a:t>We are developing an example of </a:t>
            </a:r>
            <a:r>
              <a:rPr lang="en-GB" b="1" u="sng" dirty="0" smtClean="0"/>
              <a:t>one</a:t>
            </a:r>
            <a:r>
              <a:rPr lang="en-GB" dirty="0" smtClean="0"/>
              <a:t> </a:t>
            </a:r>
            <a:r>
              <a:rPr lang="en-GB" dirty="0"/>
              <a:t>model for assessment that is intrinsically linked into curriculum and teaching - there will be </a:t>
            </a:r>
            <a:r>
              <a:rPr lang="en-GB" dirty="0" smtClean="0"/>
              <a:t>others</a:t>
            </a:r>
          </a:p>
          <a:p>
            <a:endParaRPr lang="en-GB" dirty="0"/>
          </a:p>
          <a:p>
            <a:r>
              <a:rPr lang="en-GB" dirty="0" smtClean="0"/>
              <a:t>Schools </a:t>
            </a:r>
            <a:r>
              <a:rPr lang="en-GB" dirty="0"/>
              <a:t>must do their own </a:t>
            </a:r>
            <a:r>
              <a:rPr lang="en-GB" b="1" dirty="0"/>
              <a:t>hard thinking</a:t>
            </a:r>
            <a:r>
              <a:rPr lang="en-GB" dirty="0"/>
              <a:t> to make this all work well in terms of improving the quality of individual </a:t>
            </a:r>
            <a:r>
              <a:rPr lang="en-GB" dirty="0" smtClean="0"/>
              <a:t>pupils’ ‘knowing </a:t>
            </a:r>
            <a:r>
              <a:rPr lang="en-GB" dirty="0"/>
              <a:t>about the </a:t>
            </a:r>
            <a:r>
              <a:rPr lang="en-GB" dirty="0" smtClean="0"/>
              <a:t>matters</a:t>
            </a:r>
            <a:r>
              <a:rPr lang="en-GB" dirty="0"/>
              <a:t>, skills and processes specified in the relevant programmes of study</a:t>
            </a:r>
            <a:r>
              <a:rPr lang="en-GB" dirty="0" smtClean="0"/>
              <a:t>’</a:t>
            </a:r>
            <a:endParaRPr lang="en-GB" dirty="0"/>
          </a:p>
          <a:p>
            <a:endParaRPr lang="en-GB" dirty="0" smtClean="0"/>
          </a:p>
          <a:p>
            <a:r>
              <a:rPr lang="en-GB" dirty="0" smtClean="0"/>
              <a:t>The </a:t>
            </a:r>
            <a:r>
              <a:rPr lang="en-GB" dirty="0"/>
              <a:t>role of this model is to provide a </a:t>
            </a:r>
            <a:r>
              <a:rPr lang="en-GB" dirty="0" smtClean="0"/>
              <a:t>well-thought </a:t>
            </a:r>
            <a:r>
              <a:rPr lang="en-GB" dirty="0"/>
              <a:t>out example to help schools on that </a:t>
            </a:r>
            <a:r>
              <a:rPr lang="en-GB" dirty="0" smtClean="0"/>
              <a:t>development, that they can appropriately </a:t>
            </a:r>
            <a:r>
              <a:rPr lang="en-GB" b="1" dirty="0" smtClean="0"/>
              <a:t>adopt and refine </a:t>
            </a:r>
            <a:r>
              <a:rPr lang="en-GB" dirty="0" smtClean="0"/>
              <a:t>or </a:t>
            </a:r>
            <a:r>
              <a:rPr lang="en-GB" b="1" dirty="0" smtClean="0"/>
              <a:t>adapt</a:t>
            </a:r>
            <a:r>
              <a:rPr lang="en-GB" dirty="0" smtClean="0"/>
              <a:t> to their own contexts</a:t>
            </a:r>
            <a:endParaRPr lang="en-GB" dirty="0"/>
          </a:p>
        </p:txBody>
      </p:sp>
    </p:spTree>
    <p:extLst>
      <p:ext uri="{BB962C8B-B14F-4D97-AF65-F5344CB8AC3E}">
        <p14:creationId xmlns:p14="http://schemas.microsoft.com/office/powerpoint/2010/main" val="30498990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Welcome to the project group</a:t>
            </a:r>
            <a:endParaRPr lang="en-GB" dirty="0"/>
          </a:p>
        </p:txBody>
      </p:sp>
      <p:sp>
        <p:nvSpPr>
          <p:cNvPr id="3" name="Content Placeholder 2"/>
          <p:cNvSpPr>
            <a:spLocks noGrp="1"/>
          </p:cNvSpPr>
          <p:nvPr>
            <p:ph idx="1"/>
          </p:nvPr>
        </p:nvSpPr>
        <p:spPr/>
        <p:txBody>
          <a:bodyPr/>
          <a:lstStyle/>
          <a:p>
            <a:r>
              <a:rPr lang="en-GB" dirty="0" smtClean="0"/>
              <a:t>What’s the big idea?</a:t>
            </a:r>
          </a:p>
          <a:p>
            <a:r>
              <a:rPr lang="en-GB" dirty="0" smtClean="0"/>
              <a:t>Big questions and solution focused enquiry and problem solving</a:t>
            </a:r>
          </a:p>
          <a:p>
            <a:r>
              <a:rPr lang="en-GB" dirty="0"/>
              <a:t>Responding to local and national context</a:t>
            </a:r>
          </a:p>
          <a:p>
            <a:r>
              <a:rPr lang="en-GB" dirty="0"/>
              <a:t>Part of a network of thinking</a:t>
            </a:r>
          </a:p>
          <a:p>
            <a:r>
              <a:rPr lang="en-GB" dirty="0" smtClean="0"/>
              <a:t>Working collaboratively</a:t>
            </a:r>
          </a:p>
          <a:p>
            <a:r>
              <a:rPr lang="en-GB" dirty="0" smtClean="0"/>
              <a:t>Introductions to the team and each other</a:t>
            </a:r>
            <a:endParaRPr lang="en-GB" dirty="0"/>
          </a:p>
        </p:txBody>
      </p:sp>
    </p:spTree>
    <p:extLst>
      <p:ext uri="{BB962C8B-B14F-4D97-AF65-F5344CB8AC3E}">
        <p14:creationId xmlns:p14="http://schemas.microsoft.com/office/powerpoint/2010/main" val="1495468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Mastery learning</a:t>
            </a:r>
            <a:endParaRPr lang="en-GB" dirty="0"/>
          </a:p>
        </p:txBody>
      </p:sp>
      <p:sp>
        <p:nvSpPr>
          <p:cNvPr id="3" name="Content Placeholder 2"/>
          <p:cNvSpPr>
            <a:spLocks noGrp="1"/>
          </p:cNvSpPr>
          <p:nvPr>
            <p:ph idx="1"/>
          </p:nvPr>
        </p:nvSpPr>
        <p:spPr>
          <a:xfrm>
            <a:off x="457200" y="1412776"/>
            <a:ext cx="8229600" cy="4896544"/>
          </a:xfrm>
        </p:spPr>
        <p:txBody>
          <a:bodyPr>
            <a:normAutofit fontScale="70000" lnSpcReduction="20000"/>
          </a:bodyPr>
          <a:lstStyle/>
          <a:p>
            <a:r>
              <a:rPr lang="en-GB" dirty="0" smtClean="0"/>
              <a:t>The Hampshire model expects that children will </a:t>
            </a:r>
            <a:r>
              <a:rPr lang="en-GB" b="1" dirty="0" smtClean="0"/>
              <a:t>deepen their grasp </a:t>
            </a:r>
            <a:r>
              <a:rPr lang="en-GB" dirty="0" smtClean="0"/>
              <a:t>of key ideas, over time, </a:t>
            </a:r>
            <a:r>
              <a:rPr lang="en-GB" b="1" dirty="0" smtClean="0"/>
              <a:t>rather than move on and leave gaps behind</a:t>
            </a:r>
          </a:p>
          <a:p>
            <a:endParaRPr lang="en-GB" dirty="0" smtClean="0"/>
          </a:p>
          <a:p>
            <a:r>
              <a:rPr lang="en-GB" dirty="0"/>
              <a:t>T</a:t>
            </a:r>
            <a:r>
              <a:rPr lang="en-GB" dirty="0" smtClean="0"/>
              <a:t>hrough being </a:t>
            </a:r>
            <a:r>
              <a:rPr lang="en-GB" b="1" dirty="0" smtClean="0"/>
              <a:t>well taught </a:t>
            </a:r>
            <a:r>
              <a:rPr lang="en-GB" dirty="0" smtClean="0"/>
              <a:t>and </a:t>
            </a:r>
            <a:r>
              <a:rPr lang="en-GB" b="1" dirty="0" smtClean="0"/>
              <a:t>given curriculum opportunities </a:t>
            </a:r>
            <a:r>
              <a:rPr lang="en-GB" dirty="0" smtClean="0"/>
              <a:t>they will develop and demonstrate their resourcefulness and versatility, (in an age appropriate way)</a:t>
            </a:r>
          </a:p>
          <a:p>
            <a:pPr marL="0" indent="0">
              <a:buNone/>
            </a:pPr>
            <a:r>
              <a:rPr lang="en-GB" dirty="0" smtClean="0"/>
              <a:t> </a:t>
            </a:r>
          </a:p>
          <a:p>
            <a:r>
              <a:rPr lang="en-GB" dirty="0" smtClean="0"/>
              <a:t>This will be evident in their capacity to applying their knowledge, skills and understanding with (sufficient):</a:t>
            </a:r>
          </a:p>
          <a:p>
            <a:pPr lvl="1"/>
            <a:r>
              <a:rPr lang="en-GB" b="1" dirty="0" smtClean="0"/>
              <a:t>Fluency over time</a:t>
            </a:r>
          </a:p>
          <a:p>
            <a:pPr lvl="1"/>
            <a:r>
              <a:rPr lang="en-GB" b="1" dirty="0" smtClean="0"/>
              <a:t>Independence</a:t>
            </a:r>
          </a:p>
          <a:p>
            <a:pPr lvl="1"/>
            <a:r>
              <a:rPr lang="en-GB" b="1" dirty="0" smtClean="0"/>
              <a:t>Resilience to deal with complexity and new contexts</a:t>
            </a:r>
            <a:r>
              <a:rPr lang="en-GB" dirty="0" smtClean="0"/>
              <a:t/>
            </a:r>
            <a:br>
              <a:rPr lang="en-GB" dirty="0" smtClean="0"/>
            </a:br>
            <a:endParaRPr lang="en-GB" dirty="0" smtClean="0"/>
          </a:p>
          <a:p>
            <a:r>
              <a:rPr lang="en-GB" dirty="0" smtClean="0"/>
              <a:t>This does not mean that all pupils achieve the same degree of mastery… but it is </a:t>
            </a:r>
            <a:r>
              <a:rPr lang="en-GB" b="1" dirty="0" smtClean="0"/>
              <a:t>at least sufficient, </a:t>
            </a:r>
            <a:r>
              <a:rPr lang="en-GB" dirty="0" smtClean="0"/>
              <a:t>so that they can make successful progress through the fundamental ideas. No one left behind</a:t>
            </a:r>
          </a:p>
          <a:p>
            <a:pPr lvl="1"/>
            <a:endParaRPr lang="en-GB" dirty="0" smtClean="0"/>
          </a:p>
        </p:txBody>
      </p:sp>
    </p:spTree>
    <p:extLst>
      <p:ext uri="{BB962C8B-B14F-4D97-AF65-F5344CB8AC3E}">
        <p14:creationId xmlns:p14="http://schemas.microsoft.com/office/powerpoint/2010/main" val="11462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78" y="620688"/>
            <a:ext cx="7344816" cy="5922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GB" dirty="0" smtClean="0"/>
              <a:t>Based on the idea of a wall…</a:t>
            </a:r>
            <a:endParaRPr lang="en-GB" dirty="0"/>
          </a:p>
        </p:txBody>
      </p:sp>
    </p:spTree>
    <p:extLst>
      <p:ext uri="{BB962C8B-B14F-4D97-AF65-F5344CB8AC3E}">
        <p14:creationId xmlns:p14="http://schemas.microsoft.com/office/powerpoint/2010/main" val="16340979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Domain Bricks: Building the wall</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78176061"/>
              </p:ext>
            </p:extLst>
          </p:nvPr>
        </p:nvGraphicFramePr>
        <p:xfrm>
          <a:off x="323529" y="1047576"/>
          <a:ext cx="8373615" cy="5549775"/>
        </p:xfrm>
        <a:graphic>
          <a:graphicData uri="http://schemas.openxmlformats.org/drawingml/2006/table">
            <a:tbl>
              <a:tblPr firstRow="1" bandRow="1">
                <a:tableStyleId>{5C22544A-7EE6-4342-B048-85BDC9FD1C3A}</a:tableStyleId>
              </a:tblPr>
              <a:tblGrid>
                <a:gridCol w="3223797"/>
                <a:gridCol w="2637652"/>
                <a:gridCol w="2512166"/>
              </a:tblGrid>
              <a:tr h="388700">
                <a:tc>
                  <a:txBody>
                    <a:bodyPr/>
                    <a:lstStyle/>
                    <a:p>
                      <a:pPr algn="ctr"/>
                      <a:r>
                        <a:rPr lang="en-GB" dirty="0" smtClean="0"/>
                        <a:t>Maths</a:t>
                      </a:r>
                      <a:endParaRPr lang="en-GB" dirty="0"/>
                    </a:p>
                  </a:txBody>
                  <a:tcPr/>
                </a:tc>
                <a:tc>
                  <a:txBody>
                    <a:bodyPr/>
                    <a:lstStyle/>
                    <a:p>
                      <a:pPr algn="ctr"/>
                      <a:r>
                        <a:rPr lang="en-GB" dirty="0" smtClean="0"/>
                        <a:t>Reading</a:t>
                      </a:r>
                      <a:endParaRPr lang="en-GB" dirty="0"/>
                    </a:p>
                  </a:txBody>
                  <a:tcPr/>
                </a:tc>
                <a:tc>
                  <a:txBody>
                    <a:bodyPr/>
                    <a:lstStyle/>
                    <a:p>
                      <a:pPr algn="ctr"/>
                      <a:r>
                        <a:rPr lang="en-GB" dirty="0" smtClean="0"/>
                        <a:t>Writing</a:t>
                      </a:r>
                      <a:endParaRPr lang="en-GB" dirty="0"/>
                    </a:p>
                  </a:txBody>
                  <a:tcPr/>
                </a:tc>
              </a:tr>
              <a:tr h="3940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Number and place value</a:t>
                      </a:r>
                      <a:endParaRPr lang="en-GB" sz="1800" kern="1200" dirty="0" smtClean="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Word Reading</a:t>
                      </a:r>
                      <a:endParaRPr lang="en-GB" dirty="0" smtClean="0"/>
                    </a:p>
                  </a:txBody>
                  <a:tcPr/>
                </a:tc>
                <a:tc>
                  <a:txBody>
                    <a:bodyPr/>
                    <a:lstStyle/>
                    <a:p>
                      <a:r>
                        <a:rPr lang="en-GB" b="1" dirty="0" smtClean="0"/>
                        <a:t>Transcription</a:t>
                      </a:r>
                      <a:endParaRPr lang="en-GB" dirty="0"/>
                    </a:p>
                  </a:txBody>
                  <a:tcPr/>
                </a:tc>
              </a:tr>
              <a:tr h="6802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Addition and subtraction</a:t>
                      </a:r>
                      <a:endParaRPr lang="en-GB" sz="1800" kern="1200" dirty="0" smtClean="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Themes and Conventions</a:t>
                      </a:r>
                      <a:endParaRPr lang="en-GB" dirty="0" smtClean="0"/>
                    </a:p>
                  </a:txBody>
                  <a:tcPr/>
                </a:tc>
                <a:tc>
                  <a:txBody>
                    <a:bodyPr/>
                    <a:lstStyle/>
                    <a:p>
                      <a:r>
                        <a:rPr lang="en-GB" b="1" dirty="0" smtClean="0"/>
                        <a:t>Handwriting</a:t>
                      </a:r>
                      <a:endParaRPr lang="en-GB" dirty="0"/>
                    </a:p>
                  </a:txBody>
                  <a:tcPr/>
                </a:tc>
              </a:tr>
              <a:tr h="9717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Multiplication and division</a:t>
                      </a:r>
                      <a:endParaRPr lang="en-GB" sz="1800" kern="1200" dirty="0" smtClean="0">
                        <a:solidFill>
                          <a:schemeClr val="dk1"/>
                        </a:solidFill>
                        <a:effectLst/>
                        <a:latin typeface="+mn-lt"/>
                        <a:ea typeface="+mn-ea"/>
                        <a:cs typeface="+mn-cs"/>
                      </a:endParaRPr>
                    </a:p>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Comprehension-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Clarify</a:t>
                      </a:r>
                      <a:endParaRPr lang="en-GB" b="0" dirty="0" smtClean="0"/>
                    </a:p>
                  </a:txBody>
                  <a:tcPr/>
                </a:tc>
                <a:tc>
                  <a:txBody>
                    <a:bodyPr/>
                    <a:lstStyle/>
                    <a:p>
                      <a:r>
                        <a:rPr lang="en-GB" b="1" dirty="0" smtClean="0"/>
                        <a:t>Composition: </a:t>
                      </a:r>
                    </a:p>
                    <a:p>
                      <a:r>
                        <a:rPr lang="en-GB" b="1" dirty="0" smtClean="0"/>
                        <a:t>Composition and Effect</a:t>
                      </a:r>
                      <a:endParaRPr lang="en-GB" dirty="0"/>
                    </a:p>
                  </a:txBody>
                  <a:tcPr/>
                </a:tc>
              </a:tr>
              <a:tr h="9717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Fractions </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(including decimals)</a:t>
                      </a:r>
                      <a:endParaRPr lang="en-GB" sz="1800" kern="1200" dirty="0" smtClean="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Comprehension-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Monitor and Summarise</a:t>
                      </a:r>
                      <a:endParaRPr lang="en-GB" dirty="0" smtClean="0"/>
                    </a:p>
                  </a:txBody>
                  <a:tcPr/>
                </a:tc>
                <a:tc>
                  <a:txBody>
                    <a:bodyPr/>
                    <a:lstStyle/>
                    <a:p>
                      <a:r>
                        <a:rPr lang="en-GB" b="1" dirty="0" smtClean="0"/>
                        <a:t>Composition: Text Structure and Organisation</a:t>
                      </a:r>
                      <a:endParaRPr lang="en-GB" dirty="0"/>
                    </a:p>
                  </a:txBody>
                  <a:tcPr/>
                </a:tc>
              </a:tr>
              <a:tr h="6802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Measurement</a:t>
                      </a:r>
                      <a:endParaRPr lang="en-GB" sz="1800" kern="1200" dirty="0" smtClean="0">
                        <a:solidFill>
                          <a:schemeClr val="dk1"/>
                        </a:solidFill>
                        <a:effectLst/>
                        <a:latin typeface="+mn-lt"/>
                        <a:ea typeface="+mn-ea"/>
                        <a:cs typeface="+mn-cs"/>
                      </a:endParaRPr>
                    </a:p>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Comprehension-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Select and Retrieve</a:t>
                      </a:r>
                      <a:endParaRPr lang="en-GB" dirty="0" smtClean="0"/>
                    </a:p>
                  </a:txBody>
                  <a:tcPr/>
                </a:tc>
                <a:tc>
                  <a:txBody>
                    <a:bodyPr/>
                    <a:lstStyle/>
                    <a:p>
                      <a:r>
                        <a:rPr lang="en-GB" b="1" dirty="0" smtClean="0"/>
                        <a:t>Composition: </a:t>
                      </a:r>
                    </a:p>
                    <a:p>
                      <a:r>
                        <a:rPr lang="en-GB" b="1" dirty="0" smtClean="0"/>
                        <a:t>Sentence Structure</a:t>
                      </a:r>
                      <a:endParaRPr lang="en-GB" dirty="0"/>
                    </a:p>
                  </a:txBody>
                  <a:tcPr/>
                </a:tc>
              </a:tr>
              <a:tr h="6802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effectLst/>
                          <a:latin typeface="+mn-lt"/>
                          <a:ea typeface="+mn-ea"/>
                          <a:cs typeface="+mn-cs"/>
                        </a:rPr>
                        <a:t>Geometry: properties of shape, position &amp; direction</a:t>
                      </a:r>
                      <a:endParaRPr lang="en-GB" sz="1800" kern="1200" dirty="0" smtClean="0">
                        <a:solidFill>
                          <a:schemeClr val="dk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Comprehension- </a:t>
                      </a: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Respond and Explain</a:t>
                      </a:r>
                      <a:endParaRPr lang="en-GB"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Vocabulary, grammar, &amp; </a:t>
                      </a:r>
                      <a:r>
                        <a:rPr lang="en-GB" b="1" dirty="0" err="1" smtClean="0"/>
                        <a:t>punct</a:t>
                      </a:r>
                      <a:r>
                        <a:rPr lang="en-GB" b="1" dirty="0" smtClean="0"/>
                        <a:t>.</a:t>
                      </a:r>
                      <a:endParaRPr lang="en-GB" dirty="0" smtClean="0"/>
                    </a:p>
                  </a:txBody>
                  <a:tcPr/>
                </a:tc>
              </a:tr>
              <a:tr h="394099">
                <a:tc>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Inference</a:t>
                      </a:r>
                      <a:endParaRPr lang="en-GB" dirty="0" smtClean="0"/>
                    </a:p>
                  </a:txBody>
                  <a:tcPr/>
                </a:tc>
                <a:tc>
                  <a:txBody>
                    <a:bodyPr/>
                    <a:lstStyle/>
                    <a:p>
                      <a:endParaRPr lang="en-GB" dirty="0"/>
                    </a:p>
                  </a:txBody>
                  <a:tcPr/>
                </a:tc>
              </a:tr>
              <a:tr h="388700">
                <a:tc>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t>Language for Effect</a:t>
                      </a:r>
                      <a:endParaRPr lang="en-GB" dirty="0" smtClean="0"/>
                    </a:p>
                  </a:txBody>
                  <a:tcPr/>
                </a:tc>
                <a:tc>
                  <a:txBody>
                    <a:bodyPr/>
                    <a:lstStyle/>
                    <a:p>
                      <a:endParaRPr lang="en-GB" dirty="0"/>
                    </a:p>
                  </a:txBody>
                  <a:tcPr/>
                </a:tc>
              </a:tr>
            </a:tbl>
          </a:graphicData>
        </a:graphic>
      </p:graphicFrame>
    </p:spTree>
    <p:extLst>
      <p:ext uri="{BB962C8B-B14F-4D97-AF65-F5344CB8AC3E}">
        <p14:creationId xmlns:p14="http://schemas.microsoft.com/office/powerpoint/2010/main" val="4292135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dirty="0" smtClean="0"/>
              <a:t>Hampshire Model: Manageable Phases</a:t>
            </a:r>
            <a:endParaRPr lang="en-GB"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908720"/>
            <a:ext cx="8646393" cy="5886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47471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274638"/>
            <a:ext cx="6131024" cy="562074"/>
          </a:xfrm>
        </p:spPr>
        <p:txBody>
          <a:bodyPr/>
          <a:lstStyle/>
          <a:p>
            <a:r>
              <a:rPr lang="en-GB" sz="2800" b="1" dirty="0" smtClean="0">
                <a:solidFill>
                  <a:srgbClr val="0070C0"/>
                </a:solidFill>
              </a:rPr>
              <a:t>Assessment Model</a:t>
            </a:r>
            <a:br>
              <a:rPr lang="en-GB" sz="2800" b="1" dirty="0" smtClean="0">
                <a:solidFill>
                  <a:srgbClr val="0070C0"/>
                </a:solidFill>
              </a:rPr>
            </a:br>
            <a:r>
              <a:rPr lang="en-GB" b="1" dirty="0" smtClean="0">
                <a:solidFill>
                  <a:srgbClr val="0070C0"/>
                </a:solidFill>
              </a:rPr>
              <a:t>- </a:t>
            </a:r>
            <a:r>
              <a:rPr lang="en-GB" sz="1800" b="1" dirty="0" smtClean="0">
                <a:solidFill>
                  <a:srgbClr val="0070C0"/>
                </a:solidFill>
              </a:rPr>
              <a:t>a chance to stop and check…</a:t>
            </a:r>
            <a:endParaRPr lang="en-GB" sz="1800" b="1" dirty="0">
              <a:solidFill>
                <a:srgbClr val="0070C0"/>
              </a:solidFill>
            </a:endParaRPr>
          </a:p>
        </p:txBody>
      </p:sp>
      <p:sp>
        <p:nvSpPr>
          <p:cNvPr id="7" name="TextBox 6"/>
          <p:cNvSpPr txBox="1"/>
          <p:nvPr/>
        </p:nvSpPr>
        <p:spPr>
          <a:xfrm>
            <a:off x="2558637" y="5589240"/>
            <a:ext cx="2160239" cy="369332"/>
          </a:xfrm>
          <a:prstGeom prst="rect">
            <a:avLst/>
          </a:prstGeom>
          <a:noFill/>
        </p:spPr>
        <p:txBody>
          <a:bodyPr wrap="square" rtlCol="0">
            <a:spAutoFit/>
          </a:bodyPr>
          <a:lstStyle/>
          <a:p>
            <a:r>
              <a:rPr lang="en-GB" b="1" dirty="0" smtClean="0">
                <a:solidFill>
                  <a:srgbClr val="FF0000"/>
                </a:solidFill>
              </a:rPr>
              <a:t>Adopt</a:t>
            </a:r>
            <a:r>
              <a:rPr lang="en-GB" b="1" dirty="0">
                <a:solidFill>
                  <a:srgbClr val="FF0000"/>
                </a:solidFill>
              </a:rPr>
              <a:t> </a:t>
            </a:r>
            <a:r>
              <a:rPr lang="en-GB" b="1" dirty="0" smtClean="0">
                <a:solidFill>
                  <a:srgbClr val="FF0000"/>
                </a:solidFill>
              </a:rPr>
              <a:t>or adapt…</a:t>
            </a:r>
            <a:endParaRPr lang="en-GB" b="1" dirty="0">
              <a:solidFill>
                <a:srgbClr val="FF0000"/>
              </a:solidFill>
            </a:endParaRPr>
          </a:p>
        </p:txBody>
      </p:sp>
      <p:pic>
        <p:nvPicPr>
          <p:cNvPr id="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4514" t="21270" r="32431" b="43651"/>
          <a:stretch/>
        </p:blipFill>
        <p:spPr bwMode="auto">
          <a:xfrm>
            <a:off x="265748" y="1196752"/>
            <a:ext cx="8906256" cy="4392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20" y="4613919"/>
            <a:ext cx="1512168" cy="115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56112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50648519"/>
              </p:ext>
            </p:extLst>
          </p:nvPr>
        </p:nvGraphicFramePr>
        <p:xfrm>
          <a:off x="395536" y="1741992"/>
          <a:ext cx="8465030" cy="3352800"/>
        </p:xfrm>
        <a:graphic>
          <a:graphicData uri="http://schemas.openxmlformats.org/drawingml/2006/table">
            <a:tbl>
              <a:tblPr firstRow="1" firstCol="1" bandRow="1"/>
              <a:tblGrid>
                <a:gridCol w="1840295"/>
                <a:gridCol w="1728192"/>
                <a:gridCol w="735564"/>
                <a:gridCol w="1496684"/>
                <a:gridCol w="584596"/>
                <a:gridCol w="2079699"/>
              </a:tblGrid>
              <a:tr h="299655">
                <a:tc>
                  <a:txBody>
                    <a:bodyPr/>
                    <a:lstStyle/>
                    <a:p>
                      <a:pPr>
                        <a:spcAft>
                          <a:spcPts val="0"/>
                        </a:spcAft>
                      </a:pPr>
                      <a:r>
                        <a:rPr lang="en-GB" sz="2000" dirty="0">
                          <a:effectLst/>
                          <a:latin typeface="Calibri"/>
                          <a:cs typeface="Times New Roman"/>
                        </a:rPr>
                        <a:t>To be “on track”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n-GB" sz="2000" dirty="0">
                          <a:effectLst/>
                          <a:latin typeface="Calibri"/>
                          <a:cs typeface="Times New Roman"/>
                        </a:rPr>
                        <a:t>Phase 1 objectives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spcAft>
                          <a:spcPts val="0"/>
                        </a:spcAft>
                      </a:pPr>
                      <a:r>
                        <a:rPr lang="en-GB" sz="2000">
                          <a:effectLst/>
                          <a:latin typeface="Calibri"/>
                          <a:cs typeface="Times New Roman"/>
                        </a:rPr>
                        <a:t>Phase 2 objectives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a:txBody>
                    <a:bodyPr/>
                    <a:lstStyle/>
                    <a:p>
                      <a:pPr algn="ctr">
                        <a:spcAft>
                          <a:spcPts val="0"/>
                        </a:spcAft>
                      </a:pPr>
                      <a:r>
                        <a:rPr lang="en-GB" sz="2000">
                          <a:effectLst/>
                          <a:latin typeface="Calibri"/>
                          <a:cs typeface="Times New Roman"/>
                        </a:rPr>
                        <a:t>Phase 3 objectives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9655">
                <a:tc>
                  <a:txBody>
                    <a:bodyPr/>
                    <a:lstStyle/>
                    <a:p>
                      <a:pPr>
                        <a:spcAft>
                          <a:spcPts val="0"/>
                        </a:spcAft>
                      </a:pPr>
                      <a:r>
                        <a:rPr lang="en-GB" sz="2000">
                          <a:effectLst/>
                          <a:latin typeface="Calibri"/>
                          <a:cs typeface="Times New Roman"/>
                        </a:rPr>
                        <a:t>Milestone 1 (November)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b="1">
                          <a:effectLst/>
                          <a:latin typeface="Calibri"/>
                          <a:cs typeface="Times New Roman"/>
                        </a:rPr>
                        <a:t>Apprentice</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66"/>
                    </a:solidFill>
                  </a:tcPr>
                </a:tc>
                <a:tc>
                  <a:txBody>
                    <a:bodyPr/>
                    <a:lstStyle/>
                    <a:p>
                      <a:pPr>
                        <a:spcAft>
                          <a:spcPts val="0"/>
                        </a:spcAft>
                      </a:pPr>
                      <a:r>
                        <a:rPr lang="en-GB" sz="2000" dirty="0">
                          <a:effectLst/>
                          <a:latin typeface="Calibri"/>
                          <a:cs typeface="Times New Roman"/>
                        </a:rPr>
                        <a:t> </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en-GB" sz="2000">
                          <a:effectLst/>
                          <a:latin typeface="Calibri"/>
                          <a:cs typeface="Times New Roman"/>
                        </a:rPr>
                        <a:t>Not yet introduced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c hMerge="1">
                  <a:txBody>
                    <a:bodyPr/>
                    <a:lstStyle/>
                    <a:p>
                      <a:endParaRPr lang="en-GB"/>
                    </a:p>
                  </a:txBody>
                  <a:tcPr/>
                </a:tc>
                <a:tc>
                  <a:txBody>
                    <a:bodyPr/>
                    <a:lstStyle/>
                    <a:p>
                      <a:pPr algn="ctr">
                        <a:spcAft>
                          <a:spcPts val="0"/>
                        </a:spcAft>
                      </a:pPr>
                      <a:r>
                        <a:rPr lang="en-GB" sz="2000">
                          <a:effectLst/>
                          <a:latin typeface="Calibri"/>
                          <a:cs typeface="Times New Roman"/>
                        </a:rPr>
                        <a:t>Not yet introduced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r>
              <a:tr h="299655">
                <a:tc>
                  <a:txBody>
                    <a:bodyPr/>
                    <a:lstStyle/>
                    <a:p>
                      <a:pPr>
                        <a:spcAft>
                          <a:spcPts val="0"/>
                        </a:spcAft>
                      </a:pPr>
                      <a:r>
                        <a:rPr lang="en-GB" sz="2000">
                          <a:effectLst/>
                          <a:latin typeface="Calibri"/>
                          <a:cs typeface="Times New Roman"/>
                        </a:rPr>
                        <a:t>Milestone 2 (February)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b="1">
                          <a:effectLst/>
                          <a:latin typeface="Calibri"/>
                          <a:cs typeface="Times New Roman"/>
                        </a:rPr>
                        <a:t>Competent</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7E6E"/>
                    </a:solidFill>
                  </a:tcPr>
                </a:tc>
                <a:tc>
                  <a:txBody>
                    <a:bodyPr/>
                    <a:lstStyle/>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7E6E"/>
                    </a:solidFill>
                  </a:tcPr>
                </a:tc>
                <a:tc>
                  <a:txBody>
                    <a:bodyPr/>
                    <a:lstStyle/>
                    <a:p>
                      <a:pPr algn="ctr">
                        <a:spcAft>
                          <a:spcPts val="0"/>
                        </a:spcAft>
                      </a:pPr>
                      <a:r>
                        <a:rPr lang="en-GB" sz="2000" b="1">
                          <a:effectLst/>
                          <a:latin typeface="Calibri"/>
                          <a:cs typeface="Times New Roman"/>
                        </a:rPr>
                        <a:t>Apprentice</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7E6E"/>
                    </a:solidFill>
                  </a:tcPr>
                </a:tc>
                <a:tc>
                  <a:txBody>
                    <a:bodyPr/>
                    <a:lstStyle/>
                    <a:p>
                      <a:pPr>
                        <a:spcAft>
                          <a:spcPts val="0"/>
                        </a:spcAft>
                      </a:pPr>
                      <a:r>
                        <a:rPr lang="en-GB" sz="2000" b="1">
                          <a:effectLst/>
                          <a:latin typeface="Calibri"/>
                          <a:cs typeface="Times New Roman"/>
                        </a:rPr>
                        <a:t> </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a:effectLst/>
                          <a:latin typeface="Calibri"/>
                          <a:cs typeface="Times New Roman"/>
                        </a:rPr>
                        <a:t>Not yet introduced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10">
                      <a:fgClr>
                        <a:srgbClr val="FFFFFF"/>
                      </a:fgClr>
                      <a:bgClr>
                        <a:srgbClr val="E5E5E5"/>
                      </a:bgClr>
                    </a:pattFill>
                  </a:tcPr>
                </a:tc>
              </a:tr>
              <a:tr h="299655">
                <a:tc>
                  <a:txBody>
                    <a:bodyPr/>
                    <a:lstStyle/>
                    <a:p>
                      <a:pPr>
                        <a:spcAft>
                          <a:spcPts val="0"/>
                        </a:spcAft>
                      </a:pPr>
                      <a:r>
                        <a:rPr lang="en-GB" sz="2000">
                          <a:effectLst/>
                          <a:latin typeface="Calibri"/>
                          <a:cs typeface="Times New Roman"/>
                        </a:rPr>
                        <a:t>Milestone 3 (April)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b="1">
                          <a:effectLst/>
                          <a:latin typeface="Calibri"/>
                          <a:cs typeface="Times New Roman"/>
                        </a:rPr>
                        <a:t>Expert</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lgn="ctr">
                        <a:spcAft>
                          <a:spcPts val="0"/>
                        </a:spcAft>
                      </a:pPr>
                      <a:r>
                        <a:rPr lang="en-GB" sz="2000" b="1">
                          <a:effectLst/>
                          <a:latin typeface="Calibri"/>
                          <a:cs typeface="Times New Roman"/>
                        </a:rPr>
                        <a:t>Competent</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c>
                  <a:txBody>
                    <a:bodyPr/>
                    <a:lstStyle/>
                    <a:p>
                      <a:pPr algn="ctr">
                        <a:spcAft>
                          <a:spcPts val="0"/>
                        </a:spcAft>
                      </a:pPr>
                      <a:r>
                        <a:rPr lang="en-GB" sz="2000" b="1">
                          <a:effectLst/>
                          <a:latin typeface="Calibri"/>
                          <a:cs typeface="Times New Roman"/>
                        </a:rPr>
                        <a:t>Apprentice</a:t>
                      </a:r>
                      <a:endParaRPr lang="en-GB" sz="2000">
                        <a:effectLst/>
                        <a:latin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4F7FC"/>
                    </a:solidFill>
                  </a:tcPr>
                </a:tc>
              </a:tr>
              <a:tr h="599310">
                <a:tc>
                  <a:txBody>
                    <a:bodyPr/>
                    <a:lstStyle/>
                    <a:p>
                      <a:pPr>
                        <a:spcAft>
                          <a:spcPts val="0"/>
                        </a:spcAft>
                      </a:pPr>
                      <a:r>
                        <a:rPr lang="en-GB" sz="2000">
                          <a:effectLst/>
                          <a:latin typeface="Calibri"/>
                          <a:cs typeface="Times New Roman"/>
                        </a:rPr>
                        <a:t>End of Year </a:t>
                      </a:r>
                    </a:p>
                    <a:p>
                      <a:pPr>
                        <a:spcAft>
                          <a:spcPts val="0"/>
                        </a:spcAft>
                      </a:pPr>
                      <a:r>
                        <a:rPr lang="en-GB" sz="2000">
                          <a:effectLst/>
                          <a:latin typeface="Calibri"/>
                          <a:cs typeface="Times New Roman"/>
                        </a:rPr>
                        <a:t>Age Related Expectations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2000" dirty="0">
                          <a:effectLst/>
                          <a:latin typeface="Calibri"/>
                          <a:cs typeface="Times New Roman"/>
                        </a:rPr>
                        <a:t> </a:t>
                      </a:r>
                    </a:p>
                    <a:p>
                      <a:pPr algn="ctr">
                        <a:spcAft>
                          <a:spcPts val="0"/>
                        </a:spcAft>
                      </a:pPr>
                      <a:r>
                        <a:rPr lang="en-GB" sz="2000" dirty="0">
                          <a:effectLst/>
                          <a:latin typeface="Calibri"/>
                          <a:cs typeface="Times New Roman"/>
                        </a:rPr>
                        <a:t>Expert</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n-GB" sz="2000" b="1" dirty="0">
                          <a:effectLst/>
                          <a:latin typeface="Calibri"/>
                          <a:cs typeface="Times New Roman"/>
                        </a:rPr>
                        <a:t> </a:t>
                      </a:r>
                      <a:endParaRPr lang="en-GB" sz="2000" dirty="0">
                        <a:effectLst/>
                        <a:latin typeface="Calibri"/>
                        <a:cs typeface="Times New Roman"/>
                      </a:endParaRPr>
                    </a:p>
                    <a:p>
                      <a:pPr>
                        <a:spcAft>
                          <a:spcPts val="0"/>
                        </a:spcAft>
                      </a:pPr>
                      <a:r>
                        <a:rPr lang="en-GB" sz="2000" b="1" dirty="0">
                          <a:effectLst/>
                          <a:latin typeface="Calibri"/>
                          <a:cs typeface="Times New Roman"/>
                        </a:rPr>
                        <a:t>and</a:t>
                      </a:r>
                      <a:endParaRPr lang="en-GB" sz="2000" dirty="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en-GB" sz="2000" dirty="0">
                          <a:effectLst/>
                          <a:latin typeface="Calibri"/>
                          <a:cs typeface="Times New Roman"/>
                        </a:rPr>
                        <a:t> </a:t>
                      </a:r>
                    </a:p>
                    <a:p>
                      <a:pPr algn="ctr">
                        <a:spcAft>
                          <a:spcPts val="0"/>
                        </a:spcAft>
                      </a:pPr>
                      <a:r>
                        <a:rPr lang="en-GB" sz="2000" dirty="0">
                          <a:effectLst/>
                          <a:latin typeface="Calibri"/>
                          <a:cs typeface="Times New Roman"/>
                        </a:rPr>
                        <a:t>Expert</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n-GB" sz="2000" b="1">
                          <a:effectLst/>
                          <a:latin typeface="Calibri"/>
                          <a:cs typeface="Times New Roman"/>
                        </a:rPr>
                        <a:t> </a:t>
                      </a:r>
                      <a:endParaRPr lang="en-GB" sz="2000">
                        <a:effectLst/>
                        <a:latin typeface="Calibri"/>
                        <a:cs typeface="Times New Roman"/>
                      </a:endParaRPr>
                    </a:p>
                    <a:p>
                      <a:pPr>
                        <a:spcAft>
                          <a:spcPts val="0"/>
                        </a:spcAft>
                      </a:pPr>
                      <a:r>
                        <a:rPr lang="en-GB" sz="2000" b="1">
                          <a:effectLst/>
                          <a:latin typeface="Calibri"/>
                          <a:cs typeface="Times New Roman"/>
                        </a:rPr>
                        <a:t>and</a:t>
                      </a:r>
                      <a:endParaRPr lang="en-GB" sz="2000">
                        <a:effectLst/>
                        <a:latin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en-GB" sz="2000" dirty="0">
                          <a:effectLst/>
                          <a:latin typeface="Calibri"/>
                          <a:cs typeface="Times New Roman"/>
                        </a:rPr>
                        <a:t> </a:t>
                      </a:r>
                    </a:p>
                    <a:p>
                      <a:pPr algn="ctr">
                        <a:spcAft>
                          <a:spcPts val="0"/>
                        </a:spcAft>
                      </a:pPr>
                      <a:r>
                        <a:rPr lang="en-GB" sz="2000" dirty="0">
                          <a:effectLst/>
                          <a:latin typeface="Calibri"/>
                          <a:cs typeface="Times New Roman"/>
                        </a:rPr>
                        <a:t>Competent/Expert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
        <p:nvSpPr>
          <p:cNvPr id="3" name="Rectangle 1"/>
          <p:cNvSpPr>
            <a:spLocks noChangeArrowheads="1"/>
          </p:cNvSpPr>
          <p:nvPr/>
        </p:nvSpPr>
        <p:spPr bwMode="auto">
          <a:xfrm>
            <a:off x="251520" y="332656"/>
            <a:ext cx="662473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2800" b="0" i="0" u="none" strike="noStrike" cap="none" normalizeH="0" baseline="0" dirty="0" smtClean="0">
                <a:ln>
                  <a:noFill/>
                </a:ln>
                <a:solidFill>
                  <a:schemeClr val="tx1"/>
                </a:solidFill>
                <a:effectLst/>
                <a:latin typeface="Arial" pitchFamily="34" charset="0"/>
                <a:cs typeface="Arial" pitchFamily="34" charset="0"/>
              </a:rPr>
              <a:t>Objectives have to be “sufficiently” secured at each strategic assessment for a pupil to be “on track”. </a:t>
            </a:r>
          </a:p>
        </p:txBody>
      </p:sp>
    </p:spTree>
    <p:extLst>
      <p:ext uri="{BB962C8B-B14F-4D97-AF65-F5344CB8AC3E}">
        <p14:creationId xmlns:p14="http://schemas.microsoft.com/office/powerpoint/2010/main" val="27252138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Guiding principles of the assessment model</a:t>
            </a:r>
            <a:endParaRPr lang="en-GB" dirty="0"/>
          </a:p>
        </p:txBody>
      </p:sp>
      <p:sp>
        <p:nvSpPr>
          <p:cNvPr id="3" name="Content Placeholder 2"/>
          <p:cNvSpPr>
            <a:spLocks noGrp="1"/>
          </p:cNvSpPr>
          <p:nvPr>
            <p:ph idx="1"/>
          </p:nvPr>
        </p:nvSpPr>
        <p:spPr>
          <a:xfrm>
            <a:off x="457200" y="1600200"/>
            <a:ext cx="8229600" cy="4709120"/>
          </a:xfrm>
        </p:spPr>
        <p:txBody>
          <a:bodyPr>
            <a:normAutofit fontScale="77500" lnSpcReduction="20000"/>
          </a:bodyPr>
          <a:lstStyle/>
          <a:p>
            <a:r>
              <a:rPr lang="en-GB" dirty="0"/>
              <a:t>Uses phases as a strategic assessment device to focus teachers on the content which must be secured before moving </a:t>
            </a:r>
            <a:r>
              <a:rPr lang="en-GB" dirty="0" smtClean="0"/>
              <a:t>on</a:t>
            </a:r>
          </a:p>
          <a:p>
            <a:endParaRPr lang="en-GB" dirty="0"/>
          </a:p>
          <a:p>
            <a:r>
              <a:rPr lang="en-GB" dirty="0" smtClean="0"/>
              <a:t>Content is introduced in an order which, once secured, supports achievement of the more challenging expectations of the national curriculum</a:t>
            </a:r>
          </a:p>
          <a:p>
            <a:endParaRPr lang="en-GB" dirty="0" smtClean="0"/>
          </a:p>
          <a:p>
            <a:r>
              <a:rPr lang="en-GB" dirty="0" smtClean="0"/>
              <a:t>Promotes a ‘recursive curriculum’ approach, enabling objectives to be returned to if not sufficiently secured within the phase, thus securing and deepening children’s understanding</a:t>
            </a:r>
          </a:p>
          <a:p>
            <a:endParaRPr lang="en-GB" dirty="0" smtClean="0"/>
          </a:p>
          <a:p>
            <a:r>
              <a:rPr lang="en-GB" dirty="0"/>
              <a:t>Opportunities to develop links across domains are built into the content </a:t>
            </a:r>
            <a:r>
              <a:rPr lang="en-GB" dirty="0" smtClean="0"/>
              <a:t>progression</a:t>
            </a:r>
          </a:p>
          <a:p>
            <a:endParaRPr lang="en-GB" dirty="0" smtClean="0"/>
          </a:p>
          <a:p>
            <a:endParaRPr lang="en-GB" dirty="0"/>
          </a:p>
        </p:txBody>
      </p:sp>
    </p:spTree>
    <p:extLst>
      <p:ext uri="{BB962C8B-B14F-4D97-AF65-F5344CB8AC3E}">
        <p14:creationId xmlns:p14="http://schemas.microsoft.com/office/powerpoint/2010/main" val="37693317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143000"/>
          </a:xfrm>
        </p:spPr>
        <p:txBody>
          <a:bodyPr/>
          <a:lstStyle/>
          <a:p>
            <a:r>
              <a:rPr lang="en-GB" dirty="0" smtClean="0"/>
              <a:t>Hampshire Model</a:t>
            </a:r>
            <a:endParaRPr lang="en-GB" dirty="0"/>
          </a:p>
        </p:txBody>
      </p:sp>
      <p:sp>
        <p:nvSpPr>
          <p:cNvPr id="3" name="Content Placeholder 2"/>
          <p:cNvSpPr>
            <a:spLocks noGrp="1"/>
          </p:cNvSpPr>
          <p:nvPr>
            <p:ph idx="1"/>
          </p:nvPr>
        </p:nvSpPr>
        <p:spPr>
          <a:xfrm>
            <a:off x="406613" y="1052736"/>
            <a:ext cx="8229600" cy="2548880"/>
          </a:xfrm>
        </p:spPr>
        <p:txBody>
          <a:bodyPr>
            <a:normAutofit fontScale="92500" lnSpcReduction="10000"/>
          </a:bodyPr>
          <a:lstStyle/>
          <a:p>
            <a:r>
              <a:rPr lang="en-GB" dirty="0" smtClean="0"/>
              <a:t>Summative judgements:</a:t>
            </a:r>
          </a:p>
          <a:p>
            <a:pPr lvl="1"/>
            <a:r>
              <a:rPr lang="en-GB" dirty="0" smtClean="0"/>
              <a:t>A manageable range of objectives inform judgements in each domain “brick”</a:t>
            </a:r>
          </a:p>
          <a:p>
            <a:pPr lvl="1"/>
            <a:r>
              <a:rPr lang="en-GB" dirty="0" smtClean="0"/>
              <a:t>Judgments are linked to increasing expectations of mastery over time</a:t>
            </a:r>
          </a:p>
          <a:p>
            <a:pPr lvl="1"/>
            <a:r>
              <a:rPr lang="en-GB" dirty="0" smtClean="0"/>
              <a:t>Judgements in all bricks are aggregated to arrive at an overall judgement for the subject:</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429000"/>
            <a:ext cx="8208912" cy="3286125"/>
          </a:xfrm>
          <a:prstGeom prst="rect">
            <a:avLst/>
          </a:prstGeom>
          <a:solidFill>
            <a:srgbClr val="FFFF00"/>
          </a:solidFill>
          <a:ln>
            <a:noFill/>
          </a:ln>
          <a:effectLst/>
          <a:extLst/>
        </p:spPr>
      </p:pic>
    </p:spTree>
    <p:extLst>
      <p:ext uri="{BB962C8B-B14F-4D97-AF65-F5344CB8AC3E}">
        <p14:creationId xmlns:p14="http://schemas.microsoft.com/office/powerpoint/2010/main" val="4040007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Close to?</a:t>
            </a:r>
            <a:endParaRPr lang="en-GB" dirty="0"/>
          </a:p>
        </p:txBody>
      </p:sp>
      <p:sp>
        <p:nvSpPr>
          <p:cNvPr id="8" name="Content Placeholder 7"/>
          <p:cNvSpPr>
            <a:spLocks noGrp="1"/>
          </p:cNvSpPr>
          <p:nvPr>
            <p:ph idx="1"/>
          </p:nvPr>
        </p:nvSpPr>
        <p:spPr>
          <a:xfrm>
            <a:off x="457200" y="1196752"/>
            <a:ext cx="8229600" cy="4929411"/>
          </a:xfrm>
        </p:spPr>
        <p:txBody>
          <a:bodyPr>
            <a:normAutofit lnSpcReduction="10000"/>
          </a:bodyPr>
          <a:lstStyle/>
          <a:p>
            <a:r>
              <a:rPr lang="en-GB" dirty="0" smtClean="0"/>
              <a:t>If pupils are getting there but not quite there…</a:t>
            </a:r>
          </a:p>
          <a:p>
            <a:endParaRPr lang="en-GB" dirty="0"/>
          </a:p>
          <a:p>
            <a:r>
              <a:rPr lang="en-GB" dirty="0" smtClean="0"/>
              <a:t>In the Hampshire Model this means:</a:t>
            </a:r>
          </a:p>
          <a:p>
            <a:pPr lvl="1"/>
            <a:r>
              <a:rPr lang="en-GB" dirty="0" smtClean="0"/>
              <a:t>As a result on QFT and planned interventions this pupil will </a:t>
            </a:r>
            <a:r>
              <a:rPr lang="en-GB" b="1" dirty="0" smtClean="0"/>
              <a:t>both </a:t>
            </a:r>
            <a:r>
              <a:rPr lang="en-GB" u="sng" dirty="0" smtClean="0"/>
              <a:t>catch up </a:t>
            </a:r>
            <a:r>
              <a:rPr lang="en-GB" dirty="0" smtClean="0"/>
              <a:t>what’s missing and </a:t>
            </a:r>
            <a:r>
              <a:rPr lang="en-GB" u="sng" dirty="0" smtClean="0"/>
              <a:t>keep up</a:t>
            </a:r>
            <a:r>
              <a:rPr lang="en-GB" dirty="0" smtClean="0"/>
              <a:t> with progress made by the pupils who were secure at the same time</a:t>
            </a:r>
          </a:p>
          <a:p>
            <a:pPr marL="457200" lvl="1" indent="0">
              <a:buNone/>
            </a:pPr>
            <a:endParaRPr lang="en-GB" dirty="0" smtClean="0"/>
          </a:p>
          <a:p>
            <a:pPr marL="457200" lvl="1" indent="0">
              <a:buNone/>
            </a:pPr>
            <a:endParaRPr lang="en-GB" dirty="0" smtClean="0"/>
          </a:p>
          <a:p>
            <a:pPr marL="457200" lvl="1" indent="0">
              <a:buNone/>
            </a:pPr>
            <a:r>
              <a:rPr lang="en-GB" b="1" dirty="0" smtClean="0"/>
              <a:t>100m 	+	100m 		= 200m</a:t>
            </a:r>
          </a:p>
          <a:p>
            <a:pPr marL="457200" lvl="1" indent="0">
              <a:buNone/>
            </a:pPr>
            <a:r>
              <a:rPr lang="en-GB" b="1" dirty="0" smtClean="0"/>
              <a:t>80m 	+ 	120m 		= 200m</a:t>
            </a:r>
            <a:br>
              <a:rPr lang="en-GB" b="1" dirty="0" smtClean="0"/>
            </a:br>
            <a:endParaRPr lang="en-GB" b="1" dirty="0" smtClean="0"/>
          </a:p>
          <a:p>
            <a:endParaRPr lang="en-GB" b="1" dirty="0" smtClean="0"/>
          </a:p>
        </p:txBody>
      </p:sp>
      <p:pic>
        <p:nvPicPr>
          <p:cNvPr id="3074" name="Picture 2" descr="C:\Users\Hantsnet\AppData\Local\Microsoft\Windows\Temporary Internet Files\Content.IE5\GU6PMFPB\finish-line-300x24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4509120"/>
            <a:ext cx="1905000" cy="1536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03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Lunch 12:00</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616271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National Update</a:t>
            </a:r>
            <a:endParaRPr lang="en-GB" dirty="0"/>
          </a:p>
        </p:txBody>
      </p:sp>
      <p:sp>
        <p:nvSpPr>
          <p:cNvPr id="3" name="Content Placeholder 2"/>
          <p:cNvSpPr>
            <a:spLocks noGrp="1"/>
          </p:cNvSpPr>
          <p:nvPr>
            <p:ph idx="1"/>
          </p:nvPr>
        </p:nvSpPr>
        <p:spPr/>
        <p:txBody>
          <a:bodyPr/>
          <a:lstStyle/>
          <a:p>
            <a:r>
              <a:rPr lang="en-GB" dirty="0" smtClean="0"/>
              <a:t>Report of commission</a:t>
            </a:r>
          </a:p>
          <a:p>
            <a:r>
              <a:rPr lang="en-GB" dirty="0" smtClean="0"/>
              <a:t>Interim performance objectives</a:t>
            </a:r>
          </a:p>
          <a:p>
            <a:r>
              <a:rPr lang="en-GB" dirty="0" smtClean="0"/>
              <a:t>Trial test materials</a:t>
            </a:r>
          </a:p>
          <a:p>
            <a:r>
              <a:rPr lang="en-GB" dirty="0" smtClean="0"/>
              <a:t>National SEN research group</a:t>
            </a:r>
          </a:p>
          <a:p>
            <a:r>
              <a:rPr lang="en-GB" dirty="0" smtClean="0"/>
              <a:t>Inter LA discussions</a:t>
            </a:r>
          </a:p>
          <a:p>
            <a:r>
              <a:rPr lang="en-GB" dirty="0" smtClean="0"/>
              <a:t>Ofsted and Assessment</a:t>
            </a:r>
          </a:p>
          <a:p>
            <a:endParaRPr lang="en-GB" dirty="0"/>
          </a:p>
        </p:txBody>
      </p:sp>
    </p:spTree>
    <p:extLst>
      <p:ext uri="{BB962C8B-B14F-4D97-AF65-F5344CB8AC3E}">
        <p14:creationId xmlns:p14="http://schemas.microsoft.com/office/powerpoint/2010/main" val="9195433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12:45 This afternoon</a:t>
            </a:r>
            <a:endParaRPr lang="en-GB" dirty="0"/>
          </a:p>
        </p:txBody>
      </p:sp>
      <p:sp>
        <p:nvSpPr>
          <p:cNvPr id="3" name="Content Placeholder 2"/>
          <p:cNvSpPr>
            <a:spLocks noGrp="1"/>
          </p:cNvSpPr>
          <p:nvPr>
            <p:ph idx="1"/>
          </p:nvPr>
        </p:nvSpPr>
        <p:spPr/>
        <p:txBody>
          <a:bodyPr>
            <a:normAutofit fontScale="92500"/>
          </a:bodyPr>
          <a:lstStyle/>
          <a:p>
            <a:r>
              <a:rPr lang="en-GB" dirty="0" smtClean="0"/>
              <a:t>How do we help teachers (CPD) ensure all (almost all) the pupils “master” all the curriculum, sufficiently well to meet Age Related Expectations?</a:t>
            </a:r>
          </a:p>
          <a:p>
            <a:pPr lvl="1"/>
            <a:r>
              <a:rPr lang="en-GB" dirty="0" smtClean="0"/>
              <a:t>Clarify the mastery journey</a:t>
            </a:r>
          </a:p>
          <a:p>
            <a:pPr lvl="1"/>
            <a:r>
              <a:rPr lang="en-GB" dirty="0" smtClean="0"/>
              <a:t>Exemplify the expected standards at milestone 1</a:t>
            </a:r>
          </a:p>
          <a:p>
            <a:pPr lvl="1"/>
            <a:r>
              <a:rPr lang="en-GB" dirty="0" smtClean="0"/>
              <a:t>Introduce some sympathetic pedagogical approaches</a:t>
            </a:r>
          </a:p>
          <a:p>
            <a:pPr lvl="2"/>
            <a:r>
              <a:rPr lang="en-GB" dirty="0" smtClean="0"/>
              <a:t>Masterly learning (Correction and Enrichment)</a:t>
            </a:r>
          </a:p>
          <a:p>
            <a:pPr lvl="2"/>
            <a:r>
              <a:rPr lang="en-GB" dirty="0" smtClean="0"/>
              <a:t>Deepening learning through Solo Taxonomy/ Depth of Knowledge</a:t>
            </a:r>
          </a:p>
          <a:p>
            <a:pPr lvl="2"/>
            <a:endParaRPr lang="en-GB" dirty="0" smtClean="0"/>
          </a:p>
          <a:p>
            <a:pPr lvl="2"/>
            <a:r>
              <a:rPr lang="en-GB" dirty="0" smtClean="0"/>
              <a:t>Precision teaching</a:t>
            </a:r>
          </a:p>
          <a:p>
            <a:pPr lvl="1"/>
            <a:endParaRPr lang="en-GB" dirty="0" smtClean="0"/>
          </a:p>
          <a:p>
            <a:pPr lvl="1"/>
            <a:endParaRPr lang="en-GB" dirty="0"/>
          </a:p>
        </p:txBody>
      </p:sp>
    </p:spTree>
    <p:extLst>
      <p:ext uri="{BB962C8B-B14F-4D97-AF65-F5344CB8AC3E}">
        <p14:creationId xmlns:p14="http://schemas.microsoft.com/office/powerpoint/2010/main" val="24150932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4785"/>
            <a:ext cx="7772400" cy="2115666"/>
          </a:xfrm>
        </p:spPr>
        <p:txBody>
          <a:bodyPr>
            <a:noAutofit/>
          </a:bodyPr>
          <a:lstStyle/>
          <a:p>
            <a:r>
              <a:rPr lang="en-GB" sz="2400" dirty="0" smtClean="0"/>
              <a:t>Revealing Assessment</a:t>
            </a:r>
            <a:r>
              <a:rPr lang="en-GB" sz="2400" dirty="0"/>
              <a:t> </a:t>
            </a:r>
            <a:r>
              <a:rPr lang="en-GB" sz="2400" dirty="0" smtClean="0"/>
              <a:t>and the Mastery Learning</a:t>
            </a:r>
            <a:br>
              <a:rPr lang="en-GB" sz="2400" dirty="0" smtClean="0"/>
            </a:br>
            <a:r>
              <a:rPr lang="en-GB" sz="2400" dirty="0" smtClean="0"/>
              <a:t/>
            </a:r>
            <a:br>
              <a:rPr lang="en-GB" sz="2400" dirty="0" smtClean="0"/>
            </a:br>
            <a:r>
              <a:rPr lang="en-GB" sz="2400" dirty="0" smtClean="0">
                <a:solidFill>
                  <a:srgbClr val="00B050"/>
                </a:solidFill>
              </a:rPr>
              <a:t> journey towards </a:t>
            </a:r>
            <a:r>
              <a:rPr lang="en-GB" sz="2400" dirty="0" smtClean="0"/>
              <a:t/>
            </a:r>
            <a:br>
              <a:rPr lang="en-GB" sz="2400" dirty="0" smtClean="0"/>
            </a:br>
            <a:r>
              <a:rPr lang="en-GB" sz="2400" dirty="0" smtClean="0"/>
              <a:t/>
            </a:r>
            <a:br>
              <a:rPr lang="en-GB" sz="2400" dirty="0" smtClean="0"/>
            </a:br>
            <a:r>
              <a:rPr lang="en-GB" sz="2400" dirty="0"/>
              <a:t>A</a:t>
            </a:r>
            <a:r>
              <a:rPr lang="en-GB" sz="2400" dirty="0" smtClean="0"/>
              <a:t>chievement of Age Related Expectations</a:t>
            </a:r>
            <a:br>
              <a:rPr lang="en-GB" sz="2400" dirty="0" smtClean="0"/>
            </a:br>
            <a:endParaRPr lang="en-GB" sz="2400" dirty="0"/>
          </a:p>
        </p:txBody>
      </p:sp>
      <p:sp>
        <p:nvSpPr>
          <p:cNvPr id="4" name="Subtitle 3"/>
          <p:cNvSpPr>
            <a:spLocks noGrp="1"/>
          </p:cNvSpPr>
          <p:nvPr>
            <p:ph type="subTitle" idx="1"/>
          </p:nvPr>
        </p:nvSpPr>
        <p:spPr/>
        <p:txBody>
          <a:bodyPr/>
          <a:lstStyle/>
          <a:p>
            <a:endParaRPr lang="en-GB"/>
          </a:p>
        </p:txBody>
      </p:sp>
    </p:spTree>
    <p:extLst>
      <p:ext uri="{BB962C8B-B14F-4D97-AF65-F5344CB8AC3E}">
        <p14:creationId xmlns:p14="http://schemas.microsoft.com/office/powerpoint/2010/main" val="23070372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Assessment</a:t>
            </a:r>
            <a:endParaRPr lang="en-GB" dirty="0"/>
          </a:p>
        </p:txBody>
      </p:sp>
      <p:sp>
        <p:nvSpPr>
          <p:cNvPr id="3" name="Content Placeholder 2"/>
          <p:cNvSpPr>
            <a:spLocks noGrp="1"/>
          </p:cNvSpPr>
          <p:nvPr>
            <p:ph idx="1"/>
          </p:nvPr>
        </p:nvSpPr>
        <p:spPr/>
        <p:txBody>
          <a:bodyPr/>
          <a:lstStyle/>
          <a:p>
            <a:pPr marL="0" indent="0">
              <a:buNone/>
            </a:pPr>
            <a:r>
              <a:rPr lang="en-GB" dirty="0" smtClean="0"/>
              <a:t>‘By </a:t>
            </a:r>
            <a:r>
              <a:rPr lang="en-GB" dirty="0"/>
              <a:t>the end of each key stage, pupils are expected to know, apply and understand the matters, skills and processes specified in the relevant programme of study</a:t>
            </a:r>
            <a:r>
              <a:rPr lang="en-GB" dirty="0" smtClean="0"/>
              <a:t>.’</a:t>
            </a:r>
          </a:p>
          <a:p>
            <a:endParaRPr lang="en-GB" dirty="0"/>
          </a:p>
          <a:p>
            <a:pPr marL="0" indent="0">
              <a:buNone/>
            </a:pPr>
            <a:r>
              <a:rPr lang="en-GB" dirty="0" smtClean="0"/>
              <a:t>National Curriculum (2014)</a:t>
            </a:r>
            <a:endParaRPr lang="en-GB" dirty="0"/>
          </a:p>
          <a:p>
            <a:pPr marL="0" indent="0">
              <a:buNone/>
            </a:pPr>
            <a:endParaRPr lang="en-GB" dirty="0"/>
          </a:p>
        </p:txBody>
      </p:sp>
    </p:spTree>
    <p:extLst>
      <p:ext uri="{BB962C8B-B14F-4D97-AF65-F5344CB8AC3E}">
        <p14:creationId xmlns:p14="http://schemas.microsoft.com/office/powerpoint/2010/main" val="255293402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50643"/>
            <a:ext cx="6479120" cy="65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374357" y="1052736"/>
            <a:ext cx="2376264" cy="4093428"/>
          </a:xfrm>
          <a:prstGeom prst="rect">
            <a:avLst/>
          </a:prstGeom>
          <a:noFill/>
        </p:spPr>
        <p:txBody>
          <a:bodyPr wrap="square" rtlCol="0">
            <a:spAutoFit/>
          </a:bodyPr>
          <a:lstStyle/>
          <a:p>
            <a:r>
              <a:rPr lang="en-GB" sz="2000" dirty="0" smtClean="0"/>
              <a:t>Carol </a:t>
            </a:r>
            <a:r>
              <a:rPr lang="en-GB" sz="2000" dirty="0" err="1" smtClean="0"/>
              <a:t>Dweck</a:t>
            </a:r>
            <a:r>
              <a:rPr lang="en-GB" sz="2000" dirty="0" smtClean="0"/>
              <a:t>: Growth </a:t>
            </a:r>
            <a:r>
              <a:rPr lang="en-GB" sz="2000" dirty="0" err="1" smtClean="0"/>
              <a:t>Mindsets</a:t>
            </a:r>
            <a:endParaRPr lang="en-GB" sz="2000" dirty="0" smtClean="0"/>
          </a:p>
          <a:p>
            <a:endParaRPr lang="en-GB" sz="2000" dirty="0"/>
          </a:p>
          <a:p>
            <a:r>
              <a:rPr lang="en-GB" sz="2000" dirty="0"/>
              <a:t>The division between people who believe that intelligence and talent are fixed versus those that believe they are capable of growth…</a:t>
            </a:r>
          </a:p>
          <a:p>
            <a:endParaRPr lang="en-GB" sz="2000" dirty="0" smtClean="0"/>
          </a:p>
        </p:txBody>
      </p:sp>
    </p:spTree>
    <p:extLst>
      <p:ext uri="{BB962C8B-B14F-4D97-AF65-F5344CB8AC3E}">
        <p14:creationId xmlns:p14="http://schemas.microsoft.com/office/powerpoint/2010/main" val="39671398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67544" y="188640"/>
            <a:ext cx="6445845" cy="887413"/>
          </a:xfrm>
        </p:spPr>
        <p:txBody>
          <a:bodyPr/>
          <a:lstStyle/>
          <a:p>
            <a:pPr>
              <a:lnSpc>
                <a:spcPct val="75000"/>
              </a:lnSpc>
            </a:pPr>
            <a:r>
              <a:rPr lang="en-GB" sz="2800" b="1" dirty="0" smtClean="0"/>
              <a:t>What kind of schools have we had?</a:t>
            </a:r>
          </a:p>
        </p:txBody>
      </p:sp>
      <p:graphicFrame>
        <p:nvGraphicFramePr>
          <p:cNvPr id="3" name="Table 2"/>
          <p:cNvGraphicFramePr>
            <a:graphicFrameLocks noGrp="1"/>
          </p:cNvGraphicFramePr>
          <p:nvPr>
            <p:extLst>
              <p:ext uri="{D42A27DB-BD31-4B8C-83A1-F6EECF244321}">
                <p14:modId xmlns:p14="http://schemas.microsoft.com/office/powerpoint/2010/main" val="4034488060"/>
              </p:ext>
            </p:extLst>
          </p:nvPr>
        </p:nvGraphicFramePr>
        <p:xfrm>
          <a:off x="467544" y="1268760"/>
          <a:ext cx="7488237" cy="4294194"/>
        </p:xfrm>
        <a:graphic>
          <a:graphicData uri="http://schemas.openxmlformats.org/drawingml/2006/table">
            <a:tbl>
              <a:tblPr firstRow="1" bandRow="1">
                <a:tableStyleId>{5A111915-BE36-4E01-A7E5-04B1672EAD32}</a:tableStyleId>
              </a:tblPr>
              <a:tblGrid>
                <a:gridCol w="2496079"/>
                <a:gridCol w="2496079"/>
                <a:gridCol w="2496079"/>
              </a:tblGrid>
              <a:tr h="971922">
                <a:tc>
                  <a:txBody>
                    <a:bodyPr/>
                    <a:lstStyle/>
                    <a:p>
                      <a:r>
                        <a:rPr lang="en-US" sz="2000" b="0" i="0" dirty="0" smtClean="0">
                          <a:solidFill>
                            <a:srgbClr val="000000"/>
                          </a:solidFill>
                          <a:latin typeface="Arial"/>
                        </a:rPr>
                        <a:t>Descriptor</a:t>
                      </a:r>
                      <a:r>
                        <a:rPr lang="en-US" sz="2000" b="0" i="0" baseline="0" dirty="0" smtClean="0">
                          <a:solidFill>
                            <a:srgbClr val="000000"/>
                          </a:solidFill>
                          <a:latin typeface="Arial"/>
                        </a:rPr>
                        <a:t> of School</a:t>
                      </a:r>
                      <a:endParaRPr lang="en-US" sz="2000" b="0" i="0" dirty="0">
                        <a:solidFill>
                          <a:srgbClr val="000000"/>
                        </a:solidFill>
                        <a:latin typeface="Arial"/>
                      </a:endParaRPr>
                    </a:p>
                  </a:txBody>
                  <a:tcPr marL="91433" marR="91433" marT="45712" marB="45712"/>
                </a:tc>
                <a:tc>
                  <a:txBody>
                    <a:bodyPr/>
                    <a:lstStyle/>
                    <a:p>
                      <a:r>
                        <a:rPr lang="en-US" sz="2000" b="0" i="0" dirty="0" smtClean="0">
                          <a:solidFill>
                            <a:srgbClr val="000000"/>
                          </a:solidFill>
                          <a:latin typeface="Arial"/>
                        </a:rPr>
                        <a:t>School Ethos</a:t>
                      </a:r>
                      <a:endParaRPr lang="en-US" sz="2000" b="0" i="0" dirty="0">
                        <a:solidFill>
                          <a:srgbClr val="000000"/>
                        </a:solidFill>
                        <a:latin typeface="Arial"/>
                      </a:endParaRPr>
                    </a:p>
                  </a:txBody>
                  <a:tcPr marL="91433" marR="91433" marT="45712" marB="45712"/>
                </a:tc>
                <a:tc>
                  <a:txBody>
                    <a:bodyPr/>
                    <a:lstStyle/>
                    <a:p>
                      <a:r>
                        <a:rPr lang="en-US" sz="2000" b="0" i="0" dirty="0" smtClean="0">
                          <a:solidFill>
                            <a:srgbClr val="000000"/>
                          </a:solidFill>
                          <a:latin typeface="Arial"/>
                        </a:rPr>
                        <a:t>Key Process</a:t>
                      </a:r>
                      <a:endParaRPr lang="en-US" sz="2000" b="0" i="0" dirty="0">
                        <a:solidFill>
                          <a:srgbClr val="000000"/>
                        </a:solidFill>
                        <a:latin typeface="Arial"/>
                      </a:endParaRPr>
                    </a:p>
                  </a:txBody>
                  <a:tcPr marL="91433" marR="91433" marT="45712" marB="45712"/>
                </a:tc>
              </a:tr>
              <a:tr h="1310621">
                <a:tc>
                  <a:txBody>
                    <a:bodyPr/>
                    <a:lstStyle/>
                    <a:p>
                      <a:r>
                        <a:rPr lang="en-US" sz="2000" b="0" i="0" dirty="0" smtClean="0">
                          <a:solidFill>
                            <a:srgbClr val="000000"/>
                          </a:solidFill>
                          <a:latin typeface="Arial"/>
                        </a:rPr>
                        <a:t>Talent Refineries</a:t>
                      </a:r>
                      <a:endParaRPr lang="en-US" sz="2000" b="0" i="0" dirty="0">
                        <a:solidFill>
                          <a:srgbClr val="000000"/>
                        </a:solidFill>
                        <a:latin typeface="Arial"/>
                      </a:endParaRPr>
                    </a:p>
                  </a:txBody>
                  <a:tcPr marL="91433" marR="91433" marT="45712" marB="45712"/>
                </a:tc>
                <a:tc>
                  <a:txBody>
                    <a:bodyPr/>
                    <a:lstStyle/>
                    <a:p>
                      <a:r>
                        <a:rPr lang="en-US" sz="2000" b="0" i="0" dirty="0" smtClean="0">
                          <a:solidFill>
                            <a:srgbClr val="000000"/>
                          </a:solidFill>
                          <a:latin typeface="Arial"/>
                        </a:rPr>
                        <a:t>School must provide opportunities for children to show what they can do</a:t>
                      </a:r>
                      <a:endParaRPr lang="en-US" sz="2000" b="0" i="0" dirty="0">
                        <a:solidFill>
                          <a:srgbClr val="000000"/>
                        </a:solidFill>
                        <a:latin typeface="Arial"/>
                      </a:endParaRPr>
                    </a:p>
                  </a:txBody>
                  <a:tcPr marL="91433" marR="91433" marT="45712" marB="45712"/>
                </a:tc>
                <a:tc>
                  <a:txBody>
                    <a:bodyPr/>
                    <a:lstStyle/>
                    <a:p>
                      <a:r>
                        <a:rPr lang="en-US" sz="2000" b="0" i="0" dirty="0" smtClean="0">
                          <a:solidFill>
                            <a:srgbClr val="000000"/>
                          </a:solidFill>
                          <a:latin typeface="Arial"/>
                        </a:rPr>
                        <a:t>Ensuring good teaching and curricular coverage</a:t>
                      </a:r>
                      <a:endParaRPr lang="en-US" sz="2000" b="0" i="0" dirty="0">
                        <a:solidFill>
                          <a:srgbClr val="000000"/>
                        </a:solidFill>
                        <a:latin typeface="Arial"/>
                      </a:endParaRPr>
                    </a:p>
                  </a:txBody>
                  <a:tcPr marL="91433" marR="91433" marT="45712" marB="45712"/>
                </a:tc>
              </a:tr>
              <a:tr h="1005822">
                <a:tc>
                  <a:txBody>
                    <a:bodyPr/>
                    <a:lstStyle/>
                    <a:p>
                      <a:r>
                        <a:rPr lang="en-US" sz="2000" b="0" i="0" dirty="0" smtClean="0">
                          <a:solidFill>
                            <a:srgbClr val="000000"/>
                          </a:solidFill>
                          <a:latin typeface="Arial"/>
                        </a:rPr>
                        <a:t>Talent Incubators</a:t>
                      </a:r>
                      <a:endParaRPr lang="en-US" sz="2000" b="0" i="0" dirty="0">
                        <a:solidFill>
                          <a:srgbClr val="000000"/>
                        </a:solidFill>
                        <a:latin typeface="Arial"/>
                      </a:endParaRPr>
                    </a:p>
                  </a:txBody>
                  <a:tcPr marL="91433" marR="91433" marT="45712" marB="45712"/>
                </a:tc>
                <a:tc>
                  <a:txBody>
                    <a:bodyPr/>
                    <a:lstStyle/>
                    <a:p>
                      <a:r>
                        <a:rPr lang="en-US" sz="2000" b="0" i="0" dirty="0" smtClean="0">
                          <a:solidFill>
                            <a:srgbClr val="000000"/>
                          </a:solidFill>
                          <a:latin typeface="Arial"/>
                        </a:rPr>
                        <a:t>All children can learn but not all can achieve high levels</a:t>
                      </a:r>
                      <a:endParaRPr lang="en-US" sz="2000" b="0" i="0" dirty="0">
                        <a:solidFill>
                          <a:srgbClr val="000000"/>
                        </a:solidFill>
                        <a:latin typeface="Arial"/>
                      </a:endParaRPr>
                    </a:p>
                  </a:txBody>
                  <a:tcPr marL="91433" marR="91433" marT="45712" marB="45712"/>
                </a:tc>
                <a:tc>
                  <a:txBody>
                    <a:bodyPr/>
                    <a:lstStyle/>
                    <a:p>
                      <a:r>
                        <a:rPr lang="en-US" sz="2000" b="0" i="0" dirty="0" smtClean="0">
                          <a:solidFill>
                            <a:srgbClr val="000000"/>
                          </a:solidFill>
                          <a:latin typeface="Arial"/>
                        </a:rPr>
                        <a:t>Drawing out what is within the student</a:t>
                      </a:r>
                      <a:endParaRPr lang="en-US" sz="2000" b="0" i="0" dirty="0">
                        <a:solidFill>
                          <a:srgbClr val="000000"/>
                        </a:solidFill>
                        <a:latin typeface="Arial"/>
                      </a:endParaRPr>
                    </a:p>
                  </a:txBody>
                  <a:tcPr marL="91433" marR="91433" marT="45712" marB="45712"/>
                </a:tc>
              </a:tr>
              <a:tr h="1005822">
                <a:tc>
                  <a:txBody>
                    <a:bodyPr/>
                    <a:lstStyle/>
                    <a:p>
                      <a:r>
                        <a:rPr lang="en-US" sz="2000" b="0" i="0" dirty="0" smtClean="0">
                          <a:solidFill>
                            <a:srgbClr val="000000"/>
                          </a:solidFill>
                          <a:latin typeface="Arial"/>
                        </a:rPr>
                        <a:t>Talent factories</a:t>
                      </a:r>
                      <a:endParaRPr lang="en-US" sz="2000" b="0" i="0" dirty="0">
                        <a:solidFill>
                          <a:srgbClr val="000000"/>
                        </a:solidFill>
                        <a:latin typeface="Arial"/>
                      </a:endParaRPr>
                    </a:p>
                  </a:txBody>
                  <a:tcPr marL="91433" marR="91433" marT="45712" marB="45712"/>
                </a:tc>
                <a:tc>
                  <a:txBody>
                    <a:bodyPr/>
                    <a:lstStyle/>
                    <a:p>
                      <a:r>
                        <a:rPr lang="en-US" sz="2000" b="0" i="0" dirty="0" smtClean="0">
                          <a:solidFill>
                            <a:srgbClr val="000000"/>
                          </a:solidFill>
                          <a:latin typeface="Arial"/>
                        </a:rPr>
                        <a:t>Almost all children can achieve at high levels</a:t>
                      </a:r>
                      <a:endParaRPr lang="en-US" sz="2000" b="0" i="0" dirty="0">
                        <a:solidFill>
                          <a:srgbClr val="000000"/>
                        </a:solidFill>
                        <a:latin typeface="Arial"/>
                      </a:endParaRPr>
                    </a:p>
                  </a:txBody>
                  <a:tcPr marL="91433" marR="91433" marT="45712" marB="45712"/>
                </a:tc>
                <a:tc>
                  <a:txBody>
                    <a:bodyPr/>
                    <a:lstStyle/>
                    <a:p>
                      <a:r>
                        <a:rPr lang="en-US" sz="2000" b="0" i="0" dirty="0" smtClean="0">
                          <a:solidFill>
                            <a:srgbClr val="000000"/>
                          </a:solidFill>
                          <a:latin typeface="Arial"/>
                        </a:rPr>
                        <a:t>Whatever it takes</a:t>
                      </a:r>
                      <a:endParaRPr lang="en-US" sz="2000" b="0" i="0" dirty="0">
                        <a:solidFill>
                          <a:srgbClr val="000000"/>
                        </a:solidFill>
                        <a:latin typeface="Arial"/>
                      </a:endParaRPr>
                    </a:p>
                  </a:txBody>
                  <a:tcPr marL="91433" marR="91433" marT="45712" marB="45712"/>
                </a:tc>
              </a:tr>
            </a:tbl>
          </a:graphicData>
        </a:graphic>
      </p:graphicFrame>
    </p:spTree>
    <p:extLst>
      <p:ext uri="{BB962C8B-B14F-4D97-AF65-F5344CB8AC3E}">
        <p14:creationId xmlns:p14="http://schemas.microsoft.com/office/powerpoint/2010/main" val="9883810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Day by day assessment influencing teaching</a:t>
            </a:r>
            <a:endParaRPr lang="en-GB" dirty="0"/>
          </a:p>
        </p:txBody>
      </p:sp>
      <p:sp>
        <p:nvSpPr>
          <p:cNvPr id="3" name="Content Placeholder 2"/>
          <p:cNvSpPr>
            <a:spLocks noGrp="1"/>
          </p:cNvSpPr>
          <p:nvPr>
            <p:ph idx="1"/>
          </p:nvPr>
        </p:nvSpPr>
        <p:spPr>
          <a:xfrm>
            <a:off x="467544" y="1484784"/>
            <a:ext cx="8229600" cy="4248471"/>
          </a:xfrm>
        </p:spPr>
        <p:txBody>
          <a:bodyPr>
            <a:normAutofit fontScale="62500" lnSpcReduction="20000"/>
          </a:bodyPr>
          <a:lstStyle/>
          <a:p>
            <a:r>
              <a:rPr lang="en-GB" sz="3200" dirty="0"/>
              <a:t>The expectation is that the </a:t>
            </a:r>
            <a:r>
              <a:rPr lang="en-GB" sz="3200" b="1" dirty="0"/>
              <a:t>majority of pupils </a:t>
            </a:r>
            <a:r>
              <a:rPr lang="en-GB" sz="3200" dirty="0"/>
              <a:t>will move through the programmes of study at </a:t>
            </a:r>
            <a:r>
              <a:rPr lang="en-GB" sz="3200" b="1" dirty="0"/>
              <a:t>broadly the same pace</a:t>
            </a:r>
            <a:r>
              <a:rPr lang="en-GB" sz="3200" dirty="0"/>
              <a:t>. </a:t>
            </a:r>
            <a:endParaRPr lang="en-GB" sz="3200" dirty="0" smtClean="0"/>
          </a:p>
          <a:p>
            <a:r>
              <a:rPr lang="en-GB" sz="3200" dirty="0" smtClean="0"/>
              <a:t>However</a:t>
            </a:r>
            <a:r>
              <a:rPr lang="en-GB" sz="3200" dirty="0"/>
              <a:t>, decisions about when to progress should always be based on the </a:t>
            </a:r>
            <a:r>
              <a:rPr lang="en-GB" sz="3200" b="1" dirty="0"/>
              <a:t>security of pupils’ understanding and their readiness to progress to the next stage</a:t>
            </a:r>
            <a:r>
              <a:rPr lang="en-GB" sz="3200" dirty="0"/>
              <a:t>. </a:t>
            </a:r>
            <a:endParaRPr lang="en-GB" sz="3200" dirty="0" smtClean="0"/>
          </a:p>
          <a:p>
            <a:r>
              <a:rPr lang="en-GB" sz="3200" dirty="0" smtClean="0"/>
              <a:t>Pupils </a:t>
            </a:r>
            <a:r>
              <a:rPr lang="en-GB" sz="3200" dirty="0"/>
              <a:t>who grasp concepts rapidly should be </a:t>
            </a:r>
            <a:r>
              <a:rPr lang="en-GB" sz="3200" b="1" dirty="0"/>
              <a:t>challenged through being offered rich and sophisticated problems before any acceleration through new content</a:t>
            </a:r>
            <a:r>
              <a:rPr lang="en-GB" sz="3200" dirty="0"/>
              <a:t>. </a:t>
            </a:r>
            <a:endParaRPr lang="en-GB" sz="3200" dirty="0" smtClean="0"/>
          </a:p>
          <a:p>
            <a:r>
              <a:rPr lang="en-GB" sz="3200" dirty="0" smtClean="0"/>
              <a:t>Those </a:t>
            </a:r>
            <a:r>
              <a:rPr lang="en-GB" sz="3200" dirty="0"/>
              <a:t>who are not sufficiently fluent with earlier material should </a:t>
            </a:r>
            <a:r>
              <a:rPr lang="en-GB" sz="3200" b="1" dirty="0"/>
              <a:t>consolidate their understanding, including through additional practice, before moving on</a:t>
            </a:r>
            <a:r>
              <a:rPr lang="en-GB" dirty="0" smtClean="0"/>
              <a:t>.</a:t>
            </a:r>
            <a:endParaRPr lang="en-GB" dirty="0"/>
          </a:p>
          <a:p>
            <a:endParaRPr lang="en-GB" sz="1600" dirty="0"/>
          </a:p>
          <a:p>
            <a:r>
              <a:rPr lang="en-GB" sz="1600" dirty="0"/>
              <a:t>Bloom, B. S. (1971a). Mastery learning. In J. H. Block (Ed.), Mastery learning: Theory and practice (pp.</a:t>
            </a:r>
          </a:p>
          <a:p>
            <a:r>
              <a:rPr lang="en-GB" sz="1600" dirty="0"/>
              <a:t>4 7–63). New York: Holt, Rinehart &amp; Winston.</a:t>
            </a:r>
          </a:p>
          <a:p>
            <a:r>
              <a:rPr lang="en-GB" sz="1600" dirty="0"/>
              <a:t>Bloom, B. S. (1971b). Individual differences in school achievement: A vanishing point? Bloomington, IN:</a:t>
            </a:r>
          </a:p>
          <a:p>
            <a:r>
              <a:rPr lang="en-GB" sz="1600" dirty="0"/>
              <a:t>Phi Delta </a:t>
            </a:r>
            <a:r>
              <a:rPr lang="en-GB" sz="1600" dirty="0" err="1"/>
              <a:t>Kappan</a:t>
            </a:r>
            <a:r>
              <a:rPr lang="en-GB" sz="1600" dirty="0"/>
              <a:t> International.</a:t>
            </a:r>
          </a:p>
          <a:p>
            <a:r>
              <a:rPr lang="en-GB" sz="1600" dirty="0"/>
              <a:t>Bloom, B. S. (1974 ). An introduction to mastery learning theory. In J. H. Block (Ed.), Schools, society and</a:t>
            </a:r>
          </a:p>
          <a:p>
            <a:r>
              <a:rPr lang="en-GB" sz="1600" dirty="0"/>
              <a:t>mastery learning (pp. 3–14 ). New York: Holt, Rinehart &amp; Winston</a:t>
            </a:r>
          </a:p>
        </p:txBody>
      </p:sp>
    </p:spTree>
    <p:extLst>
      <p:ext uri="{BB962C8B-B14F-4D97-AF65-F5344CB8AC3E}">
        <p14:creationId xmlns:p14="http://schemas.microsoft.com/office/powerpoint/2010/main" val="12395671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052736"/>
            <a:ext cx="7772400" cy="1470025"/>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en-GB" dirty="0" smtClean="0"/>
              <a:t>Achievement in a ‘Life without Levels’ must be underpinned by </a:t>
            </a:r>
            <a:r>
              <a:rPr lang="en-GB" dirty="0"/>
              <a:t>S</a:t>
            </a:r>
            <a:r>
              <a:rPr lang="en-GB" dirty="0" smtClean="0"/>
              <a:t>ecure Pedagogical Understanding</a:t>
            </a:r>
            <a:endParaRPr lang="en-GB" dirty="0"/>
          </a:p>
        </p:txBody>
      </p:sp>
      <p:sp>
        <p:nvSpPr>
          <p:cNvPr id="3" name="Subtitle 2"/>
          <p:cNvSpPr>
            <a:spLocks noGrp="1"/>
          </p:cNvSpPr>
          <p:nvPr>
            <p:ph type="subTitle" idx="1"/>
          </p:nvPr>
        </p:nvSpPr>
        <p:spPr>
          <a:xfrm>
            <a:off x="827584" y="2852936"/>
            <a:ext cx="7704856" cy="2425824"/>
          </a:xfrm>
        </p:spPr>
        <p:style>
          <a:lnRef idx="1">
            <a:schemeClr val="accent1"/>
          </a:lnRef>
          <a:fillRef idx="2">
            <a:schemeClr val="accent1"/>
          </a:fillRef>
          <a:effectRef idx="1">
            <a:schemeClr val="accent1"/>
          </a:effectRef>
          <a:fontRef idx="minor">
            <a:schemeClr val="dk1"/>
          </a:fontRef>
        </p:style>
        <p:txBody>
          <a:bodyPr>
            <a:normAutofit/>
          </a:bodyPr>
          <a:lstStyle/>
          <a:p>
            <a:r>
              <a:rPr lang="en-GB" sz="2000" dirty="0" smtClean="0">
                <a:solidFill>
                  <a:schemeClr val="tx1"/>
                </a:solidFill>
              </a:rPr>
              <a:t>People understand new ideas by relating them to existing ones. </a:t>
            </a:r>
          </a:p>
          <a:p>
            <a:r>
              <a:rPr lang="en-GB" sz="2000" dirty="0" smtClean="0">
                <a:solidFill>
                  <a:schemeClr val="tx1"/>
                </a:solidFill>
              </a:rPr>
              <a:t>If they don’t know enough about a subject they won’t have a solid base from which to make connections to prior knowledge. </a:t>
            </a:r>
          </a:p>
          <a:p>
            <a:r>
              <a:rPr lang="en-GB" sz="2000" dirty="0" smtClean="0">
                <a:solidFill>
                  <a:schemeClr val="tx1"/>
                </a:solidFill>
              </a:rPr>
              <a:t>People are more likely to remember learning if they make their own sense of what they are learning and relate it to what they know – this applies to adults and children alike!</a:t>
            </a:r>
            <a:endParaRPr lang="en-GB" sz="2000" dirty="0">
              <a:solidFill>
                <a:schemeClr val="tx1"/>
              </a:solidFill>
            </a:endParaRPr>
          </a:p>
        </p:txBody>
      </p:sp>
    </p:spTree>
    <p:extLst>
      <p:ext uri="{BB962C8B-B14F-4D97-AF65-F5344CB8AC3E}">
        <p14:creationId xmlns:p14="http://schemas.microsoft.com/office/powerpoint/2010/main" val="128490683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Shape 59"/>
          <p:cNvSpPr>
            <a:spLocks noGrp="1"/>
          </p:cNvSpPr>
          <p:nvPr>
            <p:ph type="title"/>
          </p:nvPr>
        </p:nvSpPr>
        <p:spPr>
          <a:xfrm>
            <a:off x="589203" y="386285"/>
            <a:ext cx="3622757" cy="2178620"/>
          </a:xfrm>
          <a:prstGeom prst="rect">
            <a:avLst/>
          </a:prstGeom>
        </p:spPr>
        <p:style>
          <a:lnRef idx="2">
            <a:schemeClr val="accent1"/>
          </a:lnRef>
          <a:fillRef idx="1">
            <a:schemeClr val="lt1"/>
          </a:fillRef>
          <a:effectRef idx="0">
            <a:schemeClr val="accent1"/>
          </a:effectRef>
          <a:fontRef idx="minor">
            <a:schemeClr val="dk1"/>
          </a:fontRef>
        </p:style>
        <p:txBody>
          <a:bodyPr/>
          <a:lstStyle/>
          <a:p>
            <a:pPr defTabSz="295741">
              <a:defRPr sz="1800"/>
            </a:pPr>
            <a:r>
              <a:rPr sz="2400" dirty="0"/>
              <a:t>What makes it difficult? </a:t>
            </a:r>
          </a:p>
          <a:p>
            <a:pPr defTabSz="295741">
              <a:defRPr sz="1800"/>
            </a:pPr>
            <a:r>
              <a:rPr sz="2400" dirty="0"/>
              <a:t>What do teachers need to think about when planning lessons</a:t>
            </a:r>
            <a:r>
              <a:rPr sz="2400" dirty="0" smtClean="0"/>
              <a:t>?</a:t>
            </a:r>
            <a:r>
              <a:rPr lang="en-GB" sz="2400" dirty="0" smtClean="0"/>
              <a:t/>
            </a:r>
            <a:br>
              <a:rPr lang="en-GB" sz="2400" dirty="0" smtClean="0"/>
            </a:br>
            <a:endParaRPr sz="2400" dirty="0"/>
          </a:p>
        </p:txBody>
      </p:sp>
      <p:sp>
        <p:nvSpPr>
          <p:cNvPr id="60" name="Shape 60"/>
          <p:cNvSpPr>
            <a:spLocks noGrp="1"/>
          </p:cNvSpPr>
          <p:nvPr>
            <p:ph type="body" idx="1"/>
          </p:nvPr>
        </p:nvSpPr>
        <p:spPr>
          <a:xfrm>
            <a:off x="450543" y="2924943"/>
            <a:ext cx="2969329" cy="2088233"/>
          </a:xfrm>
          <a:prstGeom prst="rect">
            <a:avLst/>
          </a:prstGeo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0">
              <a:defRPr sz="1800"/>
            </a:pPr>
            <a:r>
              <a:rPr lang="en-GB" b="1" dirty="0" smtClean="0"/>
              <a:t>They need to know how to:</a:t>
            </a:r>
          </a:p>
          <a:p>
            <a:pPr lvl="0">
              <a:defRPr sz="1800"/>
            </a:pPr>
            <a:r>
              <a:rPr dirty="0" smtClean="0"/>
              <a:t>Deconstruct </a:t>
            </a:r>
            <a:r>
              <a:rPr dirty="0"/>
              <a:t>the learning</a:t>
            </a:r>
          </a:p>
          <a:p>
            <a:pPr lvl="0">
              <a:defRPr sz="1800"/>
            </a:pPr>
            <a:r>
              <a:rPr dirty="0" smtClean="0"/>
              <a:t>Check</a:t>
            </a:r>
            <a:r>
              <a:rPr lang="en-GB" dirty="0" smtClean="0"/>
              <a:t> for</a:t>
            </a:r>
            <a:r>
              <a:rPr dirty="0" smtClean="0"/>
              <a:t> </a:t>
            </a:r>
            <a:r>
              <a:rPr dirty="0"/>
              <a:t>prior learning </a:t>
            </a:r>
          </a:p>
          <a:p>
            <a:pPr lvl="0">
              <a:defRPr sz="1800"/>
            </a:pPr>
            <a:r>
              <a:rPr lang="en-GB" dirty="0" smtClean="0"/>
              <a:t>C</a:t>
            </a:r>
            <a:r>
              <a:rPr dirty="0" smtClean="0"/>
              <a:t>heck </a:t>
            </a:r>
            <a:r>
              <a:rPr dirty="0"/>
              <a:t>learning efficiently and </a:t>
            </a:r>
            <a:r>
              <a:rPr dirty="0" smtClean="0"/>
              <a:t>quickly</a:t>
            </a:r>
            <a:r>
              <a:rPr lang="en-GB" dirty="0" smtClean="0"/>
              <a:t> during the lesson</a:t>
            </a:r>
            <a:r>
              <a:rPr dirty="0" smtClean="0"/>
              <a:t> </a:t>
            </a:r>
            <a:endParaRPr dirty="0"/>
          </a:p>
          <a:p>
            <a:pPr lvl="0">
              <a:defRPr sz="1800"/>
            </a:pPr>
            <a:r>
              <a:rPr lang="en-GB" dirty="0"/>
              <a:t>D</a:t>
            </a:r>
            <a:r>
              <a:rPr dirty="0" err="1" smtClean="0"/>
              <a:t>eal</a:t>
            </a:r>
            <a:r>
              <a:rPr dirty="0" smtClean="0"/>
              <a:t> </a:t>
            </a:r>
            <a:r>
              <a:rPr dirty="0"/>
              <a:t>with the spread of understanding identified </a:t>
            </a:r>
          </a:p>
        </p:txBody>
      </p:sp>
      <p:sp>
        <p:nvSpPr>
          <p:cNvPr id="61" name="Shape 61"/>
          <p:cNvSpPr/>
          <p:nvPr/>
        </p:nvSpPr>
        <p:spPr>
          <a:xfrm>
            <a:off x="4572000" y="116632"/>
            <a:ext cx="4406330" cy="2808311"/>
          </a:xfrm>
          <a:prstGeom prst="rect">
            <a:avLst/>
          </a:prstGeom>
          <a:ln/>
          <a:extLst>
            <a:ext uri="{C572A759-6A51-4108-AA02-DFA0A04FC94B}">
              <ma14:wrappingTextBoxFlag xmlns:ma14="http://schemas.microsoft.com/office/mac/drawingml/2011/main" xmlns="" val="1"/>
            </a:ext>
          </a:extLst>
        </p:spPr>
        <p:style>
          <a:lnRef idx="1">
            <a:schemeClr val="accent4"/>
          </a:lnRef>
          <a:fillRef idx="2">
            <a:schemeClr val="accent4"/>
          </a:fillRef>
          <a:effectRef idx="1">
            <a:schemeClr val="accent4"/>
          </a:effectRef>
          <a:fontRef idx="minor">
            <a:schemeClr val="dk1"/>
          </a:fontRef>
        </p:style>
        <p:txBody>
          <a:bodyPr lIns="0" tIns="0" rIns="0" bIns="0">
            <a:normAutofit/>
          </a:bodyPr>
          <a:lstStyle/>
          <a:p>
            <a:pPr algn="ctr" defTabSz="254666">
              <a:defRPr sz="1800"/>
            </a:pPr>
            <a:r>
              <a:rPr lang="en-GB" sz="1400" dirty="0" smtClean="0"/>
              <a:t>They need to be able to work through the process of learning e.g.</a:t>
            </a:r>
          </a:p>
          <a:p>
            <a:pPr algn="ctr" defTabSz="254666">
              <a:defRPr sz="1800"/>
            </a:pPr>
            <a:endParaRPr lang="en-GB" sz="1400" dirty="0" smtClean="0"/>
          </a:p>
          <a:p>
            <a:pPr marL="285750" indent="-285750" defTabSz="254666">
              <a:buFont typeface="Arial" pitchFamily="34" charset="0"/>
              <a:buChar char="•"/>
              <a:defRPr sz="1800"/>
            </a:pPr>
            <a:r>
              <a:rPr sz="1400" dirty="0" smtClean="0"/>
              <a:t>Prompt </a:t>
            </a:r>
            <a:r>
              <a:rPr sz="1400" dirty="0"/>
              <a:t>investigation by </a:t>
            </a:r>
            <a:r>
              <a:rPr sz="1400" dirty="0" smtClean="0"/>
              <a:t>posing question</a:t>
            </a:r>
            <a:r>
              <a:rPr lang="en-GB" sz="1400" dirty="0" smtClean="0"/>
              <a:t>s</a:t>
            </a:r>
            <a:r>
              <a:rPr sz="1400" dirty="0" smtClean="0"/>
              <a:t> </a:t>
            </a:r>
            <a:endParaRPr sz="1400" dirty="0"/>
          </a:p>
          <a:p>
            <a:pPr marL="285750" indent="-285750" defTabSz="254666">
              <a:buFont typeface="Arial" pitchFamily="34" charset="0"/>
              <a:buChar char="•"/>
              <a:defRPr sz="1800"/>
            </a:pPr>
            <a:r>
              <a:rPr sz="1400" dirty="0"/>
              <a:t>Determine the key facts that pupils will need to know in order to access the investigation</a:t>
            </a:r>
          </a:p>
          <a:p>
            <a:pPr marL="285750" indent="-285750" defTabSz="254666">
              <a:buFont typeface="Arial" pitchFamily="34" charset="0"/>
              <a:buChar char="•"/>
              <a:defRPr sz="1800"/>
            </a:pPr>
            <a:r>
              <a:rPr sz="1400" dirty="0"/>
              <a:t>Decide what </a:t>
            </a:r>
            <a:r>
              <a:rPr lang="en-GB" sz="1400" dirty="0" smtClean="0"/>
              <a:t>to </a:t>
            </a:r>
            <a:r>
              <a:rPr sz="1400" dirty="0" smtClean="0"/>
              <a:t>teach </a:t>
            </a:r>
            <a:r>
              <a:rPr sz="1400" dirty="0"/>
              <a:t>and how </a:t>
            </a:r>
            <a:r>
              <a:rPr lang="en-GB" sz="1400" dirty="0" smtClean="0"/>
              <a:t>to</a:t>
            </a:r>
            <a:r>
              <a:rPr sz="1400" dirty="0" smtClean="0"/>
              <a:t> </a:t>
            </a:r>
            <a:r>
              <a:rPr sz="1400" dirty="0"/>
              <a:t>teach to those who have no, little, some, confused, lots...of learning</a:t>
            </a:r>
          </a:p>
          <a:p>
            <a:pPr marL="285750" indent="-285750" defTabSz="254666">
              <a:buFont typeface="Arial" pitchFamily="34" charset="0"/>
              <a:buChar char="•"/>
              <a:defRPr sz="1800"/>
            </a:pPr>
            <a:r>
              <a:rPr sz="1400" dirty="0"/>
              <a:t>Support learners, facilitate discussion, promote opportunities to focus on the key learning </a:t>
            </a:r>
            <a:r>
              <a:rPr sz="1400" dirty="0" smtClean="0"/>
              <a:t>ideas </a:t>
            </a:r>
            <a:endParaRPr sz="1400" dirty="0"/>
          </a:p>
          <a:p>
            <a:pPr marL="285750" indent="-285750" defTabSz="254666">
              <a:buFont typeface="Arial" pitchFamily="34" charset="0"/>
              <a:buChar char="•"/>
              <a:defRPr sz="1800"/>
            </a:pPr>
            <a:r>
              <a:rPr sz="1400" dirty="0"/>
              <a:t>Spend time underlining the most significant aspects of the learning for the session  </a:t>
            </a:r>
          </a:p>
          <a:p>
            <a:pPr defTabSz="254666">
              <a:defRPr sz="1800"/>
            </a:pPr>
            <a:endParaRPr sz="1400" dirty="0"/>
          </a:p>
        </p:txBody>
      </p:sp>
      <p:sp>
        <p:nvSpPr>
          <p:cNvPr id="2" name="TextBox 1"/>
          <p:cNvSpPr txBox="1"/>
          <p:nvPr/>
        </p:nvSpPr>
        <p:spPr>
          <a:xfrm>
            <a:off x="2483768" y="5300781"/>
            <a:ext cx="2088232" cy="107721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1600" dirty="0" smtClean="0"/>
              <a:t>They need to know what progression from Apprentice to Expert looks like</a:t>
            </a:r>
            <a:endParaRPr lang="en-GB" sz="1600" dirty="0"/>
          </a:p>
        </p:txBody>
      </p:sp>
      <p:sp>
        <p:nvSpPr>
          <p:cNvPr id="3" name="TextBox 2"/>
          <p:cNvSpPr txBox="1"/>
          <p:nvPr/>
        </p:nvSpPr>
        <p:spPr>
          <a:xfrm>
            <a:off x="3707904" y="3068960"/>
            <a:ext cx="1872208" cy="203132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lvl="0">
              <a:defRPr sz="1800"/>
            </a:pPr>
            <a:r>
              <a:rPr lang="en-GB" dirty="0" smtClean="0"/>
              <a:t>They need to be able to build:</a:t>
            </a:r>
          </a:p>
          <a:p>
            <a:pPr lvl="0">
              <a:defRPr sz="1800"/>
            </a:pPr>
            <a:r>
              <a:rPr lang="en-GB" dirty="0" smtClean="0"/>
              <a:t>Fluency</a:t>
            </a:r>
            <a:endParaRPr lang="en-GB" dirty="0"/>
          </a:p>
          <a:p>
            <a:pPr lvl="0">
              <a:defRPr sz="1800"/>
            </a:pPr>
            <a:r>
              <a:rPr lang="en-GB" dirty="0"/>
              <a:t>Independence </a:t>
            </a:r>
            <a:endParaRPr lang="en-GB" dirty="0" smtClean="0"/>
          </a:p>
          <a:p>
            <a:pPr lvl="0">
              <a:defRPr sz="1800"/>
            </a:pPr>
            <a:r>
              <a:rPr lang="en-GB" dirty="0" smtClean="0"/>
              <a:t>and</a:t>
            </a:r>
            <a:endParaRPr lang="en-GB" dirty="0"/>
          </a:p>
          <a:p>
            <a:pPr lvl="0">
              <a:defRPr sz="1800"/>
            </a:pPr>
            <a:r>
              <a:rPr lang="en-GB" dirty="0"/>
              <a:t>Resilience </a:t>
            </a:r>
            <a:endParaRPr lang="en-GB" dirty="0" smtClean="0"/>
          </a:p>
          <a:p>
            <a:pPr lvl="0">
              <a:defRPr sz="1800"/>
            </a:pPr>
            <a:r>
              <a:rPr lang="en-GB" dirty="0"/>
              <a:t>i</a:t>
            </a:r>
            <a:r>
              <a:rPr lang="en-GB" dirty="0" smtClean="0"/>
              <a:t>n learners</a:t>
            </a:r>
            <a:endParaRPr lang="en-GB" dirty="0"/>
          </a:p>
        </p:txBody>
      </p:sp>
      <p:sp>
        <p:nvSpPr>
          <p:cNvPr id="4" name="TextBox 3"/>
          <p:cNvSpPr txBox="1"/>
          <p:nvPr/>
        </p:nvSpPr>
        <p:spPr>
          <a:xfrm>
            <a:off x="5940152" y="3254067"/>
            <a:ext cx="2880320" cy="341632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lvl="0">
              <a:defRPr sz="1800"/>
            </a:pPr>
            <a:r>
              <a:rPr lang="en-GB" dirty="0" smtClean="0"/>
              <a:t>They need to know how to help pupils Catch Up and Keep Up </a:t>
            </a:r>
          </a:p>
          <a:p>
            <a:pPr lvl="0">
              <a:defRPr sz="1800"/>
            </a:pPr>
            <a:r>
              <a:rPr lang="en-GB" dirty="0" smtClean="0"/>
              <a:t>They need to provide rich opportunity for Mastery </a:t>
            </a:r>
            <a:r>
              <a:rPr lang="en-GB" dirty="0"/>
              <a:t>Learning </a:t>
            </a:r>
          </a:p>
          <a:p>
            <a:pPr lvl="0">
              <a:defRPr sz="1800"/>
            </a:pPr>
            <a:endParaRPr lang="en-GB" dirty="0"/>
          </a:p>
          <a:p>
            <a:pPr lvl="0">
              <a:defRPr sz="1800"/>
            </a:pPr>
            <a:r>
              <a:rPr lang="en-GB" dirty="0"/>
              <a:t>Clarity is essential</a:t>
            </a:r>
          </a:p>
          <a:p>
            <a:pPr lvl="0">
              <a:defRPr sz="1800"/>
            </a:pPr>
            <a:r>
              <a:rPr lang="en-GB" dirty="0"/>
              <a:t>Teachers need to know what they want pupils to learn and understand </a:t>
            </a:r>
          </a:p>
          <a:p>
            <a:endParaRPr lang="en-GB" dirty="0"/>
          </a:p>
        </p:txBody>
      </p:sp>
    </p:spTree>
    <p:extLst>
      <p:ext uri="{BB962C8B-B14F-4D97-AF65-F5344CB8AC3E}">
        <p14:creationId xmlns:p14="http://schemas.microsoft.com/office/powerpoint/2010/main" val="3205643795"/>
      </p:ext>
    </p:extLst>
  </p:cSld>
  <p:clrMapOvr>
    <a:masterClrMapping/>
  </p:clrMapOvr>
  <p:transition spd="med"/>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Teachers as researchers</a:t>
            </a:r>
            <a:endParaRPr lang="en-GB" dirty="0"/>
          </a:p>
        </p:txBody>
      </p:sp>
      <p:sp>
        <p:nvSpPr>
          <p:cNvPr id="3" name="Content Placeholder 2"/>
          <p:cNvSpPr>
            <a:spLocks noGrp="1"/>
          </p:cNvSpPr>
          <p:nvPr>
            <p:ph idx="1"/>
          </p:nvPr>
        </p:nvSpPr>
        <p:spPr/>
        <p:txBody>
          <a:bodyPr>
            <a:normAutofit/>
          </a:bodyPr>
          <a:lstStyle/>
          <a:p>
            <a:r>
              <a:rPr lang="en-GB" sz="2600" b="1" dirty="0" smtClean="0"/>
              <a:t>Our </a:t>
            </a:r>
            <a:r>
              <a:rPr lang="en-GB" sz="2600" b="1" dirty="0"/>
              <a:t>view is that the best way to develop challenge and enrich the curriculum for </a:t>
            </a:r>
            <a:r>
              <a:rPr lang="en-GB" sz="2600" b="1" dirty="0" smtClean="0"/>
              <a:t>all pupils, including the highest </a:t>
            </a:r>
            <a:r>
              <a:rPr lang="en-GB" sz="2600" b="1" dirty="0" err="1" smtClean="0"/>
              <a:t>attainers</a:t>
            </a:r>
            <a:r>
              <a:rPr lang="en-GB" sz="2600" b="1" dirty="0" smtClean="0"/>
              <a:t>, is </a:t>
            </a:r>
            <a:r>
              <a:rPr lang="en-GB" sz="2600" b="1" dirty="0"/>
              <a:t>through a process of enquiry based learning for teachers who in an “open </a:t>
            </a:r>
            <a:r>
              <a:rPr lang="en-GB" sz="2600" b="1" dirty="0" smtClean="0"/>
              <a:t>source culture” develop and share best practice within and beyond their classrooms</a:t>
            </a:r>
            <a:endParaRPr lang="en-GB" sz="1700" b="1" i="1" dirty="0" smtClean="0"/>
          </a:p>
          <a:p>
            <a:endParaRPr lang="en-GB" b="1" i="1" dirty="0"/>
          </a:p>
          <a:p>
            <a:endParaRPr lang="en-GB" dirty="0"/>
          </a:p>
        </p:txBody>
      </p:sp>
    </p:spTree>
    <p:extLst>
      <p:ext uri="{BB962C8B-B14F-4D97-AF65-F5344CB8AC3E}">
        <p14:creationId xmlns:p14="http://schemas.microsoft.com/office/powerpoint/2010/main" val="13521722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96752"/>
            <a:ext cx="7992888" cy="1143000"/>
          </a:xfrm>
        </p:spPr>
        <p:txBody>
          <a:bodyPr>
            <a:normAutofit fontScale="90000"/>
          </a:bodyPr>
          <a:lstStyle/>
          <a:p>
            <a:r>
              <a:rPr lang="en-GB" sz="2700" dirty="0" smtClean="0">
                <a:solidFill>
                  <a:srgbClr val="0070C0"/>
                </a:solidFill>
              </a:rPr>
              <a:t>Teaching and Learning today depends upon skilled and reflective practitioners able to construct a Pedagogical Marriage for their learners </a:t>
            </a:r>
            <a:endParaRPr lang="en-GB" sz="2700" dirty="0">
              <a:solidFill>
                <a:srgbClr val="0070C0"/>
              </a:solidFill>
            </a:endParaRPr>
          </a:p>
        </p:txBody>
      </p:sp>
      <p:sp>
        <p:nvSpPr>
          <p:cNvPr id="3" name="Content Placeholder 2"/>
          <p:cNvSpPr>
            <a:spLocks noGrp="1"/>
          </p:cNvSpPr>
          <p:nvPr>
            <p:ph idx="1"/>
          </p:nvPr>
        </p:nvSpPr>
        <p:spPr>
          <a:xfrm>
            <a:off x="457200" y="2564904"/>
            <a:ext cx="4834880" cy="2592288"/>
          </a:xfrm>
          <a:noFill/>
        </p:spPr>
        <p:txBody>
          <a:bodyPr>
            <a:normAutofit fontScale="92500" lnSpcReduction="20000"/>
          </a:bodyPr>
          <a:lstStyle/>
          <a:p>
            <a:r>
              <a:rPr lang="en-GB" dirty="0"/>
              <a:t>Solo Taxonomy</a:t>
            </a:r>
          </a:p>
          <a:p>
            <a:r>
              <a:rPr lang="en-GB" dirty="0" smtClean="0"/>
              <a:t>Bloom’s Taxonomy/Depth of Learning</a:t>
            </a:r>
          </a:p>
          <a:p>
            <a:r>
              <a:rPr lang="en-GB" dirty="0" smtClean="0"/>
              <a:t>Catching </a:t>
            </a:r>
            <a:r>
              <a:rPr lang="en-GB" dirty="0"/>
              <a:t>up, Keeping up and Mastery </a:t>
            </a:r>
            <a:r>
              <a:rPr lang="en-GB" dirty="0" smtClean="0"/>
              <a:t>Learning</a:t>
            </a:r>
          </a:p>
          <a:p>
            <a:r>
              <a:rPr lang="en-GB" dirty="0" smtClean="0"/>
              <a:t>Precise teaching and variation</a:t>
            </a:r>
            <a:endParaRPr lang="en-GB" dirty="0"/>
          </a:p>
          <a:p>
            <a:endParaRPr lang="en-GB" dirty="0"/>
          </a:p>
          <a:p>
            <a:pPr marL="0" indent="0">
              <a:buNone/>
            </a:pPr>
            <a:endParaRPr lang="en-GB" dirty="0" smtClean="0"/>
          </a:p>
          <a:p>
            <a:pPr marL="0" indent="0">
              <a:buNone/>
            </a:pPr>
            <a:endParaRPr lang="en-GB" dirty="0" smtClean="0"/>
          </a:p>
        </p:txBody>
      </p:sp>
      <p:sp>
        <p:nvSpPr>
          <p:cNvPr id="4" name="TextBox 3"/>
          <p:cNvSpPr txBox="1"/>
          <p:nvPr/>
        </p:nvSpPr>
        <p:spPr>
          <a:xfrm>
            <a:off x="5724128" y="3284984"/>
            <a:ext cx="2808312" cy="2677656"/>
          </a:xfrm>
          <a:prstGeom prst="rect">
            <a:avLst/>
          </a:prstGeom>
          <a:solidFill>
            <a:srgbClr val="FFFF00"/>
          </a:solidFill>
        </p:spPr>
        <p:txBody>
          <a:bodyPr wrap="square" rtlCol="0">
            <a:spAutoFit/>
          </a:bodyPr>
          <a:lstStyle/>
          <a:p>
            <a:r>
              <a:rPr lang="en-GB" sz="2400" dirty="0" smtClean="0"/>
              <a:t>Could these pedagogical approaches be helpful in refining your school’s professional practices?</a:t>
            </a:r>
            <a:endParaRPr lang="en-GB" sz="2400" dirty="0"/>
          </a:p>
        </p:txBody>
      </p:sp>
    </p:spTree>
    <p:extLst>
      <p:ext uri="{BB962C8B-B14F-4D97-AF65-F5344CB8AC3E}">
        <p14:creationId xmlns:p14="http://schemas.microsoft.com/office/powerpoint/2010/main" val="2075633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dirty="0"/>
              <a:t/>
            </a:r>
            <a:br>
              <a:rPr lang="en-GB" dirty="0"/>
            </a:br>
            <a:r>
              <a:rPr lang="en-GB" sz="3100" dirty="0"/>
              <a:t> </a:t>
            </a:r>
            <a:r>
              <a:rPr lang="en-GB" sz="3100" b="1" dirty="0"/>
              <a:t>Final report of the Commission on Assessment without Levels </a:t>
            </a:r>
            <a:r>
              <a:rPr lang="en-GB" dirty="0"/>
              <a:t/>
            </a:r>
            <a:br>
              <a:rPr lang="en-GB" dirty="0"/>
            </a:br>
            <a:r>
              <a:rPr lang="en-GB" sz="2200" b="1" dirty="0"/>
              <a:t>September 2015 </a:t>
            </a:r>
            <a:endParaRPr lang="en-GB" sz="2200" dirty="0"/>
          </a:p>
        </p:txBody>
      </p:sp>
      <p:sp>
        <p:nvSpPr>
          <p:cNvPr id="6" name="Content Placeholder 5"/>
          <p:cNvSpPr>
            <a:spLocks noGrp="1"/>
          </p:cNvSpPr>
          <p:nvPr>
            <p:ph idx="1"/>
          </p:nvPr>
        </p:nvSpPr>
        <p:spPr>
          <a:xfrm>
            <a:off x="457200" y="1600200"/>
            <a:ext cx="8229600" cy="4637111"/>
          </a:xfrm>
        </p:spPr>
        <p:txBody>
          <a:bodyPr>
            <a:normAutofit fontScale="70000" lnSpcReduction="20000"/>
          </a:bodyPr>
          <a:lstStyle/>
          <a:p>
            <a:r>
              <a:rPr lang="en-GB" dirty="0"/>
              <a:t>‘Mastery learning’ is a specific approach in which learning is broken down into discrete units and presented in logical </a:t>
            </a:r>
            <a:r>
              <a:rPr lang="en-GB" dirty="0" smtClean="0"/>
              <a:t>order.</a:t>
            </a:r>
          </a:p>
          <a:p>
            <a:endParaRPr lang="en-GB" dirty="0" smtClean="0"/>
          </a:p>
          <a:p>
            <a:r>
              <a:rPr lang="en-GB" dirty="0" smtClean="0"/>
              <a:t>Pupils </a:t>
            </a:r>
            <a:r>
              <a:rPr lang="en-GB" dirty="0"/>
              <a:t>are required to demonstrate mastery of the learning from each unit before being allowed to move on to the next, with the assumption that all pupils will achieve this level of mastery if they are appropriately supported. Some may take longer and need more help, but all will get there in the end. </a:t>
            </a:r>
            <a:endParaRPr lang="en-GB" dirty="0" smtClean="0"/>
          </a:p>
          <a:p>
            <a:endParaRPr lang="en-GB" dirty="0"/>
          </a:p>
          <a:p>
            <a:r>
              <a:rPr lang="en-GB" dirty="0"/>
              <a:t>Assessment is built into this process. Following high-quality instruction, pupils undertake formative assessment that shows what they have learned well and what they still need to work on, and identifies specific ‘corrective’ activities to help them do this. </a:t>
            </a:r>
            <a:endParaRPr lang="en-GB" dirty="0" smtClean="0"/>
          </a:p>
          <a:p>
            <a:endParaRPr lang="en-GB" dirty="0" smtClean="0"/>
          </a:p>
          <a:p>
            <a:r>
              <a:rPr lang="en-GB" dirty="0" smtClean="0"/>
              <a:t>After </a:t>
            </a:r>
            <a:r>
              <a:rPr lang="en-GB" dirty="0"/>
              <a:t>undertaking these corrective activities (or alternative enrichment or extension activities for those who have already achieved mastery), pupils retake a parallel assessment.</a:t>
            </a:r>
          </a:p>
        </p:txBody>
      </p:sp>
    </p:spTree>
    <p:extLst>
      <p:ext uri="{BB962C8B-B14F-4D97-AF65-F5344CB8AC3E}">
        <p14:creationId xmlns:p14="http://schemas.microsoft.com/office/powerpoint/2010/main" val="24854400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0648"/>
            <a:ext cx="6131024" cy="1143000"/>
          </a:xfrm>
        </p:spPr>
        <p:txBody>
          <a:bodyPr/>
          <a:lstStyle/>
          <a:p>
            <a:r>
              <a:rPr lang="en-GB" dirty="0" smtClean="0"/>
              <a:t>SOLO</a:t>
            </a:r>
            <a:br>
              <a:rPr lang="en-GB" dirty="0" smtClean="0"/>
            </a:br>
            <a:r>
              <a:rPr lang="en-GB" sz="2400" dirty="0" smtClean="0"/>
              <a:t>Structure of observed learning outcomes</a:t>
            </a:r>
            <a:endParaRPr lang="en-GB" sz="2400" dirty="0"/>
          </a:p>
        </p:txBody>
      </p:sp>
      <p:sp>
        <p:nvSpPr>
          <p:cNvPr id="3" name="Content Placeholder 2"/>
          <p:cNvSpPr>
            <a:spLocks noGrp="1"/>
          </p:cNvSpPr>
          <p:nvPr>
            <p:ph idx="1"/>
          </p:nvPr>
        </p:nvSpPr>
        <p:spPr/>
        <p:txBody>
          <a:bodyPr>
            <a:normAutofit fontScale="85000" lnSpcReduction="10000"/>
          </a:bodyPr>
          <a:lstStyle/>
          <a:p>
            <a:pPr marL="0" lvl="0" indent="0">
              <a:buNone/>
            </a:pPr>
            <a:r>
              <a:rPr lang="en-GB" sz="2400" dirty="0">
                <a:solidFill>
                  <a:prstClr val="black"/>
                </a:solidFill>
              </a:rPr>
              <a:t>SOLO is a model of learning that helps develop a </a:t>
            </a:r>
            <a:r>
              <a:rPr lang="en-GB" sz="2400" dirty="0">
                <a:solidFill>
                  <a:srgbClr val="FF0000"/>
                </a:solidFill>
              </a:rPr>
              <a:t>common understanding </a:t>
            </a:r>
            <a:r>
              <a:rPr lang="en-GB" sz="2400" dirty="0">
                <a:solidFill>
                  <a:prstClr val="black"/>
                </a:solidFill>
              </a:rPr>
              <a:t>&amp; </a:t>
            </a:r>
            <a:r>
              <a:rPr lang="en-GB" sz="2400" dirty="0">
                <a:solidFill>
                  <a:srgbClr val="1F497D">
                    <a:lumMod val="60000"/>
                    <a:lumOff val="40000"/>
                  </a:srgbClr>
                </a:solidFill>
              </a:rPr>
              <a:t>language of learning</a:t>
            </a:r>
            <a:r>
              <a:rPr lang="en-GB" sz="2400" dirty="0">
                <a:solidFill>
                  <a:prstClr val="black"/>
                </a:solidFill>
              </a:rPr>
              <a:t> that helps teachers (and students) understand the learning process</a:t>
            </a:r>
            <a:r>
              <a:rPr lang="en-GB" sz="2400" dirty="0" smtClean="0">
                <a:solidFill>
                  <a:prstClr val="black"/>
                </a:solidFill>
              </a:rPr>
              <a:t>.</a:t>
            </a:r>
            <a:endParaRPr lang="en-GB" sz="2400" dirty="0"/>
          </a:p>
          <a:p>
            <a:pPr marL="0" indent="0">
              <a:buNone/>
            </a:pPr>
            <a:endParaRPr lang="en-GB" sz="2400" dirty="0" smtClean="0"/>
          </a:p>
          <a:p>
            <a:pPr marL="0" indent="0">
              <a:buNone/>
            </a:pPr>
            <a:r>
              <a:rPr lang="en-GB" sz="2400" dirty="0" smtClean="0"/>
              <a:t>With SOLO Taxonomy, teachers and students are able to;</a:t>
            </a:r>
          </a:p>
          <a:p>
            <a:pPr marL="0" indent="0">
              <a:buNone/>
            </a:pPr>
            <a:endParaRPr lang="en-GB" sz="1800" dirty="0"/>
          </a:p>
          <a:p>
            <a:r>
              <a:rPr lang="en-GB" dirty="0" smtClean="0"/>
              <a:t>Thoughtfully design learning intentions and learning experiences</a:t>
            </a:r>
          </a:p>
          <a:p>
            <a:r>
              <a:rPr lang="en-GB" dirty="0" smtClean="0"/>
              <a:t>Identify and use effective strategies and success criteria</a:t>
            </a:r>
          </a:p>
          <a:p>
            <a:r>
              <a:rPr lang="en-GB" dirty="0" smtClean="0"/>
              <a:t>Provide feedback and feed forward assessment of learning outcomes</a:t>
            </a:r>
          </a:p>
          <a:p>
            <a:r>
              <a:rPr lang="en-GB" dirty="0" smtClean="0"/>
              <a:t>Reflect meaningfully on what to do next</a:t>
            </a:r>
            <a:endParaRPr lang="en-GB" dirty="0"/>
          </a:p>
        </p:txBody>
      </p:sp>
    </p:spTree>
    <p:extLst>
      <p:ext uri="{BB962C8B-B14F-4D97-AF65-F5344CB8AC3E}">
        <p14:creationId xmlns:p14="http://schemas.microsoft.com/office/powerpoint/2010/main" val="345874466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470906"/>
            <a:ext cx="7704856" cy="892552"/>
          </a:xfrm>
          <a:prstGeom prst="rect">
            <a:avLst/>
          </a:prstGeom>
        </p:spPr>
        <p:style>
          <a:lnRef idx="2">
            <a:schemeClr val="accent2"/>
          </a:lnRef>
          <a:fillRef idx="1">
            <a:schemeClr val="lt1"/>
          </a:fillRef>
          <a:effectRef idx="0">
            <a:schemeClr val="accent2"/>
          </a:effectRef>
          <a:fontRef idx="minor">
            <a:schemeClr val="dk1"/>
          </a:fontRef>
        </p:style>
        <p:txBody>
          <a:bodyPr wrap="square" lIns="91435" tIns="45718" rIns="91435" bIns="45718" rtlCol="0">
            <a:spAutoFit/>
          </a:bodyPr>
          <a:lstStyle/>
          <a:p>
            <a:pPr algn="ctr"/>
            <a:r>
              <a:rPr lang="en-GB" sz="3200" dirty="0">
                <a:latin typeface="Arial Rounded MT Bold" pitchFamily="34" charset="0"/>
              </a:rPr>
              <a:t>SOLO TAXONOMY</a:t>
            </a:r>
          </a:p>
          <a:p>
            <a:pPr algn="ctr"/>
            <a:r>
              <a:rPr lang="en-GB" sz="2000" dirty="0">
                <a:latin typeface="Arial Rounded MT Bold" pitchFamily="34" charset="0"/>
              </a:rPr>
              <a:t>(Structure of Observed Learning Outcomes)</a:t>
            </a: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545" y="1556793"/>
            <a:ext cx="7235519" cy="4886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331449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Solo with </a:t>
            </a:r>
            <a:r>
              <a:rPr lang="en-GB" dirty="0" err="1" smtClean="0"/>
              <a:t>minecraft</a:t>
            </a:r>
            <a:endParaRPr lang="en-GB" dirty="0"/>
          </a:p>
        </p:txBody>
      </p:sp>
      <p:sp>
        <p:nvSpPr>
          <p:cNvPr id="3" name="Content Placeholder 2"/>
          <p:cNvSpPr>
            <a:spLocks noGrp="1"/>
          </p:cNvSpPr>
          <p:nvPr>
            <p:ph idx="1"/>
          </p:nvPr>
        </p:nvSpPr>
        <p:spPr/>
        <p:txBody>
          <a:bodyPr/>
          <a:lstStyle/>
          <a:p>
            <a:r>
              <a:rPr lang="en-GB" dirty="0">
                <a:hlinkClick r:id="rId2"/>
              </a:rPr>
              <a:t>https://</a:t>
            </a:r>
            <a:r>
              <a:rPr lang="en-GB" dirty="0" smtClean="0">
                <a:hlinkClick r:id="rId2"/>
              </a:rPr>
              <a:t>www.youtube.com/watch?v=4XrxiHHHaQA</a:t>
            </a:r>
            <a:endParaRPr lang="en-GB" dirty="0" smtClean="0"/>
          </a:p>
          <a:p>
            <a:endParaRPr lang="en-GB" dirty="0"/>
          </a:p>
        </p:txBody>
      </p:sp>
    </p:spTree>
    <p:extLst>
      <p:ext uri="{BB962C8B-B14F-4D97-AF65-F5344CB8AC3E}">
        <p14:creationId xmlns:p14="http://schemas.microsoft.com/office/powerpoint/2010/main" val="30435032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330824" cy="1143000"/>
          </a:xfrm>
        </p:spPr>
        <p:txBody>
          <a:bodyPr>
            <a:normAutofit/>
          </a:bodyPr>
          <a:lstStyle/>
          <a:p>
            <a:r>
              <a:rPr lang="en-GB" b="1" dirty="0" smtClean="0"/>
              <a:t>PRESTRUCTURAL…</a:t>
            </a:r>
            <a:endParaRPr lang="en-GB" dirty="0"/>
          </a:p>
        </p:txBody>
      </p:sp>
      <p:sp>
        <p:nvSpPr>
          <p:cNvPr id="3" name="Content Placeholder 2"/>
          <p:cNvSpPr>
            <a:spLocks noGrp="1"/>
          </p:cNvSpPr>
          <p:nvPr>
            <p:ph sz="half" idx="1"/>
          </p:nvPr>
        </p:nvSpPr>
        <p:spPr/>
        <p:txBody>
          <a:bodyPr>
            <a:normAutofit/>
          </a:bodyPr>
          <a:lstStyle/>
          <a:p>
            <a:endParaRPr lang="en-GB" dirty="0"/>
          </a:p>
        </p:txBody>
      </p:sp>
      <p:sp>
        <p:nvSpPr>
          <p:cNvPr id="4" name="Content Placeholder 3"/>
          <p:cNvSpPr>
            <a:spLocks noGrp="1"/>
          </p:cNvSpPr>
          <p:nvPr>
            <p:ph sz="half" idx="2"/>
          </p:nvPr>
        </p:nvSpPr>
        <p:spPr/>
        <p:txBody>
          <a:bodyPr>
            <a:normAutofit/>
          </a:bodyPr>
          <a:lstStyle/>
          <a:p>
            <a:r>
              <a:rPr lang="en-GB" sz="1900" b="1" dirty="0" smtClean="0"/>
              <a:t>learning outcomes show unconnected information with no organisation.</a:t>
            </a:r>
          </a:p>
          <a:p>
            <a:endParaRPr lang="en-GB" dirty="0"/>
          </a:p>
          <a:p>
            <a:r>
              <a:rPr lang="en-GB" dirty="0" smtClean="0">
                <a:latin typeface="Comic Sans MS" pitchFamily="66" charset="0"/>
              </a:rPr>
              <a:t>I don’t know what a habitat is.  I think it’s a skateboard company.  I need help with a definition.</a:t>
            </a:r>
            <a:endParaRPr lang="en-GB" dirty="0">
              <a:latin typeface="Comic Sans MS" pitchFamily="66"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628" y="188641"/>
            <a:ext cx="4223391"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781" y="188641"/>
            <a:ext cx="4844955" cy="1008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788637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898776" cy="1143000"/>
          </a:xfrm>
        </p:spPr>
        <p:txBody>
          <a:bodyPr/>
          <a:lstStyle/>
          <a:p>
            <a:r>
              <a:rPr lang="en-GB" b="1" dirty="0"/>
              <a:t>Unistructural…</a:t>
            </a:r>
          </a:p>
        </p:txBody>
      </p:sp>
      <p:sp>
        <p:nvSpPr>
          <p:cNvPr id="3" name="Content Placeholder 2"/>
          <p:cNvSpPr>
            <a:spLocks noGrp="1"/>
          </p:cNvSpPr>
          <p:nvPr>
            <p:ph sz="half" idx="1"/>
          </p:nvPr>
        </p:nvSpPr>
        <p:spPr/>
        <p:txBody>
          <a:bodyPr/>
          <a:lstStyle/>
          <a:p>
            <a:endParaRPr lang="en-GB" dirty="0"/>
          </a:p>
        </p:txBody>
      </p:sp>
      <p:sp>
        <p:nvSpPr>
          <p:cNvPr id="4" name="Content Placeholder 3"/>
          <p:cNvSpPr>
            <a:spLocks noGrp="1"/>
          </p:cNvSpPr>
          <p:nvPr>
            <p:ph sz="half" idx="2"/>
          </p:nvPr>
        </p:nvSpPr>
        <p:spPr>
          <a:xfrm>
            <a:off x="4673098" y="1628800"/>
            <a:ext cx="4038600" cy="4525963"/>
          </a:xfrm>
        </p:spPr>
        <p:txBody>
          <a:bodyPr/>
          <a:lstStyle/>
          <a:p>
            <a:r>
              <a:rPr lang="en-GB" sz="2000" b="1" dirty="0" smtClean="0"/>
              <a:t>learning outcomes show simple connections but the importance of different parts is not noted</a:t>
            </a:r>
          </a:p>
          <a:p>
            <a:endParaRPr lang="en-GB" dirty="0"/>
          </a:p>
          <a:p>
            <a:r>
              <a:rPr lang="en-GB" dirty="0" smtClean="0">
                <a:latin typeface="Comic Sans MS" pitchFamily="66" charset="0"/>
              </a:rPr>
              <a:t>A habitat is a place.</a:t>
            </a:r>
          </a:p>
          <a:p>
            <a:endParaRPr lang="en-GB" dirty="0" smtClean="0">
              <a:latin typeface="Comic Sans MS" pitchFamily="66" charset="0"/>
            </a:endParaRPr>
          </a:p>
          <a:p>
            <a:r>
              <a:rPr lang="en-GB" dirty="0" smtClean="0">
                <a:solidFill>
                  <a:srgbClr val="FF0000"/>
                </a:solidFill>
                <a:latin typeface="Comic Sans MS" pitchFamily="66" charset="0"/>
              </a:rPr>
              <a:t>My definition has one relevant idea.</a:t>
            </a:r>
            <a:endParaRPr lang="en-GB" dirty="0">
              <a:solidFill>
                <a:srgbClr val="FF0000"/>
              </a:solidFill>
              <a:latin typeface="Comic Sans MS"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28800"/>
            <a:ext cx="4480615" cy="422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850544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4834880" cy="1143000"/>
          </a:xfrm>
        </p:spPr>
        <p:txBody>
          <a:bodyPr/>
          <a:lstStyle/>
          <a:p>
            <a:r>
              <a:rPr lang="en-GB" b="1" dirty="0" smtClean="0"/>
              <a:t>Multistructural</a:t>
            </a:r>
            <a:endParaRPr lang="en-GB" b="1" dirty="0"/>
          </a:p>
        </p:txBody>
      </p:sp>
      <p:sp>
        <p:nvSpPr>
          <p:cNvPr id="6" name="Content Placeholder 5"/>
          <p:cNvSpPr>
            <a:spLocks noGrp="1"/>
          </p:cNvSpPr>
          <p:nvPr>
            <p:ph sz="half" idx="1"/>
          </p:nvPr>
        </p:nvSpPr>
        <p:spPr>
          <a:xfrm>
            <a:off x="457200" y="1600201"/>
            <a:ext cx="3394720" cy="3484983"/>
          </a:xfrm>
        </p:spPr>
        <p:txBody>
          <a:bodyPr>
            <a:normAutofit fontScale="92500" lnSpcReduction="20000"/>
          </a:bodyPr>
          <a:lstStyle/>
          <a:p>
            <a:endParaRPr lang="en-GB" dirty="0"/>
          </a:p>
        </p:txBody>
      </p:sp>
      <p:sp>
        <p:nvSpPr>
          <p:cNvPr id="7" name="Content Placeholder 6"/>
          <p:cNvSpPr>
            <a:spLocks noGrp="1"/>
          </p:cNvSpPr>
          <p:nvPr>
            <p:ph sz="half" idx="2"/>
          </p:nvPr>
        </p:nvSpPr>
        <p:spPr>
          <a:xfrm>
            <a:off x="3419872" y="1407375"/>
            <a:ext cx="5256584" cy="3456384"/>
          </a:xfrm>
        </p:spPr>
        <p:txBody>
          <a:bodyPr>
            <a:normAutofit fontScale="92500" lnSpcReduction="20000"/>
          </a:bodyPr>
          <a:lstStyle/>
          <a:p>
            <a:r>
              <a:rPr lang="en-GB" sz="2200" b="1" dirty="0" smtClean="0"/>
              <a:t>learning outcomes show connections are made, but significance of parts to overall meaning is missing</a:t>
            </a:r>
          </a:p>
          <a:p>
            <a:endParaRPr lang="en-GB" sz="2200" b="1" dirty="0" smtClean="0"/>
          </a:p>
          <a:p>
            <a:r>
              <a:rPr lang="en-GB" sz="2400" dirty="0" smtClean="0"/>
              <a:t>As for unistructural plus… </a:t>
            </a:r>
            <a:r>
              <a:rPr lang="en-GB" sz="2400" dirty="0" smtClean="0">
                <a:latin typeface="Comic Sans MS" pitchFamily="66" charset="0"/>
              </a:rPr>
              <a:t>plants and animals live in habitats.  Different habitats are characterised by different living things. </a:t>
            </a:r>
          </a:p>
          <a:p>
            <a:endParaRPr lang="en-GB" sz="2400" dirty="0" smtClean="0">
              <a:latin typeface="Comic Sans MS" pitchFamily="66" charset="0"/>
            </a:endParaRPr>
          </a:p>
          <a:p>
            <a:r>
              <a:rPr lang="en-GB" sz="2400" dirty="0" smtClean="0">
                <a:solidFill>
                  <a:srgbClr val="FF0000"/>
                </a:solidFill>
              </a:rPr>
              <a:t>My definition statement has several relevant ideas about habitat.</a:t>
            </a:r>
            <a:endParaRPr lang="en-GB" sz="2400" dirty="0">
              <a:solidFill>
                <a:srgbClr val="FF0000"/>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08720"/>
            <a:ext cx="3002491" cy="4453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277901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4114800" cy="1143000"/>
          </a:xfrm>
        </p:spPr>
        <p:txBody>
          <a:bodyPr/>
          <a:lstStyle/>
          <a:p>
            <a:r>
              <a:rPr lang="en-GB" b="1" dirty="0" smtClean="0"/>
              <a:t>Relational </a:t>
            </a:r>
            <a:endParaRPr lang="en-GB" b="1" dirty="0"/>
          </a:p>
        </p:txBody>
      </p:sp>
      <p:sp>
        <p:nvSpPr>
          <p:cNvPr id="6" name="Content Placeholder 5"/>
          <p:cNvSpPr>
            <a:spLocks noGrp="1"/>
          </p:cNvSpPr>
          <p:nvPr>
            <p:ph sz="half" idx="1"/>
          </p:nvPr>
        </p:nvSpPr>
        <p:spPr/>
        <p:txBody>
          <a:bodyPr>
            <a:normAutofit fontScale="85000" lnSpcReduction="20000"/>
          </a:bodyPr>
          <a:lstStyle/>
          <a:p>
            <a:endParaRPr lang="en-GB" dirty="0"/>
          </a:p>
        </p:txBody>
      </p:sp>
      <p:sp>
        <p:nvSpPr>
          <p:cNvPr id="7" name="Content Placeholder 6"/>
          <p:cNvSpPr>
            <a:spLocks noGrp="1"/>
          </p:cNvSpPr>
          <p:nvPr>
            <p:ph sz="half" idx="2"/>
          </p:nvPr>
        </p:nvSpPr>
        <p:spPr>
          <a:xfrm>
            <a:off x="4572000" y="980728"/>
            <a:ext cx="4316288" cy="4320480"/>
          </a:xfrm>
        </p:spPr>
        <p:txBody>
          <a:bodyPr>
            <a:normAutofit fontScale="85000" lnSpcReduction="20000"/>
          </a:bodyPr>
          <a:lstStyle/>
          <a:p>
            <a:r>
              <a:rPr lang="en-GB" sz="2000" b="1" dirty="0" smtClean="0"/>
              <a:t>Learning outcomes show full connections are made, and synthesis of parts to the overall meaning</a:t>
            </a:r>
          </a:p>
          <a:p>
            <a:endParaRPr lang="en-GB" sz="2000" b="1" dirty="0"/>
          </a:p>
          <a:p>
            <a:r>
              <a:rPr lang="en-GB" sz="2000" b="1" dirty="0" smtClean="0"/>
              <a:t>As for multistructural plus… </a:t>
            </a:r>
            <a:r>
              <a:rPr lang="en-GB" sz="2000" dirty="0" smtClean="0">
                <a:latin typeface="Comic Sans MS" pitchFamily="66" charset="0"/>
              </a:rPr>
              <a:t>this is because the different environmental factors a habitat affect an organism’s chances of survival and reproduction.  For example, the environmental factors in a lake habitat are suited to the survival and reproduction of ducks, swans, water beetles, leeches and floating duckweed.</a:t>
            </a:r>
          </a:p>
          <a:p>
            <a:endParaRPr lang="en-GB" sz="2000" b="1" dirty="0"/>
          </a:p>
          <a:p>
            <a:r>
              <a:rPr lang="en-GB" sz="2000" b="1" dirty="0" smtClean="0">
                <a:solidFill>
                  <a:srgbClr val="FF0000"/>
                </a:solidFill>
              </a:rPr>
              <a:t>My definition statement has several related ideas about habitat, and links these in some way</a:t>
            </a:r>
            <a:endParaRPr lang="en-GB" sz="2000" b="1" dirty="0">
              <a:solidFill>
                <a:srgbClr val="FF000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28800"/>
            <a:ext cx="3877816" cy="4322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459427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4114800" cy="1143000"/>
          </a:xfrm>
        </p:spPr>
        <p:txBody>
          <a:bodyPr>
            <a:normAutofit/>
          </a:bodyPr>
          <a:lstStyle/>
          <a:p>
            <a:r>
              <a:rPr lang="en-GB" b="1" dirty="0" smtClean="0"/>
              <a:t>Extended abstract</a:t>
            </a:r>
            <a:endParaRPr lang="en-GB" b="1" dirty="0"/>
          </a:p>
        </p:txBody>
      </p:sp>
      <p:sp>
        <p:nvSpPr>
          <p:cNvPr id="6" name="Content Placeholder 5"/>
          <p:cNvSpPr>
            <a:spLocks noGrp="1"/>
          </p:cNvSpPr>
          <p:nvPr>
            <p:ph sz="half" idx="1"/>
          </p:nvPr>
        </p:nvSpPr>
        <p:spPr>
          <a:xfrm>
            <a:off x="457200" y="1600201"/>
            <a:ext cx="3250704" cy="4349079"/>
          </a:xfrm>
        </p:spPr>
        <p:txBody>
          <a:bodyPr>
            <a:normAutofit fontScale="85000" lnSpcReduction="20000"/>
          </a:bodyPr>
          <a:lstStyle/>
          <a:p>
            <a:endParaRPr lang="en-GB" dirty="0"/>
          </a:p>
        </p:txBody>
      </p:sp>
      <p:sp>
        <p:nvSpPr>
          <p:cNvPr id="7" name="Content Placeholder 6"/>
          <p:cNvSpPr>
            <a:spLocks noGrp="1"/>
          </p:cNvSpPr>
          <p:nvPr>
            <p:ph sz="half" idx="2"/>
          </p:nvPr>
        </p:nvSpPr>
        <p:spPr>
          <a:xfrm>
            <a:off x="4067944" y="1124744"/>
            <a:ext cx="5040627" cy="4096741"/>
          </a:xfrm>
        </p:spPr>
        <p:txBody>
          <a:bodyPr>
            <a:normAutofit fontScale="85000" lnSpcReduction="20000"/>
          </a:bodyPr>
          <a:lstStyle/>
          <a:p>
            <a:r>
              <a:rPr lang="en-GB" sz="2400" b="1" dirty="0" smtClean="0"/>
              <a:t>Learning outcomes go beyond subject and links are made to other concepts – generalisations</a:t>
            </a:r>
          </a:p>
          <a:p>
            <a:endParaRPr lang="en-GB" dirty="0"/>
          </a:p>
          <a:p>
            <a:r>
              <a:rPr lang="en-GB" b="1" dirty="0" smtClean="0"/>
              <a:t>As for relational plus… </a:t>
            </a:r>
            <a:r>
              <a:rPr lang="en-GB" sz="2400" dirty="0" smtClean="0"/>
              <a:t>I </a:t>
            </a:r>
            <a:r>
              <a:rPr lang="en-GB" sz="2400" dirty="0" smtClean="0">
                <a:latin typeface="Comic Sans MS" pitchFamily="66" charset="0"/>
              </a:rPr>
              <a:t>think we should care more about habitats, because changes affect the survival and reproduction of the organisms that live there</a:t>
            </a:r>
          </a:p>
          <a:p>
            <a:endParaRPr lang="en-GB" sz="2400" b="1" dirty="0">
              <a:latin typeface="Comic Sans MS" pitchFamily="66" charset="0"/>
            </a:endParaRPr>
          </a:p>
          <a:p>
            <a:r>
              <a:rPr lang="en-GB" sz="2400" b="1" dirty="0" smtClean="0"/>
              <a:t>My definition statement has several relevant ideas about habitat, links these and looks at these linked ideas in a new way</a:t>
            </a:r>
            <a:endParaRPr lang="en-GB"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37056"/>
            <a:ext cx="3240360" cy="368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970736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6148" name="Picture 4" descr="Solo taxonomy: Overview of SOLO taxono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51122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The Language of Learning</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95447741"/>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098576"/>
                <a:gridCol w="6131024"/>
              </a:tblGrid>
              <a:tr h="370840">
                <a:tc>
                  <a:txBody>
                    <a:bodyPr/>
                    <a:lstStyle/>
                    <a:p>
                      <a:r>
                        <a:rPr lang="en-GB" dirty="0" smtClean="0"/>
                        <a:t>SOLO level</a:t>
                      </a:r>
                      <a:endParaRPr lang="en-GB" dirty="0"/>
                    </a:p>
                  </a:txBody>
                  <a:tcPr/>
                </a:tc>
                <a:tc>
                  <a:txBody>
                    <a:bodyPr/>
                    <a:lstStyle/>
                    <a:p>
                      <a:r>
                        <a:rPr lang="en-GB" dirty="0" smtClean="0"/>
                        <a:t>Verbs</a:t>
                      </a:r>
                      <a:endParaRPr lang="en-GB" dirty="0"/>
                    </a:p>
                  </a:txBody>
                  <a:tcPr/>
                </a:tc>
              </a:tr>
              <a:tr h="370840">
                <a:tc>
                  <a:txBody>
                    <a:bodyPr/>
                    <a:lstStyle/>
                    <a:p>
                      <a:r>
                        <a:rPr lang="en-GB" dirty="0" smtClean="0"/>
                        <a:t>Unistructural</a:t>
                      </a:r>
                      <a:endParaRPr lang="en-GB" dirty="0"/>
                    </a:p>
                  </a:txBody>
                  <a:tcPr/>
                </a:tc>
                <a:tc>
                  <a:txBody>
                    <a:bodyPr/>
                    <a:lstStyle/>
                    <a:p>
                      <a:r>
                        <a:rPr lang="en-GB" dirty="0" smtClean="0"/>
                        <a:t>Define, identify, name, draw, find, label, match,</a:t>
                      </a:r>
                      <a:r>
                        <a:rPr lang="en-GB" baseline="0" dirty="0" smtClean="0"/>
                        <a:t> follow a simple procedure</a:t>
                      </a:r>
                      <a:endParaRPr lang="en-GB" dirty="0" smtClean="0"/>
                    </a:p>
                  </a:txBody>
                  <a:tcPr/>
                </a:tc>
              </a:tr>
              <a:tr h="370840">
                <a:tc>
                  <a:txBody>
                    <a:bodyPr/>
                    <a:lstStyle/>
                    <a:p>
                      <a:r>
                        <a:rPr lang="en-GB" dirty="0" smtClean="0"/>
                        <a:t>Multi</a:t>
                      </a:r>
                      <a:r>
                        <a:rPr lang="en-GB" baseline="0" dirty="0" smtClean="0"/>
                        <a:t>structural</a:t>
                      </a:r>
                      <a:endParaRPr lang="en-GB" dirty="0"/>
                    </a:p>
                  </a:txBody>
                  <a:tcPr/>
                </a:tc>
                <a:tc>
                  <a:txBody>
                    <a:bodyPr/>
                    <a:lstStyle/>
                    <a:p>
                      <a:r>
                        <a:rPr lang="en-GB" dirty="0" smtClean="0"/>
                        <a:t>Describe, list, outline, complete, continue,</a:t>
                      </a:r>
                      <a:r>
                        <a:rPr lang="en-GB" baseline="0" dirty="0" smtClean="0"/>
                        <a:t> combine</a:t>
                      </a:r>
                      <a:endParaRPr lang="en-GB" dirty="0"/>
                    </a:p>
                  </a:txBody>
                  <a:tcPr/>
                </a:tc>
              </a:tr>
              <a:tr h="370840">
                <a:tc>
                  <a:txBody>
                    <a:bodyPr/>
                    <a:lstStyle/>
                    <a:p>
                      <a:r>
                        <a:rPr lang="en-GB" dirty="0" smtClean="0"/>
                        <a:t>Relational</a:t>
                      </a:r>
                      <a:endParaRPr lang="en-GB" dirty="0"/>
                    </a:p>
                  </a:txBody>
                  <a:tcPr/>
                </a:tc>
                <a:tc>
                  <a:txBody>
                    <a:bodyPr/>
                    <a:lstStyle/>
                    <a:p>
                      <a:r>
                        <a:rPr lang="en-GB" dirty="0" smtClean="0"/>
                        <a:t>Sequence, classify, compare and contrast,</a:t>
                      </a:r>
                      <a:r>
                        <a:rPr lang="en-GB" baseline="0" dirty="0" smtClean="0"/>
                        <a:t> explain (cause and effect), analyse, form an analogy, organise, distinguish, question, relate, apply</a:t>
                      </a:r>
                      <a:endParaRPr lang="en-GB" dirty="0"/>
                    </a:p>
                  </a:txBody>
                  <a:tcPr/>
                </a:tc>
              </a:tr>
              <a:tr h="370840">
                <a:tc>
                  <a:txBody>
                    <a:bodyPr/>
                    <a:lstStyle/>
                    <a:p>
                      <a:r>
                        <a:rPr lang="en-GB" dirty="0" smtClean="0"/>
                        <a:t>Extended abstract</a:t>
                      </a:r>
                      <a:endParaRPr lang="en-GB" dirty="0"/>
                    </a:p>
                  </a:txBody>
                  <a:tcPr/>
                </a:tc>
                <a:tc>
                  <a:txBody>
                    <a:bodyPr/>
                    <a:lstStyle/>
                    <a:p>
                      <a:r>
                        <a:rPr lang="en-GB" dirty="0" smtClean="0"/>
                        <a:t>Generalise, predict, evaluate, reflect, hypothesise, theorise, create, prove, justify, argue,</a:t>
                      </a:r>
                      <a:r>
                        <a:rPr lang="en-GB" baseline="0" dirty="0" smtClean="0"/>
                        <a:t> compose, prioritise, design, construct, perform</a:t>
                      </a:r>
                      <a:endParaRPr lang="en-GB" dirty="0"/>
                    </a:p>
                  </a:txBody>
                  <a:tcPr/>
                </a:tc>
              </a:tr>
            </a:tbl>
          </a:graphicData>
        </a:graphic>
      </p:graphicFrame>
    </p:spTree>
    <p:extLst>
      <p:ext uri="{BB962C8B-B14F-4D97-AF65-F5344CB8AC3E}">
        <p14:creationId xmlns:p14="http://schemas.microsoft.com/office/powerpoint/2010/main" val="2204690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Interim Maths</a:t>
            </a:r>
            <a:endParaRPr lang="en-GB" dirty="0"/>
          </a:p>
        </p:txBody>
      </p:sp>
      <p:sp>
        <p:nvSpPr>
          <p:cNvPr id="3" name="Content Placeholder 2"/>
          <p:cNvSpPr>
            <a:spLocks noGrp="1"/>
          </p:cNvSpPr>
          <p:nvPr>
            <p:ph idx="1"/>
          </p:nvPr>
        </p:nvSpPr>
        <p:spPr/>
        <p:txBody>
          <a:bodyPr/>
          <a:lstStyle/>
          <a:p>
            <a:r>
              <a:rPr lang="en-GB" dirty="0"/>
              <a:t>What do the following indicate?</a:t>
            </a:r>
          </a:p>
          <a:p>
            <a:r>
              <a:rPr lang="en-GB" dirty="0"/>
              <a:t>Performance standard</a:t>
            </a:r>
          </a:p>
          <a:p>
            <a:r>
              <a:rPr lang="en-GB" dirty="0"/>
              <a:t>Trial test </a:t>
            </a:r>
            <a:r>
              <a:rPr lang="en-GB" dirty="0" smtClean="0"/>
              <a:t>materials</a:t>
            </a:r>
          </a:p>
          <a:p>
            <a:r>
              <a:rPr lang="en-GB" dirty="0" smtClean="0"/>
              <a:t>Arrangements for KS1 and Ks2 assessment</a:t>
            </a:r>
            <a:endParaRPr lang="en-GB" dirty="0"/>
          </a:p>
          <a:p>
            <a:endParaRPr lang="en-GB" dirty="0"/>
          </a:p>
        </p:txBody>
      </p:sp>
    </p:spTree>
    <p:extLst>
      <p:ext uri="{BB962C8B-B14F-4D97-AF65-F5344CB8AC3E}">
        <p14:creationId xmlns:p14="http://schemas.microsoft.com/office/powerpoint/2010/main" val="42300269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2" y="-15466"/>
            <a:ext cx="9141748" cy="6873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2158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ntroduction to SOLO taxonom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484784"/>
            <a:ext cx="7272808" cy="452630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Enriching and extending</a:t>
            </a:r>
            <a:endParaRPr lang="en-GB" dirty="0"/>
          </a:p>
        </p:txBody>
      </p:sp>
    </p:spTree>
    <p:extLst>
      <p:ext uri="{BB962C8B-B14F-4D97-AF65-F5344CB8AC3E}">
        <p14:creationId xmlns:p14="http://schemas.microsoft.com/office/powerpoint/2010/main" val="296612352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9921" y="3284985"/>
            <a:ext cx="4744080" cy="3573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868144" y="2915817"/>
            <a:ext cx="1800200" cy="369332"/>
          </a:xfrm>
          <a:prstGeom prst="rect">
            <a:avLst/>
          </a:prstGeom>
          <a:noFill/>
        </p:spPr>
        <p:txBody>
          <a:bodyPr wrap="square" rtlCol="0">
            <a:spAutoFit/>
          </a:bodyPr>
          <a:lstStyle/>
          <a:p>
            <a:r>
              <a:rPr lang="en-GB" dirty="0" smtClean="0"/>
              <a:t>…And Design</a:t>
            </a:r>
            <a:endParaRPr lang="en-GB"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6631"/>
            <a:ext cx="4752528" cy="3564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691679" y="4581128"/>
            <a:ext cx="3024337" cy="369332"/>
          </a:xfrm>
          <a:prstGeom prst="rect">
            <a:avLst/>
          </a:prstGeom>
          <a:noFill/>
        </p:spPr>
        <p:txBody>
          <a:bodyPr wrap="square" rtlCol="0">
            <a:spAutoFit/>
          </a:bodyPr>
          <a:lstStyle/>
          <a:p>
            <a:r>
              <a:rPr lang="en-GB" dirty="0"/>
              <a:t>t</a:t>
            </a:r>
            <a:r>
              <a:rPr lang="en-GB" dirty="0" smtClean="0"/>
              <a:t>o scaffold deeper learning</a:t>
            </a:r>
            <a:endParaRPr lang="en-GB" dirty="0"/>
          </a:p>
        </p:txBody>
      </p:sp>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38477" y="4950460"/>
            <a:ext cx="549768" cy="553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611114" y="5071493"/>
            <a:ext cx="1836362" cy="369332"/>
          </a:xfrm>
          <a:prstGeom prst="rect">
            <a:avLst/>
          </a:prstGeom>
          <a:noFill/>
        </p:spPr>
        <p:txBody>
          <a:bodyPr wrap="square" rtlCol="0">
            <a:spAutoFit/>
          </a:bodyPr>
          <a:lstStyle/>
          <a:p>
            <a:r>
              <a:rPr lang="en-GB" dirty="0" smtClean="0"/>
              <a:t>ARE Mastery? </a:t>
            </a:r>
            <a:endParaRPr lang="en-GB" dirty="0"/>
          </a:p>
        </p:txBody>
      </p:sp>
      <p:pic>
        <p:nvPicPr>
          <p:cNvPr id="1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1498" y="5665944"/>
            <a:ext cx="549768" cy="553803"/>
          </a:xfrm>
          <a:prstGeom prst="rect">
            <a:avLst/>
          </a:prstGeom>
          <a:solidFill>
            <a:srgbClr val="92D050"/>
          </a:solidFill>
          <a:ln>
            <a:noFill/>
          </a:ln>
          <a:effectLst/>
          <a:extLst/>
        </p:spPr>
      </p:pic>
      <p:sp>
        <p:nvSpPr>
          <p:cNvPr id="11" name="TextBox 10"/>
          <p:cNvSpPr txBox="1"/>
          <p:nvPr/>
        </p:nvSpPr>
        <p:spPr>
          <a:xfrm>
            <a:off x="2088659" y="5707826"/>
            <a:ext cx="3049818" cy="369332"/>
          </a:xfrm>
          <a:prstGeom prst="rect">
            <a:avLst/>
          </a:prstGeom>
          <a:noFill/>
        </p:spPr>
        <p:txBody>
          <a:bodyPr wrap="square" rtlCol="0">
            <a:spAutoFit/>
          </a:bodyPr>
          <a:lstStyle/>
          <a:p>
            <a:r>
              <a:rPr lang="en-GB" dirty="0" smtClean="0"/>
              <a:t>ARE+ Enriched Mastery?</a:t>
            </a:r>
            <a:endParaRPr lang="en-GB" dirty="0"/>
          </a:p>
        </p:txBody>
      </p:sp>
    </p:spTree>
    <p:extLst>
      <p:ext uri="{BB962C8B-B14F-4D97-AF65-F5344CB8AC3E}">
        <p14:creationId xmlns:p14="http://schemas.microsoft.com/office/powerpoint/2010/main" val="156361630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Writing to </a:t>
            </a:r>
            <a:r>
              <a:rPr lang="en-GB" dirty="0" smtClean="0"/>
              <a:t>persuade from…</a:t>
            </a:r>
            <a:endParaRPr lang="en-GB" dirty="0"/>
          </a:p>
        </p:txBody>
      </p:sp>
      <p:sp>
        <p:nvSpPr>
          <p:cNvPr id="5" name="Content Placeholder 4"/>
          <p:cNvSpPr>
            <a:spLocks noGrp="1"/>
          </p:cNvSpPr>
          <p:nvPr>
            <p:ph idx="1"/>
          </p:nvPr>
        </p:nvSpPr>
        <p:spPr>
          <a:xfrm>
            <a:off x="3563888" y="2492896"/>
            <a:ext cx="4474840" cy="2304256"/>
          </a:xfrm>
        </p:spPr>
        <p:txBody>
          <a:bodyPr/>
          <a:lstStyle/>
          <a:p>
            <a:r>
              <a:rPr lang="en-GB" dirty="0" smtClean="0"/>
              <a:t>What is persuasion?</a:t>
            </a:r>
          </a:p>
          <a:p>
            <a:r>
              <a:rPr lang="en-GB" dirty="0" smtClean="0"/>
              <a:t>I have never heard the word before and don’t know what it means.</a:t>
            </a:r>
            <a:endParaRPr lang="en-GB"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456" y="1484784"/>
            <a:ext cx="2475780" cy="3672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640785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Through the next three phases to…. </a:t>
            </a:r>
            <a:r>
              <a:rPr lang="en-GB" dirty="0" smtClean="0"/>
              <a:t>Writing to persuade</a:t>
            </a:r>
            <a:endParaRPr lang="en-GB" dirty="0"/>
          </a:p>
        </p:txBody>
      </p:sp>
      <p:sp>
        <p:nvSpPr>
          <p:cNvPr id="3" name="Content Placeholder 2"/>
          <p:cNvSpPr>
            <a:spLocks noGrp="1"/>
          </p:cNvSpPr>
          <p:nvPr>
            <p:ph idx="1"/>
          </p:nvPr>
        </p:nvSpPr>
        <p:spPr>
          <a:xfrm>
            <a:off x="3851920" y="1600201"/>
            <a:ext cx="4834880" cy="4349080"/>
          </a:xfrm>
        </p:spPr>
        <p:txBody>
          <a:bodyPr>
            <a:normAutofit fontScale="92500" lnSpcReduction="10000"/>
          </a:bodyPr>
          <a:lstStyle/>
          <a:p>
            <a:pPr marL="0" indent="0">
              <a:buNone/>
            </a:pPr>
            <a:r>
              <a:rPr lang="en-GB" dirty="0" smtClean="0"/>
              <a:t>I can write to persuade (purpose) an audience (headteacher) to keep or abandon school uniform.  Form (possibly a letter- or a speech) to be decided by pupils and teachers together (</a:t>
            </a:r>
            <a:r>
              <a:rPr lang="en-GB" dirty="0" smtClean="0">
                <a:solidFill>
                  <a:srgbClr val="FF0000"/>
                </a:solidFill>
              </a:rPr>
              <a:t>to make it particularly challenging ask pupils to write from the point of view they do not share personally.)</a:t>
            </a:r>
          </a:p>
          <a:p>
            <a:pPr marL="0" indent="0">
              <a:buNone/>
            </a:pPr>
            <a:endParaRPr lang="en-GB"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28800"/>
            <a:ext cx="3269552"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234736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0"/>
            <a:ext cx="9252520" cy="6939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96818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0192" y="1461822"/>
            <a:ext cx="1584176" cy="3960440"/>
          </a:xfrm>
          <a:ln w="28575">
            <a:solidFill>
              <a:schemeClr val="tx1"/>
            </a:solidFill>
          </a:ln>
        </p:spPr>
        <p:txBody>
          <a:bodyPr>
            <a:noAutofit/>
          </a:bodyPr>
          <a:lstStyle/>
          <a:p>
            <a:r>
              <a:rPr lang="en-GB" sz="2400" dirty="0"/>
              <a:t>Solo Taxonomy</a:t>
            </a:r>
            <a:br>
              <a:rPr lang="en-GB" sz="2400" dirty="0"/>
            </a:br>
            <a:r>
              <a:rPr lang="en-GB" sz="2400" dirty="0"/>
              <a:t>~</a:t>
            </a:r>
            <a:br>
              <a:rPr lang="en-GB" sz="2400" dirty="0"/>
            </a:br>
            <a:r>
              <a:rPr lang="en-GB" sz="2400" dirty="0"/>
              <a:t> Planning </a:t>
            </a:r>
            <a:br>
              <a:rPr lang="en-GB" sz="2400" dirty="0"/>
            </a:br>
            <a:r>
              <a:rPr lang="en-GB" sz="2400" dirty="0"/>
              <a:t>a </a:t>
            </a:r>
            <a:br>
              <a:rPr lang="en-GB" sz="2400" dirty="0"/>
            </a:br>
            <a:r>
              <a:rPr lang="en-GB" sz="2400" dirty="0"/>
              <a:t>Sequence </a:t>
            </a:r>
            <a:br>
              <a:rPr lang="en-GB" sz="2400" dirty="0"/>
            </a:br>
            <a:r>
              <a:rPr lang="en-GB" sz="2400" dirty="0"/>
              <a:t>of </a:t>
            </a:r>
            <a:br>
              <a:rPr lang="en-GB" sz="2400" dirty="0"/>
            </a:br>
            <a:r>
              <a:rPr lang="en-GB" sz="2400" dirty="0"/>
              <a:t>Learning</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6084168" cy="6884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utoShape 4"/>
          <p:cNvSpPr>
            <a:spLocks noChangeAspect="1" noChangeArrowheads="1"/>
          </p:cNvSpPr>
          <p:nvPr/>
        </p:nvSpPr>
        <p:spPr bwMode="auto">
          <a:xfrm>
            <a:off x="152400" y="-4556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35" tIns="45718" rIns="91435" bIns="45718" numCol="1" anchor="t" anchorCtr="0" compatLnSpc="1">
            <a:prstTxWarp prst="textNoShape">
              <a:avLst/>
            </a:prstTxWarp>
          </a:bodyPr>
          <a:lstStyle/>
          <a:p>
            <a:endParaRPr lang="en-GB"/>
          </a:p>
        </p:txBody>
      </p:sp>
    </p:spTree>
    <p:extLst>
      <p:ext uri="{BB962C8B-B14F-4D97-AF65-F5344CB8AC3E}">
        <p14:creationId xmlns:p14="http://schemas.microsoft.com/office/powerpoint/2010/main" val="365855871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From Surface to Deep</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160748"/>
            <a:ext cx="6124158" cy="3672408"/>
          </a:xfrm>
        </p:spPr>
      </p:pic>
      <p:sp>
        <p:nvSpPr>
          <p:cNvPr id="5" name="TextBox 4"/>
          <p:cNvSpPr txBox="1"/>
          <p:nvPr/>
        </p:nvSpPr>
        <p:spPr>
          <a:xfrm>
            <a:off x="6228184" y="5759678"/>
            <a:ext cx="2736304" cy="523220"/>
          </a:xfrm>
          <a:prstGeom prst="rect">
            <a:avLst/>
          </a:prstGeom>
          <a:noFill/>
        </p:spPr>
        <p:txBody>
          <a:bodyPr wrap="square" rtlCol="0">
            <a:spAutoFit/>
          </a:bodyPr>
          <a:lstStyle/>
          <a:p>
            <a:r>
              <a:rPr lang="en-GB" sz="1400" dirty="0" smtClean="0"/>
              <a:t>Bright Spots: 10</a:t>
            </a:r>
            <a:r>
              <a:rPr lang="en-GB" sz="1400" baseline="30000" dirty="0" smtClean="0"/>
              <a:t>th</a:t>
            </a:r>
            <a:r>
              <a:rPr lang="en-GB" sz="1400" dirty="0" smtClean="0"/>
              <a:t> September 2014</a:t>
            </a:r>
          </a:p>
          <a:p>
            <a:r>
              <a:rPr lang="en-GB" sz="1400" dirty="0" smtClean="0"/>
              <a:t>Biggs &amp; Collis, 1982</a:t>
            </a:r>
            <a:endParaRPr lang="en-GB" sz="1400"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348880"/>
            <a:ext cx="1511300"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32716" y="4869160"/>
            <a:ext cx="7299724" cy="923330"/>
          </a:xfrm>
          <a:prstGeom prst="rect">
            <a:avLst/>
          </a:prstGeom>
          <a:solidFill>
            <a:srgbClr val="FFFF00"/>
          </a:solidFill>
        </p:spPr>
        <p:txBody>
          <a:bodyPr wrap="square">
            <a:spAutoFit/>
          </a:bodyPr>
          <a:lstStyle/>
          <a:p>
            <a:r>
              <a:rPr lang="en-GB" dirty="0" smtClean="0"/>
              <a:t>In what circumstances would it be appropriate for higher attaining pupils to be using the following year’s curriculum objectives </a:t>
            </a:r>
            <a:r>
              <a:rPr lang="en-GB" b="1" dirty="0" smtClean="0"/>
              <a:t>rather than</a:t>
            </a:r>
            <a:r>
              <a:rPr lang="en-GB" dirty="0" smtClean="0"/>
              <a:t> deepening their learning in the age relevant curriculum?</a:t>
            </a:r>
            <a:endParaRPr lang="en-GB" dirty="0"/>
          </a:p>
        </p:txBody>
      </p:sp>
    </p:spTree>
    <p:extLst>
      <p:ext uri="{BB962C8B-B14F-4D97-AF65-F5344CB8AC3E}">
        <p14:creationId xmlns:p14="http://schemas.microsoft.com/office/powerpoint/2010/main" val="80587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8640"/>
            <a:ext cx="8229600" cy="868958"/>
          </a:xfrm>
        </p:spPr>
        <p:txBody>
          <a:bodyPr/>
          <a:lstStyle/>
          <a:p>
            <a:r>
              <a:rPr lang="en-GB" dirty="0" smtClean="0"/>
              <a:t>Managers programme</a:t>
            </a:r>
            <a:endParaRPr lang="en-GB" dirty="0"/>
          </a:p>
        </p:txBody>
      </p:sp>
      <p:sp>
        <p:nvSpPr>
          <p:cNvPr id="3" name="Content Placeholder 2"/>
          <p:cNvSpPr>
            <a:spLocks noGrp="1"/>
          </p:cNvSpPr>
          <p:nvPr>
            <p:ph idx="1"/>
          </p:nvPr>
        </p:nvSpPr>
        <p:spPr>
          <a:xfrm>
            <a:off x="-7390" y="1124744"/>
            <a:ext cx="8229600" cy="5001419"/>
          </a:xfrm>
        </p:spPr>
        <p:txBody>
          <a:bodyPr>
            <a:normAutofit fontScale="62500" lnSpcReduction="20000"/>
          </a:bodyPr>
          <a:lstStyle/>
          <a:p>
            <a:r>
              <a:rPr lang="en-GB" sz="2200" b="1" dirty="0"/>
              <a:t>This programme for leaders of provision for higher attaining pupils is to be developed over six integrated sessions aimed at enabling middle leaders to develop curricular, teaching and learning strategies to  enrich learning experiences of and challenge thinking</a:t>
            </a:r>
            <a:r>
              <a:rPr lang="en-GB" sz="2200" b="1" dirty="0" smtClean="0"/>
              <a:t>.</a:t>
            </a:r>
          </a:p>
          <a:p>
            <a:r>
              <a:rPr lang="en-GB" sz="2900" dirty="0"/>
              <a:t>6 X </a:t>
            </a:r>
            <a:r>
              <a:rPr lang="en-GB" sz="2900" dirty="0" smtClean="0"/>
              <a:t>half </a:t>
            </a:r>
            <a:r>
              <a:rPr lang="en-GB" sz="2900" dirty="0"/>
              <a:t>day sessions  one each half term across the calendar </a:t>
            </a:r>
            <a:r>
              <a:rPr lang="en-GB" sz="2900" dirty="0" smtClean="0"/>
              <a:t>year</a:t>
            </a:r>
          </a:p>
          <a:p>
            <a:r>
              <a:rPr lang="en-GB" sz="2900" b="1" dirty="0" smtClean="0"/>
              <a:t>Course leaders</a:t>
            </a:r>
            <a:r>
              <a:rPr lang="en-GB" sz="2900" dirty="0" smtClean="0"/>
              <a:t>:  Ian </a:t>
            </a:r>
            <a:r>
              <a:rPr lang="en-GB" sz="2900" dirty="0"/>
              <a:t>Troup;  Primary </a:t>
            </a:r>
            <a:r>
              <a:rPr lang="en-GB" sz="2900" dirty="0" smtClean="0"/>
              <a:t>Inspector; Sarah </a:t>
            </a:r>
            <a:r>
              <a:rPr lang="en-GB" sz="2900" dirty="0"/>
              <a:t>Sedgwick; Teaching and Learning </a:t>
            </a:r>
            <a:r>
              <a:rPr lang="en-GB" sz="2900" dirty="0" smtClean="0"/>
              <a:t>adviser;  Subject </a:t>
            </a:r>
            <a:r>
              <a:rPr lang="en-GB" sz="2900" dirty="0"/>
              <a:t>inspectors/consultants for English, Mathematics, science and </a:t>
            </a:r>
            <a:r>
              <a:rPr lang="en-GB" sz="2900" dirty="0" smtClean="0"/>
              <a:t>computing</a:t>
            </a:r>
          </a:p>
          <a:p>
            <a:r>
              <a:rPr lang="en-GB" sz="2900" dirty="0"/>
              <a:t>The </a:t>
            </a:r>
            <a:r>
              <a:rPr lang="en-GB" sz="2900" b="1" dirty="0"/>
              <a:t>aim</a:t>
            </a:r>
            <a:r>
              <a:rPr lang="en-GB" sz="2900" dirty="0"/>
              <a:t> of the course is to equip leaders, who are responsible for the highest attainers, to develop strategic and practical responses to meeting their pupils' needs and developing the quality of provision in their schools.  The programme includes six half day sessions one each half term from spring 2016.  delegates will be expected to complete a GAP task between each session.</a:t>
            </a:r>
          </a:p>
          <a:p>
            <a:r>
              <a:rPr lang="en-GB" sz="2900" b="1" dirty="0"/>
              <a:t>Session 1</a:t>
            </a:r>
            <a:r>
              <a:rPr lang="en-GB" sz="2900" dirty="0"/>
              <a:t> </a:t>
            </a:r>
            <a:r>
              <a:rPr lang="en-GB" sz="2900" dirty="0" smtClean="0"/>
              <a:t>reviewing </a:t>
            </a:r>
            <a:r>
              <a:rPr lang="en-GB" sz="2900" dirty="0"/>
              <a:t>how best to  develop enriched and </a:t>
            </a:r>
            <a:r>
              <a:rPr lang="en-GB" sz="2900" dirty="0" smtClean="0"/>
              <a:t>extended </a:t>
            </a:r>
            <a:r>
              <a:rPr lang="en-GB" sz="2900" dirty="0"/>
              <a:t>learning experiences for higher attaining pupils utilising SOLO Taxonomy amongst other tools.</a:t>
            </a:r>
          </a:p>
          <a:p>
            <a:r>
              <a:rPr lang="en-GB" sz="2900" b="1" dirty="0"/>
              <a:t>Sessions 2 - 4 </a:t>
            </a:r>
            <a:r>
              <a:rPr lang="en-GB" sz="2900" dirty="0"/>
              <a:t>subject based  sessions including English, Mathematics, Computing and Science</a:t>
            </a:r>
          </a:p>
          <a:p>
            <a:r>
              <a:rPr lang="en-GB" sz="2900" b="1" dirty="0"/>
              <a:t>Session 6</a:t>
            </a:r>
            <a:r>
              <a:rPr lang="en-GB" sz="2900" dirty="0"/>
              <a:t> Consolidation, evaluation and forward planning</a:t>
            </a:r>
          </a:p>
        </p:txBody>
      </p:sp>
    </p:spTree>
    <p:extLst>
      <p:ext uri="{BB962C8B-B14F-4D97-AF65-F5344CB8AC3E}">
        <p14:creationId xmlns:p14="http://schemas.microsoft.com/office/powerpoint/2010/main" val="194522199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6056" y="1412776"/>
            <a:ext cx="3826768" cy="3816424"/>
          </a:xfrm>
        </p:spPr>
        <p:txBody>
          <a:bodyPr/>
          <a:lstStyle/>
          <a:p>
            <a:r>
              <a:rPr lang="en-GB" dirty="0" smtClean="0"/>
              <a:t>Deep thinking…?</a:t>
            </a:r>
            <a:br>
              <a:rPr lang="en-GB" dirty="0" smtClean="0"/>
            </a:br>
            <a:r>
              <a:rPr lang="en-GB" dirty="0"/>
              <a:t/>
            </a:r>
            <a:br>
              <a:rPr lang="en-GB" dirty="0"/>
            </a:br>
            <a:r>
              <a:rPr lang="en-GB" dirty="0" smtClean="0"/>
              <a:t>What questions are posed about current classroom practices?</a:t>
            </a:r>
            <a:endParaRPr lang="en-GB" dirty="0"/>
          </a:p>
        </p:txBody>
      </p:sp>
      <p:pic>
        <p:nvPicPr>
          <p:cNvPr id="2050" name="Picture 2" descr="C:\Users\Hantsnet\AppData\Local\Microsoft\Windows\Temporary Internet Files\Content.IE5\GU6PMFPB\homer12[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340768"/>
            <a:ext cx="4557591" cy="4565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2145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Interim </a:t>
            </a:r>
            <a:r>
              <a:rPr lang="en-GB" dirty="0"/>
              <a:t>E</a:t>
            </a:r>
            <a:r>
              <a:rPr lang="en-GB" dirty="0" smtClean="0"/>
              <a:t>nglish</a:t>
            </a:r>
            <a:endParaRPr lang="en-GB" dirty="0"/>
          </a:p>
        </p:txBody>
      </p:sp>
      <p:sp>
        <p:nvSpPr>
          <p:cNvPr id="3" name="Content Placeholder 2"/>
          <p:cNvSpPr>
            <a:spLocks noGrp="1"/>
          </p:cNvSpPr>
          <p:nvPr>
            <p:ph idx="1"/>
          </p:nvPr>
        </p:nvSpPr>
        <p:spPr/>
        <p:txBody>
          <a:bodyPr/>
          <a:lstStyle/>
          <a:p>
            <a:r>
              <a:rPr lang="en-GB" dirty="0" smtClean="0"/>
              <a:t>What do the following indicate?</a:t>
            </a:r>
          </a:p>
          <a:p>
            <a:r>
              <a:rPr lang="en-GB" dirty="0" smtClean="0"/>
              <a:t>Performance standard</a:t>
            </a:r>
          </a:p>
          <a:p>
            <a:r>
              <a:rPr lang="en-GB" dirty="0" smtClean="0"/>
              <a:t>Trial test materials</a:t>
            </a:r>
          </a:p>
          <a:p>
            <a:pPr lvl="0"/>
            <a:r>
              <a:rPr lang="en-GB" dirty="0">
                <a:solidFill>
                  <a:prstClr val="black"/>
                </a:solidFill>
              </a:rPr>
              <a:t>Arrangements for KS1 and Ks2 assessment</a:t>
            </a:r>
          </a:p>
          <a:p>
            <a:endParaRPr lang="en-GB" dirty="0"/>
          </a:p>
        </p:txBody>
      </p:sp>
    </p:spTree>
    <p:extLst>
      <p:ext uri="{BB962C8B-B14F-4D97-AF65-F5344CB8AC3E}">
        <p14:creationId xmlns:p14="http://schemas.microsoft.com/office/powerpoint/2010/main" val="71546284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6419055" cy="1143000"/>
          </a:xfrm>
        </p:spPr>
        <p:txBody>
          <a:bodyPr/>
          <a:lstStyle/>
          <a:p>
            <a:r>
              <a:rPr lang="en-GB" sz="3600" b="1" dirty="0"/>
              <a:t>Depth of </a:t>
            </a:r>
            <a:r>
              <a:rPr lang="en-GB" sz="3600" b="1" dirty="0" smtClean="0"/>
              <a:t>Knowledge or DOK</a:t>
            </a:r>
            <a:r>
              <a:rPr lang="en-GB" sz="3600" b="1" dirty="0"/>
              <a:t/>
            </a:r>
            <a:br>
              <a:rPr lang="en-GB" sz="3600" b="1" dirty="0"/>
            </a:br>
            <a:r>
              <a:rPr lang="en-GB" sz="1800" b="1" dirty="0" smtClean="0"/>
              <a:t>(</a:t>
            </a:r>
            <a:r>
              <a:rPr lang="en-GB" sz="1800" dirty="0" smtClean="0"/>
              <a:t>Norman </a:t>
            </a:r>
            <a:r>
              <a:rPr lang="en-GB" sz="1800" dirty="0"/>
              <a:t>L. Webb </a:t>
            </a:r>
            <a:r>
              <a:rPr lang="en-GB" sz="1800" dirty="0" smtClean="0"/>
              <a:t>2002 )</a:t>
            </a:r>
            <a:endParaRPr lang="en-GB" sz="1800" dirty="0"/>
          </a:p>
        </p:txBody>
      </p:sp>
      <p:sp>
        <p:nvSpPr>
          <p:cNvPr id="6" name="Content Placeholder 5"/>
          <p:cNvSpPr>
            <a:spLocks noGrp="1"/>
          </p:cNvSpPr>
          <p:nvPr>
            <p:ph idx="1"/>
          </p:nvPr>
        </p:nvSpPr>
        <p:spPr>
          <a:xfrm>
            <a:off x="457200" y="1988839"/>
            <a:ext cx="8686800" cy="3960441"/>
          </a:xfrm>
        </p:spPr>
        <p:txBody>
          <a:bodyPr>
            <a:normAutofit/>
          </a:bodyPr>
          <a:lstStyle/>
          <a:p>
            <a:r>
              <a:rPr lang="en-GB" sz="2000" dirty="0" smtClean="0"/>
              <a:t>Used by NY Department of Education </a:t>
            </a:r>
          </a:p>
          <a:p>
            <a:r>
              <a:rPr lang="en-GB" sz="2000" dirty="0" smtClean="0"/>
              <a:t>Provides </a:t>
            </a:r>
            <a:r>
              <a:rPr lang="en-GB" sz="2000" dirty="0"/>
              <a:t>a vocabulary and a frame of reference when thinking about </a:t>
            </a:r>
            <a:r>
              <a:rPr lang="en-GB" sz="2000" dirty="0" smtClean="0"/>
              <a:t>how pupils engage with learning content</a:t>
            </a:r>
          </a:p>
          <a:p>
            <a:r>
              <a:rPr lang="en-GB" sz="2000" dirty="0" smtClean="0"/>
              <a:t>Offers </a:t>
            </a:r>
            <a:r>
              <a:rPr lang="en-GB" sz="2000" dirty="0"/>
              <a:t>a common language to understand </a:t>
            </a:r>
            <a:r>
              <a:rPr lang="en-GB" sz="2000" dirty="0" smtClean="0"/>
              <a:t>cognitive demand</a:t>
            </a:r>
          </a:p>
          <a:p>
            <a:r>
              <a:rPr lang="en-GB" sz="2000" dirty="0" smtClean="0"/>
              <a:t>Has 4 </a:t>
            </a:r>
            <a:r>
              <a:rPr lang="en-GB" sz="2000" dirty="0"/>
              <a:t>DOK levels that grow in cognitive complexity and provide educators a lens on creating more cognitively engaging and challenging </a:t>
            </a:r>
            <a:r>
              <a:rPr lang="en-GB" sz="2000" dirty="0" smtClean="0"/>
              <a:t>tasks</a:t>
            </a:r>
          </a:p>
          <a:p>
            <a:r>
              <a:rPr lang="en-GB" sz="2000" dirty="0" smtClean="0"/>
              <a:t>Is linked to Bloom’s Taxonomy</a:t>
            </a:r>
          </a:p>
          <a:p>
            <a:endParaRPr lang="en-GB" sz="2000" dirty="0"/>
          </a:p>
          <a:p>
            <a:r>
              <a:rPr lang="en-GB" sz="1600" dirty="0" smtClean="0">
                <a:hlinkClick r:id="rId2"/>
              </a:rPr>
              <a:t>http</a:t>
            </a:r>
            <a:r>
              <a:rPr lang="en-GB" sz="1600" dirty="0">
                <a:hlinkClick r:id="rId2"/>
              </a:rPr>
              <a:t>://</a:t>
            </a:r>
            <a:r>
              <a:rPr lang="en-GB" sz="1600" dirty="0" smtClean="0">
                <a:hlinkClick r:id="rId2"/>
              </a:rPr>
              <a:t>schools.nyc.gov/Academics/CommonCoreLibrary/ProfessionalLearning/DOK/default.htm</a:t>
            </a:r>
            <a:endParaRPr lang="en-GB" sz="1600" dirty="0" smtClean="0"/>
          </a:p>
          <a:p>
            <a:endParaRPr lang="en-GB" sz="2400" dirty="0"/>
          </a:p>
          <a:p>
            <a:endParaRPr lang="en-GB" dirty="0"/>
          </a:p>
        </p:txBody>
      </p:sp>
    </p:spTree>
    <p:extLst>
      <p:ext uri="{BB962C8B-B14F-4D97-AF65-F5344CB8AC3E}">
        <p14:creationId xmlns:p14="http://schemas.microsoft.com/office/powerpoint/2010/main" val="379386884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889" y="-99391"/>
            <a:ext cx="9587889" cy="69219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269538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81390"/>
            <a:ext cx="9433048" cy="70747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567110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7" y="925561"/>
            <a:ext cx="6155398" cy="4616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7236296" y="1556792"/>
            <a:ext cx="1224136" cy="243143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1400" dirty="0" smtClean="0"/>
              <a:t>It’s not Bloom’s by another name and it’s not harder learning ~ </a:t>
            </a:r>
            <a:r>
              <a:rPr lang="en-GB" dirty="0" smtClean="0"/>
              <a:t>it’s deeper learning!</a:t>
            </a:r>
            <a:endParaRPr lang="en-GB" dirty="0"/>
          </a:p>
        </p:txBody>
      </p:sp>
    </p:spTree>
    <p:extLst>
      <p:ext uri="{BB962C8B-B14F-4D97-AF65-F5344CB8AC3E}">
        <p14:creationId xmlns:p14="http://schemas.microsoft.com/office/powerpoint/2010/main" val="1645550696"/>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9290" y="1518929"/>
            <a:ext cx="2805585" cy="3161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438215"/>
            <a:ext cx="2928537" cy="2198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382" y="438215"/>
            <a:ext cx="2898700" cy="2176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829" y="2709165"/>
            <a:ext cx="2915742" cy="2189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71382" y="2709164"/>
            <a:ext cx="2898700" cy="2176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3991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057287"/>
            <a:ext cx="7416824" cy="4930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555776" y="5966594"/>
            <a:ext cx="5184576" cy="430887"/>
          </a:xfrm>
          <a:prstGeom prst="rect">
            <a:avLst/>
          </a:prstGeom>
        </p:spPr>
        <p:txBody>
          <a:bodyPr wrap="square">
            <a:spAutoFit/>
          </a:bodyPr>
          <a:lstStyle/>
          <a:p>
            <a:r>
              <a:rPr lang="en-GB" sz="1100" dirty="0"/>
              <a:t>© 2009 Karin Hess permission to reproduce is given when authorship is fully cited  khess@nciea.org</a:t>
            </a:r>
          </a:p>
        </p:txBody>
      </p:sp>
    </p:spTree>
    <p:extLst>
      <p:ext uri="{BB962C8B-B14F-4D97-AF65-F5344CB8AC3E}">
        <p14:creationId xmlns:p14="http://schemas.microsoft.com/office/powerpoint/2010/main" val="330796708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Benefits</a:t>
            </a:r>
            <a:r>
              <a:rPr lang="en-GB" dirty="0" smtClean="0"/>
              <a:t>?</a:t>
            </a:r>
            <a:br>
              <a:rPr lang="en-GB" dirty="0" smtClean="0"/>
            </a:br>
            <a:r>
              <a:rPr lang="en-GB" dirty="0" smtClean="0"/>
              <a:t> </a:t>
            </a:r>
            <a:r>
              <a:rPr lang="en-GB" sz="1800" dirty="0">
                <a:solidFill>
                  <a:srgbClr val="0070C0"/>
                </a:solidFill>
                <a:hlinkClick r:id="rId2"/>
              </a:rPr>
              <a:t>https://</a:t>
            </a:r>
            <a:r>
              <a:rPr lang="en-GB" sz="1800" dirty="0" smtClean="0">
                <a:solidFill>
                  <a:srgbClr val="0070C0"/>
                </a:solidFill>
                <a:hlinkClick r:id="rId2"/>
              </a:rPr>
              <a:t>www.youtube.com/watch?v=iQWvc6qhTds</a:t>
            </a:r>
            <a:r>
              <a:rPr lang="en-GB" sz="1800" dirty="0" smtClean="0">
                <a:solidFill>
                  <a:srgbClr val="0070C0"/>
                </a:solidFill>
              </a:rPr>
              <a:t/>
            </a:r>
            <a:br>
              <a:rPr lang="en-GB" sz="1800" dirty="0" smtClean="0">
                <a:solidFill>
                  <a:srgbClr val="0070C0"/>
                </a:solidFill>
              </a:rPr>
            </a:br>
            <a:endParaRPr lang="en-GB" dirty="0">
              <a:solidFill>
                <a:srgbClr val="0070C0"/>
              </a:solidFill>
            </a:endParaRPr>
          </a:p>
        </p:txBody>
      </p:sp>
      <p:sp>
        <p:nvSpPr>
          <p:cNvPr id="3" name="Content Placeholder 2"/>
          <p:cNvSpPr>
            <a:spLocks noGrp="1"/>
          </p:cNvSpPr>
          <p:nvPr>
            <p:ph idx="1"/>
          </p:nvPr>
        </p:nvSpPr>
        <p:spPr>
          <a:xfrm>
            <a:off x="611560" y="1340768"/>
            <a:ext cx="7344816" cy="4392488"/>
          </a:xfrm>
        </p:spPr>
        <p:txBody>
          <a:bodyPr>
            <a:normAutofit fontScale="70000" lnSpcReduction="20000"/>
          </a:bodyPr>
          <a:lstStyle/>
          <a:p>
            <a:r>
              <a:rPr lang="en-GB" sz="2400" dirty="0" smtClean="0"/>
              <a:t>Pupils </a:t>
            </a:r>
            <a:r>
              <a:rPr lang="en-GB" sz="2400" dirty="0"/>
              <a:t>learn more </a:t>
            </a:r>
            <a:r>
              <a:rPr lang="en-GB" sz="2400" dirty="0" smtClean="0"/>
              <a:t>deeply</a:t>
            </a:r>
            <a:endParaRPr lang="en-GB" sz="2400" dirty="0"/>
          </a:p>
          <a:p>
            <a:pPr marL="0" indent="0">
              <a:buNone/>
            </a:pPr>
            <a:endParaRPr lang="en-GB" sz="2400" dirty="0"/>
          </a:p>
          <a:p>
            <a:r>
              <a:rPr lang="en-GB" sz="2400" dirty="0"/>
              <a:t>As a result of </a:t>
            </a:r>
            <a:r>
              <a:rPr lang="en-GB" sz="2400" dirty="0" smtClean="0"/>
              <a:t>pupils </a:t>
            </a:r>
            <a:r>
              <a:rPr lang="en-GB" sz="2400" dirty="0"/>
              <a:t>taking responsibility, interacting meaningfully and often with their instructor and peers, and getting and giving frequent feedback, they acquire a deeper understanding of the content and how to use </a:t>
            </a:r>
            <a:r>
              <a:rPr lang="en-GB" sz="2400" dirty="0" smtClean="0"/>
              <a:t>it</a:t>
            </a:r>
            <a:endParaRPr lang="en-GB" sz="2400" dirty="0"/>
          </a:p>
          <a:p>
            <a:pPr marL="0" indent="0">
              <a:buNone/>
            </a:pPr>
            <a:endParaRPr lang="en-GB" sz="2400" dirty="0"/>
          </a:p>
          <a:p>
            <a:r>
              <a:rPr lang="en-GB" sz="2400" dirty="0" smtClean="0"/>
              <a:t>Pupils </a:t>
            </a:r>
            <a:r>
              <a:rPr lang="en-GB" sz="2400" dirty="0"/>
              <a:t>are more active participants in </a:t>
            </a:r>
            <a:r>
              <a:rPr lang="en-GB" sz="2400" dirty="0" smtClean="0"/>
              <a:t>learning</a:t>
            </a:r>
            <a:endParaRPr lang="en-GB" sz="2400" dirty="0"/>
          </a:p>
          <a:p>
            <a:pPr marL="0" indent="0">
              <a:buNone/>
            </a:pPr>
            <a:r>
              <a:rPr lang="en-GB" sz="2400" dirty="0"/>
              <a:t> </a:t>
            </a:r>
          </a:p>
          <a:p>
            <a:r>
              <a:rPr lang="en-GB" sz="2400" dirty="0"/>
              <a:t>The </a:t>
            </a:r>
            <a:r>
              <a:rPr lang="en-GB" sz="2400" dirty="0" smtClean="0"/>
              <a:t>pupil </a:t>
            </a:r>
            <a:r>
              <a:rPr lang="en-GB" sz="2400" dirty="0"/>
              <a:t>role shifts from passive recipient to active constructor of knowledge, giving them opportunities to practice using the intellectual tools of the </a:t>
            </a:r>
            <a:r>
              <a:rPr lang="en-GB" sz="2400" dirty="0" smtClean="0"/>
              <a:t>discipline</a:t>
            </a:r>
            <a:endParaRPr lang="en-GB" sz="2400" dirty="0"/>
          </a:p>
          <a:p>
            <a:endParaRPr lang="en-GB" sz="2400" dirty="0"/>
          </a:p>
          <a:p>
            <a:r>
              <a:rPr lang="en-GB" sz="2400" dirty="0"/>
              <a:t>Interaction increases and </a:t>
            </a:r>
            <a:r>
              <a:rPr lang="en-GB" sz="2400" dirty="0" smtClean="0"/>
              <a:t>pupils </a:t>
            </a:r>
            <a:r>
              <a:rPr lang="en-GB" sz="2400" dirty="0"/>
              <a:t>learn from one </a:t>
            </a:r>
            <a:r>
              <a:rPr lang="en-GB" sz="2400" dirty="0" smtClean="0"/>
              <a:t>another</a:t>
            </a:r>
            <a:endParaRPr lang="en-GB" sz="2400" dirty="0"/>
          </a:p>
          <a:p>
            <a:pPr marL="0" indent="0">
              <a:buNone/>
            </a:pPr>
            <a:endParaRPr lang="en-GB" sz="2400" dirty="0"/>
          </a:p>
          <a:p>
            <a:r>
              <a:rPr lang="en-GB" sz="2400" dirty="0"/>
              <a:t>With more opportunities for </a:t>
            </a:r>
            <a:r>
              <a:rPr lang="en-GB" sz="2400" dirty="0" smtClean="0"/>
              <a:t>pupils </a:t>
            </a:r>
            <a:r>
              <a:rPr lang="en-GB" sz="2400" dirty="0"/>
              <a:t>to apply their knowledge and therefore demonstrate their ability to use it, gaps in their understanding become visible to both themselves and the </a:t>
            </a:r>
            <a:r>
              <a:rPr lang="en-GB" sz="2400" dirty="0" smtClean="0"/>
              <a:t>teacher</a:t>
            </a:r>
            <a:endParaRPr lang="en-GB" sz="2400" dirty="0"/>
          </a:p>
          <a:p>
            <a:pPr marL="0" indent="0">
              <a:buNone/>
            </a:pPr>
            <a:endParaRPr lang="en-GB" sz="2400" dirty="0"/>
          </a:p>
        </p:txBody>
      </p:sp>
    </p:spTree>
    <p:extLst>
      <p:ext uri="{BB962C8B-B14F-4D97-AF65-F5344CB8AC3E}">
        <p14:creationId xmlns:p14="http://schemas.microsoft.com/office/powerpoint/2010/main" val="260515799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Hantsnet\AppData\Local\Microsoft\Windows\Temporary Internet Files\Content.IE5\RH6E5G5V\Thinking-Ma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04664"/>
            <a:ext cx="5413701" cy="541370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5796136" y="1059286"/>
            <a:ext cx="3178696" cy="41044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sz="2400" dirty="0"/>
              <a:t>Questions this raises</a:t>
            </a:r>
            <a:r>
              <a:rPr lang="en-GB" sz="2400" dirty="0" smtClean="0"/>
              <a:t>?</a:t>
            </a:r>
          </a:p>
          <a:p>
            <a:endParaRPr lang="en-GB" sz="2400" dirty="0"/>
          </a:p>
          <a:p>
            <a:r>
              <a:rPr lang="en-GB" sz="2400" dirty="0" smtClean="0"/>
              <a:t>Implications for…?</a:t>
            </a:r>
            <a:br>
              <a:rPr lang="en-GB" sz="2400" dirty="0" smtClean="0"/>
            </a:br>
            <a:endParaRPr lang="en-GB" sz="2400" dirty="0" smtClean="0"/>
          </a:p>
          <a:p>
            <a:r>
              <a:rPr lang="en-GB" sz="2400" dirty="0" smtClean="0"/>
              <a:t>What, if anything, might we do about developing our teachers’ pedagogy?</a:t>
            </a:r>
            <a:br>
              <a:rPr lang="en-GB" sz="2400" dirty="0" smtClean="0"/>
            </a:br>
            <a:endParaRPr lang="en-GB" sz="2400" dirty="0"/>
          </a:p>
          <a:p>
            <a:endParaRPr lang="en-GB" sz="2400" dirty="0"/>
          </a:p>
        </p:txBody>
      </p:sp>
    </p:spTree>
    <p:extLst>
      <p:ext uri="{BB962C8B-B14F-4D97-AF65-F5344CB8AC3E}">
        <p14:creationId xmlns:p14="http://schemas.microsoft.com/office/powerpoint/2010/main" val="369514298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605" y="260648"/>
            <a:ext cx="4530834" cy="1143000"/>
          </a:xfrm>
        </p:spPr>
        <p:txBody>
          <a:bodyPr>
            <a:normAutofit/>
          </a:bodyPr>
          <a:lstStyle/>
          <a:p>
            <a:r>
              <a:rPr lang="en-GB" dirty="0" smtClean="0"/>
              <a:t>A working model for </a:t>
            </a:r>
            <a:br>
              <a:rPr lang="en-GB" dirty="0" smtClean="0"/>
            </a:br>
            <a:r>
              <a:rPr lang="en-GB" dirty="0" smtClean="0"/>
              <a:t>“Masterly Learning”? </a:t>
            </a:r>
            <a:endParaRPr lang="en-GB" dirty="0"/>
          </a:p>
        </p:txBody>
      </p:sp>
      <p:grpSp>
        <p:nvGrpSpPr>
          <p:cNvPr id="18" name="Group 17"/>
          <p:cNvGrpSpPr/>
          <p:nvPr/>
        </p:nvGrpSpPr>
        <p:grpSpPr>
          <a:xfrm>
            <a:off x="438605" y="2737289"/>
            <a:ext cx="1728192" cy="1584176"/>
            <a:chOff x="438605" y="2737289"/>
            <a:chExt cx="1728192" cy="1584176"/>
          </a:xfrm>
        </p:grpSpPr>
        <p:sp>
          <p:nvSpPr>
            <p:cNvPr id="6" name="Rectangle 5"/>
            <p:cNvSpPr/>
            <p:nvPr/>
          </p:nvSpPr>
          <p:spPr>
            <a:xfrm>
              <a:off x="438605" y="2737289"/>
              <a:ext cx="1728192"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654629" y="2911554"/>
              <a:ext cx="1296144" cy="1200329"/>
            </a:xfrm>
            <a:prstGeom prst="rect">
              <a:avLst/>
            </a:prstGeom>
            <a:noFill/>
          </p:spPr>
          <p:txBody>
            <a:bodyPr wrap="square" rtlCol="0">
              <a:spAutoFit/>
            </a:bodyPr>
            <a:lstStyle/>
            <a:p>
              <a:pPr algn="ctr"/>
              <a:r>
                <a:rPr lang="en-GB" dirty="0" smtClean="0">
                  <a:solidFill>
                    <a:schemeClr val="bg1"/>
                  </a:solidFill>
                </a:rPr>
                <a:t>Unit of learning  and objectives</a:t>
              </a:r>
              <a:endParaRPr lang="en-GB" dirty="0">
                <a:solidFill>
                  <a:schemeClr val="bg1"/>
                </a:solidFill>
              </a:endParaRPr>
            </a:p>
          </p:txBody>
        </p:sp>
      </p:grpSp>
      <p:sp>
        <p:nvSpPr>
          <p:cNvPr id="9" name="Rounded Rectangle 8"/>
          <p:cNvSpPr/>
          <p:nvPr/>
        </p:nvSpPr>
        <p:spPr>
          <a:xfrm>
            <a:off x="3880084" y="1704227"/>
            <a:ext cx="648072"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p:nvGrpSpPr>
        <p:grpSpPr>
          <a:xfrm>
            <a:off x="2241103" y="2899699"/>
            <a:ext cx="1800200" cy="1152128"/>
            <a:chOff x="2354965" y="2483537"/>
            <a:chExt cx="1800200" cy="1152128"/>
          </a:xfrm>
        </p:grpSpPr>
        <p:sp>
          <p:nvSpPr>
            <p:cNvPr id="10" name="Cloud 9"/>
            <p:cNvSpPr/>
            <p:nvPr/>
          </p:nvSpPr>
          <p:spPr>
            <a:xfrm>
              <a:off x="2354965" y="2483537"/>
              <a:ext cx="1800200" cy="11521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2606993" y="2726360"/>
              <a:ext cx="1296144" cy="646331"/>
            </a:xfrm>
            <a:prstGeom prst="rect">
              <a:avLst/>
            </a:prstGeom>
            <a:noFill/>
          </p:spPr>
          <p:txBody>
            <a:bodyPr wrap="square" rtlCol="0">
              <a:spAutoFit/>
            </a:bodyPr>
            <a:lstStyle/>
            <a:p>
              <a:r>
                <a:rPr lang="en-GB" dirty="0" smtClean="0">
                  <a:solidFill>
                    <a:schemeClr val="bg1"/>
                  </a:solidFill>
                </a:rPr>
                <a:t>Sufficiently Learnt?</a:t>
              </a:r>
              <a:endParaRPr lang="en-GB" dirty="0">
                <a:solidFill>
                  <a:schemeClr val="bg1"/>
                </a:solidFill>
              </a:endParaRPr>
            </a:p>
          </p:txBody>
        </p:sp>
      </p:grpSp>
      <p:sp>
        <p:nvSpPr>
          <p:cNvPr id="12" name="TextBox 11"/>
          <p:cNvSpPr txBox="1"/>
          <p:nvPr/>
        </p:nvSpPr>
        <p:spPr>
          <a:xfrm>
            <a:off x="3910238" y="1795507"/>
            <a:ext cx="648072" cy="369332"/>
          </a:xfrm>
          <a:prstGeom prst="rect">
            <a:avLst/>
          </a:prstGeom>
          <a:noFill/>
        </p:spPr>
        <p:txBody>
          <a:bodyPr wrap="square" rtlCol="0">
            <a:spAutoFit/>
          </a:bodyPr>
          <a:lstStyle/>
          <a:p>
            <a:r>
              <a:rPr lang="en-GB" dirty="0" smtClean="0">
                <a:solidFill>
                  <a:schemeClr val="bg1"/>
                </a:solidFill>
              </a:rPr>
              <a:t>Yes</a:t>
            </a:r>
            <a:endParaRPr lang="en-GB" dirty="0">
              <a:solidFill>
                <a:schemeClr val="bg1"/>
              </a:solidFill>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9312" y="4489304"/>
            <a:ext cx="6699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957246" y="3990989"/>
            <a:ext cx="527484"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14" name="Oval 13"/>
          <p:cNvSpPr/>
          <p:nvPr/>
        </p:nvSpPr>
        <p:spPr>
          <a:xfrm>
            <a:off x="4788024" y="1124744"/>
            <a:ext cx="1872208" cy="17868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1599" y="4309841"/>
            <a:ext cx="1895475"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4942452" y="1786138"/>
            <a:ext cx="1563351" cy="369332"/>
          </a:xfrm>
          <a:prstGeom prst="rect">
            <a:avLst/>
          </a:prstGeom>
          <a:noFill/>
        </p:spPr>
        <p:txBody>
          <a:bodyPr wrap="square" rtlCol="0">
            <a:spAutoFit/>
          </a:bodyPr>
          <a:lstStyle/>
          <a:p>
            <a:pPr algn="ctr"/>
            <a:r>
              <a:rPr lang="en-GB" dirty="0" smtClean="0">
                <a:solidFill>
                  <a:schemeClr val="bg1"/>
                </a:solidFill>
              </a:rPr>
              <a:t>enrich</a:t>
            </a:r>
            <a:endParaRPr lang="en-GB" dirty="0">
              <a:solidFill>
                <a:schemeClr val="bg1"/>
              </a:solidFill>
            </a:endParaRPr>
          </a:p>
        </p:txBody>
      </p:sp>
      <p:sp>
        <p:nvSpPr>
          <p:cNvPr id="16" name="TextBox 15"/>
          <p:cNvSpPr txBox="1"/>
          <p:nvPr/>
        </p:nvSpPr>
        <p:spPr>
          <a:xfrm>
            <a:off x="5468554" y="5397316"/>
            <a:ext cx="1440160" cy="369332"/>
          </a:xfrm>
          <a:prstGeom prst="rect">
            <a:avLst/>
          </a:prstGeom>
          <a:noFill/>
        </p:spPr>
        <p:txBody>
          <a:bodyPr wrap="square" rtlCol="0">
            <a:spAutoFit/>
          </a:bodyPr>
          <a:lstStyle/>
          <a:p>
            <a:pPr algn="ctr"/>
            <a:r>
              <a:rPr lang="en-GB" dirty="0" smtClean="0">
                <a:solidFill>
                  <a:schemeClr val="bg1"/>
                </a:solidFill>
              </a:rPr>
              <a:t>Correct</a:t>
            </a:r>
            <a:endParaRPr lang="en-GB" dirty="0">
              <a:solidFill>
                <a:schemeClr val="bg1"/>
              </a:solidFill>
            </a:endParaRPr>
          </a:p>
        </p:txBody>
      </p:sp>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9439" y="5301208"/>
            <a:ext cx="1841500"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7219258" y="2719630"/>
            <a:ext cx="1728192" cy="1584176"/>
            <a:chOff x="438605" y="2720492"/>
            <a:chExt cx="1728192" cy="1584176"/>
          </a:xfrm>
        </p:grpSpPr>
        <p:sp>
          <p:nvSpPr>
            <p:cNvPr id="24" name="Rectangle 23"/>
            <p:cNvSpPr/>
            <p:nvPr/>
          </p:nvSpPr>
          <p:spPr>
            <a:xfrm>
              <a:off x="438605" y="2720492"/>
              <a:ext cx="1728192"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654629" y="2911554"/>
              <a:ext cx="1296144" cy="1200329"/>
            </a:xfrm>
            <a:prstGeom prst="rect">
              <a:avLst/>
            </a:prstGeom>
            <a:noFill/>
          </p:spPr>
          <p:txBody>
            <a:bodyPr wrap="square" rtlCol="0">
              <a:spAutoFit/>
            </a:bodyPr>
            <a:lstStyle/>
            <a:p>
              <a:pPr algn="ctr"/>
              <a:r>
                <a:rPr lang="en-GB" dirty="0" smtClean="0">
                  <a:solidFill>
                    <a:schemeClr val="bg1"/>
                  </a:solidFill>
                </a:rPr>
                <a:t>Next unit of learning  and objectives</a:t>
              </a:r>
              <a:endParaRPr lang="en-GB" dirty="0">
                <a:solidFill>
                  <a:schemeClr val="bg1"/>
                </a:solidFill>
              </a:endParaRPr>
            </a:p>
          </p:txBody>
        </p:sp>
      </p:grpSp>
      <p:sp>
        <p:nvSpPr>
          <p:cNvPr id="26" name="TextBox 25"/>
          <p:cNvSpPr txBox="1"/>
          <p:nvPr/>
        </p:nvSpPr>
        <p:spPr>
          <a:xfrm>
            <a:off x="5147660" y="4530781"/>
            <a:ext cx="1563351" cy="369332"/>
          </a:xfrm>
          <a:prstGeom prst="rect">
            <a:avLst/>
          </a:prstGeom>
          <a:noFill/>
        </p:spPr>
        <p:txBody>
          <a:bodyPr wrap="square" rtlCol="0">
            <a:spAutoFit/>
          </a:bodyPr>
          <a:lstStyle/>
          <a:p>
            <a:pPr algn="ctr"/>
            <a:r>
              <a:rPr lang="en-GB" dirty="0" smtClean="0">
                <a:solidFill>
                  <a:schemeClr val="bg1"/>
                </a:solidFill>
              </a:rPr>
              <a:t>Correct</a:t>
            </a:r>
            <a:endParaRPr lang="en-GB" dirty="0">
              <a:solidFill>
                <a:schemeClr val="bg1"/>
              </a:solidFill>
            </a:endParaRPr>
          </a:p>
        </p:txBody>
      </p:sp>
      <p:sp>
        <p:nvSpPr>
          <p:cNvPr id="27" name="TextBox 26"/>
          <p:cNvSpPr txBox="1"/>
          <p:nvPr/>
        </p:nvSpPr>
        <p:spPr>
          <a:xfrm>
            <a:off x="3899312" y="4569750"/>
            <a:ext cx="648072"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28" name="TextBox 27"/>
          <p:cNvSpPr txBox="1"/>
          <p:nvPr/>
        </p:nvSpPr>
        <p:spPr>
          <a:xfrm>
            <a:off x="2493131" y="5946601"/>
            <a:ext cx="2294893" cy="646331"/>
          </a:xfrm>
          <a:prstGeom prst="rect">
            <a:avLst/>
          </a:prstGeom>
          <a:noFill/>
        </p:spPr>
        <p:txBody>
          <a:bodyPr wrap="square" rtlCol="0">
            <a:spAutoFit/>
          </a:bodyPr>
          <a:lstStyle/>
          <a:p>
            <a:r>
              <a:rPr lang="en-GB" dirty="0" smtClean="0"/>
              <a:t>Adapted from Bloom, 1971</a:t>
            </a:r>
            <a:endParaRPr lang="en-GB" dirty="0"/>
          </a:p>
        </p:txBody>
      </p:sp>
      <p:sp>
        <p:nvSpPr>
          <p:cNvPr id="3" name="Right Arrow 2"/>
          <p:cNvSpPr/>
          <p:nvPr/>
        </p:nvSpPr>
        <p:spPr>
          <a:xfrm rot="18993821">
            <a:off x="2634381" y="2343305"/>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ight Arrow 28"/>
          <p:cNvSpPr/>
          <p:nvPr/>
        </p:nvSpPr>
        <p:spPr>
          <a:xfrm rot="2325303">
            <a:off x="2682673" y="4365776"/>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ight Arrow 29"/>
          <p:cNvSpPr/>
          <p:nvPr/>
        </p:nvSpPr>
        <p:spPr>
          <a:xfrm rot="18993821">
            <a:off x="6692517" y="4976371"/>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ight Arrow 30"/>
          <p:cNvSpPr/>
          <p:nvPr/>
        </p:nvSpPr>
        <p:spPr>
          <a:xfrm rot="2575381">
            <a:off x="6743915" y="1877110"/>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06010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19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19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19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P spid="14" grpId="0" animBg="1"/>
      <p:bldP spid="15" grpId="0"/>
      <p:bldP spid="26" grpId="0"/>
      <p:bldP spid="27" grpId="0"/>
      <p:bldP spid="3" grpId="0" animBg="1"/>
      <p:bldP spid="29" grpId="0" animBg="1"/>
      <p:bldP spid="30" grpId="0" animBg="1"/>
      <p:bldP spid="31"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395536" y="1484784"/>
            <a:ext cx="3574108" cy="38884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23528" y="274638"/>
            <a:ext cx="6624736" cy="1143000"/>
          </a:xfrm>
        </p:spPr>
        <p:txBody>
          <a:bodyPr>
            <a:normAutofit/>
          </a:bodyPr>
          <a:lstStyle/>
          <a:p>
            <a:r>
              <a:rPr lang="en-GB" dirty="0" smtClean="0"/>
              <a:t>What might these ideas mean in the context of learning?</a:t>
            </a:r>
            <a:endParaRPr lang="en-GB" dirty="0"/>
          </a:p>
        </p:txBody>
      </p:sp>
      <p:sp>
        <p:nvSpPr>
          <p:cNvPr id="3" name="Content Placeholder 2"/>
          <p:cNvSpPr>
            <a:spLocks noGrp="1"/>
          </p:cNvSpPr>
          <p:nvPr>
            <p:ph idx="1"/>
          </p:nvPr>
        </p:nvSpPr>
        <p:spPr>
          <a:xfrm>
            <a:off x="562410" y="1628800"/>
            <a:ext cx="3240360" cy="3744416"/>
          </a:xfrm>
        </p:spPr>
        <p:txBody>
          <a:bodyPr>
            <a:normAutofit fontScale="92500" lnSpcReduction="10000"/>
          </a:bodyPr>
          <a:lstStyle/>
          <a:p>
            <a:r>
              <a:rPr lang="en-GB" b="1" dirty="0"/>
              <a:t>Fluency</a:t>
            </a:r>
            <a:r>
              <a:rPr lang="en-GB" dirty="0"/>
              <a:t> over </a:t>
            </a:r>
            <a:r>
              <a:rPr lang="en-GB" dirty="0" smtClean="0"/>
              <a:t>time?</a:t>
            </a:r>
            <a:br>
              <a:rPr lang="en-GB" dirty="0" smtClean="0"/>
            </a:br>
            <a:endParaRPr lang="en-GB" dirty="0"/>
          </a:p>
          <a:p>
            <a:r>
              <a:rPr lang="en-GB" b="1" dirty="0" smtClean="0"/>
              <a:t>Independence</a:t>
            </a:r>
            <a:r>
              <a:rPr lang="en-GB" dirty="0" smtClean="0"/>
              <a:t>?</a:t>
            </a:r>
            <a:br>
              <a:rPr lang="en-GB" dirty="0" smtClean="0"/>
            </a:br>
            <a:endParaRPr lang="en-GB" dirty="0"/>
          </a:p>
          <a:p>
            <a:r>
              <a:rPr lang="en-GB" b="1" dirty="0"/>
              <a:t>Resilience</a:t>
            </a:r>
            <a:r>
              <a:rPr lang="en-GB" dirty="0"/>
              <a:t> to deal with complexity and new </a:t>
            </a:r>
            <a:r>
              <a:rPr lang="en-GB" dirty="0" smtClean="0"/>
              <a:t>contexts?</a:t>
            </a:r>
          </a:p>
        </p:txBody>
      </p:sp>
      <p:sp>
        <p:nvSpPr>
          <p:cNvPr id="4" name="Rectangle 3"/>
          <p:cNvSpPr/>
          <p:nvPr/>
        </p:nvSpPr>
        <p:spPr>
          <a:xfrm>
            <a:off x="4427984" y="1268760"/>
            <a:ext cx="4392488" cy="4154984"/>
          </a:xfrm>
          <a:prstGeom prst="rect">
            <a:avLst/>
          </a:prstGeom>
        </p:spPr>
        <p:txBody>
          <a:bodyPr wrap="square">
            <a:spAutoFit/>
          </a:bodyPr>
          <a:lstStyle/>
          <a:p>
            <a:r>
              <a:rPr lang="en-GB" sz="2400" dirty="0">
                <a:solidFill>
                  <a:srgbClr val="FFC000"/>
                </a:solidFill>
              </a:rPr>
              <a:t>Apprentice</a:t>
            </a:r>
            <a:r>
              <a:rPr lang="en-GB" sz="2400" dirty="0"/>
              <a:t>- </a:t>
            </a:r>
            <a:r>
              <a:rPr lang="en-GB" sz="2400" dirty="0" smtClean="0"/>
              <a:t>Fundamental ideas that build </a:t>
            </a:r>
            <a:r>
              <a:rPr lang="en-GB" sz="2400" dirty="0"/>
              <a:t>on previous year’s </a:t>
            </a:r>
            <a:r>
              <a:rPr lang="en-GB" sz="2400" dirty="0" smtClean="0"/>
              <a:t>work</a:t>
            </a:r>
          </a:p>
          <a:p>
            <a:endParaRPr lang="en-GB" sz="2400" dirty="0"/>
          </a:p>
          <a:p>
            <a:r>
              <a:rPr lang="en-GB" sz="2400" dirty="0">
                <a:solidFill>
                  <a:srgbClr val="92D050"/>
                </a:solidFill>
              </a:rPr>
              <a:t>Competent</a:t>
            </a:r>
            <a:r>
              <a:rPr lang="en-GB" sz="2400" dirty="0"/>
              <a:t>- builds on </a:t>
            </a:r>
            <a:r>
              <a:rPr lang="en-GB" sz="2400" dirty="0" smtClean="0"/>
              <a:t>ideas initially developed at the </a:t>
            </a:r>
            <a:r>
              <a:rPr lang="en-GB" sz="2400" dirty="0"/>
              <a:t>A</a:t>
            </a:r>
            <a:r>
              <a:rPr lang="en-GB" sz="2400" dirty="0" smtClean="0"/>
              <a:t>pprentice stage</a:t>
            </a:r>
          </a:p>
          <a:p>
            <a:endParaRPr lang="en-GB" sz="2400" dirty="0"/>
          </a:p>
          <a:p>
            <a:r>
              <a:rPr lang="en-GB" sz="2400" dirty="0">
                <a:solidFill>
                  <a:srgbClr val="00B050"/>
                </a:solidFill>
              </a:rPr>
              <a:t>Expert</a:t>
            </a:r>
            <a:r>
              <a:rPr lang="en-GB" sz="2400" dirty="0"/>
              <a:t>- builds on </a:t>
            </a:r>
            <a:r>
              <a:rPr lang="en-GB" sz="2400" dirty="0" smtClean="0"/>
              <a:t>Competence </a:t>
            </a:r>
            <a:r>
              <a:rPr lang="en-GB" sz="2400" dirty="0"/>
              <a:t>and achieves sufficient mastery for next year’s work</a:t>
            </a:r>
          </a:p>
        </p:txBody>
      </p:sp>
      <p:sp>
        <p:nvSpPr>
          <p:cNvPr id="7" name="Down Arrow 6"/>
          <p:cNvSpPr/>
          <p:nvPr/>
        </p:nvSpPr>
        <p:spPr>
          <a:xfrm>
            <a:off x="3969644" y="1484784"/>
            <a:ext cx="484632" cy="39389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930879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Hampshire Assessment Model</a:t>
            </a:r>
            <a:endParaRPr lang="en-GB" dirty="0"/>
          </a:p>
        </p:txBody>
      </p:sp>
      <p:sp>
        <p:nvSpPr>
          <p:cNvPr id="3" name="Content Placeholder 2"/>
          <p:cNvSpPr>
            <a:spLocks noGrp="1"/>
          </p:cNvSpPr>
          <p:nvPr>
            <p:ph idx="1"/>
          </p:nvPr>
        </p:nvSpPr>
        <p:spPr/>
        <p:txBody>
          <a:bodyPr/>
          <a:lstStyle/>
          <a:p>
            <a:pPr marL="0" indent="0">
              <a:buNone/>
            </a:pPr>
            <a:endParaRPr lang="en-GB" dirty="0" smtClean="0"/>
          </a:p>
          <a:p>
            <a:r>
              <a:rPr lang="en-GB" dirty="0" smtClean="0"/>
              <a:t>Wide participation and engagement</a:t>
            </a:r>
            <a:br>
              <a:rPr lang="en-GB" dirty="0" smtClean="0"/>
            </a:br>
            <a:endParaRPr lang="en-GB" dirty="0" smtClean="0"/>
          </a:p>
          <a:p>
            <a:r>
              <a:rPr lang="en-GB" dirty="0" smtClean="0"/>
              <a:t>Moodle based assessment forum</a:t>
            </a:r>
            <a:br>
              <a:rPr lang="en-GB" dirty="0" smtClean="0"/>
            </a:br>
            <a:endParaRPr lang="en-GB" dirty="0" smtClean="0"/>
          </a:p>
          <a:p>
            <a:r>
              <a:rPr lang="en-GB" dirty="0" smtClean="0"/>
              <a:t>Revised Phase materials</a:t>
            </a:r>
            <a:br>
              <a:rPr lang="en-GB" dirty="0" smtClean="0"/>
            </a:br>
            <a:endParaRPr lang="en-GB" dirty="0" smtClean="0"/>
          </a:p>
          <a:p>
            <a:r>
              <a:rPr lang="en-GB" dirty="0" smtClean="0"/>
              <a:t>Tracking tools</a:t>
            </a:r>
            <a:endParaRPr lang="en-GB" dirty="0"/>
          </a:p>
        </p:txBody>
      </p:sp>
    </p:spTree>
    <p:extLst>
      <p:ext uri="{BB962C8B-B14F-4D97-AF65-F5344CB8AC3E}">
        <p14:creationId xmlns:p14="http://schemas.microsoft.com/office/powerpoint/2010/main" val="32809132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605" y="260648"/>
            <a:ext cx="4530834" cy="1143000"/>
          </a:xfrm>
        </p:spPr>
        <p:txBody>
          <a:bodyPr>
            <a:normAutofit/>
          </a:bodyPr>
          <a:lstStyle/>
          <a:p>
            <a:r>
              <a:rPr lang="en-GB" dirty="0" smtClean="0"/>
              <a:t>A working model for </a:t>
            </a:r>
            <a:br>
              <a:rPr lang="en-GB" dirty="0" smtClean="0"/>
            </a:br>
            <a:r>
              <a:rPr lang="en-GB" dirty="0" smtClean="0"/>
              <a:t>“Masterly Learning”? </a:t>
            </a:r>
            <a:endParaRPr lang="en-GB" dirty="0"/>
          </a:p>
        </p:txBody>
      </p:sp>
      <p:grpSp>
        <p:nvGrpSpPr>
          <p:cNvPr id="18" name="Group 17"/>
          <p:cNvGrpSpPr/>
          <p:nvPr/>
        </p:nvGrpSpPr>
        <p:grpSpPr>
          <a:xfrm>
            <a:off x="438605" y="2737289"/>
            <a:ext cx="1728192" cy="1584176"/>
            <a:chOff x="438605" y="2737289"/>
            <a:chExt cx="1728192" cy="1584176"/>
          </a:xfrm>
        </p:grpSpPr>
        <p:sp>
          <p:nvSpPr>
            <p:cNvPr id="6" name="Rectangle 5"/>
            <p:cNvSpPr/>
            <p:nvPr/>
          </p:nvSpPr>
          <p:spPr>
            <a:xfrm>
              <a:off x="438605" y="2737289"/>
              <a:ext cx="1728192"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654629" y="2911554"/>
              <a:ext cx="1296144" cy="1200329"/>
            </a:xfrm>
            <a:prstGeom prst="rect">
              <a:avLst/>
            </a:prstGeom>
            <a:noFill/>
          </p:spPr>
          <p:txBody>
            <a:bodyPr wrap="square" rtlCol="0">
              <a:spAutoFit/>
            </a:bodyPr>
            <a:lstStyle/>
            <a:p>
              <a:pPr algn="ctr"/>
              <a:r>
                <a:rPr lang="en-GB" dirty="0" smtClean="0">
                  <a:solidFill>
                    <a:schemeClr val="bg1"/>
                  </a:solidFill>
                </a:rPr>
                <a:t>Unit of learning  and objectives</a:t>
              </a:r>
              <a:endParaRPr lang="en-GB" dirty="0">
                <a:solidFill>
                  <a:schemeClr val="bg1"/>
                </a:solidFill>
              </a:endParaRPr>
            </a:p>
          </p:txBody>
        </p:sp>
      </p:grpSp>
      <p:sp>
        <p:nvSpPr>
          <p:cNvPr id="9" name="Rounded Rectangle 8"/>
          <p:cNvSpPr/>
          <p:nvPr/>
        </p:nvSpPr>
        <p:spPr>
          <a:xfrm>
            <a:off x="3880084" y="1704227"/>
            <a:ext cx="648072"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p:nvGrpSpPr>
        <p:grpSpPr>
          <a:xfrm>
            <a:off x="2241103" y="2899699"/>
            <a:ext cx="1800200" cy="1152128"/>
            <a:chOff x="2354965" y="2483537"/>
            <a:chExt cx="1800200" cy="1152128"/>
          </a:xfrm>
        </p:grpSpPr>
        <p:sp>
          <p:nvSpPr>
            <p:cNvPr id="10" name="Cloud 9"/>
            <p:cNvSpPr/>
            <p:nvPr/>
          </p:nvSpPr>
          <p:spPr>
            <a:xfrm>
              <a:off x="2354965" y="2483537"/>
              <a:ext cx="1800200" cy="115212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2606993" y="2726360"/>
              <a:ext cx="1296144" cy="646331"/>
            </a:xfrm>
            <a:prstGeom prst="rect">
              <a:avLst/>
            </a:prstGeom>
            <a:noFill/>
          </p:spPr>
          <p:txBody>
            <a:bodyPr wrap="square" rtlCol="0">
              <a:spAutoFit/>
            </a:bodyPr>
            <a:lstStyle/>
            <a:p>
              <a:r>
                <a:rPr lang="en-GB" dirty="0" smtClean="0">
                  <a:solidFill>
                    <a:schemeClr val="bg1"/>
                  </a:solidFill>
                </a:rPr>
                <a:t>Sufficiently Learnt?</a:t>
              </a:r>
              <a:endParaRPr lang="en-GB" dirty="0">
                <a:solidFill>
                  <a:schemeClr val="bg1"/>
                </a:solidFill>
              </a:endParaRPr>
            </a:p>
          </p:txBody>
        </p:sp>
      </p:grpSp>
      <p:sp>
        <p:nvSpPr>
          <p:cNvPr id="12" name="TextBox 11"/>
          <p:cNvSpPr txBox="1"/>
          <p:nvPr/>
        </p:nvSpPr>
        <p:spPr>
          <a:xfrm>
            <a:off x="3910238" y="1795507"/>
            <a:ext cx="648072" cy="369332"/>
          </a:xfrm>
          <a:prstGeom prst="rect">
            <a:avLst/>
          </a:prstGeom>
          <a:noFill/>
        </p:spPr>
        <p:txBody>
          <a:bodyPr wrap="square" rtlCol="0">
            <a:spAutoFit/>
          </a:bodyPr>
          <a:lstStyle/>
          <a:p>
            <a:r>
              <a:rPr lang="en-GB" dirty="0" smtClean="0">
                <a:solidFill>
                  <a:schemeClr val="bg1"/>
                </a:solidFill>
              </a:rPr>
              <a:t>Yes</a:t>
            </a:r>
            <a:endParaRPr lang="en-GB" dirty="0">
              <a:solidFill>
                <a:schemeClr val="bg1"/>
              </a:solidFill>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9312" y="4489304"/>
            <a:ext cx="669925"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3957246" y="3990989"/>
            <a:ext cx="527484"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14" name="Oval 13"/>
          <p:cNvSpPr/>
          <p:nvPr/>
        </p:nvSpPr>
        <p:spPr>
          <a:xfrm>
            <a:off x="4788024" y="1124744"/>
            <a:ext cx="1872208" cy="17868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1599" y="4309841"/>
            <a:ext cx="1895475"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4942452" y="1786138"/>
            <a:ext cx="1563351" cy="369332"/>
          </a:xfrm>
          <a:prstGeom prst="rect">
            <a:avLst/>
          </a:prstGeom>
          <a:noFill/>
        </p:spPr>
        <p:txBody>
          <a:bodyPr wrap="square" rtlCol="0">
            <a:spAutoFit/>
          </a:bodyPr>
          <a:lstStyle/>
          <a:p>
            <a:pPr algn="ctr"/>
            <a:r>
              <a:rPr lang="en-GB" dirty="0" smtClean="0">
                <a:solidFill>
                  <a:schemeClr val="bg1"/>
                </a:solidFill>
              </a:rPr>
              <a:t>enrich</a:t>
            </a:r>
            <a:endParaRPr lang="en-GB" dirty="0">
              <a:solidFill>
                <a:schemeClr val="bg1"/>
              </a:solidFill>
            </a:endParaRPr>
          </a:p>
        </p:txBody>
      </p:sp>
      <p:sp>
        <p:nvSpPr>
          <p:cNvPr id="16" name="TextBox 15"/>
          <p:cNvSpPr txBox="1"/>
          <p:nvPr/>
        </p:nvSpPr>
        <p:spPr>
          <a:xfrm>
            <a:off x="5468554" y="5397316"/>
            <a:ext cx="1440160" cy="369332"/>
          </a:xfrm>
          <a:prstGeom prst="rect">
            <a:avLst/>
          </a:prstGeom>
          <a:noFill/>
        </p:spPr>
        <p:txBody>
          <a:bodyPr wrap="square" rtlCol="0">
            <a:spAutoFit/>
          </a:bodyPr>
          <a:lstStyle/>
          <a:p>
            <a:pPr algn="ctr"/>
            <a:r>
              <a:rPr lang="en-GB" dirty="0" smtClean="0">
                <a:solidFill>
                  <a:schemeClr val="bg1"/>
                </a:solidFill>
              </a:rPr>
              <a:t>Correct</a:t>
            </a:r>
            <a:endParaRPr lang="en-GB" dirty="0">
              <a:solidFill>
                <a:schemeClr val="bg1"/>
              </a:solidFill>
            </a:endParaRPr>
          </a:p>
        </p:txBody>
      </p:sp>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9439" y="5301208"/>
            <a:ext cx="1841500" cy="1182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7219258" y="2719630"/>
            <a:ext cx="1728192" cy="1584176"/>
            <a:chOff x="438605" y="2720492"/>
            <a:chExt cx="1728192" cy="1584176"/>
          </a:xfrm>
        </p:grpSpPr>
        <p:sp>
          <p:nvSpPr>
            <p:cNvPr id="24" name="Rectangle 23"/>
            <p:cNvSpPr/>
            <p:nvPr/>
          </p:nvSpPr>
          <p:spPr>
            <a:xfrm>
              <a:off x="438605" y="2720492"/>
              <a:ext cx="1728192" cy="15841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654629" y="2911554"/>
              <a:ext cx="1296144" cy="1200329"/>
            </a:xfrm>
            <a:prstGeom prst="rect">
              <a:avLst/>
            </a:prstGeom>
            <a:noFill/>
          </p:spPr>
          <p:txBody>
            <a:bodyPr wrap="square" rtlCol="0">
              <a:spAutoFit/>
            </a:bodyPr>
            <a:lstStyle/>
            <a:p>
              <a:pPr algn="ctr"/>
              <a:r>
                <a:rPr lang="en-GB" dirty="0" smtClean="0">
                  <a:solidFill>
                    <a:schemeClr val="bg1"/>
                  </a:solidFill>
                </a:rPr>
                <a:t>Next unit of learning  and objectives</a:t>
              </a:r>
              <a:endParaRPr lang="en-GB" dirty="0">
                <a:solidFill>
                  <a:schemeClr val="bg1"/>
                </a:solidFill>
              </a:endParaRPr>
            </a:p>
          </p:txBody>
        </p:sp>
      </p:grpSp>
      <p:sp>
        <p:nvSpPr>
          <p:cNvPr id="26" name="TextBox 25"/>
          <p:cNvSpPr txBox="1"/>
          <p:nvPr/>
        </p:nvSpPr>
        <p:spPr>
          <a:xfrm>
            <a:off x="5147660" y="4530781"/>
            <a:ext cx="1563351" cy="369332"/>
          </a:xfrm>
          <a:prstGeom prst="rect">
            <a:avLst/>
          </a:prstGeom>
          <a:noFill/>
        </p:spPr>
        <p:txBody>
          <a:bodyPr wrap="square" rtlCol="0">
            <a:spAutoFit/>
          </a:bodyPr>
          <a:lstStyle/>
          <a:p>
            <a:pPr algn="ctr"/>
            <a:r>
              <a:rPr lang="en-GB" dirty="0" smtClean="0">
                <a:solidFill>
                  <a:schemeClr val="bg1"/>
                </a:solidFill>
              </a:rPr>
              <a:t>Correct</a:t>
            </a:r>
            <a:endParaRPr lang="en-GB" dirty="0">
              <a:solidFill>
                <a:schemeClr val="bg1"/>
              </a:solidFill>
            </a:endParaRPr>
          </a:p>
        </p:txBody>
      </p:sp>
      <p:sp>
        <p:nvSpPr>
          <p:cNvPr id="27" name="TextBox 26"/>
          <p:cNvSpPr txBox="1"/>
          <p:nvPr/>
        </p:nvSpPr>
        <p:spPr>
          <a:xfrm>
            <a:off x="3899312" y="4569750"/>
            <a:ext cx="648072" cy="369332"/>
          </a:xfrm>
          <a:prstGeom prst="rect">
            <a:avLst/>
          </a:prstGeom>
          <a:noFill/>
        </p:spPr>
        <p:txBody>
          <a:bodyPr wrap="square" rtlCol="0">
            <a:spAutoFit/>
          </a:bodyPr>
          <a:lstStyle/>
          <a:p>
            <a:r>
              <a:rPr lang="en-GB" dirty="0" smtClean="0">
                <a:solidFill>
                  <a:schemeClr val="bg1"/>
                </a:solidFill>
              </a:rPr>
              <a:t>No</a:t>
            </a:r>
            <a:endParaRPr lang="en-GB" dirty="0">
              <a:solidFill>
                <a:schemeClr val="bg1"/>
              </a:solidFill>
            </a:endParaRPr>
          </a:p>
        </p:txBody>
      </p:sp>
      <p:sp>
        <p:nvSpPr>
          <p:cNvPr id="28" name="TextBox 27"/>
          <p:cNvSpPr txBox="1"/>
          <p:nvPr/>
        </p:nvSpPr>
        <p:spPr>
          <a:xfrm>
            <a:off x="2493131" y="5946601"/>
            <a:ext cx="2294893" cy="646331"/>
          </a:xfrm>
          <a:prstGeom prst="rect">
            <a:avLst/>
          </a:prstGeom>
          <a:noFill/>
        </p:spPr>
        <p:txBody>
          <a:bodyPr wrap="square" rtlCol="0">
            <a:spAutoFit/>
          </a:bodyPr>
          <a:lstStyle/>
          <a:p>
            <a:r>
              <a:rPr lang="en-GB" dirty="0" smtClean="0"/>
              <a:t>Adapted from Bloom, 1971</a:t>
            </a:r>
            <a:endParaRPr lang="en-GB" dirty="0"/>
          </a:p>
        </p:txBody>
      </p:sp>
      <p:sp>
        <p:nvSpPr>
          <p:cNvPr id="3" name="Right Arrow 2"/>
          <p:cNvSpPr/>
          <p:nvPr/>
        </p:nvSpPr>
        <p:spPr>
          <a:xfrm rot="18993821">
            <a:off x="2634381" y="2343305"/>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ight Arrow 28"/>
          <p:cNvSpPr/>
          <p:nvPr/>
        </p:nvSpPr>
        <p:spPr>
          <a:xfrm rot="2325303">
            <a:off x="2682673" y="4365776"/>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ight Arrow 29"/>
          <p:cNvSpPr/>
          <p:nvPr/>
        </p:nvSpPr>
        <p:spPr>
          <a:xfrm rot="18993821">
            <a:off x="6692517" y="4976371"/>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ight Arrow 30"/>
          <p:cNvSpPr/>
          <p:nvPr/>
        </p:nvSpPr>
        <p:spPr>
          <a:xfrm rot="2575381">
            <a:off x="6743915" y="1877110"/>
            <a:ext cx="1053479" cy="2820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574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19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19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19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p:bldP spid="14" grpId="0" animBg="1"/>
      <p:bldP spid="15" grpId="0"/>
      <p:bldP spid="26" grpId="0"/>
      <p:bldP spid="27" grpId="0"/>
      <p:bldP spid="3" grpId="0" animBg="1"/>
      <p:bldP spid="29" grpId="0" animBg="1"/>
      <p:bldP spid="30" grpId="0" animBg="1"/>
      <p:bldP spid="31"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Student paced, masterly learning</a:t>
            </a:r>
            <a:endParaRPr lang="en-GB" dirty="0"/>
          </a:p>
        </p:txBody>
      </p:sp>
      <p:sp>
        <p:nvSpPr>
          <p:cNvPr id="3" name="Content Placeholder 2"/>
          <p:cNvSpPr>
            <a:spLocks noGrp="1"/>
          </p:cNvSpPr>
          <p:nvPr>
            <p:ph sz="half" idx="1"/>
          </p:nvPr>
        </p:nvSpPr>
        <p:spPr>
          <a:xfrm>
            <a:off x="457200" y="1484784"/>
            <a:ext cx="7931224" cy="4464496"/>
          </a:xfrm>
        </p:spPr>
        <p:txBody>
          <a:bodyPr>
            <a:normAutofit lnSpcReduction="10000"/>
          </a:bodyPr>
          <a:lstStyle/>
          <a:p>
            <a:r>
              <a:rPr lang="en-GB" dirty="0" smtClean="0"/>
              <a:t>How universally could this model be applied?</a:t>
            </a:r>
          </a:p>
          <a:p>
            <a:endParaRPr lang="en-GB" dirty="0"/>
          </a:p>
          <a:p>
            <a:r>
              <a:rPr lang="en-GB" dirty="0" smtClean="0"/>
              <a:t>What are the possible benefits and limitations?</a:t>
            </a:r>
            <a:br>
              <a:rPr lang="en-GB" dirty="0" smtClean="0"/>
            </a:br>
            <a:endParaRPr lang="en-GB" dirty="0" smtClean="0"/>
          </a:p>
          <a:p>
            <a:r>
              <a:rPr lang="en-GB" dirty="0" smtClean="0"/>
              <a:t>What aspects of pedagogy are most important to being able to use this model effectively?</a:t>
            </a:r>
            <a:br>
              <a:rPr lang="en-GB" dirty="0" smtClean="0"/>
            </a:br>
            <a:endParaRPr lang="en-GB" dirty="0" smtClean="0"/>
          </a:p>
          <a:p>
            <a:r>
              <a:rPr lang="en-GB" dirty="0" smtClean="0"/>
              <a:t>What does it mean for “tracking” progress and attainment?</a:t>
            </a:r>
            <a:br>
              <a:rPr lang="en-GB" dirty="0" smtClean="0"/>
            </a:br>
            <a:endParaRPr lang="en-GB" dirty="0" smtClean="0"/>
          </a:p>
          <a:p>
            <a:endParaRPr lang="en-GB" dirty="0"/>
          </a:p>
        </p:txBody>
      </p:sp>
    </p:spTree>
    <p:extLst>
      <p:ext uri="{BB962C8B-B14F-4D97-AF65-F5344CB8AC3E}">
        <p14:creationId xmlns:p14="http://schemas.microsoft.com/office/powerpoint/2010/main" val="336461637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Research</a:t>
            </a:r>
            <a:endParaRPr lang="en-GB" dirty="0"/>
          </a:p>
        </p:txBody>
      </p:sp>
      <p:sp>
        <p:nvSpPr>
          <p:cNvPr id="3" name="Text Placeholder 2"/>
          <p:cNvSpPr>
            <a:spLocks noGrp="1"/>
          </p:cNvSpPr>
          <p:nvPr>
            <p:ph type="body" idx="1"/>
          </p:nvPr>
        </p:nvSpPr>
        <p:spPr/>
        <p:txBody>
          <a:bodyPr/>
          <a:lstStyle/>
          <a:p>
            <a:r>
              <a:rPr lang="en-GB" dirty="0" smtClean="0"/>
              <a:t>Whiting and Render 1984</a:t>
            </a:r>
            <a:endParaRPr lang="en-GB" dirty="0"/>
          </a:p>
        </p:txBody>
      </p:sp>
      <p:sp>
        <p:nvSpPr>
          <p:cNvPr id="4" name="Content Placeholder 3"/>
          <p:cNvSpPr>
            <a:spLocks noGrp="1"/>
          </p:cNvSpPr>
          <p:nvPr>
            <p:ph sz="half" idx="2"/>
          </p:nvPr>
        </p:nvSpPr>
        <p:spPr/>
        <p:txBody>
          <a:bodyPr>
            <a:normAutofit lnSpcReduction="10000"/>
          </a:bodyPr>
          <a:lstStyle/>
          <a:p>
            <a:r>
              <a:rPr lang="en-GB" dirty="0" smtClean="0"/>
              <a:t>Success for 80%+</a:t>
            </a:r>
          </a:p>
          <a:p>
            <a:r>
              <a:rPr lang="en-GB" dirty="0"/>
              <a:t>I</a:t>
            </a:r>
            <a:r>
              <a:rPr lang="en-GB" dirty="0" smtClean="0"/>
              <a:t>mproved engagement</a:t>
            </a:r>
          </a:p>
          <a:p>
            <a:r>
              <a:rPr lang="en-GB" dirty="0" smtClean="0"/>
              <a:t>High retention</a:t>
            </a:r>
          </a:p>
          <a:p>
            <a:endParaRPr lang="en-GB" dirty="0" smtClean="0"/>
          </a:p>
          <a:p>
            <a:r>
              <a:rPr lang="en-GB" dirty="0" smtClean="0"/>
              <a:t>Surface learners close the gap on deep learners</a:t>
            </a:r>
          </a:p>
          <a:p>
            <a:r>
              <a:rPr lang="en-GB" dirty="0" smtClean="0"/>
              <a:t>Mitigates against the impact of expectations based on notions of ability/ prior attainment</a:t>
            </a:r>
          </a:p>
          <a:p>
            <a:endParaRPr lang="en-GB" dirty="0" smtClean="0"/>
          </a:p>
        </p:txBody>
      </p:sp>
      <p:sp>
        <p:nvSpPr>
          <p:cNvPr id="5" name="Text Placeholder 4"/>
          <p:cNvSpPr>
            <a:spLocks noGrp="1"/>
          </p:cNvSpPr>
          <p:nvPr>
            <p:ph type="body" sz="quarter" idx="3"/>
          </p:nvPr>
        </p:nvSpPr>
        <p:spPr/>
        <p:txBody>
          <a:bodyPr/>
          <a:lstStyle/>
          <a:p>
            <a:pPr algn="ctr"/>
            <a:r>
              <a:rPr lang="en-GB" dirty="0" smtClean="0"/>
              <a:t>Critique?</a:t>
            </a:r>
            <a:endParaRPr lang="en-GB" dirty="0"/>
          </a:p>
        </p:txBody>
      </p:sp>
      <p:sp>
        <p:nvSpPr>
          <p:cNvPr id="6" name="Content Placeholder 5"/>
          <p:cNvSpPr>
            <a:spLocks noGrp="1"/>
          </p:cNvSpPr>
          <p:nvPr>
            <p:ph sz="quarter" idx="4"/>
          </p:nvPr>
        </p:nvSpPr>
        <p:spPr/>
        <p:txBody>
          <a:bodyPr>
            <a:normAutofit fontScale="92500" lnSpcReduction="10000"/>
          </a:bodyPr>
          <a:lstStyle/>
          <a:p>
            <a:r>
              <a:rPr lang="en-GB" dirty="0" smtClean="0"/>
              <a:t>Student independence?</a:t>
            </a:r>
          </a:p>
          <a:p>
            <a:r>
              <a:rPr lang="en-GB" dirty="0" smtClean="0"/>
              <a:t>Requires “</a:t>
            </a:r>
            <a:r>
              <a:rPr lang="en-GB" b="1" dirty="0" smtClean="0"/>
              <a:t>time</a:t>
            </a:r>
            <a:r>
              <a:rPr lang="en-GB" dirty="0" smtClean="0"/>
              <a:t>” flexibility?</a:t>
            </a:r>
          </a:p>
          <a:p>
            <a:r>
              <a:rPr lang="en-GB" dirty="0" smtClean="0"/>
              <a:t>Faster learners “Wait around”?</a:t>
            </a:r>
          </a:p>
          <a:p>
            <a:r>
              <a:rPr lang="en-GB" dirty="0" smtClean="0"/>
              <a:t>Resources focused on lower/slower </a:t>
            </a:r>
            <a:r>
              <a:rPr lang="en-GB" dirty="0" err="1" smtClean="0"/>
              <a:t>attainers</a:t>
            </a:r>
            <a:r>
              <a:rPr lang="en-GB" dirty="0" smtClean="0"/>
              <a:t>?</a:t>
            </a:r>
          </a:p>
          <a:p>
            <a:r>
              <a:rPr lang="en-GB" dirty="0" smtClean="0"/>
              <a:t>Assumes everything needs to be learned equally?</a:t>
            </a:r>
          </a:p>
          <a:p>
            <a:r>
              <a:rPr lang="en-GB" dirty="0" smtClean="0"/>
              <a:t>Suits “hierarchical” </a:t>
            </a:r>
            <a:r>
              <a:rPr lang="en-GB" smtClean="0"/>
              <a:t>learning programmes</a:t>
            </a:r>
            <a:endParaRPr lang="en-GB" dirty="0"/>
          </a:p>
        </p:txBody>
      </p:sp>
    </p:spTree>
    <p:extLst>
      <p:ext uri="{BB962C8B-B14F-4D97-AF65-F5344CB8AC3E}">
        <p14:creationId xmlns:p14="http://schemas.microsoft.com/office/powerpoint/2010/main" val="312306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a:solidFill>
                  <a:prstClr val="black"/>
                </a:solidFill>
              </a:rPr>
              <a:t>What is Student-Paced Mastery Learning?</a:t>
            </a:r>
            <a:br>
              <a:rPr lang="en-GB" dirty="0">
                <a:solidFill>
                  <a:prstClr val="black"/>
                </a:solidFill>
              </a:rPr>
            </a:br>
            <a:endParaRPr lang="en-GB" dirty="0"/>
          </a:p>
        </p:txBody>
      </p:sp>
      <p:sp>
        <p:nvSpPr>
          <p:cNvPr id="3" name="Content Placeholder 2"/>
          <p:cNvSpPr>
            <a:spLocks noGrp="1"/>
          </p:cNvSpPr>
          <p:nvPr>
            <p:ph idx="1"/>
          </p:nvPr>
        </p:nvSpPr>
        <p:spPr>
          <a:xfrm>
            <a:off x="457200" y="1268761"/>
            <a:ext cx="8229600" cy="4680520"/>
          </a:xfrm>
        </p:spPr>
        <p:txBody>
          <a:bodyPr>
            <a:normAutofit fontScale="55000" lnSpcReduction="20000"/>
          </a:bodyPr>
          <a:lstStyle/>
          <a:p>
            <a:pPr>
              <a:spcBef>
                <a:spcPts val="0"/>
              </a:spcBef>
              <a:defRPr/>
            </a:pPr>
            <a:r>
              <a:rPr lang="en-GB" sz="3500" dirty="0" smtClean="0">
                <a:solidFill>
                  <a:prstClr val="black"/>
                </a:solidFill>
              </a:rPr>
              <a:t>Students do not move on until they have successful met benchmarks, demonstrated mastery or met whatever standard the teachers has set for them</a:t>
            </a:r>
          </a:p>
          <a:p>
            <a:pPr>
              <a:spcBef>
                <a:spcPts val="0"/>
              </a:spcBef>
              <a:defRPr/>
            </a:pPr>
            <a:endParaRPr lang="en-GB" sz="3500" dirty="0" smtClean="0">
              <a:solidFill>
                <a:prstClr val="black"/>
              </a:solidFill>
            </a:endParaRPr>
          </a:p>
          <a:p>
            <a:pPr>
              <a:spcBef>
                <a:spcPts val="0"/>
              </a:spcBef>
              <a:defRPr/>
            </a:pPr>
            <a:r>
              <a:rPr lang="en-GB" sz="3500" dirty="0" smtClean="0">
                <a:solidFill>
                  <a:prstClr val="black"/>
                </a:solidFill>
              </a:rPr>
              <a:t>Students </a:t>
            </a:r>
            <a:r>
              <a:rPr lang="en-GB" sz="3500" dirty="0">
                <a:solidFill>
                  <a:prstClr val="black"/>
                </a:solidFill>
              </a:rPr>
              <a:t>are often provided with a variety of options for learning </a:t>
            </a:r>
            <a:r>
              <a:rPr lang="en-GB" sz="3500" dirty="0" smtClean="0">
                <a:solidFill>
                  <a:prstClr val="black"/>
                </a:solidFill>
              </a:rPr>
              <a:t>material</a:t>
            </a:r>
          </a:p>
          <a:p>
            <a:pPr>
              <a:spcBef>
                <a:spcPts val="0"/>
              </a:spcBef>
              <a:defRPr/>
            </a:pPr>
            <a:endParaRPr lang="en-GB" sz="3500" dirty="0">
              <a:solidFill>
                <a:prstClr val="black"/>
              </a:solidFill>
            </a:endParaRPr>
          </a:p>
          <a:p>
            <a:pPr>
              <a:spcBef>
                <a:spcPts val="0"/>
              </a:spcBef>
              <a:defRPr/>
            </a:pPr>
            <a:r>
              <a:rPr lang="en-GB" sz="3500" dirty="0" smtClean="0">
                <a:solidFill>
                  <a:prstClr val="black"/>
                </a:solidFill>
              </a:rPr>
              <a:t>Formative </a:t>
            </a:r>
            <a:r>
              <a:rPr lang="en-GB" sz="3500" dirty="0">
                <a:solidFill>
                  <a:prstClr val="black"/>
                </a:solidFill>
              </a:rPr>
              <a:t>assessment becomes a frequent, low-risk, useful tool for determining when a student is ready to move on to the next </a:t>
            </a:r>
            <a:r>
              <a:rPr lang="en-GB" sz="3500" dirty="0" smtClean="0">
                <a:solidFill>
                  <a:prstClr val="black"/>
                </a:solidFill>
              </a:rPr>
              <a:t>material.</a:t>
            </a:r>
          </a:p>
          <a:p>
            <a:pPr>
              <a:spcBef>
                <a:spcPts val="0"/>
              </a:spcBef>
              <a:defRPr/>
            </a:pPr>
            <a:endParaRPr lang="en-GB" sz="3500" dirty="0" smtClean="0">
              <a:solidFill>
                <a:prstClr val="black"/>
              </a:solidFill>
            </a:endParaRPr>
          </a:p>
          <a:p>
            <a:pPr>
              <a:spcBef>
                <a:spcPts val="0"/>
              </a:spcBef>
              <a:defRPr/>
            </a:pPr>
            <a:r>
              <a:rPr lang="en-GB" sz="3500" dirty="0" smtClean="0">
                <a:solidFill>
                  <a:prstClr val="black"/>
                </a:solidFill>
              </a:rPr>
              <a:t>Students </a:t>
            </a:r>
            <a:r>
              <a:rPr lang="en-GB" sz="3500" dirty="0">
                <a:solidFill>
                  <a:prstClr val="black"/>
                </a:solidFill>
              </a:rPr>
              <a:t>may not get through all the content, but what they get through they will </a:t>
            </a:r>
            <a:r>
              <a:rPr lang="en-GB" sz="3500" dirty="0" smtClean="0">
                <a:solidFill>
                  <a:prstClr val="black"/>
                </a:solidFill>
              </a:rPr>
              <a:t>understand!</a:t>
            </a:r>
          </a:p>
          <a:p>
            <a:pPr>
              <a:spcBef>
                <a:spcPts val="0"/>
              </a:spcBef>
              <a:defRPr/>
            </a:pPr>
            <a:endParaRPr lang="en-GB" sz="3500" dirty="0" smtClean="0">
              <a:solidFill>
                <a:prstClr val="black"/>
              </a:solidFill>
            </a:endParaRPr>
          </a:p>
          <a:p>
            <a:pPr>
              <a:spcBef>
                <a:spcPts val="0"/>
              </a:spcBef>
              <a:defRPr/>
            </a:pPr>
            <a:r>
              <a:rPr lang="en-GB" sz="3500" dirty="0" smtClean="0">
                <a:solidFill>
                  <a:prstClr val="black"/>
                </a:solidFill>
              </a:rPr>
              <a:t>future </a:t>
            </a:r>
            <a:r>
              <a:rPr lang="en-GB" sz="3500" dirty="0">
                <a:solidFill>
                  <a:prstClr val="black"/>
                </a:solidFill>
              </a:rPr>
              <a:t>content builds on previous content knowledge.</a:t>
            </a:r>
          </a:p>
          <a:p>
            <a:pPr marL="0" lvl="0" indent="0">
              <a:spcBef>
                <a:spcPts val="0"/>
              </a:spcBef>
              <a:buNone/>
              <a:defRPr/>
            </a:pPr>
            <a:r>
              <a:rPr lang="en-GB" dirty="0" smtClean="0">
                <a:solidFill>
                  <a:prstClr val="black"/>
                </a:solidFill>
              </a:rPr>
              <a:t>.</a:t>
            </a:r>
            <a:endParaRPr lang="en-GB" dirty="0">
              <a:solidFill>
                <a:prstClr val="black"/>
              </a:solidFill>
            </a:endParaRPr>
          </a:p>
          <a:p>
            <a:pPr marL="0" lvl="0" indent="0">
              <a:spcBef>
                <a:spcPts val="0"/>
              </a:spcBef>
              <a:buNone/>
              <a:defRPr/>
            </a:pPr>
            <a:r>
              <a:rPr lang="en-GB" dirty="0">
                <a:solidFill>
                  <a:prstClr val="black"/>
                </a:solidFill>
              </a:rPr>
              <a:t> </a:t>
            </a:r>
          </a:p>
          <a:p>
            <a:pPr marL="0" lvl="0" indent="0">
              <a:spcBef>
                <a:spcPts val="0"/>
              </a:spcBef>
              <a:buNone/>
              <a:defRPr/>
            </a:pPr>
            <a:endParaRPr lang="en-GB" dirty="0">
              <a:solidFill>
                <a:prstClr val="black"/>
              </a:solidFill>
            </a:endParaRPr>
          </a:p>
          <a:p>
            <a:pPr marL="0" lvl="0" indent="0">
              <a:spcBef>
                <a:spcPts val="0"/>
              </a:spcBef>
              <a:buNone/>
              <a:defRPr/>
            </a:pPr>
            <a:endParaRPr lang="en-GB" dirty="0" smtClean="0">
              <a:solidFill>
                <a:prstClr val="black"/>
              </a:solidFill>
            </a:endParaRPr>
          </a:p>
          <a:p>
            <a:pPr marL="0" lvl="0" indent="0">
              <a:spcBef>
                <a:spcPts val="0"/>
              </a:spcBef>
              <a:buNone/>
              <a:defRPr/>
            </a:pPr>
            <a:r>
              <a:rPr lang="en-GB" dirty="0" smtClean="0">
                <a:solidFill>
                  <a:prstClr val="black"/>
                </a:solidFill>
              </a:rPr>
              <a:t>See </a:t>
            </a:r>
            <a:r>
              <a:rPr lang="en-GB" dirty="0">
                <a:solidFill>
                  <a:prstClr val="black"/>
                </a:solidFill>
              </a:rPr>
              <a:t>more at: </a:t>
            </a:r>
            <a:r>
              <a:rPr lang="en-GB" dirty="0">
                <a:solidFill>
                  <a:prstClr val="black"/>
                </a:solidFill>
                <a:hlinkClick r:id="rId3"/>
              </a:rPr>
              <a:t>http://kellymorganscience.com/science-mastery-learning/#</a:t>
            </a:r>
            <a:r>
              <a:rPr lang="en-GB" dirty="0" smtClean="0">
                <a:solidFill>
                  <a:prstClr val="black"/>
                </a:solidFill>
                <a:hlinkClick r:id="rId3"/>
              </a:rPr>
              <a:t>sthash.bFxVAglP.dpuf</a:t>
            </a:r>
            <a:endParaRPr lang="en-GB" dirty="0" smtClean="0">
              <a:solidFill>
                <a:prstClr val="black"/>
              </a:solidFill>
            </a:endParaRPr>
          </a:p>
          <a:p>
            <a:pPr marL="0" lvl="0" indent="0">
              <a:spcBef>
                <a:spcPts val="0"/>
              </a:spcBef>
              <a:buNone/>
              <a:defRPr/>
            </a:pPr>
            <a:endParaRPr lang="en-GB" dirty="0">
              <a:solidFill>
                <a:prstClr val="black"/>
              </a:solidFill>
            </a:endParaRPr>
          </a:p>
          <a:p>
            <a:endParaRPr lang="en-GB" dirty="0"/>
          </a:p>
        </p:txBody>
      </p:sp>
    </p:spTree>
    <p:extLst>
      <p:ext uri="{BB962C8B-B14F-4D97-AF65-F5344CB8AC3E}">
        <p14:creationId xmlns:p14="http://schemas.microsoft.com/office/powerpoint/2010/main" val="193537080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solidFill>
                  <a:prstClr val="black"/>
                </a:solidFill>
              </a:rPr>
              <a:t>What Student-Paced Mastery Learning is NOT</a:t>
            </a:r>
            <a:endParaRPr lang="en-GB" dirty="0"/>
          </a:p>
        </p:txBody>
      </p:sp>
      <p:sp>
        <p:nvSpPr>
          <p:cNvPr id="3" name="Content Placeholder 2"/>
          <p:cNvSpPr>
            <a:spLocks noGrp="1"/>
          </p:cNvSpPr>
          <p:nvPr>
            <p:ph idx="1"/>
          </p:nvPr>
        </p:nvSpPr>
        <p:spPr/>
        <p:txBody>
          <a:bodyPr>
            <a:normAutofit/>
          </a:bodyPr>
          <a:lstStyle/>
          <a:p>
            <a:pPr>
              <a:spcBef>
                <a:spcPts val="0"/>
              </a:spcBef>
              <a:defRPr/>
            </a:pPr>
            <a:r>
              <a:rPr lang="en-GB" dirty="0" smtClean="0">
                <a:solidFill>
                  <a:prstClr val="black"/>
                </a:solidFill>
              </a:rPr>
              <a:t>Self-taught/ abandoned </a:t>
            </a:r>
            <a:r>
              <a:rPr lang="en-GB" dirty="0">
                <a:solidFill>
                  <a:prstClr val="black"/>
                </a:solidFill>
              </a:rPr>
              <a:t>learning. </a:t>
            </a:r>
            <a:endParaRPr lang="en-GB" dirty="0" smtClean="0">
              <a:solidFill>
                <a:prstClr val="black"/>
              </a:solidFill>
            </a:endParaRPr>
          </a:p>
          <a:p>
            <a:pPr marL="0" indent="0">
              <a:spcBef>
                <a:spcPts val="0"/>
              </a:spcBef>
              <a:buNone/>
              <a:defRPr/>
            </a:pPr>
            <a:endParaRPr lang="en-GB" dirty="0" smtClean="0">
              <a:solidFill>
                <a:prstClr val="black"/>
              </a:solidFill>
            </a:endParaRPr>
          </a:p>
          <a:p>
            <a:pPr>
              <a:spcBef>
                <a:spcPts val="0"/>
              </a:spcBef>
              <a:defRPr/>
            </a:pPr>
            <a:r>
              <a:rPr lang="en-GB" dirty="0" smtClean="0">
                <a:solidFill>
                  <a:prstClr val="black"/>
                </a:solidFill>
              </a:rPr>
              <a:t>Students </a:t>
            </a:r>
            <a:r>
              <a:rPr lang="en-GB" dirty="0">
                <a:solidFill>
                  <a:prstClr val="black"/>
                </a:solidFill>
              </a:rPr>
              <a:t>need teachers, mentors, guides…they just need them at different times and in different </a:t>
            </a:r>
            <a:r>
              <a:rPr lang="en-GB" dirty="0" smtClean="0">
                <a:solidFill>
                  <a:prstClr val="black"/>
                </a:solidFill>
              </a:rPr>
              <a:t>ways.</a:t>
            </a:r>
          </a:p>
          <a:p>
            <a:pPr>
              <a:spcBef>
                <a:spcPts val="0"/>
              </a:spcBef>
              <a:defRPr/>
            </a:pPr>
            <a:endParaRPr lang="en-GB" dirty="0">
              <a:solidFill>
                <a:prstClr val="black"/>
              </a:solidFill>
            </a:endParaRPr>
          </a:p>
          <a:p>
            <a:pPr>
              <a:spcBef>
                <a:spcPts val="0"/>
              </a:spcBef>
              <a:defRPr/>
            </a:pPr>
            <a:r>
              <a:rPr lang="en-GB" dirty="0" smtClean="0">
                <a:solidFill>
                  <a:prstClr val="black"/>
                </a:solidFill>
              </a:rPr>
              <a:t>Where progress is likely to be linear, flight path, points and steps….</a:t>
            </a:r>
          </a:p>
          <a:p>
            <a:pPr>
              <a:spcBef>
                <a:spcPts val="0"/>
              </a:spcBef>
              <a:defRPr/>
            </a:pPr>
            <a:endParaRPr lang="en-GB" dirty="0" smtClean="0">
              <a:solidFill>
                <a:prstClr val="black"/>
              </a:solidFill>
            </a:endParaRPr>
          </a:p>
          <a:p>
            <a:pPr>
              <a:spcBef>
                <a:spcPts val="0"/>
              </a:spcBef>
              <a:defRPr/>
            </a:pPr>
            <a:endParaRPr lang="en-GB" dirty="0">
              <a:solidFill>
                <a:prstClr val="black"/>
              </a:solidFill>
            </a:endParaRPr>
          </a:p>
          <a:p>
            <a:endParaRPr lang="en-GB" dirty="0"/>
          </a:p>
        </p:txBody>
      </p:sp>
    </p:spTree>
    <p:extLst>
      <p:ext uri="{BB962C8B-B14F-4D97-AF65-F5344CB8AC3E}">
        <p14:creationId xmlns:p14="http://schemas.microsoft.com/office/powerpoint/2010/main" val="131296446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chemeClr val="accent1">
                    <a:lumMod val="75000"/>
                  </a:schemeClr>
                </a:solidFill>
              </a:rPr>
              <a:t>Who was ultimately successful here?</a:t>
            </a:r>
            <a:endParaRPr lang="en-GB" b="1" dirty="0">
              <a:solidFill>
                <a:schemeClr val="accent1">
                  <a:lumMod val="75000"/>
                </a:schemeClr>
              </a:solidFill>
            </a:endParaRPr>
          </a:p>
        </p:txBody>
      </p:sp>
      <p:pic>
        <p:nvPicPr>
          <p:cNvPr id="6146" name="Picture 2" descr="http://www.drdianahoppe.com/wp-content/uploads/2014/09/tortoise-and-har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5" y="1484784"/>
            <a:ext cx="6278043"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21981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098" name="Picture 2" descr="C:\Users\Hantsnet\AppData\Local\Microsoft\Windows\Temporary Internet Files\Content.IE5\RH6E5G5V\cartoon voice - thinking23[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67744" y="1606833"/>
            <a:ext cx="4464496" cy="4481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75290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Mastery journey in maths</a:t>
            </a:r>
            <a:endParaRPr lang="en-GB" dirty="0"/>
          </a:p>
        </p:txBody>
      </p:sp>
      <p:sp>
        <p:nvSpPr>
          <p:cNvPr id="3" name="Content Placeholder 2"/>
          <p:cNvSpPr>
            <a:spLocks noGrp="1"/>
          </p:cNvSpPr>
          <p:nvPr>
            <p:ph idx="1"/>
          </p:nvPr>
        </p:nvSpPr>
        <p:spPr/>
        <p:txBody>
          <a:bodyPr/>
          <a:lstStyle/>
          <a:p>
            <a:r>
              <a:rPr lang="en-GB" dirty="0" smtClean="0"/>
              <a:t>Over time</a:t>
            </a:r>
          </a:p>
          <a:p>
            <a:r>
              <a:rPr lang="en-GB" dirty="0" smtClean="0"/>
              <a:t>Apprentice exemplified, especially in Y2 and Y6</a:t>
            </a:r>
          </a:p>
          <a:p>
            <a:r>
              <a:rPr lang="en-GB" dirty="0" smtClean="0"/>
              <a:t>Enrichment ideas</a:t>
            </a:r>
          </a:p>
          <a:p>
            <a:r>
              <a:rPr lang="en-GB" dirty="0" smtClean="0"/>
              <a:t>Application of some of the pedagogical approaches</a:t>
            </a:r>
            <a:endParaRPr lang="en-GB" dirty="0"/>
          </a:p>
        </p:txBody>
      </p:sp>
    </p:spTree>
    <p:extLst>
      <p:ext uri="{BB962C8B-B14F-4D97-AF65-F5344CB8AC3E}">
        <p14:creationId xmlns:p14="http://schemas.microsoft.com/office/powerpoint/2010/main" val="375306182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b="1" dirty="0" smtClean="0">
                <a:solidFill>
                  <a:srgbClr val="0070C0"/>
                </a:solidFill>
              </a:rPr>
              <a:t>Mastery approach </a:t>
            </a:r>
            <a:r>
              <a:rPr lang="en-GB" sz="2400" b="1" dirty="0">
                <a:solidFill>
                  <a:srgbClr val="0070C0"/>
                </a:solidFill>
              </a:rPr>
              <a:t>to mathematics and the new national curriculum </a:t>
            </a:r>
            <a:endParaRPr lang="en-GB" sz="2400" dirty="0">
              <a:solidFill>
                <a:srgbClr val="0070C0"/>
              </a:solidFill>
            </a:endParaRPr>
          </a:p>
        </p:txBody>
      </p:sp>
      <p:sp>
        <p:nvSpPr>
          <p:cNvPr id="3" name="Rectangle 2"/>
          <p:cNvSpPr/>
          <p:nvPr/>
        </p:nvSpPr>
        <p:spPr>
          <a:xfrm>
            <a:off x="755576" y="1916832"/>
            <a:ext cx="7632848" cy="3323987"/>
          </a:xfrm>
          <a:prstGeom prst="rect">
            <a:avLst/>
          </a:prstGeom>
        </p:spPr>
        <p:txBody>
          <a:bodyPr wrap="square">
            <a:spAutoFit/>
          </a:bodyPr>
          <a:lstStyle/>
          <a:p>
            <a:r>
              <a:rPr lang="en-GB" sz="2400" dirty="0" smtClean="0"/>
              <a:t>‘Making </a:t>
            </a:r>
            <a:r>
              <a:rPr lang="en-GB" sz="2400" dirty="0"/>
              <a:t>connections in mathematics deepens knowledge of concepts and procedures, ensures what is learnt is sustained over time, and cuts down the time required to assimilate and master later concepts and techniques</a:t>
            </a:r>
            <a:r>
              <a:rPr lang="en-GB" sz="2400" dirty="0" smtClean="0"/>
              <a:t>.’</a:t>
            </a:r>
          </a:p>
          <a:p>
            <a:endParaRPr lang="en-GB" dirty="0"/>
          </a:p>
          <a:p>
            <a:r>
              <a:rPr lang="en-GB" dirty="0" smtClean="0"/>
              <a:t>NCETM  October 2014</a:t>
            </a:r>
          </a:p>
          <a:p>
            <a:endParaRPr lang="en-GB" dirty="0"/>
          </a:p>
          <a:p>
            <a:endParaRPr lang="en-GB" dirty="0" smtClean="0"/>
          </a:p>
          <a:p>
            <a:endParaRPr lang="en-GB" dirty="0"/>
          </a:p>
        </p:txBody>
      </p:sp>
      <p:pic>
        <p:nvPicPr>
          <p:cNvPr id="5122" name="Picture 2" descr="http://focusresourcesinc.com/wp-content/uploads/2015/01/tortoise-hare.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1021" y="4490594"/>
            <a:ext cx="3203407" cy="1363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61084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1" y="274638"/>
            <a:ext cx="6131024" cy="778098"/>
          </a:xfrm>
        </p:spPr>
        <p:txBody>
          <a:bodyPr/>
          <a:lstStyle/>
          <a:p>
            <a:r>
              <a:rPr lang="en-GB" sz="2800" b="1" dirty="0" smtClean="0">
                <a:solidFill>
                  <a:srgbClr val="0070C0"/>
                </a:solidFill>
              </a:rPr>
              <a:t>NCETM Teaching for Mastery…</a:t>
            </a:r>
            <a:endParaRPr lang="en-GB" sz="2800" b="1" dirty="0">
              <a:solidFill>
                <a:srgbClr val="0070C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448" y="969851"/>
            <a:ext cx="5544616" cy="4405895"/>
          </a:xfrm>
          <a:prstGeom prst="rect">
            <a:avLst/>
          </a:prstGeom>
          <a:solidFill>
            <a:srgbClr val="E29AD3"/>
          </a:solidFill>
          <a:ln>
            <a:noFill/>
          </a:ln>
          <a:extLst/>
        </p:spPr>
      </p:pic>
      <p:sp>
        <p:nvSpPr>
          <p:cNvPr id="2" name="Oval 1"/>
          <p:cNvSpPr/>
          <p:nvPr/>
        </p:nvSpPr>
        <p:spPr>
          <a:xfrm>
            <a:off x="6084168" y="1868725"/>
            <a:ext cx="2736304" cy="2400470"/>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6444208" y="2636912"/>
            <a:ext cx="2160240" cy="646331"/>
          </a:xfrm>
          <a:prstGeom prst="rect">
            <a:avLst/>
          </a:prstGeom>
          <a:noFill/>
        </p:spPr>
        <p:txBody>
          <a:bodyPr wrap="square" rtlCol="0">
            <a:spAutoFit/>
          </a:bodyPr>
          <a:lstStyle/>
          <a:p>
            <a:r>
              <a:rPr lang="en-GB" i="1" dirty="0" smtClean="0"/>
              <a:t>‘Apprentice’ level for November…</a:t>
            </a:r>
            <a:endParaRPr lang="en-GB" i="1" dirty="0"/>
          </a:p>
        </p:txBody>
      </p:sp>
      <p:grpSp>
        <p:nvGrpSpPr>
          <p:cNvPr id="6" name="Group 5"/>
          <p:cNvGrpSpPr/>
          <p:nvPr/>
        </p:nvGrpSpPr>
        <p:grpSpPr>
          <a:xfrm>
            <a:off x="2123728" y="5153442"/>
            <a:ext cx="5526360" cy="924276"/>
            <a:chOff x="827584" y="1729526"/>
            <a:chExt cx="6276528" cy="979394"/>
          </a:xfrm>
        </p:grpSpPr>
        <p:pic>
          <p:nvPicPr>
            <p:cNvPr id="7"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42407" t="20550" r="30336" b="61297"/>
            <a:stretch/>
          </p:blipFill>
          <p:spPr>
            <a:xfrm>
              <a:off x="5580112" y="1729526"/>
              <a:ext cx="1524000" cy="393297"/>
            </a:xfrm>
            <a:prstGeom prst="rect">
              <a:avLst/>
            </a:prstGeom>
            <a:ln w="19050">
              <a:solidFill>
                <a:schemeClr val="tx1"/>
              </a:solidFill>
            </a:ln>
          </p:spPr>
        </p:pic>
        <p:pic>
          <p:nvPicPr>
            <p:cNvPr id="8"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42407" t="38827" r="30336" b="43019"/>
            <a:stretch/>
          </p:blipFill>
          <p:spPr>
            <a:xfrm>
              <a:off x="3995936" y="1729526"/>
              <a:ext cx="1524000" cy="393295"/>
            </a:xfrm>
            <a:prstGeom prst="rect">
              <a:avLst/>
            </a:prstGeom>
            <a:ln w="19050">
              <a:solidFill>
                <a:schemeClr val="tx1"/>
              </a:solidFill>
            </a:ln>
          </p:spPr>
        </p:pic>
        <p:pic>
          <p:nvPicPr>
            <p:cNvPr id="9"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42407" t="58978" r="30336" b="22869"/>
            <a:stretch/>
          </p:blipFill>
          <p:spPr>
            <a:xfrm>
              <a:off x="2411760" y="1749595"/>
              <a:ext cx="1524000" cy="373226"/>
            </a:xfrm>
            <a:prstGeom prst="rect">
              <a:avLst/>
            </a:prstGeom>
            <a:ln w="19050">
              <a:solidFill>
                <a:schemeClr val="tx1"/>
              </a:solidFill>
            </a:ln>
          </p:spPr>
        </p:pic>
        <p:pic>
          <p:nvPicPr>
            <p:cNvPr id="10"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42407" t="79317" r="30336" b="2530"/>
            <a:stretch/>
          </p:blipFill>
          <p:spPr>
            <a:xfrm>
              <a:off x="827584" y="1759631"/>
              <a:ext cx="1524000" cy="373225"/>
            </a:xfrm>
            <a:prstGeom prst="rect">
              <a:avLst/>
            </a:prstGeom>
            <a:ln w="19050">
              <a:solidFill>
                <a:schemeClr val="tx1"/>
              </a:solidFill>
            </a:ln>
          </p:spPr>
        </p:pic>
        <p:pic>
          <p:nvPicPr>
            <p:cNvPr id="11"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70170" t="78872" r="4945" b="2652"/>
            <a:stretch/>
          </p:blipFill>
          <p:spPr>
            <a:xfrm>
              <a:off x="827584" y="2204864"/>
              <a:ext cx="1524000" cy="504056"/>
            </a:xfrm>
            <a:prstGeom prst="rect">
              <a:avLst/>
            </a:prstGeom>
            <a:ln w="19050">
              <a:solidFill>
                <a:schemeClr val="tx1"/>
              </a:solidFill>
            </a:ln>
          </p:spPr>
        </p:pic>
        <p:pic>
          <p:nvPicPr>
            <p:cNvPr id="12"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70170" t="20020" r="2004" b="62785"/>
            <a:stretch/>
          </p:blipFill>
          <p:spPr>
            <a:xfrm>
              <a:off x="5598190" y="2173943"/>
              <a:ext cx="1505922" cy="504057"/>
            </a:xfrm>
            <a:prstGeom prst="rect">
              <a:avLst/>
            </a:prstGeom>
            <a:ln w="19050">
              <a:solidFill>
                <a:schemeClr val="tx1"/>
              </a:solidFill>
            </a:ln>
          </p:spPr>
        </p:pic>
        <p:pic>
          <p:nvPicPr>
            <p:cNvPr id="13"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70170" t="40467" r="2004" b="42745"/>
            <a:stretch/>
          </p:blipFill>
          <p:spPr>
            <a:xfrm>
              <a:off x="3995937" y="2179057"/>
              <a:ext cx="1523999" cy="504057"/>
            </a:xfrm>
            <a:prstGeom prst="rect">
              <a:avLst/>
            </a:prstGeom>
            <a:ln w="19050">
              <a:solidFill>
                <a:schemeClr val="tx1"/>
              </a:solidFill>
            </a:ln>
          </p:spPr>
        </p:pic>
        <p:pic>
          <p:nvPicPr>
            <p:cNvPr id="1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70170" t="58684" r="2004" b="23952"/>
            <a:stretch/>
          </p:blipFill>
          <p:spPr>
            <a:xfrm>
              <a:off x="2417943" y="2204864"/>
              <a:ext cx="1524000" cy="504056"/>
            </a:xfrm>
            <a:prstGeom prst="rect">
              <a:avLst/>
            </a:prstGeom>
            <a:ln w="19050">
              <a:solidFill>
                <a:schemeClr val="tx1"/>
              </a:solidFill>
            </a:ln>
          </p:spPr>
        </p:pic>
      </p:grpSp>
    </p:spTree>
    <p:extLst>
      <p:ext uri="{BB962C8B-B14F-4D97-AF65-F5344CB8AC3E}">
        <p14:creationId xmlns:p14="http://schemas.microsoft.com/office/powerpoint/2010/main" val="4191715970"/>
      </p:ext>
    </p:extLst>
  </p:cSld>
  <p:clrMapOvr>
    <a:masterClrMapping/>
  </p:clrMapOvr>
  <p:timing>
    <p:tnLst>
      <p:par>
        <p:cTn id="1" dur="indefinite" restart="never" nodeType="tmRoot"/>
      </p:par>
    </p:tnLst>
  </p:timing>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HIAS PowerPoint template</Template>
  <TotalTime>23708</TotalTime>
  <Words>12498</Words>
  <Application>Microsoft Office PowerPoint</Application>
  <PresentationFormat>On-screen Show (4:3)</PresentationFormat>
  <Paragraphs>1480</Paragraphs>
  <Slides>187</Slides>
  <Notes>44</Notes>
  <HiddenSlides>0</HiddenSlides>
  <MMClips>0</MMClips>
  <ScaleCrop>false</ScaleCrop>
  <HeadingPairs>
    <vt:vector size="4" baseType="variant">
      <vt:variant>
        <vt:lpstr>Theme</vt:lpstr>
      </vt:variant>
      <vt:variant>
        <vt:i4>1</vt:i4>
      </vt:variant>
      <vt:variant>
        <vt:lpstr>Slide Titles</vt:lpstr>
      </vt:variant>
      <vt:variant>
        <vt:i4>187</vt:i4>
      </vt:variant>
    </vt:vector>
  </HeadingPairs>
  <TitlesOfParts>
    <vt:vector size="188" baseType="lpstr">
      <vt:lpstr>HIAS PowerPoint template</vt:lpstr>
      <vt:lpstr>PowerPoint Presentation</vt:lpstr>
      <vt:lpstr>Hampshire Assessment Model Project Group</vt:lpstr>
      <vt:lpstr>Agenda 9:00-16:00</vt:lpstr>
      <vt:lpstr>Welcome to the project group</vt:lpstr>
      <vt:lpstr>National Update</vt:lpstr>
      <vt:lpstr>  Final report of the Commission on Assessment without Levels  September 2015 </vt:lpstr>
      <vt:lpstr>Interim Maths</vt:lpstr>
      <vt:lpstr>Interim English</vt:lpstr>
      <vt:lpstr>Hampshire Assessment Model</vt:lpstr>
      <vt:lpstr>A sequence of principled steps that inform our model</vt:lpstr>
      <vt:lpstr>Developing a coherent assessment strategy </vt:lpstr>
      <vt:lpstr>Guiding principles of  an assessment model</vt:lpstr>
      <vt:lpstr>Begin to clarify your thinking </vt:lpstr>
      <vt:lpstr>Assessment in the  New National Curriculum What is good progress?</vt:lpstr>
      <vt:lpstr>Agenda</vt:lpstr>
      <vt:lpstr>Challenges</vt:lpstr>
      <vt:lpstr>PowerPoint Presentation</vt:lpstr>
      <vt:lpstr>Progress tracking:  Are they getting there?</vt:lpstr>
      <vt:lpstr>Curriculum Structure: without levels</vt:lpstr>
      <vt:lpstr>“The content of the National Curriculum (and the extent to which it has been taught and learned)”</vt:lpstr>
      <vt:lpstr>PowerPoint Presentation</vt:lpstr>
      <vt:lpstr>Reframing assessment thinking</vt:lpstr>
      <vt:lpstr>Depth: Avoiding “Lily pad” learning</vt:lpstr>
      <vt:lpstr>Breadth: “Feel the width”</vt:lpstr>
      <vt:lpstr>PowerPoint Presentation</vt:lpstr>
      <vt:lpstr>Why track? (AAIA)</vt:lpstr>
      <vt:lpstr>On Track?</vt:lpstr>
      <vt:lpstr>How does the school measure progress?</vt:lpstr>
      <vt:lpstr>Floor standards / Coasting schools (Primary) </vt:lpstr>
      <vt:lpstr>Comparability?</vt:lpstr>
      <vt:lpstr>Good (expected) Cohort Progress?</vt:lpstr>
      <vt:lpstr>Good Progress</vt:lpstr>
      <vt:lpstr>There is no reliable translation between levels and a “mastery approach”</vt:lpstr>
      <vt:lpstr>PowerPoint Presentation</vt:lpstr>
      <vt:lpstr>By the end of the year/key stage</vt:lpstr>
      <vt:lpstr>Accountability:  challenging ambitions</vt:lpstr>
      <vt:lpstr>Break</vt:lpstr>
      <vt:lpstr>Excellence and Equity is about…</vt:lpstr>
      <vt:lpstr>The Global Model for English, Mathematics and Science </vt:lpstr>
      <vt:lpstr>Mastery learning</vt:lpstr>
      <vt:lpstr>Based on the idea of a wall…</vt:lpstr>
      <vt:lpstr>Domain Bricks: Building the wall</vt:lpstr>
      <vt:lpstr>Hampshire Model: Manageable Phases</vt:lpstr>
      <vt:lpstr>Assessment Model - a chance to stop and check…</vt:lpstr>
      <vt:lpstr>PowerPoint Presentation</vt:lpstr>
      <vt:lpstr>Guiding principles of the assessment model</vt:lpstr>
      <vt:lpstr>Hampshire Model</vt:lpstr>
      <vt:lpstr>Close to?</vt:lpstr>
      <vt:lpstr>Lunch 12:00</vt:lpstr>
      <vt:lpstr>12:45 This afternoon</vt:lpstr>
      <vt:lpstr>Revealing Assessment and the Mastery Learning   journey towards   Achievement of Age Related Expectations </vt:lpstr>
      <vt:lpstr>Assessment</vt:lpstr>
      <vt:lpstr>PowerPoint Presentation</vt:lpstr>
      <vt:lpstr>What kind of schools have we had?</vt:lpstr>
      <vt:lpstr>Day by day assessment influencing teaching</vt:lpstr>
      <vt:lpstr>Achievement in a ‘Life without Levels’ must be underpinned by Secure Pedagogical Understanding</vt:lpstr>
      <vt:lpstr>What makes it difficult?  What do teachers need to think about when planning lessons? </vt:lpstr>
      <vt:lpstr>Teachers as researchers</vt:lpstr>
      <vt:lpstr>Teaching and Learning today depends upon skilled and reflective practitioners able to construct a Pedagogical Marriage for their learners </vt:lpstr>
      <vt:lpstr>SOLO Structure of observed learning outcomes</vt:lpstr>
      <vt:lpstr>PowerPoint Presentation</vt:lpstr>
      <vt:lpstr>Solo with minecraft</vt:lpstr>
      <vt:lpstr>PRESTRUCTURAL…</vt:lpstr>
      <vt:lpstr>Unistructural…</vt:lpstr>
      <vt:lpstr>Multistructural</vt:lpstr>
      <vt:lpstr>Relational </vt:lpstr>
      <vt:lpstr>Extended abstract</vt:lpstr>
      <vt:lpstr>PowerPoint Presentation</vt:lpstr>
      <vt:lpstr>The Language of Learning</vt:lpstr>
      <vt:lpstr>PowerPoint Presentation</vt:lpstr>
      <vt:lpstr>Enriching and extending</vt:lpstr>
      <vt:lpstr>PowerPoint Presentation</vt:lpstr>
      <vt:lpstr>Writing to persuade from…</vt:lpstr>
      <vt:lpstr>Through the next three phases to…. Writing to persuade</vt:lpstr>
      <vt:lpstr>PowerPoint Presentation</vt:lpstr>
      <vt:lpstr>Solo Taxonomy ~  Planning  a  Sequence  of  Learning</vt:lpstr>
      <vt:lpstr>From Surface to Deep</vt:lpstr>
      <vt:lpstr>Managers programme</vt:lpstr>
      <vt:lpstr>Deep thinking…?  What questions are posed about current classroom practices?</vt:lpstr>
      <vt:lpstr>Depth of Knowledge or DOK (Norman L. Webb 2002 )</vt:lpstr>
      <vt:lpstr>PowerPoint Presentation</vt:lpstr>
      <vt:lpstr>PowerPoint Presentation</vt:lpstr>
      <vt:lpstr>PowerPoint Presentation</vt:lpstr>
      <vt:lpstr>PowerPoint Presentation</vt:lpstr>
      <vt:lpstr>PowerPoint Presentation</vt:lpstr>
      <vt:lpstr>Benefits?  https://www.youtube.com/watch?v=iQWvc6qhTds </vt:lpstr>
      <vt:lpstr>PowerPoint Presentation</vt:lpstr>
      <vt:lpstr>A working model for  “Masterly Learning”? </vt:lpstr>
      <vt:lpstr>What might these ideas mean in the context of learning?</vt:lpstr>
      <vt:lpstr>A working model for  “Masterly Learning”? </vt:lpstr>
      <vt:lpstr>Student paced, masterly learning</vt:lpstr>
      <vt:lpstr>Research</vt:lpstr>
      <vt:lpstr>What is Student-Paced Mastery Learning? </vt:lpstr>
      <vt:lpstr>What Student-Paced Mastery Learning is NOT</vt:lpstr>
      <vt:lpstr>Who was ultimately successful here?</vt:lpstr>
      <vt:lpstr>PowerPoint Presentation</vt:lpstr>
      <vt:lpstr>Mastery journey in maths</vt:lpstr>
      <vt:lpstr>Mastery approach to mathematics and the new national curriculum </vt:lpstr>
      <vt:lpstr>NCETM Teaching for Mastery…</vt:lpstr>
      <vt:lpstr>PowerPoint Presentation</vt:lpstr>
      <vt:lpstr>Deepening and extending tasks:  SOLO and HAM phases</vt:lpstr>
      <vt:lpstr>National Curriculum</vt:lpstr>
      <vt:lpstr>Apprentice: By November Y2 pupils sufficiently secure with:</vt:lpstr>
      <vt:lpstr>Apprentice: By November Y2 pupils sufficiently secure with:</vt:lpstr>
      <vt:lpstr>Y2 apprentice: NPV: Deepening understanding of year 1 </vt:lpstr>
      <vt:lpstr>PowerPoint Presentation</vt:lpstr>
      <vt:lpstr>Y2 apprentice:  NPV: Deepening understanding of year 1) </vt:lpstr>
      <vt:lpstr>Y2 apprentice: Add/subtraction: Deepening understanding of year 1  </vt:lpstr>
      <vt:lpstr>Y2 apprentice:  Addition and subtraction: Deepening understanding of year 1 </vt:lpstr>
      <vt:lpstr>Y2 apprentice: Addition and subtraction: Deepening understanding of year 1 </vt:lpstr>
      <vt:lpstr> Year 2 apprentice+: NPV+ add/sub Routine/ non-routine problem solving</vt:lpstr>
      <vt:lpstr>Apprentice: By November Y2 pupils sufficiently secure with</vt:lpstr>
      <vt:lpstr>Y2 apprentice: Multiplication and division: Deepening understanding of year 1 </vt:lpstr>
      <vt:lpstr>Y2 apprentice: Multiplication and division: Deepening understanding of year 1 </vt:lpstr>
      <vt:lpstr>Year 2 apprentice: NPV multiplication and division Routine/ non-routine problem solving</vt:lpstr>
      <vt:lpstr>By November Y6 pupils sufficiently secure with:</vt:lpstr>
      <vt:lpstr>By November Y6 pupils sufficiently secure with:</vt:lpstr>
      <vt:lpstr>Y6 apprentice: (NPV: Deepening understanding of year 5) </vt:lpstr>
      <vt:lpstr>Y6 apprentice: (Add/ subtraction: Deepening understanding of year 5) </vt:lpstr>
      <vt:lpstr>Y6 apprentice: (multiplication/division: Deepening understanding of year 5) </vt:lpstr>
      <vt:lpstr>PowerPoint Presentation</vt:lpstr>
      <vt:lpstr>Measures - money</vt:lpstr>
      <vt:lpstr>PowerPoint Presentation</vt:lpstr>
      <vt:lpstr>PowerPoint Presentation</vt:lpstr>
      <vt:lpstr>PowerPoint Presentation</vt:lpstr>
      <vt:lpstr>Ideas of equivalence…</vt:lpstr>
      <vt:lpstr>Deeper understanding of equivalence…</vt:lpstr>
      <vt:lpstr>Even deeper understanding of coin values….</vt:lpstr>
      <vt:lpstr>Classic task….</vt:lpstr>
      <vt:lpstr>From a simple starting point…</vt:lpstr>
      <vt:lpstr>PowerPoint Presentation</vt:lpstr>
      <vt:lpstr>Routine or non-routine…?</vt:lpstr>
      <vt:lpstr>Which version…</vt:lpstr>
      <vt:lpstr>Deepening a problem…</vt:lpstr>
      <vt:lpstr>Deepening a problem…</vt:lpstr>
      <vt:lpstr>PowerPoint Presentation</vt:lpstr>
      <vt:lpstr>PowerPoint Presentation</vt:lpstr>
      <vt:lpstr>PowerPoint Presentation</vt:lpstr>
      <vt:lpstr>PowerPoint Presentation</vt:lpstr>
      <vt:lpstr>Take a look at the maths books</vt:lpstr>
      <vt:lpstr>Mastery journey in English</vt:lpstr>
      <vt:lpstr>PowerPoint Presentation</vt:lpstr>
      <vt:lpstr>The way we view the weighting of writing domains can be related to Blooms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Year 3 example - Reading</vt:lpstr>
      <vt:lpstr>A Year 3 example - Writing</vt:lpstr>
      <vt:lpstr>PowerPoint Presentation</vt:lpstr>
      <vt:lpstr>Take a look at the writing</vt:lpstr>
      <vt:lpstr>Teaching for keeping up  Teaching so they all get it</vt:lpstr>
      <vt:lpstr>Why Differentiate?</vt:lpstr>
      <vt:lpstr>PowerPoint Presentation</vt:lpstr>
      <vt:lpstr>PowerPoint Presentation</vt:lpstr>
      <vt:lpstr>PowerPoint Presentation</vt:lpstr>
      <vt:lpstr>Phenonmenography What do you see? </vt:lpstr>
      <vt:lpstr>Phenonmenography Why do you get different outcomes</vt:lpstr>
      <vt:lpstr>This call may be recorded for training purposes.</vt:lpstr>
      <vt:lpstr>Catering for individual difference</vt:lpstr>
      <vt:lpstr>Teachers use effective planning to help children learn well</vt:lpstr>
      <vt:lpstr>Redefining Learning Objectives? </vt:lpstr>
      <vt:lpstr>Revealing “cold” tasks?</vt:lpstr>
      <vt:lpstr>PowerPoint Presentation</vt:lpstr>
      <vt:lpstr>Re-imagining Differentiation</vt:lpstr>
      <vt:lpstr>Precise learning model</vt:lpstr>
      <vt:lpstr>The engaging enquiry about the topic</vt:lpstr>
      <vt:lpstr>PowerPoint Presentation</vt:lpstr>
      <vt:lpstr>PowerPoint Presentation</vt:lpstr>
      <vt:lpstr>Precise learning model – An English example</vt:lpstr>
      <vt:lpstr>PowerPoint Presentation</vt:lpstr>
      <vt:lpstr>PowerPoint Presentation</vt:lpstr>
      <vt:lpstr>PowerPoint Presentation</vt:lpstr>
      <vt:lpstr>Precise learning model – A maths example</vt:lpstr>
      <vt:lpstr>PowerPoint Presentation</vt:lpstr>
      <vt:lpstr>PowerPoint Presentation</vt:lpstr>
      <vt:lpstr>PowerPoint Presentation</vt:lpstr>
      <vt:lpstr>Action planning</vt:lpstr>
      <vt:lpstr>What are the implications for CPD in your school? For all staff? For groups of staff? For individual staff?</vt:lpstr>
      <vt:lpstr>What are the implications for leaders and Governors in your school? </vt:lpstr>
      <vt:lpstr>What are the implications for learners and parents/carers in your school? </vt:lpstr>
      <vt:lpstr>What are the implications for your ways of working in your school? </vt:lpstr>
      <vt:lpstr>PowerPoint Presentation</vt:lpstr>
      <vt:lpstr>October to January Focus</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cseiiarm</dc:creator>
  <cp:lastModifiedBy>HUser</cp:lastModifiedBy>
  <cp:revision>191</cp:revision>
  <cp:lastPrinted>2014-09-01T13:38:54Z</cp:lastPrinted>
  <dcterms:created xsi:type="dcterms:W3CDTF">2013-12-20T14:21:04Z</dcterms:created>
  <dcterms:modified xsi:type="dcterms:W3CDTF">2016-01-20T23:45:01Z</dcterms:modified>
</cp:coreProperties>
</file>