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2" r:id="rId6"/>
    <p:sldId id="263" r:id="rId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B03E-8B9E-4573-9CA3-0715C323378C}" type="datetimeFigureOut">
              <a:rPr lang="en-GB" smtClean="0"/>
              <a:t>04/02/2016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506C-8F94-414C-ABF1-FF25F58C2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870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B03E-8B9E-4573-9CA3-0715C323378C}" type="datetimeFigureOut">
              <a:rPr lang="en-GB" smtClean="0"/>
              <a:t>04/02/2016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506C-8F94-414C-ABF1-FF25F58C2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630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B03E-8B9E-4573-9CA3-0715C323378C}" type="datetimeFigureOut">
              <a:rPr lang="en-GB" smtClean="0"/>
              <a:t>04/02/2016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506C-8F94-414C-ABF1-FF25F58C2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005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B03E-8B9E-4573-9CA3-0715C323378C}" type="datetimeFigureOut">
              <a:rPr lang="en-GB" smtClean="0"/>
              <a:t>04/02/2016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506C-8F94-414C-ABF1-FF25F58C2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400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B03E-8B9E-4573-9CA3-0715C323378C}" type="datetimeFigureOut">
              <a:rPr lang="en-GB" smtClean="0"/>
              <a:t>04/02/2016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506C-8F94-414C-ABF1-FF25F58C2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127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B03E-8B9E-4573-9CA3-0715C323378C}" type="datetimeFigureOut">
              <a:rPr lang="en-GB" smtClean="0"/>
              <a:t>04/02/2016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506C-8F94-414C-ABF1-FF25F58C2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127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B03E-8B9E-4573-9CA3-0715C323378C}" type="datetimeFigureOut">
              <a:rPr lang="en-GB" smtClean="0"/>
              <a:t>04/02/2016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506C-8F94-414C-ABF1-FF25F58C2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89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B03E-8B9E-4573-9CA3-0715C323378C}" type="datetimeFigureOut">
              <a:rPr lang="en-GB" smtClean="0"/>
              <a:t>04/02/2016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506C-8F94-414C-ABF1-FF25F58C2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008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B03E-8B9E-4573-9CA3-0715C323378C}" type="datetimeFigureOut">
              <a:rPr lang="en-GB" smtClean="0"/>
              <a:t>04/02/2016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506C-8F94-414C-ABF1-FF25F58C2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770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B03E-8B9E-4573-9CA3-0715C323378C}" type="datetimeFigureOut">
              <a:rPr lang="en-GB" smtClean="0"/>
              <a:t>04/02/2016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506C-8F94-414C-ABF1-FF25F58C2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20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B03E-8B9E-4573-9CA3-0715C323378C}" type="datetimeFigureOut">
              <a:rPr lang="en-GB" smtClean="0"/>
              <a:t>04/02/2016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C506C-8F94-414C-ABF1-FF25F58C2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36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6B03E-8B9E-4573-9CA3-0715C323378C}" type="datetimeFigureOut">
              <a:rPr lang="en-GB" smtClean="0"/>
              <a:t>04/02/2016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C506C-8F94-414C-ABF1-FF25F58C21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4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971651"/>
          </a:xfrm>
        </p:spPr>
        <p:txBody>
          <a:bodyPr>
            <a:normAutofit/>
          </a:bodyPr>
          <a:lstStyle/>
          <a:p>
            <a:r>
              <a:rPr lang="en-GB" b="1" dirty="0" smtClean="0"/>
              <a:t>Springwood Federation</a:t>
            </a:r>
            <a:br>
              <a:rPr lang="en-GB" b="1" dirty="0" smtClean="0"/>
            </a:b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3501008"/>
            <a:ext cx="8424936" cy="2664296"/>
          </a:xfrm>
        </p:spPr>
        <p:txBody>
          <a:bodyPr>
            <a:normAutofit fontScale="55000" lnSpcReduction="20000"/>
          </a:bodyPr>
          <a:lstStyle/>
          <a:p>
            <a:endParaRPr lang="en-GB" b="1" dirty="0" smtClean="0"/>
          </a:p>
          <a:p>
            <a:r>
              <a:rPr lang="en-GB" b="1" dirty="0" smtClean="0"/>
              <a:t>Reporting pupil progress and achievement to </a:t>
            </a:r>
            <a:r>
              <a:rPr lang="en-GB" b="1" dirty="0" smtClean="0"/>
              <a:t>pupils and parents</a:t>
            </a:r>
            <a:endParaRPr lang="en-GB" b="1" dirty="0" smtClean="0"/>
          </a:p>
          <a:p>
            <a:pPr marL="457200" indent="-457200" algn="l">
              <a:buFontTx/>
              <a:buChar char="-"/>
            </a:pPr>
            <a:r>
              <a:rPr lang="en-GB" dirty="0" smtClean="0"/>
              <a:t>Developing the HAM so that teachers understand how to track progress and attainment for every pupil on their journey to meet ARE.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Tracking assessment through </a:t>
            </a:r>
            <a:r>
              <a:rPr lang="en-GB" dirty="0" smtClean="0"/>
              <a:t>the quality </a:t>
            </a:r>
            <a:r>
              <a:rPr lang="en-GB" dirty="0" smtClean="0"/>
              <a:t>of teaching and learning, leadership and management, outcomes and personal development and welfare.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Rationale (objectives, success criteria and monitoring)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Impact (discussed alongside each slide)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Reflection (what has been learned, what questions have we asked, what are the next steps)</a:t>
            </a:r>
          </a:p>
          <a:p>
            <a:pPr marL="457200" indent="-457200" algn="l">
              <a:buFontTx/>
              <a:buChar char="-"/>
            </a:pPr>
            <a:endParaRPr lang="en-GB" b="1" dirty="0" smtClean="0"/>
          </a:p>
          <a:p>
            <a:pPr marL="457200" indent="-457200" algn="l">
              <a:buFontTx/>
              <a:buChar char="-"/>
            </a:pPr>
            <a:endParaRPr lang="en-GB" b="1" dirty="0" smtClean="0"/>
          </a:p>
        </p:txBody>
      </p:sp>
      <p:pic>
        <p:nvPicPr>
          <p:cNvPr id="1026" name="Picture 2" descr="O:\Springwood Infants\LOGOS\Springwood INFANT AND JUNIOR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44824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17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000" b="1" dirty="0" smtClean="0"/>
              <a:t>Achievement</a:t>
            </a:r>
            <a:r>
              <a:rPr lang="en-GB" b="1" dirty="0" smtClean="0"/>
              <a:t/>
            </a:r>
            <a:br>
              <a:rPr lang="en-GB" b="1" dirty="0" smtClean="0"/>
            </a:br>
            <a:endParaRPr lang="en-GB" sz="22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017262"/>
              </p:ext>
            </p:extLst>
          </p:nvPr>
        </p:nvGraphicFramePr>
        <p:xfrm>
          <a:off x="539552" y="764704"/>
          <a:ext cx="8229600" cy="2260052"/>
        </p:xfrm>
        <a:graphic>
          <a:graphicData uri="http://schemas.openxmlformats.org/drawingml/2006/table">
            <a:tbl>
              <a:tblPr firstRow="1" firstCol="1" bandRow="1"/>
              <a:tblGrid>
                <a:gridCol w="1360962"/>
                <a:gridCol w="2436016"/>
                <a:gridCol w="2297283"/>
                <a:gridCol w="2135339"/>
              </a:tblGrid>
              <a:tr h="1672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Rationale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Objectives 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Success criteria 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Monitoring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6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Staff must effectively use assessment to track standards across the new national curriculum.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Is staff assessment practice consistent across: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all subjects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Specific phases to include EYFS</a:t>
                      </a: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 implement Hampshire phase approaches in assessment in order for 85% of pupils to meet age related expectations: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Reading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Writing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Maths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 </a:t>
                      </a: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ensure formative assessment is used during lessons enabling all pupils to make progress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Key milestones indicators demonstrate percentage gains towards meeting ARE: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September (securing previous year)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November (Phase 1 secure)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February (Phase 1 and Phase 2 secure)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April (Phase 1 and 2 secure)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End of Year (Phase 1, 2 and 3 secure)</a:t>
                      </a: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How well do staff at all levels analyse and interpret data to ensure they meet the needs of pupils (PPR):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Senior leaders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Middle leaders – subject leaders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Class Teachers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Support staff and intervention data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219535"/>
              </p:ext>
            </p:extLst>
          </p:nvPr>
        </p:nvGraphicFramePr>
        <p:xfrm>
          <a:off x="539552" y="3284984"/>
          <a:ext cx="8229600" cy="3144393"/>
        </p:xfrm>
        <a:graphic>
          <a:graphicData uri="http://schemas.openxmlformats.org/drawingml/2006/table">
            <a:tbl>
              <a:tblPr firstRow="1" firstCol="1" bandRow="1"/>
              <a:tblGrid>
                <a:gridCol w="1360962"/>
                <a:gridCol w="2436016"/>
                <a:gridCol w="2297283"/>
                <a:gridCol w="2135339"/>
              </a:tblGrid>
              <a:tr h="27225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The school identifies two particularly vulnerable groups: 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Children at 2c at the end of </a:t>
                      </a:r>
                      <a:r>
                        <a:rPr lang="en-GB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Year Two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Children who move late into the school.  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Summer born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970" marR="56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 complete check against CTF assessment data within five working days of arrival of new pupils</a:t>
                      </a:r>
                    </a:p>
                  </a:txBody>
                  <a:tcPr marL="56970" marR="56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Below ARE pupils (2c at end of Y2) make appropriate progress in KPI and move through phases 1, 2 and 3 at an expected rate.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Recheck phonics data if the pupil did not meet the check at end of Y2.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For </a:t>
                      </a: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those pupils performing below ARE, key milestones indicators demonstrate gains in: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Phonic decoding check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End of KS1 assessment papers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PERA (Project X)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ECC data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Numbers Count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GB" sz="1000" baseline="30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</a:t>
                      </a: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Class Number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1st Class Writing</a:t>
                      </a:r>
                    </a:p>
                  </a:txBody>
                  <a:tcPr marL="56970" marR="56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What assessment practice do we use to ensure timely interventions </a:t>
                      </a:r>
                      <a:r>
                        <a:rPr lang="en-GB" sz="1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etc</a:t>
                      </a: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for these pupils? 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EMTAS Referral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SEN Provision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Timely interventions using phase approached to planning </a:t>
                      </a:r>
                    </a:p>
                    <a:p>
                      <a:pPr marL="285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285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Ensure interventions are recorded on new assessment document and used to track finer points of progress.</a:t>
                      </a:r>
                    </a:p>
                    <a:p>
                      <a:pPr marL="285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6970" marR="56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316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100607"/>
              </p:ext>
            </p:extLst>
          </p:nvPr>
        </p:nvGraphicFramePr>
        <p:xfrm>
          <a:off x="539552" y="620688"/>
          <a:ext cx="8136904" cy="5331450"/>
        </p:xfrm>
        <a:graphic>
          <a:graphicData uri="http://schemas.openxmlformats.org/drawingml/2006/table">
            <a:tbl>
              <a:tblPr firstRow="1" firstCol="1" bandRow="1"/>
              <a:tblGrid>
                <a:gridCol w="1240701"/>
                <a:gridCol w="1927651"/>
                <a:gridCol w="2808312"/>
                <a:gridCol w="2160240"/>
              </a:tblGrid>
              <a:tr h="1621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Rationale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Objectives 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Success criteria 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Monitoring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936" marR="519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64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How effectively are the staff using assessment to track standards across the foundation subjects?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Is staff assessment practice consistent across: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all subjects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Specific phases to include EYFS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936" marR="519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 ensure national curriculum coverage is met in foundation subjects across KS1 and KS2 in order to meet ARE (see foundation subject action plans)</a:t>
                      </a:r>
                    </a:p>
                  </a:txBody>
                  <a:tcPr marL="51936" marR="519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Staff will: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Write curriculum letters detailing ARE for specific foundation subjects to inform parents (termly)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Parent consultations enable pupils to join the meetings, make a contribution and set personal targets.  Focus year groups throughout the year: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Autumn: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Year 6 to join parents in meeting (20 minute appointment)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Spring: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Year 6 to join parents in meeting (20 minute appointment)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Year 5 to join parents in meeting (20 minute appointment)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Summer: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Year 6 to join parents in meeting (20 minute appointment)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Year 5 to join parents in meeting (20 minute appointment)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Year 4 to join parents in meeting (20 minute appointment)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Write half termly subject reports to inform parents whether their child is on track to meet  ARE.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Write a summative end of year report to inform parents whether their child has met ARE in all areas of the curriculum</a:t>
                      </a:r>
                    </a:p>
                  </a:txBody>
                  <a:tcPr marL="51936" marR="519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Subject Leaders: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Book scrutiny detailing progression across specific subject (termly)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Ensure reports give clear information and guidance detailing ARE, targets and parental support/contribution in order  to make faster progress</a:t>
                      </a:r>
                    </a:p>
                  </a:txBody>
                  <a:tcPr marL="51936" marR="519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465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>
            <a:normAutofit/>
          </a:bodyPr>
          <a:lstStyle/>
          <a:p>
            <a:r>
              <a:rPr lang="en-GB" sz="2000" b="1" dirty="0" smtClean="0"/>
              <a:t>Quality of Teaching</a:t>
            </a:r>
            <a:endParaRPr lang="en-GB" sz="2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739751"/>
              </p:ext>
            </p:extLst>
          </p:nvPr>
        </p:nvGraphicFramePr>
        <p:xfrm>
          <a:off x="467544" y="620688"/>
          <a:ext cx="8219255" cy="2904736"/>
        </p:xfrm>
        <a:graphic>
          <a:graphicData uri="http://schemas.openxmlformats.org/drawingml/2006/table">
            <a:tbl>
              <a:tblPr firstRow="1" firstCol="1" bandRow="1"/>
              <a:tblGrid>
                <a:gridCol w="1008112"/>
                <a:gridCol w="1296144"/>
                <a:gridCol w="2736304"/>
                <a:gridCol w="3178695"/>
              </a:tblGrid>
              <a:tr h="1913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Rationale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Objectives 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Success criteria 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Monitoring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33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Staff effectively evaluate  all pupils’ attainment and progress in all areas of learning.</a:t>
                      </a: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To ensure all staffs subject knowledge enables pupil progress in order to meet ARE in all areas of the curriculum. </a:t>
                      </a: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Half termly moderation events (using a technique of APP for reading, writing and maths):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 year groups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Across phases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Cluster Schools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Schools with a similar/different catchment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Coaching of new staff during parent consultations: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TLRs/year group partner work alongside NQTs during consultations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Use proposed end of KS1 and KS2 test papers to scaffold and present questions to pupils: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Shared plenaries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Timed questions (Y5 and Y6)</a:t>
                      </a: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How well do we moderate/cross moderate: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 year groups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Across phases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Cluster Schools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Schools with a similar/different catchment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Where is this recorded?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Is a folder created for subjects to determine exemplar pieces of work in each phase and agreed with other schools?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How well do we involve parents in knowing the expected standards?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Are all groups of pupils clearly identified on planning: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PP 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SEN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CLA 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EAL</a:t>
                      </a:r>
                    </a:p>
                  </a:txBody>
                  <a:tcPr marL="56971" marR="569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485418"/>
              </p:ext>
            </p:extLst>
          </p:nvPr>
        </p:nvGraphicFramePr>
        <p:xfrm>
          <a:off x="461933" y="3989095"/>
          <a:ext cx="8229600" cy="2736304"/>
        </p:xfrm>
        <a:graphic>
          <a:graphicData uri="http://schemas.openxmlformats.org/drawingml/2006/table">
            <a:tbl>
              <a:tblPr firstRow="1" firstCol="1" bandRow="1"/>
              <a:tblGrid>
                <a:gridCol w="1008112"/>
                <a:gridCol w="1296144"/>
                <a:gridCol w="4521427"/>
                <a:gridCol w="1403917"/>
              </a:tblGrid>
              <a:tr h="27363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The school identifies the need to support parents with demands of new national curriculum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How does the school keep parents up to date with the new curriculum?</a:t>
                      </a:r>
                    </a:p>
                  </a:txBody>
                  <a:tcPr marL="56970" marR="56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 inform parents about ARE for all subjects</a:t>
                      </a:r>
                    </a:p>
                  </a:txBody>
                  <a:tcPr marL="56970" marR="56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The </a:t>
                      </a:r>
                      <a:r>
                        <a:rPr lang="en-GB" sz="9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headteachers</a:t>
                      </a: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will: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Lead half termly parent meetings to discuss latest updates and offer parents an opportunity to contribute their views.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Ensure the websites details ARE for all subjects.</a:t>
                      </a: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The staff will: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Write termly letters to parents informing them about key curriculum drivers for the term and detail ARE for particular subjects.  Letters include off-site visit details.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Hold curriculum workshops for parents so that they know how to help their child meet ARE.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The parents will: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Contribute to half termly foundation subject reports.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Observe music, sports coach and MFL teaching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Spring (MFL Y3, 4 and 5)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Spring (Music EYFS, Y1, 2, 3 and 4)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Summer (Sports Coach EYFS-Y6)</a:t>
                      </a:r>
                    </a:p>
                  </a:txBody>
                  <a:tcPr marL="56970" marR="56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Parents are informed: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Governor questionnaires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Questionnaires on reports</a:t>
                      </a:r>
                      <a:r>
                        <a:rPr lang="en-GB" sz="9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</a:t>
                      </a:r>
                      <a:endParaRPr lang="en-GB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Sample surveys and parental feedback at workshops.</a:t>
                      </a:r>
                    </a:p>
                  </a:txBody>
                  <a:tcPr marL="56970" marR="56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82621" y="3588985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Leadership and Management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88527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000" b="1" dirty="0" smtClean="0"/>
              <a:t>SEN SIP: Achievement section specific to assessment</a:t>
            </a:r>
            <a:endParaRPr lang="en-GB" sz="2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50555" y="1486885"/>
          <a:ext cx="8042890" cy="4743323"/>
        </p:xfrm>
        <a:graphic>
          <a:graphicData uri="http://schemas.openxmlformats.org/drawingml/2006/table">
            <a:tbl>
              <a:tblPr firstRow="1" firstCol="1" bandRow="1"/>
              <a:tblGrid>
                <a:gridCol w="793513"/>
                <a:gridCol w="2840972"/>
                <a:gridCol w="1371504"/>
                <a:gridCol w="3036901"/>
              </a:tblGrid>
              <a:tr h="45259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School Inspection Handbook, Ofsted p 56 paragraphs 182-184</a:t>
                      </a:r>
                      <a:endParaRPr lang="en-GB" sz="900">
                        <a:effectLst/>
                        <a:latin typeface="Calibri"/>
                      </a:endParaRPr>
                    </a:p>
                  </a:txBody>
                  <a:tcPr marL="58779" marR="58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1.1 – Pupils with SEN will make at least expected progress from their starting points.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More pupils with SEN ‘narrow the gap’ between starting points and ARE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Pupils: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Pupils with SEN make good progress regardless of their starting point, based on the effective and continuous evaluation of their learning and demonstrated by broad evidence bases.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Pupils’ progress tracked by teachers due to appropriate support which is additional to and different from that received by their peers.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To ensure that: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3 key pupils in year 5 will pass their year 1 decoding check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Other tests conducted to measure progress made by interventions show an increase in raw score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Pupils receiving ECAR to make progress at a ratio of 2 (double progress e.g. 2 months’ progress for every one month receiving the programme)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Y5 pupil with SEN identified as underachieving will narrow the gap towards ARE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Staff: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To secure subject knowledge so that: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Teachers can evidence progress of pupils with SEN without the use of levels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79" marR="58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Pupils with SEN are expected by their teachers to progress towards ARE.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i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Teachers and TAs will collate a range of qualitative and quantitative evidence which demonstrates the fine points of progress made by each pupil with SEN not on track to reach ARE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rgbClr val="E36C0A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SEN pupil progress meetings demonstrate teachers’ effective use of assessment to inform and track provision. 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i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Pupils’ evidence banks show a range of sources of secure evidence demonstrating progress from baselines</a:t>
                      </a:r>
                      <a:endParaRPr lang="en-GB" sz="900">
                        <a:effectLst/>
                        <a:latin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79" marR="58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TERMLY Evaluation during SEN Pupil Progress Meetings</a:t>
                      </a:r>
                      <a:r>
                        <a:rPr lang="en-GB" sz="900" dirty="0">
                          <a:effectLst/>
                          <a:latin typeface="Calibri"/>
                          <a:cs typeface="Arial"/>
                        </a:rPr>
                        <a:t> (PPM)</a:t>
                      </a:r>
                      <a:endParaRPr lang="en-GB" sz="900" dirty="0">
                        <a:effectLst/>
                        <a:latin typeface="Calibri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How does the school identify and track the progress of pupils with SEN and groups of pupils with SEN in KS1 and KS2? 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How will our school ensure teachers can accurately assess the progress, attainment and wider outcomes of pupils with SEN and disabilities, including those with complex needs?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Do staff effectively evaluate pupils’ attainment and progress in all areas of learning?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Are there trends/significant differences between the achievement of groups such as gender, FSM, PEP, pupils who have Summer birthdays and pupils from services families who also share characteristics of SEN?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HALF TERMLY Moderation in and across phases</a:t>
                      </a:r>
                      <a:r>
                        <a:rPr lang="en-GB" sz="900" dirty="0">
                          <a:effectLst/>
                          <a:latin typeface="Calibri"/>
                          <a:cs typeface="Arial"/>
                        </a:rPr>
                        <a:t> </a:t>
                      </a:r>
                      <a:endParaRPr lang="en-GB" sz="900" dirty="0">
                        <a:effectLst/>
                        <a:latin typeface="Calibri"/>
                      </a:endParaRPr>
                    </a:p>
                    <a:p>
                      <a:pPr marL="34290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cs typeface="Arial"/>
                        </a:rPr>
                        <a:t>What would typical progress look like for a child? </a:t>
                      </a:r>
                      <a:endParaRPr lang="en-GB" sz="900" dirty="0">
                        <a:effectLst/>
                        <a:latin typeface="Calibri"/>
                      </a:endParaRPr>
                    </a:p>
                    <a:p>
                      <a:pPr marL="34290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cs typeface="Arial"/>
                        </a:rPr>
                        <a:t>How high are standards for Pupil with SENs?</a:t>
                      </a:r>
                      <a:endParaRPr lang="en-GB" sz="900" dirty="0">
                        <a:effectLst/>
                        <a:latin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HALF TERMLY </a:t>
                      </a:r>
                      <a:r>
                        <a:rPr lang="en-GB" sz="900" dirty="0" err="1">
                          <a:effectLst/>
                          <a:latin typeface="Calibri"/>
                          <a:ea typeface="Times New Roman"/>
                          <a:cs typeface="Arial"/>
                        </a:rPr>
                        <a:t>SENCo</a:t>
                      </a: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 observations and learning walks</a:t>
                      </a: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Are Pupil with SENs attaining at an appropriate rate relative to their starting points at particular ages?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Are their gaps between the attainments of groups of SEN pupils, including those for whom the school receives additional funding?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Are the gaps closing over time?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Is learning of groups of pupils, particularly those who are disabled, those who have special educational needs and disadvantaged pupils is generally good? 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79" marR="58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781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8072"/>
          </a:xfrm>
        </p:spPr>
        <p:txBody>
          <a:bodyPr>
            <a:normAutofit/>
          </a:bodyPr>
          <a:lstStyle/>
          <a:p>
            <a:r>
              <a:rPr lang="en-GB" sz="2000" b="1" dirty="0" smtClean="0"/>
              <a:t>SEN SIP: Quality of Teaching section specific to assessment</a:t>
            </a:r>
            <a:endParaRPr lang="en-GB" sz="2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085119"/>
              </p:ext>
            </p:extLst>
          </p:nvPr>
        </p:nvGraphicFramePr>
        <p:xfrm>
          <a:off x="467544" y="764704"/>
          <a:ext cx="8229599" cy="2016224"/>
        </p:xfrm>
        <a:graphic>
          <a:graphicData uri="http://schemas.openxmlformats.org/drawingml/2006/table">
            <a:tbl>
              <a:tblPr firstRow="1" firstCol="1" bandRow="1"/>
              <a:tblGrid>
                <a:gridCol w="936104"/>
                <a:gridCol w="2520280"/>
                <a:gridCol w="4773215"/>
              </a:tblGrid>
              <a:tr h="2016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2.3 Use of formative and summative assessment (including new phase model and implications for SEN)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</a:txBody>
                  <a:tcPr marL="66726" marR="667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E36C0A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Staff share good practice (across phase and</a:t>
                      </a:r>
                      <a:r>
                        <a:rPr lang="en-GB" sz="10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GB" sz="1000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schools</a:t>
                      </a:r>
                      <a:r>
                        <a:rPr lang="en-GB" sz="1000" dirty="0">
                          <a:solidFill>
                            <a:srgbClr val="E36C0A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), of their use of a range of formative and summative assessment methods to inform planning and personalised provision. This process clearly demonstrates the Assess, Plan, Do, Review cycle.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Staff collate a broad range of evidence to demonstrate the </a:t>
                      </a:r>
                      <a:r>
                        <a:rPr lang="en-GB" sz="1000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the</a:t>
                      </a:r>
                      <a:r>
                        <a:rPr lang="en-GB" sz="1000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finer points of progress from baseline measures.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</a:txBody>
                  <a:tcPr marL="66726" marR="667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TERMLY Training and moderation alongside assessment co-ordinator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Arial"/>
                        </a:rPr>
                        <a:t>Are regular moderations taking place to ensure high expectations are shared and needs identified and addressed early on?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Arial"/>
                        </a:rPr>
                        <a:t>Is the learning of the pupils with SEN effectively captured in their books? 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Arial"/>
                        </a:rPr>
                        <a:t>TERMLY Book </a:t>
                      </a:r>
                      <a:r>
                        <a:rPr lang="en-GB" sz="1000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Scrutinies</a:t>
                      </a: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Arial"/>
                        </a:rPr>
                        <a:t> alongside English and Mathematics Coordinators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Arial"/>
                        </a:rPr>
                        <a:t>Is marking and feedback presented so that it is accessible to pupils with SEN?  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Arial"/>
                        </a:rPr>
                        <a:t>Is there evidence of work/topics that have been designed by the pupils with SEN?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Arial"/>
                        </a:rPr>
                        <a:t>Does the marking and comments teachers make result in pupils improving their work and making faster progress? 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Arial"/>
                        </a:rPr>
                        <a:t>How well do pupils with SEN respond to, and benefit from, the comments their teachers make on their work?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26" marR="667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325007"/>
              </p:ext>
            </p:extLst>
          </p:nvPr>
        </p:nvGraphicFramePr>
        <p:xfrm>
          <a:off x="467544" y="3717032"/>
          <a:ext cx="8229599" cy="2233295"/>
        </p:xfrm>
        <a:graphic>
          <a:graphicData uri="http://schemas.openxmlformats.org/drawingml/2006/table">
            <a:tbl>
              <a:tblPr firstRow="1" firstCol="1" bandRow="1"/>
              <a:tblGrid>
                <a:gridCol w="288032"/>
                <a:gridCol w="1080120"/>
                <a:gridCol w="3096344"/>
                <a:gridCol w="3765103"/>
              </a:tblGrid>
              <a:tr h="21852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SEN Matters Autumn 2015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</a:txBody>
                  <a:tcPr marL="60143" marR="6014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3.1</a:t>
                      </a:r>
                      <a:r>
                        <a:rPr lang="en-GB" sz="900" dirty="0">
                          <a:effectLst/>
                          <a:latin typeface="Calibri"/>
                          <a:cs typeface="Arial"/>
                        </a:rPr>
                        <a:t> </a:t>
                      </a:r>
                      <a:r>
                        <a:rPr lang="en-GB" sz="9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Strengthen the moderation practices to evaluate and report the rates of progress and attainment of pupils with SEN over time in relation to age related expectations (ARE). 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</a:txBody>
                  <a:tcPr marL="60143" marR="601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Staff will bring any issues or difficulties to the attention of the </a:t>
                      </a:r>
                      <a:r>
                        <a:rPr lang="en-GB" sz="900" dirty="0" err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SENCo</a:t>
                      </a:r>
                      <a:r>
                        <a:rPr lang="en-GB" sz="9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.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Staff will work alongside the </a:t>
                      </a:r>
                      <a:r>
                        <a:rPr lang="en-GB" sz="900" dirty="0" err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SENCo</a:t>
                      </a:r>
                      <a:r>
                        <a:rPr lang="en-GB" sz="9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and Assessment Coordinator to develop systems for recording, moderating and evaluating progress.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E36C0A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E36C0A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Staff will prepare alongside </a:t>
                      </a:r>
                      <a:r>
                        <a:rPr lang="en-GB" sz="900" dirty="0" err="1">
                          <a:solidFill>
                            <a:srgbClr val="E36C0A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SENCo</a:t>
                      </a:r>
                      <a:r>
                        <a:rPr lang="en-GB" sz="900" dirty="0">
                          <a:solidFill>
                            <a:srgbClr val="E36C0A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for parent meetings and progress discussions 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E36C0A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E36C0A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Alongside the </a:t>
                      </a:r>
                      <a:r>
                        <a:rPr lang="en-GB" sz="900" dirty="0" err="1">
                          <a:solidFill>
                            <a:srgbClr val="E36C0A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SENCo</a:t>
                      </a:r>
                      <a:r>
                        <a:rPr lang="en-GB" sz="900" dirty="0">
                          <a:solidFill>
                            <a:srgbClr val="E36C0A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, staff will utilise the EP, OT, SALT and CAMHS phone lines to continually apply the ‘assess-plan-do-review’ cycle.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E36C0A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rgbClr val="E36C0A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43" marR="601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HALF TERMLY Staff and phase meetings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Are there regular professional discussions and moderations of learning presented in pupils with SEN’s books?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Do staff undergo focused self-reflection and peer coaching in order to improve their teaching with a specific focus on analysing their ability to meet the needs of their Pupil with SENs? 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Are leaders proactively searching for examples of excellent practice to improve their provision for their SEN population?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cs typeface="Arial"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cs typeface="Arial"/>
                        </a:rPr>
                        <a:t>HALF TERMLY NQT Mentor moderation meeting: 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900" dirty="0">
                          <a:effectLst/>
                          <a:latin typeface="Calibri"/>
                          <a:ea typeface="Calibri"/>
                          <a:cs typeface="Arial"/>
                        </a:rPr>
                        <a:t>How well does the school support the induction of new staff, in particular NQTs to meet the needs of pupils with SEN? 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</a:endParaRPr>
                    </a:p>
                  </a:txBody>
                  <a:tcPr marL="60143" marR="601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3059616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prstClr val="black"/>
                </a:solidFill>
                <a:ea typeface="+mj-ea"/>
                <a:cs typeface="+mj-cs"/>
              </a:rPr>
              <a:t>SEN SIP: Leadership and management section specific to assessment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4489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1347</Words>
  <Application>Microsoft Office PowerPoint</Application>
  <PresentationFormat>On-screen Show (4:3)</PresentationFormat>
  <Paragraphs>233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Springwood Federation </vt:lpstr>
      <vt:lpstr>Achievement </vt:lpstr>
      <vt:lpstr>PowerPoint Presentation</vt:lpstr>
      <vt:lpstr>Quality of Teaching</vt:lpstr>
      <vt:lpstr>SEN SIP: Achievement section specific to assessment</vt:lpstr>
      <vt:lpstr>SEN SIP: Quality of Teaching section specific to assessment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Springwood Federation</dc:title>
  <dc:creator>Jo</dc:creator>
  <cp:lastModifiedBy>Jo Blunt</cp:lastModifiedBy>
  <cp:revision>13</cp:revision>
  <cp:lastPrinted>2016-02-04T14:10:12Z</cp:lastPrinted>
  <dcterms:created xsi:type="dcterms:W3CDTF">2016-01-31T09:45:57Z</dcterms:created>
  <dcterms:modified xsi:type="dcterms:W3CDTF">2016-02-04T14:14:29Z</dcterms:modified>
</cp:coreProperties>
</file>