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9" r:id="rId4"/>
    <p:sldId id="281" r:id="rId5"/>
    <p:sldId id="280" r:id="rId6"/>
    <p:sldId id="278" r:id="rId7"/>
    <p:sldId id="277" r:id="rId8"/>
  </p:sldIdLst>
  <p:sldSz cx="9144000" cy="6858000" type="screen4x3"/>
  <p:notesSz cx="6858000" cy="10059988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7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1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A5BD-0FD4-45F8-A4AC-797EAE742B75}" type="datetimeFigureOut">
              <a:rPr lang="en-GB" smtClean="0"/>
              <a:t>09/02/2016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DA93-614A-417E-8E59-0C6F98AC1D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1341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A5BD-0FD4-45F8-A4AC-797EAE742B75}" type="datetimeFigureOut">
              <a:rPr lang="en-GB" smtClean="0"/>
              <a:t>09/02/2016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DA93-614A-417E-8E59-0C6F98AC1D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2969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A5BD-0FD4-45F8-A4AC-797EAE742B75}" type="datetimeFigureOut">
              <a:rPr lang="en-GB" smtClean="0"/>
              <a:t>09/02/2016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DA93-614A-417E-8E59-0C6F98AC1D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0628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A5BD-0FD4-45F8-A4AC-797EAE742B75}" type="datetimeFigureOut">
              <a:rPr lang="en-GB" smtClean="0"/>
              <a:t>09/02/2016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DA93-614A-417E-8E59-0C6F98AC1D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0863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A5BD-0FD4-45F8-A4AC-797EAE742B75}" type="datetimeFigureOut">
              <a:rPr lang="en-GB" smtClean="0"/>
              <a:t>09/02/2016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DA93-614A-417E-8E59-0C6F98AC1D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8330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A5BD-0FD4-45F8-A4AC-797EAE742B75}" type="datetimeFigureOut">
              <a:rPr lang="en-GB" smtClean="0"/>
              <a:t>09/02/2016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DA93-614A-417E-8E59-0C6F98AC1D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636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A5BD-0FD4-45F8-A4AC-797EAE742B75}" type="datetimeFigureOut">
              <a:rPr lang="en-GB" smtClean="0"/>
              <a:t>09/02/2016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DA93-614A-417E-8E59-0C6F98AC1D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4457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A5BD-0FD4-45F8-A4AC-797EAE742B75}" type="datetimeFigureOut">
              <a:rPr lang="en-GB" smtClean="0"/>
              <a:t>09/02/2016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DA93-614A-417E-8E59-0C6F98AC1D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4445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A5BD-0FD4-45F8-A4AC-797EAE742B75}" type="datetimeFigureOut">
              <a:rPr lang="en-GB" smtClean="0"/>
              <a:t>09/02/2016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DA93-614A-417E-8E59-0C6F98AC1D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026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9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1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A5BD-0FD4-45F8-A4AC-797EAE742B75}" type="datetimeFigureOut">
              <a:rPr lang="en-GB" smtClean="0"/>
              <a:t>09/02/2016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DA93-614A-417E-8E59-0C6F98AC1D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9593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9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1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A5BD-0FD4-45F8-A4AC-797EAE742B75}" type="datetimeFigureOut">
              <a:rPr lang="en-GB" smtClean="0"/>
              <a:t>09/02/2016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DA93-614A-417E-8E59-0C6F98AC1D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965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DA5BD-0FD4-45F8-A4AC-797EAE742B75}" type="datetimeFigureOut">
              <a:rPr lang="en-GB" smtClean="0"/>
              <a:t>09/02/2016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0DA93-614A-417E-8E59-0C6F98AC1DD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6058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0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6" indent="-342866" algn="l" defTabSz="91430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6" indent="-285722" algn="l" defTabSz="91430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c.slowther@ranvilles-jun.hants.sch.uk" TargetMode="External"/><Relationship Id="rId2" Type="http://schemas.openxmlformats.org/officeDocument/2006/relationships/hyperlink" Target="mailto:a.williams@ranvilles-jun.hants.sch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7704" y="1052737"/>
            <a:ext cx="5904656" cy="2016224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34925"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A Transparent and Effective Assessment for Learning System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800" y="5733256"/>
            <a:ext cx="4104456" cy="694928"/>
          </a:xfrm>
          <a:solidFill>
            <a:schemeClr val="bg1"/>
          </a:solidFill>
        </p:spPr>
        <p:txBody>
          <a:bodyPr>
            <a:normAutofit fontScale="62500" lnSpcReduction="20000"/>
          </a:bodyPr>
          <a:lstStyle/>
          <a:p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Ranvilles Junior School </a:t>
            </a:r>
          </a:p>
          <a:p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February 2016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971600" y="3573016"/>
            <a:ext cx="7344816" cy="69492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vert="horz" lIns="91431" tIns="45715" rIns="91431" bIns="45715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Working with governors and professional colleagues to report, discuss and analyse pupil achievement and maximise progress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289" y="4437112"/>
            <a:ext cx="901646" cy="115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488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217" y="188640"/>
            <a:ext cx="5976664" cy="1584176"/>
          </a:xfrm>
        </p:spPr>
        <p:txBody>
          <a:bodyPr>
            <a:noAutofit/>
          </a:bodyPr>
          <a:lstStyle/>
          <a:p>
            <a:r>
              <a:rPr lang="en-GB" dirty="0" smtClean="0"/>
              <a:t>Rationale for Selected Focus </a:t>
            </a:r>
            <a:br>
              <a:rPr lang="en-GB" dirty="0" smtClean="0"/>
            </a:br>
            <a:r>
              <a:rPr lang="en-GB" sz="2800" dirty="0">
                <a:solidFill>
                  <a:srgbClr val="00B050"/>
                </a:solidFill>
              </a:rPr>
              <a:t>Enhance</a:t>
            </a:r>
            <a:r>
              <a:rPr lang="en-GB" sz="2800" dirty="0"/>
              <a:t>, </a:t>
            </a:r>
            <a:r>
              <a:rPr lang="en-GB" sz="2800" dirty="0">
                <a:solidFill>
                  <a:srgbClr val="0070C0"/>
                </a:solidFill>
              </a:rPr>
              <a:t>Enable</a:t>
            </a:r>
            <a:r>
              <a:rPr lang="en-GB" sz="2800" dirty="0"/>
              <a:t>, </a:t>
            </a:r>
            <a:r>
              <a:rPr lang="en-GB" sz="2800" dirty="0">
                <a:solidFill>
                  <a:srgbClr val="FF0000"/>
                </a:solidFill>
              </a:rPr>
              <a:t>Empower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047317"/>
            <a:ext cx="8229600" cy="4608512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Rooted in the school’s vision for assessment – A desire to avoid the subjectivity of old levels system and to create:</a:t>
            </a:r>
          </a:p>
          <a:p>
            <a:pPr lvl="1">
              <a:buFont typeface="Wingdings" pitchFamily="2" charset="2"/>
              <a:buChar char="Ø"/>
            </a:pPr>
            <a:r>
              <a:rPr lang="en-GB" dirty="0" smtClean="0"/>
              <a:t>A strongly </a:t>
            </a:r>
            <a:r>
              <a:rPr lang="en-GB" b="1" dirty="0" smtClean="0">
                <a:solidFill>
                  <a:srgbClr val="0070C0"/>
                </a:solidFill>
              </a:rPr>
              <a:t>evidenced based </a:t>
            </a:r>
            <a:r>
              <a:rPr lang="en-GB" dirty="0" smtClean="0"/>
              <a:t>system that would allow powerful and </a:t>
            </a:r>
            <a:r>
              <a:rPr lang="en-GB" b="1" dirty="0" smtClean="0">
                <a:solidFill>
                  <a:srgbClr val="0070C0"/>
                </a:solidFill>
              </a:rPr>
              <a:t>accurate</a:t>
            </a:r>
            <a:r>
              <a:rPr lang="en-GB" dirty="0" smtClean="0"/>
              <a:t> formative assessment to </a:t>
            </a:r>
            <a:r>
              <a:rPr lang="en-GB" b="1" dirty="0" smtClean="0">
                <a:solidFill>
                  <a:srgbClr val="0070C0"/>
                </a:solidFill>
              </a:rPr>
              <a:t>drive teaching and learning</a:t>
            </a:r>
            <a:r>
              <a:rPr lang="en-GB" dirty="0" smtClean="0"/>
              <a:t>.  </a:t>
            </a:r>
          </a:p>
          <a:p>
            <a:pPr lvl="1">
              <a:buFont typeface="Wingdings" pitchFamily="2" charset="2"/>
              <a:buChar char="Ø"/>
            </a:pPr>
            <a:r>
              <a:rPr lang="en-GB" dirty="0" smtClean="0"/>
              <a:t>A transparent system that built on the school’s existing strong practice and allowed all stakeholders to understand the different layers of assessment and how these inter-relate.  </a:t>
            </a:r>
          </a:p>
          <a:p>
            <a:pPr lvl="1">
              <a:buFont typeface="Wingdings" pitchFamily="2" charset="2"/>
              <a:buChar char="Ø"/>
            </a:pPr>
            <a:r>
              <a:rPr lang="en-GB" dirty="0" smtClean="0"/>
              <a:t>Clear definitions of ‘age-related’, ‘on track’, ‘good progress’ that could be easily updated in the light of new guidance from the DfE</a:t>
            </a:r>
          </a:p>
          <a:p>
            <a:pPr lvl="1">
              <a:buFont typeface="Wingdings" pitchFamily="2" charset="2"/>
              <a:buChar char="Ø"/>
            </a:pPr>
            <a:r>
              <a:rPr lang="en-GB" dirty="0" smtClean="0"/>
              <a:t>A shared understanding that this was more than just a new tracking system or a re-creation of levels in a new guise, </a:t>
            </a:r>
            <a:r>
              <a:rPr lang="en-GB" dirty="0"/>
              <a:t>but a change in expectations and pace for all – deepening </a:t>
            </a:r>
            <a:r>
              <a:rPr lang="en-GB" dirty="0" smtClean="0"/>
              <a:t>learning to develop mastery, </a:t>
            </a:r>
            <a:r>
              <a:rPr lang="en-GB" dirty="0"/>
              <a:t>not </a:t>
            </a:r>
            <a:r>
              <a:rPr lang="en-GB" dirty="0" smtClean="0"/>
              <a:t>sacrificing depth for pace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6632"/>
            <a:ext cx="2830198" cy="1957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579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8907182" cy="5085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en-GB" sz="3600" b="1" dirty="0">
                <a:solidFill>
                  <a:srgbClr val="0070C0"/>
                </a:solidFill>
              </a:rPr>
              <a:t>How can we ensure that the new system is transparent for all and that assessments are accurate and evidence-based?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 rot="21041900">
            <a:off x="6579113" y="1410439"/>
            <a:ext cx="2421702" cy="738664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22225">
            <a:solidFill>
              <a:srgbClr val="FF0000"/>
            </a:solidFill>
          </a:ln>
        </p:spPr>
        <p:txBody>
          <a:bodyPr wrap="square" lIns="91431" tIns="45715" rIns="91431" bIns="45715" rtlCol="0">
            <a:spAutoFit/>
          </a:bodyPr>
          <a:lstStyle/>
          <a:p>
            <a:r>
              <a:rPr lang="en-GB" sz="1400" dirty="0"/>
              <a:t>Developing transparency to allow for rigorous </a:t>
            </a:r>
          </a:p>
          <a:p>
            <a:r>
              <a:rPr lang="en-GB" sz="1400" dirty="0"/>
              <a:t>support and challenge</a:t>
            </a:r>
          </a:p>
        </p:txBody>
      </p:sp>
    </p:spTree>
    <p:extLst>
      <p:ext uri="{BB962C8B-B14F-4D97-AF65-F5344CB8AC3E}">
        <p14:creationId xmlns:p14="http://schemas.microsoft.com/office/powerpoint/2010/main" val="306923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289" y="22799"/>
            <a:ext cx="8229600" cy="1143000"/>
          </a:xfrm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rgbClr val="0070C0"/>
                </a:solidFill>
              </a:rPr>
              <a:t>Written Pupil Progress Reports – identifying the actions and impact behind the data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8448"/>
            <a:ext cx="5328592" cy="370684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30" y="4314826"/>
            <a:ext cx="6200775" cy="2543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 rot="21041900">
            <a:off x="5875978" y="1562141"/>
            <a:ext cx="2816802" cy="954107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22225">
            <a:solidFill>
              <a:srgbClr val="FF0000"/>
            </a:solidFill>
          </a:ln>
        </p:spPr>
        <p:txBody>
          <a:bodyPr wrap="square" lIns="91431" tIns="45715" rIns="91431" bIns="45715" rtlCol="0">
            <a:spAutoFit/>
          </a:bodyPr>
          <a:lstStyle/>
          <a:p>
            <a:r>
              <a:rPr lang="en-US" sz="1400" dirty="0"/>
              <a:t>Support and challenge - Demonstrating how summative and formative assessment drives personalised  provision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37505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573" y="27735"/>
            <a:ext cx="8229600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Adapting Phases of Learning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908720"/>
            <a:ext cx="9493930" cy="923320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pPr marL="285722" indent="-285722">
              <a:buFont typeface="Arial" pitchFamily="34" charset="0"/>
              <a:buChar char="•"/>
            </a:pPr>
            <a:r>
              <a:rPr lang="en-GB" dirty="0" smtClean="0"/>
              <a:t>Addressing the broad nature of English NC Statements</a:t>
            </a:r>
          </a:p>
          <a:p>
            <a:pPr marL="285722" indent="-285722">
              <a:buFont typeface="Arial" pitchFamily="34" charset="0"/>
              <a:buChar char="•"/>
            </a:pPr>
            <a:r>
              <a:rPr lang="en-GB" dirty="0" smtClean="0"/>
              <a:t>Adapting Maths phasing to align to </a:t>
            </a:r>
            <a:r>
              <a:rPr lang="en-GB" dirty="0" smtClean="0"/>
              <a:t>4 teaching phases but 3 assessment </a:t>
            </a:r>
            <a:r>
              <a:rPr lang="en-GB" dirty="0" smtClean="0"/>
              <a:t>windows whilst maintaining pace</a:t>
            </a: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15" y="1771075"/>
            <a:ext cx="7908434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0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5" y="735002"/>
            <a:ext cx="8229600" cy="605767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rgbClr val="0070C0"/>
                </a:solidFill>
              </a:rPr>
              <a:t>How can we re-assure stakeholders that pupils of all abilities will be adequately challenged?</a:t>
            </a:r>
            <a:r>
              <a:rPr lang="en-GB" sz="2800" b="1" dirty="0">
                <a:solidFill>
                  <a:srgbClr val="0070C0"/>
                </a:solidFill>
              </a:rPr>
              <a:t/>
            </a:r>
            <a:br>
              <a:rPr lang="en-GB" sz="2800" b="1" dirty="0">
                <a:solidFill>
                  <a:srgbClr val="0070C0"/>
                </a:solidFill>
              </a:rPr>
            </a:br>
            <a:r>
              <a:rPr lang="en-GB" sz="2800" b="1" dirty="0">
                <a:solidFill>
                  <a:srgbClr val="0070C0"/>
                </a:solidFill>
              </a:rPr>
              <a:t/>
            </a:r>
            <a:br>
              <a:rPr lang="en-GB" sz="2800" b="1" dirty="0">
                <a:solidFill>
                  <a:srgbClr val="0070C0"/>
                </a:solidFill>
              </a:rPr>
            </a:b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564905"/>
            <a:ext cx="3600400" cy="3672408"/>
          </a:xfrm>
          <a:ln w="22225">
            <a:solidFill>
              <a:schemeClr val="tx1"/>
            </a:solidFill>
          </a:ln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4500" dirty="0"/>
              <a:t>A.C.E</a:t>
            </a:r>
            <a:endParaRPr lang="en-GB" sz="4500" dirty="0"/>
          </a:p>
          <a:p>
            <a:r>
              <a:rPr lang="en-GB" dirty="0" smtClean="0">
                <a:solidFill>
                  <a:srgbClr val="FF0000"/>
                </a:solidFill>
              </a:rPr>
              <a:t>Activity</a:t>
            </a:r>
            <a:r>
              <a:rPr lang="en-GB" dirty="0" smtClean="0"/>
              <a:t> - practise the key skill</a:t>
            </a:r>
          </a:p>
          <a:p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Challenge</a:t>
            </a:r>
            <a:r>
              <a:rPr lang="en-GB" dirty="0" smtClean="0"/>
              <a:t> – apply the key skill / use alongside other skills or domains</a:t>
            </a:r>
          </a:p>
          <a:p>
            <a:r>
              <a:rPr lang="en-GB" dirty="0" smtClean="0">
                <a:solidFill>
                  <a:srgbClr val="00B050"/>
                </a:solidFill>
              </a:rPr>
              <a:t>Extension</a:t>
            </a:r>
            <a:r>
              <a:rPr lang="en-GB" dirty="0" smtClean="0"/>
              <a:t> –demonstrate mastery of the skill by independently applying in a range of contexts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75913"/>
            <a:ext cx="4480943" cy="5436028"/>
          </a:xfrm>
          <a:prstGeom prst="rect">
            <a:avLst/>
          </a:prstGeom>
          <a:noFill/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1484785"/>
            <a:ext cx="4752528" cy="646331"/>
          </a:xfrm>
          <a:prstGeom prst="rect">
            <a:avLst/>
          </a:prstGeom>
          <a:noFill/>
        </p:spPr>
        <p:txBody>
          <a:bodyPr wrap="square" lIns="91431" tIns="45715" rIns="91431" bIns="45715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Securing the basics, weaving domains and working towards mastery for all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218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Impact and Next Steps</a:t>
            </a:r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fontScale="92500" lnSpcReduction="20000"/>
          </a:bodyPr>
          <a:lstStyle/>
          <a:p>
            <a:r>
              <a:rPr lang="en-GB" sz="2000" dirty="0"/>
              <a:t>Extensive research has allowed the adaptation of external ‘assessment models’ and ‘data tracking packages’ (Target Tracker, the Hampshire phased model and DfE guidance on ‘mastery’) to create a bespoke and personalised system in-line with the school’s vision, context and needs </a:t>
            </a:r>
          </a:p>
          <a:p>
            <a:r>
              <a:rPr lang="en-GB" sz="2000" dirty="0"/>
              <a:t>Governors understand the process behind the data - Rigorous transparent systems allow clear identification of cohort / groups who are on-track and indicate ‘how on track’ they are in relation to both progress and attainment.</a:t>
            </a:r>
          </a:p>
          <a:p>
            <a:r>
              <a:rPr lang="en-GB" sz="2000" dirty="0"/>
              <a:t>Clear systems show how top-level summative data is a product of rigorous formative assessments that bias and shape medium / short-term planning and daily personalised provision in lessons. </a:t>
            </a:r>
          </a:p>
          <a:p>
            <a:r>
              <a:rPr lang="en-GB" sz="2000" dirty="0">
                <a:solidFill>
                  <a:srgbClr val="FF0000"/>
                </a:solidFill>
              </a:rPr>
              <a:t>Key Learning </a:t>
            </a:r>
            <a:r>
              <a:rPr lang="en-GB" sz="2000" dirty="0"/>
              <a:t>– The importance of visual representations and clear systems to explain processes and the need for underlying evidence to support otherwise subjective judgements </a:t>
            </a:r>
          </a:p>
          <a:p>
            <a:r>
              <a:rPr lang="en-GB" sz="2000" dirty="0">
                <a:solidFill>
                  <a:srgbClr val="FF0000"/>
                </a:solidFill>
              </a:rPr>
              <a:t>Next Steps </a:t>
            </a:r>
            <a:r>
              <a:rPr lang="en-GB" sz="2000" dirty="0"/>
              <a:t>- Further governor training on the ‘mastery’ philosophy to further emphasise that good / outstanding progress is no longer acceleration through the curriculum. </a:t>
            </a:r>
          </a:p>
          <a:p>
            <a:endParaRPr lang="en-GB" sz="2000" dirty="0"/>
          </a:p>
          <a:p>
            <a:pPr marL="0" indent="0">
              <a:buNone/>
            </a:pPr>
            <a:r>
              <a:rPr lang="en-GB" sz="2000" dirty="0">
                <a:solidFill>
                  <a:srgbClr val="00B050"/>
                </a:solidFill>
              </a:rPr>
              <a:t>Contacts for further conversations : </a:t>
            </a:r>
          </a:p>
          <a:p>
            <a:pPr marL="0" indent="0">
              <a:buNone/>
            </a:pPr>
            <a:r>
              <a:rPr lang="en-GB" sz="2000" dirty="0"/>
              <a:t>Angela Williams (HT) </a:t>
            </a:r>
            <a:r>
              <a:rPr lang="en-GB" sz="2000" dirty="0">
                <a:hlinkClick r:id="rId2"/>
              </a:rPr>
              <a:t>a.williams@ranvilles-jun.hants.sch.uk</a:t>
            </a:r>
            <a:endParaRPr lang="en-GB" sz="2000" dirty="0"/>
          </a:p>
          <a:p>
            <a:pPr marL="0" indent="0">
              <a:buNone/>
            </a:pPr>
            <a:r>
              <a:rPr lang="en-GB" sz="2000" dirty="0"/>
              <a:t>Clare Slowther (DHT) </a:t>
            </a:r>
            <a:r>
              <a:rPr lang="en-GB" sz="2000" dirty="0">
                <a:hlinkClick r:id="rId3"/>
              </a:rPr>
              <a:t>c.slowther@ranvilles-jun.hants.sch.uk</a:t>
            </a:r>
            <a:endParaRPr lang="en-GB" sz="20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788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509</Words>
  <Application>Microsoft Office PowerPoint</Application>
  <PresentationFormat>On-screen Show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A Transparent and Effective Assessment for Learning System</vt:lpstr>
      <vt:lpstr>Rationale for Selected Focus  Enhance, Enable, Empower</vt:lpstr>
      <vt:lpstr>How can we ensure that the new system is transparent for all and that assessments are accurate and evidence-based? </vt:lpstr>
      <vt:lpstr>Written Pupil Progress Reports – identifying the actions and impact behind the data</vt:lpstr>
      <vt:lpstr>Adapting Phases of Learning</vt:lpstr>
      <vt:lpstr>How can we re-assure stakeholders that pupils of all abilities will be adequately challenged?  </vt:lpstr>
      <vt:lpstr>Impact and Next Steps</vt:lpstr>
    </vt:vector>
  </TitlesOfParts>
  <Company>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Update</dc:title>
  <dc:creator>Clare SLOWTHER</dc:creator>
  <cp:lastModifiedBy>Clare SLOWTHER</cp:lastModifiedBy>
  <cp:revision>58</cp:revision>
  <cp:lastPrinted>2016-02-04T20:47:29Z</cp:lastPrinted>
  <dcterms:created xsi:type="dcterms:W3CDTF">2015-11-23T22:06:38Z</dcterms:created>
  <dcterms:modified xsi:type="dcterms:W3CDTF">2016-02-09T10:03:41Z</dcterms:modified>
</cp:coreProperties>
</file>