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
  </p:notesMasterIdLst>
  <p:sldIdLst>
    <p:sldId id="258" r:id="rId2"/>
    <p:sldId id="263" r:id="rId3"/>
    <p:sldId id="265" r:id="rId4"/>
    <p:sldId id="266" r:id="rId5"/>
    <p:sldId id="269" r:id="rId6"/>
    <p:sldId id="270" r:id="rId7"/>
    <p:sldId id="271" r:id="rId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AC"/>
    <a:srgbClr val="0080FF"/>
    <a:srgbClr val="FF0080"/>
    <a:srgbClr val="FF6FC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04" y="12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ltLang="en-US"/>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EC55A53-AFFE-4730-A3B8-D9692019207A}" type="slidenum">
              <a:rPr lang="en-GB" altLang="en-US"/>
              <a:pPr>
                <a:defRPr/>
              </a:pPr>
              <a:t>‹#›</a:t>
            </a:fld>
            <a:endParaRPr lang="en-GB" altLang="en-US"/>
          </a:p>
        </p:txBody>
      </p:sp>
    </p:spTree>
    <p:extLst>
      <p:ext uri="{BB962C8B-B14F-4D97-AF65-F5344CB8AC3E}">
        <p14:creationId xmlns:p14="http://schemas.microsoft.com/office/powerpoint/2010/main" val="25805806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B6C27DF7-3E8E-47B0-AD14-BB9AF15AF09A}" type="slidenum">
              <a:rPr lang="en-GB" altLang="en-US" sz="1200"/>
              <a:pPr/>
              <a:t>1</a:t>
            </a:fld>
            <a:endParaRPr lang="en-GB" altLang="en-US" sz="12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39321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246DC305-6C97-4C0D-8E18-95776D07383E}" type="slidenum">
              <a:rPr lang="en-GB" altLang="en-US" sz="1200"/>
              <a:pPr/>
              <a:t>2</a:t>
            </a:fld>
            <a:endParaRPr lang="en-GB" altLang="en-US" sz="120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583293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70088" y="1477963"/>
            <a:ext cx="7173912" cy="538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9138" y="1233488"/>
            <a:ext cx="7772400" cy="1143000"/>
          </a:xfrm>
        </p:spPr>
        <p:txBody>
          <a:bodyPr/>
          <a:lstStyle>
            <a:lvl1pPr>
              <a:defRPr/>
            </a:lvl1pPr>
          </a:lstStyle>
          <a:p>
            <a:pPr lvl="0"/>
            <a:r>
              <a:rPr lang="en-US" altLang="en-US" noProof="0" smtClean="0"/>
              <a:t>Click to edit Master title style</a:t>
            </a:r>
          </a:p>
        </p:txBody>
      </p:sp>
      <p:sp>
        <p:nvSpPr>
          <p:cNvPr id="3075" name="Rectangle 3"/>
          <p:cNvSpPr>
            <a:spLocks noGrp="1" noChangeArrowheads="1"/>
          </p:cNvSpPr>
          <p:nvPr>
            <p:ph type="subTitle" idx="1"/>
          </p:nvPr>
        </p:nvSpPr>
        <p:spPr>
          <a:xfrm>
            <a:off x="1404938" y="2833688"/>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5" name="Rectangle 4"/>
          <p:cNvSpPr>
            <a:spLocks noGrp="1" noChangeArrowheads="1"/>
          </p:cNvSpPr>
          <p:nvPr>
            <p:ph type="dt" sz="half" idx="10"/>
          </p:nvPr>
        </p:nvSpPr>
        <p:spPr/>
        <p:txBody>
          <a:bodyPr/>
          <a:lstStyle>
            <a:lvl1pPr>
              <a:defRPr smtClean="0"/>
            </a:lvl1pPr>
          </a:lstStyle>
          <a:p>
            <a:pPr>
              <a:defRPr/>
            </a:pPr>
            <a:endParaRPr lang="en-US" altLang="en-US"/>
          </a:p>
        </p:txBody>
      </p:sp>
      <p:sp>
        <p:nvSpPr>
          <p:cNvPr id="6" name="Rectangle 5"/>
          <p:cNvSpPr>
            <a:spLocks noGrp="1" noChangeArrowheads="1"/>
          </p:cNvSpPr>
          <p:nvPr>
            <p:ph type="ftr" sz="quarter" idx="11"/>
          </p:nvPr>
        </p:nvSpPr>
        <p:spPr/>
        <p:txBody>
          <a:bodyPr/>
          <a:lstStyle>
            <a:lvl1pPr>
              <a:defRPr smtClean="0"/>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smtClean="0"/>
            </a:lvl1pPr>
          </a:lstStyle>
          <a:p>
            <a:pPr>
              <a:defRPr/>
            </a:pPr>
            <a:fld id="{101812BB-F387-4251-B097-A1595AA063A7}" type="slidenum">
              <a:rPr lang="en-US" altLang="en-US"/>
              <a:pPr>
                <a:defRPr/>
              </a:pPr>
              <a:t>‹#›</a:t>
            </a:fld>
            <a:endParaRPr lang="en-US" altLang="en-US"/>
          </a:p>
        </p:txBody>
      </p:sp>
    </p:spTree>
    <p:extLst>
      <p:ext uri="{BB962C8B-B14F-4D97-AF65-F5344CB8AC3E}">
        <p14:creationId xmlns:p14="http://schemas.microsoft.com/office/powerpoint/2010/main" val="3450424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CBE9224-C03D-4D1B-856D-A37E57C3885A}" type="slidenum">
              <a:rPr lang="en-US" altLang="en-US"/>
              <a:pPr>
                <a:defRPr/>
              </a:pPr>
              <a:t>‹#›</a:t>
            </a:fld>
            <a:endParaRPr lang="en-US" altLang="en-US"/>
          </a:p>
        </p:txBody>
      </p:sp>
    </p:spTree>
    <p:extLst>
      <p:ext uri="{BB962C8B-B14F-4D97-AF65-F5344CB8AC3E}">
        <p14:creationId xmlns:p14="http://schemas.microsoft.com/office/powerpoint/2010/main" val="51377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74625"/>
            <a:ext cx="19431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174625"/>
            <a:ext cx="56769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1FE3FF1-ED99-489F-932D-1DA6DC708723}" type="slidenum">
              <a:rPr lang="en-US" altLang="en-US"/>
              <a:pPr>
                <a:defRPr/>
              </a:pPr>
              <a:t>‹#›</a:t>
            </a:fld>
            <a:endParaRPr lang="en-US" altLang="en-US"/>
          </a:p>
        </p:txBody>
      </p:sp>
    </p:spTree>
    <p:extLst>
      <p:ext uri="{BB962C8B-B14F-4D97-AF65-F5344CB8AC3E}">
        <p14:creationId xmlns:p14="http://schemas.microsoft.com/office/powerpoint/2010/main" val="3528326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174625"/>
            <a:ext cx="77724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685800" y="1546225"/>
            <a:ext cx="7772400" cy="4511675"/>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F2E00E0-FD85-4418-9929-B7544FEB3AAC}" type="slidenum">
              <a:rPr lang="en-US" altLang="en-US"/>
              <a:pPr>
                <a:defRPr/>
              </a:pPr>
              <a:t>‹#›</a:t>
            </a:fld>
            <a:endParaRPr lang="en-US" altLang="en-US"/>
          </a:p>
        </p:txBody>
      </p:sp>
    </p:spTree>
    <p:extLst>
      <p:ext uri="{BB962C8B-B14F-4D97-AF65-F5344CB8AC3E}">
        <p14:creationId xmlns:p14="http://schemas.microsoft.com/office/powerpoint/2010/main" val="4202710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74625"/>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546225"/>
            <a:ext cx="3810000" cy="4511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46225"/>
            <a:ext cx="3810000" cy="4511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8D5CD38-6111-4900-9F22-DDAD285AE2F2}" type="slidenum">
              <a:rPr lang="en-US" altLang="en-US"/>
              <a:pPr>
                <a:defRPr/>
              </a:pPr>
              <a:t>‹#›</a:t>
            </a:fld>
            <a:endParaRPr lang="en-US" altLang="en-US"/>
          </a:p>
        </p:txBody>
      </p:sp>
    </p:spTree>
    <p:extLst>
      <p:ext uri="{BB962C8B-B14F-4D97-AF65-F5344CB8AC3E}">
        <p14:creationId xmlns:p14="http://schemas.microsoft.com/office/powerpoint/2010/main" val="305033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BBCDFAA-7B79-41F3-901F-B5831D01C1D9}" type="slidenum">
              <a:rPr lang="en-US" altLang="en-US"/>
              <a:pPr>
                <a:defRPr/>
              </a:pPr>
              <a:t>‹#›</a:t>
            </a:fld>
            <a:endParaRPr lang="en-US" altLang="en-US"/>
          </a:p>
        </p:txBody>
      </p:sp>
    </p:spTree>
    <p:extLst>
      <p:ext uri="{BB962C8B-B14F-4D97-AF65-F5344CB8AC3E}">
        <p14:creationId xmlns:p14="http://schemas.microsoft.com/office/powerpoint/2010/main" val="3526405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E3FF009-2FB9-48DD-B9E0-B2376E1E1B5D}" type="slidenum">
              <a:rPr lang="en-US" altLang="en-US"/>
              <a:pPr>
                <a:defRPr/>
              </a:pPr>
              <a:t>‹#›</a:t>
            </a:fld>
            <a:endParaRPr lang="en-US" altLang="en-US"/>
          </a:p>
        </p:txBody>
      </p:sp>
    </p:spTree>
    <p:extLst>
      <p:ext uri="{BB962C8B-B14F-4D97-AF65-F5344CB8AC3E}">
        <p14:creationId xmlns:p14="http://schemas.microsoft.com/office/powerpoint/2010/main" val="2562378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546225"/>
            <a:ext cx="3810000" cy="4511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546225"/>
            <a:ext cx="3810000" cy="4511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1210770-9567-4778-B7AE-EBCFAE6EBE63}" type="slidenum">
              <a:rPr lang="en-US" altLang="en-US"/>
              <a:pPr>
                <a:defRPr/>
              </a:pPr>
              <a:t>‹#›</a:t>
            </a:fld>
            <a:endParaRPr lang="en-US" altLang="en-US"/>
          </a:p>
        </p:txBody>
      </p:sp>
    </p:spTree>
    <p:extLst>
      <p:ext uri="{BB962C8B-B14F-4D97-AF65-F5344CB8AC3E}">
        <p14:creationId xmlns:p14="http://schemas.microsoft.com/office/powerpoint/2010/main" val="328589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976353FC-8DF4-4422-AA99-2BCEB0ED9619}" type="slidenum">
              <a:rPr lang="en-US" altLang="en-US"/>
              <a:pPr>
                <a:defRPr/>
              </a:pPr>
              <a:t>‹#›</a:t>
            </a:fld>
            <a:endParaRPr lang="en-US" altLang="en-US"/>
          </a:p>
        </p:txBody>
      </p:sp>
    </p:spTree>
    <p:extLst>
      <p:ext uri="{BB962C8B-B14F-4D97-AF65-F5344CB8AC3E}">
        <p14:creationId xmlns:p14="http://schemas.microsoft.com/office/powerpoint/2010/main" val="201898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AC50314D-A86C-4441-9A51-CAEEC8F7D78D}" type="slidenum">
              <a:rPr lang="en-US" altLang="en-US"/>
              <a:pPr>
                <a:defRPr/>
              </a:pPr>
              <a:t>‹#›</a:t>
            </a:fld>
            <a:endParaRPr lang="en-US" altLang="en-US"/>
          </a:p>
        </p:txBody>
      </p:sp>
    </p:spTree>
    <p:extLst>
      <p:ext uri="{BB962C8B-B14F-4D97-AF65-F5344CB8AC3E}">
        <p14:creationId xmlns:p14="http://schemas.microsoft.com/office/powerpoint/2010/main" val="3102975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149A6DCC-3CF9-4DE0-B087-7F7CD544C57D}" type="slidenum">
              <a:rPr lang="en-US" altLang="en-US"/>
              <a:pPr>
                <a:defRPr/>
              </a:pPr>
              <a:t>‹#›</a:t>
            </a:fld>
            <a:endParaRPr lang="en-US" altLang="en-US"/>
          </a:p>
        </p:txBody>
      </p:sp>
    </p:spTree>
    <p:extLst>
      <p:ext uri="{BB962C8B-B14F-4D97-AF65-F5344CB8AC3E}">
        <p14:creationId xmlns:p14="http://schemas.microsoft.com/office/powerpoint/2010/main" val="831678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F0ACC86-65B7-48A7-8B53-266A1E93A612}" type="slidenum">
              <a:rPr lang="en-US" altLang="en-US"/>
              <a:pPr>
                <a:defRPr/>
              </a:pPr>
              <a:t>‹#›</a:t>
            </a:fld>
            <a:endParaRPr lang="en-US" altLang="en-US"/>
          </a:p>
        </p:txBody>
      </p:sp>
    </p:spTree>
    <p:extLst>
      <p:ext uri="{BB962C8B-B14F-4D97-AF65-F5344CB8AC3E}">
        <p14:creationId xmlns:p14="http://schemas.microsoft.com/office/powerpoint/2010/main" val="3099785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4640768A-3836-4516-8EDC-69762AA7AA0B}" type="slidenum">
              <a:rPr lang="en-US" altLang="en-US"/>
              <a:pPr>
                <a:defRPr/>
              </a:pPr>
              <a:t>‹#›</a:t>
            </a:fld>
            <a:endParaRPr lang="en-US" altLang="en-US"/>
          </a:p>
        </p:txBody>
      </p:sp>
    </p:spTree>
    <p:extLst>
      <p:ext uri="{BB962C8B-B14F-4D97-AF65-F5344CB8AC3E}">
        <p14:creationId xmlns:p14="http://schemas.microsoft.com/office/powerpoint/2010/main" val="393332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0" descr="BRICKSS"/>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524000" y="11430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685800" y="174625"/>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685800" y="1546225"/>
            <a:ext cx="7772400" cy="451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C2E40F15-2CD3-4C76-A8B5-3679D4779D8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ctrTitle"/>
          </p:nvPr>
        </p:nvSpPr>
        <p:spPr>
          <a:xfrm>
            <a:off x="697433" y="332656"/>
            <a:ext cx="7772400" cy="1143000"/>
          </a:xfrm>
        </p:spPr>
        <p:txBody>
          <a:bodyPr/>
          <a:lstStyle/>
          <a:p>
            <a:pPr eaLnBrk="1" hangingPunct="1"/>
            <a:r>
              <a:rPr lang="en-GB" sz="3200" dirty="0"/>
              <a:t>Sharing the New Information with Parents</a:t>
            </a:r>
            <a:endParaRPr lang="en-GB" altLang="en-US" sz="3200" dirty="0" smtClean="0"/>
          </a:p>
        </p:txBody>
      </p:sp>
      <p:sp>
        <p:nvSpPr>
          <p:cNvPr id="4099" name="Rectangle 5"/>
          <p:cNvSpPr>
            <a:spLocks noGrp="1" noChangeArrowheads="1"/>
          </p:cNvSpPr>
          <p:nvPr>
            <p:ph type="subTitle" idx="1"/>
          </p:nvPr>
        </p:nvSpPr>
        <p:spPr>
          <a:xfrm>
            <a:off x="251520" y="1304764"/>
            <a:ext cx="8496944" cy="631316"/>
          </a:xfrm>
        </p:spPr>
        <p:txBody>
          <a:bodyPr/>
          <a:lstStyle/>
          <a:p>
            <a:pPr algn="l" eaLnBrk="1" hangingPunct="1"/>
            <a:r>
              <a:rPr lang="en-GB" altLang="en-US" sz="1800" b="1" dirty="0" smtClean="0"/>
              <a:t>Working with parents: </a:t>
            </a:r>
            <a:r>
              <a:rPr lang="en-GB" altLang="en-US" sz="1800" dirty="0" smtClean="0"/>
              <a:t>With the reforms to the curriculum and assessment framework, we were keen to present the changes to parents prior to the first parents evening. The changes had rightly challenged our thinking as a school and had led us to question the way in which we assess and teach our children. What resulted from our discussions and shared CPD was both challenging and exciting. Communicating our new approaches with parents and helping them to understand their child’s journey through primary school became an important next step for us.</a:t>
            </a:r>
            <a:endParaRPr lang="en-GB" altLang="en-US" sz="1800" dirty="0" smtClean="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962399"/>
            <a:ext cx="1895475"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GB" altLang="en-US" sz="3200" dirty="0" smtClean="0"/>
              <a:t>Ideas, Questions and Starting Points</a:t>
            </a:r>
            <a:endParaRPr lang="en-US" altLang="en-US" sz="3200" dirty="0" smtClean="0"/>
          </a:p>
        </p:txBody>
      </p:sp>
      <p:sp>
        <p:nvSpPr>
          <p:cNvPr id="6147" name="Rectangle 3"/>
          <p:cNvSpPr>
            <a:spLocks noGrp="1" noChangeArrowheads="1"/>
          </p:cNvSpPr>
          <p:nvPr>
            <p:ph type="body" idx="1"/>
          </p:nvPr>
        </p:nvSpPr>
        <p:spPr>
          <a:xfrm>
            <a:off x="251520" y="1124744"/>
            <a:ext cx="8640960" cy="4511675"/>
          </a:xfrm>
        </p:spPr>
        <p:txBody>
          <a:bodyPr/>
          <a:lstStyle/>
          <a:p>
            <a:r>
              <a:rPr lang="en-GB" sz="2400" dirty="0" smtClean="0">
                <a:solidFill>
                  <a:srgbClr val="00B050"/>
                </a:solidFill>
              </a:rPr>
              <a:t>How will we report end of year outcomes bridging from levels to ARE?</a:t>
            </a:r>
          </a:p>
          <a:p>
            <a:r>
              <a:rPr lang="en-GB" sz="2400" dirty="0" smtClean="0">
                <a:solidFill>
                  <a:srgbClr val="00B050"/>
                </a:solidFill>
              </a:rPr>
              <a:t>How will parents interpret this information?</a:t>
            </a:r>
          </a:p>
          <a:p>
            <a:r>
              <a:rPr lang="en-GB" sz="2400" dirty="0" smtClean="0">
                <a:solidFill>
                  <a:srgbClr val="00B050"/>
                </a:solidFill>
              </a:rPr>
              <a:t>In what ways</a:t>
            </a:r>
            <a:r>
              <a:rPr lang="en-GB" sz="2400" dirty="0" smtClean="0">
                <a:solidFill>
                  <a:srgbClr val="00B050"/>
                </a:solidFill>
              </a:rPr>
              <a:t> will this information challenge the views of parents of children on the SEN register, children who would have previously been viewed as more able/ gifted and talented, children who had not met ARE but were not SEN?</a:t>
            </a:r>
          </a:p>
          <a:p>
            <a:r>
              <a:rPr lang="en-GB" sz="2400" dirty="0" smtClean="0">
                <a:solidFill>
                  <a:srgbClr val="00B050"/>
                </a:solidFill>
              </a:rPr>
              <a:t>How can we support parents in understanding what the report means as their child moves into the next year group</a:t>
            </a:r>
          </a:p>
          <a:p>
            <a:r>
              <a:rPr lang="en-GB" sz="2400" dirty="0" smtClean="0">
                <a:solidFill>
                  <a:srgbClr val="00B050"/>
                </a:solidFill>
              </a:rPr>
              <a:t>How can we make the information succinct whilst addressing the questions parents may have?</a:t>
            </a:r>
          </a:p>
          <a:p>
            <a:pPr marL="0" indent="0">
              <a:buNone/>
            </a:pPr>
            <a:endParaRPr lang="en-GB" sz="2400" dirty="0" smtClean="0">
              <a:solidFill>
                <a:srgbClr val="00B050"/>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7190"/>
            <a:ext cx="7772400" cy="1143000"/>
          </a:xfrm>
        </p:spPr>
        <p:txBody>
          <a:bodyPr/>
          <a:lstStyle/>
          <a:p>
            <a:r>
              <a:rPr lang="en-GB" sz="3200" dirty="0" smtClean="0"/>
              <a:t>Timeline….</a:t>
            </a:r>
            <a:endParaRPr lang="en-GB" sz="3200" dirty="0"/>
          </a:p>
        </p:txBody>
      </p:sp>
      <p:sp>
        <p:nvSpPr>
          <p:cNvPr id="3" name="Content Placeholder 2"/>
          <p:cNvSpPr>
            <a:spLocks noGrp="1"/>
          </p:cNvSpPr>
          <p:nvPr>
            <p:ph idx="1"/>
          </p:nvPr>
        </p:nvSpPr>
        <p:spPr>
          <a:xfrm>
            <a:off x="719572" y="836712"/>
            <a:ext cx="7772400" cy="4511675"/>
          </a:xfrm>
        </p:spPr>
        <p:txBody>
          <a:bodyPr/>
          <a:lstStyle/>
          <a:p>
            <a:pPr marL="0" indent="0">
              <a:buNone/>
            </a:pPr>
            <a:r>
              <a:rPr lang="en-GB" sz="1800" dirty="0">
                <a:solidFill>
                  <a:srgbClr val="00B050"/>
                </a:solidFill>
              </a:rPr>
              <a:t>Summer Term 2015</a:t>
            </a:r>
          </a:p>
          <a:p>
            <a:pPr marL="0" indent="0">
              <a:buNone/>
            </a:pPr>
            <a:r>
              <a:rPr lang="en-GB" sz="1800" dirty="0" smtClean="0"/>
              <a:t>Presentation to governors to present the phase model </a:t>
            </a:r>
          </a:p>
          <a:p>
            <a:pPr marL="0" indent="0">
              <a:buNone/>
            </a:pPr>
            <a:r>
              <a:rPr lang="en-GB" sz="1800" dirty="0" smtClean="0"/>
              <a:t>Staff INSET on assessment – two parent governors in attendance</a:t>
            </a:r>
          </a:p>
          <a:p>
            <a:pPr marL="0" indent="0">
              <a:buNone/>
            </a:pPr>
            <a:r>
              <a:rPr lang="en-GB" sz="1800" dirty="0" smtClean="0"/>
              <a:t>Shared </a:t>
            </a:r>
            <a:r>
              <a:rPr lang="en-GB" sz="1800" dirty="0"/>
              <a:t>a report against the KPI’s which stated whether their child had met or was below the </a:t>
            </a:r>
            <a:r>
              <a:rPr lang="en-GB" sz="1800" dirty="0" smtClean="0"/>
              <a:t>standard</a:t>
            </a:r>
          </a:p>
          <a:p>
            <a:pPr marL="0" indent="0">
              <a:buNone/>
            </a:pPr>
            <a:r>
              <a:rPr lang="en-GB" sz="1800" dirty="0" smtClean="0"/>
              <a:t>Met with a parent governor to share the proposed parent presentation</a:t>
            </a:r>
            <a:endParaRPr lang="en-GB" sz="1800" dirty="0"/>
          </a:p>
          <a:p>
            <a:pPr marL="0" indent="0">
              <a:buNone/>
            </a:pPr>
            <a:r>
              <a:rPr lang="en-GB" sz="1800" dirty="0">
                <a:solidFill>
                  <a:srgbClr val="00B050"/>
                </a:solidFill>
              </a:rPr>
              <a:t>Autumn 2015</a:t>
            </a:r>
          </a:p>
          <a:p>
            <a:pPr marL="0" indent="0">
              <a:buNone/>
            </a:pPr>
            <a:r>
              <a:rPr lang="en-GB" sz="1800" dirty="0" smtClean="0"/>
              <a:t>Parent meeting after October half term</a:t>
            </a:r>
          </a:p>
          <a:p>
            <a:pPr marL="0" indent="0">
              <a:buNone/>
            </a:pPr>
            <a:r>
              <a:rPr lang="en-GB" sz="1800" dirty="0" smtClean="0"/>
              <a:t>Early </a:t>
            </a:r>
            <a:r>
              <a:rPr lang="en-GB" sz="1800" dirty="0"/>
              <a:t>report which gave indicators for effort, behaviour, home learning and attendance with targets for each area taken from phase 1 assessments</a:t>
            </a:r>
          </a:p>
          <a:p>
            <a:pPr marL="0" indent="0">
              <a:buNone/>
            </a:pPr>
            <a:r>
              <a:rPr lang="en-GB" sz="1800" dirty="0" smtClean="0">
                <a:solidFill>
                  <a:srgbClr val="00B050"/>
                </a:solidFill>
              </a:rPr>
              <a:t>Spring </a:t>
            </a:r>
            <a:r>
              <a:rPr lang="en-GB" sz="1800" dirty="0">
                <a:solidFill>
                  <a:srgbClr val="00B050"/>
                </a:solidFill>
              </a:rPr>
              <a:t>2016</a:t>
            </a:r>
          </a:p>
          <a:p>
            <a:pPr marL="0" indent="0">
              <a:buNone/>
            </a:pPr>
            <a:r>
              <a:rPr lang="en-GB" sz="1800" dirty="0"/>
              <a:t>Report will provide information as to whether children are on track to meet ARE, targets for phase 3, support/ intervention and indicators for effort, behaviour, home learning and attendance</a:t>
            </a:r>
          </a:p>
        </p:txBody>
      </p:sp>
    </p:spTree>
    <p:extLst>
      <p:ext uri="{BB962C8B-B14F-4D97-AF65-F5344CB8AC3E}">
        <p14:creationId xmlns:p14="http://schemas.microsoft.com/office/powerpoint/2010/main" val="1059374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Parent </a:t>
            </a:r>
            <a:r>
              <a:rPr lang="en-GB" sz="3600" dirty="0" smtClean="0"/>
              <a:t>Meeting – held at the end of phase 1</a:t>
            </a:r>
            <a:endParaRPr lang="en-GB" sz="3600" dirty="0"/>
          </a:p>
        </p:txBody>
      </p:sp>
      <p:sp>
        <p:nvSpPr>
          <p:cNvPr id="3" name="Content Placeholder 2"/>
          <p:cNvSpPr>
            <a:spLocks noGrp="1"/>
          </p:cNvSpPr>
          <p:nvPr>
            <p:ph idx="1"/>
          </p:nvPr>
        </p:nvSpPr>
        <p:spPr>
          <a:xfrm>
            <a:off x="179512" y="1124744"/>
            <a:ext cx="8604956" cy="4511675"/>
          </a:xfrm>
        </p:spPr>
        <p:txBody>
          <a:bodyPr/>
          <a:lstStyle/>
          <a:p>
            <a:pPr marL="0" indent="0">
              <a:buNone/>
            </a:pPr>
            <a:r>
              <a:rPr lang="en-GB" sz="2400" dirty="0">
                <a:solidFill>
                  <a:schemeClr val="tx2">
                    <a:lumMod val="60000"/>
                    <a:lumOff val="40000"/>
                  </a:schemeClr>
                </a:solidFill>
              </a:rPr>
              <a:t>Autumn 2015</a:t>
            </a:r>
          </a:p>
          <a:p>
            <a:pPr marL="857250" lvl="1" indent="-457200">
              <a:buFont typeface="Wingdings" panose="05000000000000000000" pitchFamily="2" charset="2"/>
              <a:buChar char="Ø"/>
            </a:pPr>
            <a:r>
              <a:rPr lang="en-GB" sz="2400" dirty="0"/>
              <a:t>Presentation to explain the phases and the important shift in </a:t>
            </a:r>
            <a:r>
              <a:rPr lang="en-GB" sz="2400" dirty="0" smtClean="0"/>
              <a:t>thinking</a:t>
            </a:r>
          </a:p>
          <a:p>
            <a:pPr marL="857250" lvl="1" indent="-457200">
              <a:buFont typeface="Wingdings" panose="05000000000000000000" pitchFamily="2" charset="2"/>
              <a:buChar char="Ø"/>
            </a:pPr>
            <a:r>
              <a:rPr lang="en-GB" sz="2400" dirty="0" smtClean="0"/>
              <a:t>Discussed the challenges that we embraced as a school and the impact it had on curriculum opportunities</a:t>
            </a:r>
            <a:r>
              <a:rPr lang="en-GB" sz="2400" dirty="0" smtClean="0"/>
              <a:t> </a:t>
            </a:r>
            <a:endParaRPr lang="en-GB" sz="2400" dirty="0"/>
          </a:p>
          <a:p>
            <a:pPr marL="857250" lvl="1" indent="-457200">
              <a:buFont typeface="Wingdings" panose="05000000000000000000" pitchFamily="2" charset="2"/>
              <a:buChar char="Ø"/>
            </a:pPr>
            <a:r>
              <a:rPr lang="en-GB" sz="2400" dirty="0"/>
              <a:t>Tables set out for each cohort which included examples of maths tasks/ investigations and resources for addition – these were run by team leaders, parents had time to see the progression through on thread (addition) and discuss any questions in more detail</a:t>
            </a:r>
          </a:p>
          <a:p>
            <a:pPr marL="857250" lvl="1" indent="-457200">
              <a:buFont typeface="Wingdings" panose="05000000000000000000" pitchFamily="2" charset="2"/>
              <a:buChar char="Ø"/>
            </a:pPr>
            <a:r>
              <a:rPr lang="en-GB" sz="2400" dirty="0"/>
              <a:t>All parents who attended were asked to complete a feedback questionnaire to help us plan further information evenings</a:t>
            </a:r>
          </a:p>
          <a:p>
            <a:pPr marL="0" indent="0">
              <a:buNone/>
            </a:pPr>
            <a:endParaRPr lang="en-GB" dirty="0"/>
          </a:p>
        </p:txBody>
      </p:sp>
    </p:spTree>
    <p:extLst>
      <p:ext uri="{BB962C8B-B14F-4D97-AF65-F5344CB8AC3E}">
        <p14:creationId xmlns:p14="http://schemas.microsoft.com/office/powerpoint/2010/main" val="1085107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Impact and Feedback</a:t>
            </a:r>
            <a:endParaRPr lang="en-GB" dirty="0"/>
          </a:p>
        </p:txBody>
      </p:sp>
      <p:sp>
        <p:nvSpPr>
          <p:cNvPr id="3" name="Content Placeholder 2"/>
          <p:cNvSpPr>
            <a:spLocks noGrp="1"/>
          </p:cNvSpPr>
          <p:nvPr>
            <p:ph idx="1"/>
          </p:nvPr>
        </p:nvSpPr>
        <p:spPr/>
        <p:txBody>
          <a:bodyPr/>
          <a:lstStyle/>
          <a:p>
            <a:r>
              <a:rPr lang="en-GB" sz="2400" dirty="0" smtClean="0"/>
              <a:t>At the first meeting, we had 20 families represented and all parent governors in attendance.</a:t>
            </a:r>
          </a:p>
          <a:p>
            <a:r>
              <a:rPr lang="en-GB" sz="2400" dirty="0" smtClean="0"/>
              <a:t>The feedback was positive with many keen to have additional meetings that were subject specific</a:t>
            </a:r>
          </a:p>
          <a:p>
            <a:r>
              <a:rPr lang="en-GB" sz="2400" dirty="0" smtClean="0"/>
              <a:t>All parents wanted to have the opportunity to attend Year 2 and Year 6 information evenings</a:t>
            </a:r>
          </a:p>
          <a:p>
            <a:r>
              <a:rPr lang="en-GB" sz="2400" dirty="0" smtClean="0"/>
              <a:t>Having the opportunity to see what tasks the children were being asked to do, including enrichment tasks, was very useful and informative</a:t>
            </a:r>
            <a:endParaRPr lang="en-GB" sz="2400" dirty="0"/>
          </a:p>
        </p:txBody>
      </p:sp>
    </p:spTree>
    <p:extLst>
      <p:ext uri="{BB962C8B-B14F-4D97-AF65-F5344CB8AC3E}">
        <p14:creationId xmlns:p14="http://schemas.microsoft.com/office/powerpoint/2010/main" val="1498726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Curriculum Evening - Microsoft PowerPoint"/>
          <p:cNvPicPr>
            <a:picLocks noGrp="1" noChangeAspect="1"/>
          </p:cNvPicPr>
          <p:nvPr>
            <p:ph idx="1"/>
          </p:nvPr>
        </p:nvPicPr>
        <p:blipFill rotWithShape="1">
          <a:blip r:embed="rId2">
            <a:extLst>
              <a:ext uri="{28A0092B-C50C-407E-A947-70E740481C1C}">
                <a14:useLocalDpi xmlns:a14="http://schemas.microsoft.com/office/drawing/2010/main" val="0"/>
              </a:ext>
            </a:extLst>
          </a:blip>
          <a:srcRect l="784" t="20550" r="2458" b="22168"/>
          <a:stretch/>
        </p:blipFill>
        <p:spPr>
          <a:xfrm>
            <a:off x="506029" y="2862064"/>
            <a:ext cx="8248650" cy="2628900"/>
          </a:xfrm>
        </p:spPr>
      </p:pic>
      <p:pic>
        <p:nvPicPr>
          <p:cNvPr id="6" name="Picture 5" descr="Curriculum Evening - Microsoft PowerPoint"/>
          <p:cNvPicPr>
            <a:picLocks noChangeAspect="1"/>
          </p:cNvPicPr>
          <p:nvPr/>
        </p:nvPicPr>
        <p:blipFill rotWithShape="1">
          <a:blip r:embed="rId3">
            <a:extLst>
              <a:ext uri="{28A0092B-C50C-407E-A947-70E740481C1C}">
                <a14:useLocalDpi xmlns:a14="http://schemas.microsoft.com/office/drawing/2010/main" val="0"/>
              </a:ext>
            </a:extLst>
          </a:blip>
          <a:srcRect l="1146" t="19622" r="2291" b="22524"/>
          <a:stretch/>
        </p:blipFill>
        <p:spPr>
          <a:xfrm>
            <a:off x="215516" y="0"/>
            <a:ext cx="8829676" cy="2847975"/>
          </a:xfrm>
          <a:prstGeom prst="rect">
            <a:avLst/>
          </a:prstGeom>
        </p:spPr>
      </p:pic>
    </p:spTree>
    <p:extLst>
      <p:ext uri="{BB962C8B-B14F-4D97-AF65-F5344CB8AC3E}">
        <p14:creationId xmlns:p14="http://schemas.microsoft.com/office/powerpoint/2010/main" val="3548548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a:t>
            </a:r>
            <a:endParaRPr lang="en-GB" dirty="0"/>
          </a:p>
        </p:txBody>
      </p:sp>
      <p:sp>
        <p:nvSpPr>
          <p:cNvPr id="3" name="Content Placeholder 2"/>
          <p:cNvSpPr>
            <a:spLocks noGrp="1"/>
          </p:cNvSpPr>
          <p:nvPr>
            <p:ph idx="1"/>
          </p:nvPr>
        </p:nvSpPr>
        <p:spPr/>
        <p:txBody>
          <a:bodyPr/>
          <a:lstStyle/>
          <a:p>
            <a:pPr>
              <a:buFont typeface="Wingdings" panose="05000000000000000000" pitchFamily="2" charset="2"/>
              <a:buChar char="Ø"/>
            </a:pPr>
            <a:r>
              <a:rPr lang="en-GB" sz="2400" dirty="0" smtClean="0"/>
              <a:t>To create our end of term 2 report and our final end of year report</a:t>
            </a:r>
          </a:p>
          <a:p>
            <a:pPr>
              <a:buFont typeface="Wingdings" panose="05000000000000000000" pitchFamily="2" charset="2"/>
              <a:buChar char="Ø"/>
            </a:pPr>
            <a:r>
              <a:rPr lang="en-GB" sz="2400" dirty="0" smtClean="0"/>
              <a:t>Alongside the </a:t>
            </a:r>
            <a:r>
              <a:rPr lang="en-GB" sz="2400" dirty="0" err="1" smtClean="0"/>
              <a:t>SENCo</a:t>
            </a:r>
            <a:r>
              <a:rPr lang="en-GB" sz="2400" dirty="0" smtClean="0"/>
              <a:t>, plan an appropriate reporting format for children who are on the SEN register and are working outside of there are – support parents of children with SEN in knowing how we as a school are responding to the changes in assessment and the new curriculum for their child</a:t>
            </a:r>
            <a:endParaRPr lang="en-GB" sz="2400" dirty="0"/>
          </a:p>
          <a:p>
            <a:pPr>
              <a:buFont typeface="Wingdings" panose="05000000000000000000" pitchFamily="2" charset="2"/>
              <a:buChar char="Ø"/>
            </a:pPr>
            <a:r>
              <a:rPr lang="en-GB" sz="2400" dirty="0" smtClean="0"/>
              <a:t>Repeat the parents information </a:t>
            </a:r>
            <a:r>
              <a:rPr lang="en-GB" sz="2400" smtClean="0"/>
              <a:t>evening </a:t>
            </a:r>
            <a:endParaRPr lang="en-GB" sz="2400" dirty="0" smtClean="0"/>
          </a:p>
          <a:p>
            <a:pPr>
              <a:buFont typeface="Wingdings" panose="05000000000000000000" pitchFamily="2" charset="2"/>
              <a:buChar char="Ø"/>
            </a:pPr>
            <a:r>
              <a:rPr lang="en-GB" sz="2400" dirty="0" smtClean="0"/>
              <a:t>Plan curriculum subject evenings</a:t>
            </a:r>
            <a:endParaRPr lang="en-GB" sz="2400" dirty="0"/>
          </a:p>
          <a:p>
            <a:pPr>
              <a:buFont typeface="Wingdings" panose="05000000000000000000" pitchFamily="2" charset="2"/>
              <a:buChar char="Ø"/>
            </a:pPr>
            <a:r>
              <a:rPr lang="en-GB" sz="2400" dirty="0" smtClean="0"/>
              <a:t>Evaluate the impact at the End of year parents evening</a:t>
            </a:r>
            <a:endParaRPr lang="en-GB" sz="2400" dirty="0"/>
          </a:p>
        </p:txBody>
      </p:sp>
    </p:spTree>
    <p:extLst>
      <p:ext uri="{BB962C8B-B14F-4D97-AF65-F5344CB8AC3E}">
        <p14:creationId xmlns:p14="http://schemas.microsoft.com/office/powerpoint/2010/main" val="1193963577"/>
      </p:ext>
    </p:extLst>
  </p:cSld>
  <p:clrMapOvr>
    <a:masterClrMapping/>
  </p:clrMapOvr>
</p:sld>
</file>

<file path=ppt/theme/theme1.xml><?xml version="1.0" encoding="utf-8"?>
<a:theme xmlns:a="http://schemas.openxmlformats.org/drawingml/2006/main" name="Blank Presentation">
  <a:themeElements>
    <a:clrScheme name="">
      <a:dk1>
        <a:srgbClr val="0054D0"/>
      </a:dk1>
      <a:lt1>
        <a:srgbClr val="FFFFFF"/>
      </a:lt1>
      <a:dk2>
        <a:srgbClr val="0054D0"/>
      </a:dk2>
      <a:lt2>
        <a:srgbClr val="808080"/>
      </a:lt2>
      <a:accent1>
        <a:srgbClr val="FFFF66"/>
      </a:accent1>
      <a:accent2>
        <a:srgbClr val="D24041"/>
      </a:accent2>
      <a:accent3>
        <a:srgbClr val="FFFFFF"/>
      </a:accent3>
      <a:accent4>
        <a:srgbClr val="0046B1"/>
      </a:accent4>
      <a:accent5>
        <a:srgbClr val="FFFFB8"/>
      </a:accent5>
      <a:accent6>
        <a:srgbClr val="BE393A"/>
      </a:accent6>
      <a:hlink>
        <a:srgbClr val="5A89E3"/>
      </a:hlink>
      <a:folHlink>
        <a:srgbClr val="53B155"/>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FCE600"/>
        </a:accent1>
        <a:accent2>
          <a:srgbClr val="5A89E3"/>
        </a:accent2>
        <a:accent3>
          <a:srgbClr val="FFFFFF"/>
        </a:accent3>
        <a:accent4>
          <a:srgbClr val="000000"/>
        </a:accent4>
        <a:accent5>
          <a:srgbClr val="FDF0AA"/>
        </a:accent5>
        <a:accent6>
          <a:srgbClr val="517CCE"/>
        </a:accent6>
        <a:hlink>
          <a:srgbClr val="469947"/>
        </a:hlink>
        <a:folHlink>
          <a:srgbClr val="D2404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54D0"/>
        </a:dk2>
        <a:lt2>
          <a:srgbClr val="808080"/>
        </a:lt2>
        <a:accent1>
          <a:srgbClr val="FCE600"/>
        </a:accent1>
        <a:accent2>
          <a:srgbClr val="5A89E3"/>
        </a:accent2>
        <a:accent3>
          <a:srgbClr val="FFFFFF"/>
        </a:accent3>
        <a:accent4>
          <a:srgbClr val="000000"/>
        </a:accent4>
        <a:accent5>
          <a:srgbClr val="FDF0AA"/>
        </a:accent5>
        <a:accent6>
          <a:srgbClr val="517CCE"/>
        </a:accent6>
        <a:hlink>
          <a:srgbClr val="469947"/>
        </a:hlink>
        <a:folHlink>
          <a:srgbClr val="D24040"/>
        </a:folHlink>
      </a:clrScheme>
      <a:clrMap bg1="lt1" tx1="dk1" bg2="lt2" tx2="dk2" accent1="accent1" accent2="accent2" accent3="accent3" accent4="accent4" accent5="accent5" accent6="accent6" hlink="hlink" folHlink="folHlink"/>
    </a:extraClrScheme>
    <a:extraClrScheme>
      <a:clrScheme name="Blank Presentation 15">
        <a:dk1>
          <a:srgbClr val="0054D0"/>
        </a:dk1>
        <a:lt1>
          <a:srgbClr val="FFFFFF"/>
        </a:lt1>
        <a:dk2>
          <a:srgbClr val="0054D0"/>
        </a:dk2>
        <a:lt2>
          <a:srgbClr val="808080"/>
        </a:lt2>
        <a:accent1>
          <a:srgbClr val="FCE600"/>
        </a:accent1>
        <a:accent2>
          <a:srgbClr val="5A89E3"/>
        </a:accent2>
        <a:accent3>
          <a:srgbClr val="FFFFFF"/>
        </a:accent3>
        <a:accent4>
          <a:srgbClr val="0046B1"/>
        </a:accent4>
        <a:accent5>
          <a:srgbClr val="FDF0AA"/>
        </a:accent5>
        <a:accent6>
          <a:srgbClr val="517CCE"/>
        </a:accent6>
        <a:hlink>
          <a:srgbClr val="469947"/>
        </a:hlink>
        <a:folHlink>
          <a:srgbClr val="D24040"/>
        </a:folHlink>
      </a:clrScheme>
      <a:clrMap bg1="lt1" tx1="dk1" bg2="lt2" tx2="dk2" accent1="accent1" accent2="accent2" accent3="accent3" accent4="accent4" accent5="accent5" accent6="accent6" hlink="hlink" folHlink="folHlink"/>
    </a:extraClrScheme>
    <a:extraClrScheme>
      <a:clrScheme name="Blank Presentation 16">
        <a:dk1>
          <a:srgbClr val="0054D0"/>
        </a:dk1>
        <a:lt1>
          <a:srgbClr val="FFFFFF"/>
        </a:lt1>
        <a:dk2>
          <a:srgbClr val="0054D0"/>
        </a:dk2>
        <a:lt2>
          <a:srgbClr val="808080"/>
        </a:lt2>
        <a:accent1>
          <a:srgbClr val="D24040"/>
        </a:accent1>
        <a:accent2>
          <a:srgbClr val="5A89E3"/>
        </a:accent2>
        <a:accent3>
          <a:srgbClr val="FFFFFF"/>
        </a:accent3>
        <a:accent4>
          <a:srgbClr val="0046B1"/>
        </a:accent4>
        <a:accent5>
          <a:srgbClr val="E5AFAF"/>
        </a:accent5>
        <a:accent6>
          <a:srgbClr val="517CCE"/>
        </a:accent6>
        <a:hlink>
          <a:srgbClr val="469947"/>
        </a:hlink>
        <a:folHlink>
          <a:srgbClr val="D2404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TotalTime>
  <Words>597</Words>
  <Application>Microsoft Office PowerPoint</Application>
  <PresentationFormat>On-screen Show (4:3)</PresentationFormat>
  <Paragraphs>38</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Blank Presentation</vt:lpstr>
      <vt:lpstr>Sharing the New Information with Parents</vt:lpstr>
      <vt:lpstr>Ideas, Questions and Starting Points</vt:lpstr>
      <vt:lpstr>Timeline….</vt:lpstr>
      <vt:lpstr>Parent Meeting – held at the end of phase 1</vt:lpstr>
      <vt:lpstr>Impact and Feedback</vt:lpstr>
      <vt:lpstr>PowerPoint Presentation</vt:lpstr>
      <vt:lpstr>Next Steps</vt:lpstr>
    </vt:vector>
  </TitlesOfParts>
  <Company>Presentation Magazine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Kids Building Bricks</dc:title>
  <dc:creator>Presentation Magazine</dc:creator>
  <cp:lastModifiedBy>Caroline Williamson</cp:lastModifiedBy>
  <cp:revision>22</cp:revision>
  <dcterms:created xsi:type="dcterms:W3CDTF">2006-09-26T08:08:39Z</dcterms:created>
  <dcterms:modified xsi:type="dcterms:W3CDTF">2016-01-17T21:05:08Z</dcterms:modified>
</cp:coreProperties>
</file>