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3" r:id="rId3"/>
    <p:sldId id="279" r:id="rId4"/>
    <p:sldId id="276" r:id="rId5"/>
    <p:sldId id="277" r:id="rId6"/>
    <p:sldId id="257" r:id="rId7"/>
    <p:sldId id="267" r:id="rId8"/>
    <p:sldId id="262" r:id="rId9"/>
    <p:sldId id="260" r:id="rId10"/>
    <p:sldId id="259" r:id="rId11"/>
    <p:sldId id="270" r:id="rId12"/>
    <p:sldId id="272" r:id="rId13"/>
    <p:sldId id="268" r:id="rId14"/>
    <p:sldId id="269" r:id="rId15"/>
    <p:sldId id="274" r:id="rId16"/>
    <p:sldId id="275" r:id="rId17"/>
    <p:sldId id="271" r:id="rId18"/>
    <p:sldId id="280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74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7D71A-16CD-47EB-8E6D-AFA1AA6427A5}" type="datetimeFigureOut">
              <a:rPr lang="en-GB" smtClean="0"/>
              <a:t>01/07/2015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EF131-018D-4279-A330-F7133DE3649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997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7D71A-16CD-47EB-8E6D-AFA1AA6427A5}" type="datetimeFigureOut">
              <a:rPr lang="en-GB" smtClean="0"/>
              <a:t>01/07/2015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EF131-018D-4279-A330-F7133DE3649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83768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7D71A-16CD-47EB-8E6D-AFA1AA6427A5}" type="datetimeFigureOut">
              <a:rPr lang="en-GB" smtClean="0"/>
              <a:t>01/07/2015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EF131-018D-4279-A330-F7133DE3649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7247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7D71A-16CD-47EB-8E6D-AFA1AA6427A5}" type="datetimeFigureOut">
              <a:rPr lang="en-GB" smtClean="0"/>
              <a:t>01/07/2015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EF131-018D-4279-A330-F7133DE3649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6966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7D71A-16CD-47EB-8E6D-AFA1AA6427A5}" type="datetimeFigureOut">
              <a:rPr lang="en-GB" smtClean="0"/>
              <a:t>01/07/2015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EF131-018D-4279-A330-F7133DE3649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84117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7D71A-16CD-47EB-8E6D-AFA1AA6427A5}" type="datetimeFigureOut">
              <a:rPr lang="en-GB" smtClean="0"/>
              <a:t>01/07/2015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EF131-018D-4279-A330-F7133DE3649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85742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7D71A-16CD-47EB-8E6D-AFA1AA6427A5}" type="datetimeFigureOut">
              <a:rPr lang="en-GB" smtClean="0"/>
              <a:t>01/07/2015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EF131-018D-4279-A330-F7133DE3649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21126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7D71A-16CD-47EB-8E6D-AFA1AA6427A5}" type="datetimeFigureOut">
              <a:rPr lang="en-GB" smtClean="0"/>
              <a:t>01/07/2015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EF131-018D-4279-A330-F7133DE3649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5547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7D71A-16CD-47EB-8E6D-AFA1AA6427A5}" type="datetimeFigureOut">
              <a:rPr lang="en-GB" smtClean="0"/>
              <a:t>01/07/2015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EF131-018D-4279-A330-F7133DE3649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18521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7D71A-16CD-47EB-8E6D-AFA1AA6427A5}" type="datetimeFigureOut">
              <a:rPr lang="en-GB" smtClean="0"/>
              <a:t>01/07/2015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EF131-018D-4279-A330-F7133DE3649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13214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7D71A-16CD-47EB-8E6D-AFA1AA6427A5}" type="datetimeFigureOut">
              <a:rPr lang="en-GB" smtClean="0"/>
              <a:t>01/07/2015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EF131-018D-4279-A330-F7133DE3649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46956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B7D71A-16CD-47EB-8E6D-AFA1AA6427A5}" type="datetimeFigureOut">
              <a:rPr lang="en-GB" smtClean="0"/>
              <a:t>01/07/2015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7EF131-018D-4279-A330-F7133DE3649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88625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mp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mp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Assessment Update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Where are we, what’s coming, what do I need to prepare, when’s the deadlines????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83217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1026" name="Picture 2" descr="C:\Users\caroline.williamson.SCH3199.019\AppData\Local\Microsoft\Windows\Temporary Internet Files\Content.IE5\RO457WNY\smiling_sun_by_hotamr-d2znba8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58639"/>
            <a:ext cx="12224302" cy="8481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 fontScale="85000" lnSpcReduction="10000"/>
          </a:bodyPr>
          <a:lstStyle/>
          <a:p>
            <a:r>
              <a:rPr lang="en-GB" dirty="0" smtClean="0"/>
              <a:t>Conference on the 19</a:t>
            </a:r>
            <a:r>
              <a:rPr lang="en-GB" baseline="30000" dirty="0" smtClean="0"/>
              <a:t>th</a:t>
            </a:r>
            <a:r>
              <a:rPr lang="en-GB" dirty="0" smtClean="0"/>
              <a:t> May</a:t>
            </a:r>
          </a:p>
          <a:p>
            <a:r>
              <a:rPr lang="en-GB" dirty="0" smtClean="0"/>
              <a:t>English, maths, science and assessment team working together</a:t>
            </a:r>
          </a:p>
          <a:p>
            <a:r>
              <a:rPr lang="en-GB" dirty="0" smtClean="0"/>
              <a:t>Phases and milestones</a:t>
            </a:r>
          </a:p>
          <a:p>
            <a:pPr marL="0" indent="0">
              <a:buNone/>
            </a:pPr>
            <a:r>
              <a:rPr lang="en-GB" dirty="0" smtClean="0"/>
              <a:t>Sept – Nov</a:t>
            </a:r>
          </a:p>
          <a:p>
            <a:pPr marL="0" indent="0">
              <a:buNone/>
            </a:pPr>
            <a:r>
              <a:rPr lang="en-GB" dirty="0" smtClean="0"/>
              <a:t>Nov – Feb</a:t>
            </a:r>
          </a:p>
          <a:p>
            <a:pPr marL="0" indent="0">
              <a:buNone/>
            </a:pPr>
            <a:r>
              <a:rPr lang="en-GB" dirty="0" smtClean="0"/>
              <a:t>Feb – April</a:t>
            </a:r>
          </a:p>
          <a:p>
            <a:pPr marL="0" indent="0">
              <a:buNone/>
            </a:pPr>
            <a:r>
              <a:rPr lang="en-GB" dirty="0" smtClean="0"/>
              <a:t>April – July</a:t>
            </a:r>
          </a:p>
          <a:p>
            <a:r>
              <a:rPr lang="en-GB" dirty="0" smtClean="0"/>
              <a:t>Using KPI’s (key performance indicators)</a:t>
            </a:r>
          </a:p>
          <a:p>
            <a:r>
              <a:rPr lang="en-GB" dirty="0" smtClean="0"/>
              <a:t>Hampshire progression documents</a:t>
            </a:r>
          </a:p>
          <a:p>
            <a:r>
              <a:rPr lang="en-GB" dirty="0" smtClean="0"/>
              <a:t>SIMs to follow</a:t>
            </a:r>
          </a:p>
        </p:txBody>
      </p:sp>
      <p:sp>
        <p:nvSpPr>
          <p:cNvPr id="4" name="Rectangle 3"/>
          <p:cNvSpPr/>
          <p:nvPr/>
        </p:nvSpPr>
        <p:spPr>
          <a:xfrm>
            <a:off x="1763688" y="260648"/>
            <a:ext cx="798757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400" b="1" dirty="0" smtClean="0">
                <a:solidFill>
                  <a:prstClr val="black"/>
                </a:solidFill>
                <a:ea typeface="+mj-ea"/>
                <a:cs typeface="+mj-cs"/>
              </a:rPr>
              <a:t>What’s happening in Hampshire?</a:t>
            </a:r>
            <a:endParaRPr lang="en-GB" sz="4400" b="1" dirty="0"/>
          </a:p>
        </p:txBody>
      </p:sp>
    </p:spTree>
    <p:extLst>
      <p:ext uri="{BB962C8B-B14F-4D97-AF65-F5344CB8AC3E}">
        <p14:creationId xmlns:p14="http://schemas.microsoft.com/office/powerpoint/2010/main" val="30285760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KPI (Using </a:t>
            </a:r>
            <a:r>
              <a:rPr lang="en-GB" dirty="0" smtClean="0">
                <a:solidFill>
                  <a:srgbClr val="00B0F0"/>
                </a:solidFill>
              </a:rPr>
              <a:t>K</a:t>
            </a:r>
            <a:r>
              <a:rPr lang="en-GB" dirty="0" smtClean="0"/>
              <a:t>ey </a:t>
            </a:r>
            <a:r>
              <a:rPr lang="en-GB" dirty="0" smtClean="0">
                <a:solidFill>
                  <a:srgbClr val="00B0F0"/>
                </a:solidFill>
              </a:rPr>
              <a:t>P</a:t>
            </a:r>
            <a:r>
              <a:rPr lang="en-GB" dirty="0" smtClean="0"/>
              <a:t>erformance </a:t>
            </a:r>
            <a:r>
              <a:rPr lang="en-GB" dirty="0" smtClean="0">
                <a:solidFill>
                  <a:srgbClr val="00B0F0"/>
                </a:solidFill>
              </a:rPr>
              <a:t>I</a:t>
            </a:r>
            <a:r>
              <a:rPr lang="en-GB" dirty="0" smtClean="0"/>
              <a:t>ndicators)</a:t>
            </a:r>
            <a:endParaRPr lang="en-GB" dirty="0"/>
          </a:p>
        </p:txBody>
      </p:sp>
      <p:pic>
        <p:nvPicPr>
          <p:cNvPr id="5122" name="Picture 2" descr="C:\Users\caroline.williamson\AppData\Local\Microsoft\Windows\Temporary Internet Files\IE\FUSRWSTB\6073035066_e56e796ea7_z[1]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7580" y="1600200"/>
            <a:ext cx="3368839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Up Arrow 3"/>
          <p:cNvSpPr/>
          <p:nvPr/>
        </p:nvSpPr>
        <p:spPr>
          <a:xfrm>
            <a:off x="2771800" y="1700808"/>
            <a:ext cx="864096" cy="4248472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40763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Key Performance Indicators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GB" dirty="0" smtClean="0"/>
              <a:t>These have come from the </a:t>
            </a:r>
            <a:r>
              <a:rPr lang="en-GB" dirty="0" smtClean="0">
                <a:solidFill>
                  <a:srgbClr val="00B0F0"/>
                </a:solidFill>
              </a:rPr>
              <a:t>NAHT</a:t>
            </a:r>
            <a:r>
              <a:rPr lang="en-GB" dirty="0" smtClean="0"/>
              <a:t> and are progression documents for English and Maths</a:t>
            </a:r>
            <a:endParaRPr lang="en-GB" dirty="0"/>
          </a:p>
          <a:p>
            <a:r>
              <a:rPr lang="en-GB" dirty="0" smtClean="0"/>
              <a:t>Hampshire’s document </a:t>
            </a:r>
            <a:r>
              <a:rPr lang="en-GB" dirty="0" smtClean="0"/>
              <a:t> has </a:t>
            </a:r>
            <a:r>
              <a:rPr lang="en-GB" dirty="0" smtClean="0"/>
              <a:t>taken </a:t>
            </a:r>
            <a:r>
              <a:rPr lang="en-GB" dirty="0" smtClean="0"/>
              <a:t>the </a:t>
            </a:r>
            <a:r>
              <a:rPr lang="en-GB" dirty="0" smtClean="0"/>
              <a:t>KPI’s </a:t>
            </a:r>
            <a:r>
              <a:rPr lang="en-GB" dirty="0" smtClean="0"/>
              <a:t>alongside other </a:t>
            </a:r>
            <a:r>
              <a:rPr lang="en-GB" dirty="0" smtClean="0"/>
              <a:t>Hampshire </a:t>
            </a:r>
            <a:r>
              <a:rPr lang="en-GB" dirty="0" smtClean="0"/>
              <a:t>guidance from the maths and English team</a:t>
            </a:r>
            <a:endParaRPr lang="en-GB" dirty="0"/>
          </a:p>
          <a:p>
            <a:r>
              <a:rPr lang="en-GB" dirty="0" smtClean="0"/>
              <a:t>The measurement is the % of KPIs at developing, secure and </a:t>
            </a:r>
            <a:r>
              <a:rPr lang="en-GB" dirty="0" smtClean="0"/>
              <a:t>mastered at the end of the year</a:t>
            </a:r>
            <a:endParaRPr lang="en-GB" dirty="0" smtClean="0"/>
          </a:p>
          <a:p>
            <a:r>
              <a:rPr lang="en-GB" dirty="0" smtClean="0"/>
              <a:t>It provides a </a:t>
            </a:r>
            <a:r>
              <a:rPr lang="en-GB" dirty="0" smtClean="0"/>
              <a:t>way </a:t>
            </a:r>
            <a:r>
              <a:rPr lang="en-GB" dirty="0" smtClean="0"/>
              <a:t>to see the gaps and also know where to enhance and broaden</a:t>
            </a:r>
          </a:p>
          <a:p>
            <a:r>
              <a:rPr lang="en-GB" dirty="0" smtClean="0"/>
              <a:t>A KPI will appear once in the year, the school will decide the order of the KPIs</a:t>
            </a:r>
          </a:p>
          <a:p>
            <a:r>
              <a:rPr lang="en-GB" dirty="0" smtClean="0"/>
              <a:t>Some KPIs need to be broken down further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466927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098" name="Picture 2" descr="C:\Users\caroline.williamson\AppData\Local\Microsoft\Windows\Temporary Internet Files\IE\FUSRWSTB\8567562256_7558c7b237_z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622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53277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00B0F0"/>
                </a:solidFill>
              </a:rPr>
              <a:t>Solo</a:t>
            </a:r>
            <a:r>
              <a:rPr lang="en-GB" dirty="0" smtClean="0"/>
              <a:t> Taxonomy</a:t>
            </a:r>
            <a:endParaRPr lang="en-GB" dirty="0"/>
          </a:p>
        </p:txBody>
      </p:sp>
      <p:pic>
        <p:nvPicPr>
          <p:cNvPr id="4" name="Content Placeholder 3" descr="SOLO taxonomy explained using Lego - YouTube - Internet Explorer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56" t="21965" r="39863" b="21035"/>
          <a:stretch/>
        </p:blipFill>
        <p:spPr>
          <a:xfrm>
            <a:off x="755576" y="1628800"/>
            <a:ext cx="7923363" cy="4335425"/>
          </a:xfrm>
        </p:spPr>
      </p:pic>
    </p:spTree>
    <p:extLst>
      <p:ext uri="{BB962C8B-B14F-4D97-AF65-F5344CB8AC3E}">
        <p14:creationId xmlns:p14="http://schemas.microsoft.com/office/powerpoint/2010/main" val="17976564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Why assess – the questions we need to ask of our data?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What do we need our data to do?</a:t>
            </a:r>
          </a:p>
          <a:p>
            <a:r>
              <a:rPr lang="en-GB" dirty="0" smtClean="0"/>
              <a:t>Who wants to know?</a:t>
            </a:r>
          </a:p>
          <a:p>
            <a:r>
              <a:rPr lang="en-GB" dirty="0" smtClean="0"/>
              <a:t>Where does data live?</a:t>
            </a:r>
          </a:p>
          <a:p>
            <a:r>
              <a:rPr lang="en-GB" dirty="0" smtClean="0"/>
              <a:t>What do the children need to know?</a:t>
            </a:r>
          </a:p>
          <a:p>
            <a:r>
              <a:rPr lang="en-GB" dirty="0" smtClean="0"/>
              <a:t>What is the story?</a:t>
            </a:r>
          </a:p>
          <a:p>
            <a:r>
              <a:rPr lang="en-GB" dirty="0" smtClean="0"/>
              <a:t>What do we do about it?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056923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Data Analysis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sz="2200" dirty="0" smtClean="0"/>
              <a:t>Ask a question	 Select the data	    Present it	Strategic decision	</a:t>
            </a:r>
            <a:endParaRPr lang="en-GB" sz="2200" dirty="0"/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endParaRPr lang="en-GB" dirty="0"/>
          </a:p>
          <a:p>
            <a:pPr marL="0" indent="0" algn="ctr">
              <a:buNone/>
            </a:pPr>
            <a:r>
              <a:rPr lang="en-GB" dirty="0" smtClean="0">
                <a:solidFill>
                  <a:srgbClr val="FF0000"/>
                </a:solidFill>
              </a:rPr>
              <a:t>Data is the engine room that drives school improvement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4" name="Right Arrow 3"/>
          <p:cNvSpPr/>
          <p:nvPr/>
        </p:nvSpPr>
        <p:spPr>
          <a:xfrm>
            <a:off x="539552" y="3140968"/>
            <a:ext cx="7848872" cy="86409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1696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en-GB" dirty="0" smtClean="0"/>
              <a:t>What are we doing at Chiltern?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980728"/>
            <a:ext cx="8363272" cy="5184576"/>
          </a:xfrm>
        </p:spPr>
        <p:txBody>
          <a:bodyPr>
            <a:noAutofit/>
          </a:bodyPr>
          <a:lstStyle/>
          <a:p>
            <a:r>
              <a:rPr lang="en-GB" sz="2000" dirty="0" smtClean="0"/>
              <a:t>With </a:t>
            </a:r>
            <a:r>
              <a:rPr lang="en-GB" sz="2000" dirty="0" smtClean="0"/>
              <a:t>other local heads, we will be forming an assessment alliance network group</a:t>
            </a:r>
          </a:p>
          <a:p>
            <a:r>
              <a:rPr lang="en-GB" sz="2000" dirty="0" smtClean="0"/>
              <a:t>We have produced a report format to share new assessment information with parents alongside a parent leaflet</a:t>
            </a:r>
          </a:p>
          <a:p>
            <a:r>
              <a:rPr lang="en-GB" sz="2000" dirty="0" smtClean="0"/>
              <a:t>Progress meetings will fall in line with the milestone points</a:t>
            </a:r>
            <a:endParaRPr lang="en-GB" sz="2000" dirty="0" smtClean="0"/>
          </a:p>
          <a:p>
            <a:r>
              <a:rPr lang="en-GB" sz="2000" dirty="0" smtClean="0"/>
              <a:t>We have bought </a:t>
            </a:r>
            <a:r>
              <a:rPr lang="en-GB" sz="2000" dirty="0" smtClean="0"/>
              <a:t>into the EYFS baseline from September 2015</a:t>
            </a:r>
          </a:p>
          <a:p>
            <a:r>
              <a:rPr lang="en-GB" sz="2000" dirty="0" smtClean="0"/>
              <a:t>We will purchase a recommended standardised test</a:t>
            </a:r>
          </a:p>
          <a:p>
            <a:r>
              <a:rPr lang="en-GB" sz="2000" dirty="0" smtClean="0"/>
              <a:t>We will continue to liaise with SIMs with regards to </a:t>
            </a:r>
            <a:r>
              <a:rPr lang="en-GB" sz="2000" dirty="0" smtClean="0"/>
              <a:t>tracking</a:t>
            </a:r>
            <a:endParaRPr lang="en-GB" sz="2000" dirty="0" smtClean="0"/>
          </a:p>
          <a:p>
            <a:r>
              <a:rPr lang="en-GB" sz="2000" dirty="0" smtClean="0"/>
              <a:t>Lynne and Caroline will be </a:t>
            </a:r>
            <a:r>
              <a:rPr lang="en-GB" sz="2000" dirty="0" smtClean="0"/>
              <a:t>attended </a:t>
            </a:r>
            <a:r>
              <a:rPr lang="en-GB" sz="2000" dirty="0" smtClean="0"/>
              <a:t>the assessment conference on the 19</a:t>
            </a:r>
            <a:r>
              <a:rPr lang="en-GB" sz="2000" baseline="30000" dirty="0" smtClean="0"/>
              <a:t>th</a:t>
            </a:r>
            <a:r>
              <a:rPr lang="en-GB" sz="2000" dirty="0" smtClean="0"/>
              <a:t> </a:t>
            </a:r>
            <a:r>
              <a:rPr lang="en-GB" sz="2000" dirty="0" smtClean="0"/>
              <a:t>May</a:t>
            </a:r>
          </a:p>
          <a:p>
            <a:r>
              <a:rPr lang="en-GB" sz="2000" dirty="0" smtClean="0"/>
              <a:t>Lynne and Caroline have signed up as part of the assessment working groups from the Autumn term</a:t>
            </a:r>
            <a:endParaRPr lang="en-GB" sz="2000" dirty="0" smtClean="0"/>
          </a:p>
          <a:p>
            <a:r>
              <a:rPr lang="en-GB" sz="2000" dirty="0" smtClean="0"/>
              <a:t>We will be fully into the new assessment framework from September 2015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8879904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is the Role of Governors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196752"/>
            <a:ext cx="8229600" cy="5112568"/>
          </a:xfrm>
        </p:spPr>
        <p:txBody>
          <a:bodyPr>
            <a:normAutofit fontScale="62500" lnSpcReduction="20000"/>
          </a:bodyPr>
          <a:lstStyle/>
          <a:p>
            <a:r>
              <a:rPr lang="en-GB" sz="4000" dirty="0" smtClean="0"/>
              <a:t>Support at parents evenings in understanding the changes – why has my child not met ARE?</a:t>
            </a:r>
          </a:p>
          <a:p>
            <a:r>
              <a:rPr lang="en-GB" sz="4000" dirty="0" smtClean="0"/>
              <a:t>Understand the language of assessment to be able to question the schools data</a:t>
            </a:r>
          </a:p>
          <a:p>
            <a:r>
              <a:rPr lang="en-GB" sz="4000" dirty="0" smtClean="0"/>
              <a:t>Understand how tracking and therefore measures of progress will change</a:t>
            </a:r>
          </a:p>
          <a:p>
            <a:r>
              <a:rPr lang="en-GB" sz="4000" dirty="0" smtClean="0"/>
              <a:t>Support the school as critical friends during a period of change</a:t>
            </a:r>
          </a:p>
          <a:p>
            <a:r>
              <a:rPr lang="en-GB" sz="4000" dirty="0" smtClean="0"/>
              <a:t>Consider attending the pupil progress meetings held in November</a:t>
            </a:r>
          </a:p>
          <a:p>
            <a:r>
              <a:rPr lang="en-GB" sz="4000" dirty="0" smtClean="0"/>
              <a:t>Consider attending the INSET of 3</a:t>
            </a:r>
            <a:r>
              <a:rPr lang="en-GB" sz="4000" baseline="30000" dirty="0" smtClean="0"/>
              <a:t>rd</a:t>
            </a:r>
            <a:r>
              <a:rPr lang="en-GB" sz="4000" dirty="0" smtClean="0"/>
              <a:t> July</a:t>
            </a:r>
          </a:p>
          <a:p>
            <a:r>
              <a:rPr lang="en-GB" sz="4000" dirty="0" smtClean="0"/>
              <a:t>Look out for governor training linked to assessment</a:t>
            </a:r>
          </a:p>
          <a:p>
            <a:r>
              <a:rPr lang="en-GB" sz="4000" dirty="0" smtClean="0"/>
              <a:t>Be aware of what we simply don’t know yet : )</a:t>
            </a:r>
          </a:p>
          <a:p>
            <a:pPr marL="0" indent="0">
              <a:buNone/>
            </a:pPr>
            <a:endParaRPr lang="en-GB" dirty="0" smtClean="0"/>
          </a:p>
          <a:p>
            <a:endParaRPr lang="en-GB" i="1" dirty="0" smtClean="0"/>
          </a:p>
        </p:txBody>
      </p:sp>
    </p:spTree>
    <p:extLst>
      <p:ext uri="{BB962C8B-B14F-4D97-AF65-F5344CB8AC3E}">
        <p14:creationId xmlns:p14="http://schemas.microsoft.com/office/powerpoint/2010/main" val="40660310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Why Change??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What are the advantages of levelling?</a:t>
            </a:r>
          </a:p>
          <a:p>
            <a:r>
              <a:rPr lang="en-GB" dirty="0" smtClean="0"/>
              <a:t>What are the disadvantages of levelling?</a:t>
            </a:r>
            <a:endParaRPr lang="en-GB" dirty="0"/>
          </a:p>
        </p:txBody>
      </p:sp>
      <p:pic>
        <p:nvPicPr>
          <p:cNvPr id="1026" name="Picture 2" descr="C:\Users\caroline.williamson.SCH3199.008\AppData\Local\Microsoft\Windows\Temporary Internet Files\Content.IE5\YNBP3YP2\mexicano_stubborn_mule_tug_reins_md_wht[1][1]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3749676"/>
            <a:ext cx="2703659" cy="2703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85494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26" name="Picture 2" descr="C:\Users\caroline.williamson.SCH3199.002\AppData\Local\Microsoft\Windows\Temporary Internet Files\Content.IE5\JBI8T0M6\stairs[1]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9312" y="452182"/>
            <a:ext cx="7848872" cy="6494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caroline.williamson.SCH3199.002\AppData\Local\Microsoft\Windows\Temporary Internet Files\Content.IE5\13TKAYP6\sticksteps[1]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1879600" cy="147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907704" y="4077072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Didn’t get that!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3362640" y="2439539"/>
            <a:ext cx="180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Didn’t get that or that</a:t>
            </a:r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5364088" y="1405166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I’m stuck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124432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dirty="0"/>
              <a:t>School Reform Minister Nick Gibb said:</a:t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052736"/>
            <a:ext cx="8229600" cy="5400600"/>
          </a:xfrm>
        </p:spPr>
        <p:txBody>
          <a:bodyPr>
            <a:normAutofit fontScale="62500" lnSpcReduction="20000"/>
          </a:bodyPr>
          <a:lstStyle/>
          <a:p>
            <a:r>
              <a:rPr lang="en-GB" sz="4000" dirty="0" smtClean="0"/>
              <a:t>Ensuring </a:t>
            </a:r>
            <a:r>
              <a:rPr lang="en-GB" sz="4000" dirty="0"/>
              <a:t>pupil assessment provides an </a:t>
            </a:r>
            <a:r>
              <a:rPr lang="en-GB" sz="4000" dirty="0">
                <a:solidFill>
                  <a:srgbClr val="FF0000"/>
                </a:solidFill>
              </a:rPr>
              <a:t>accurate picture </a:t>
            </a:r>
            <a:r>
              <a:rPr lang="en-GB" sz="4000" dirty="0"/>
              <a:t>of a pupil’s attainment and progress without placing a bureaucratic burden on teachers is a key part of the government’s plan for education.</a:t>
            </a:r>
          </a:p>
          <a:p>
            <a:r>
              <a:rPr lang="en-GB" sz="4000" dirty="0"/>
              <a:t>Levels have been a distracting, </a:t>
            </a:r>
            <a:r>
              <a:rPr lang="en-GB" sz="4000" dirty="0">
                <a:solidFill>
                  <a:srgbClr val="FF0000"/>
                </a:solidFill>
              </a:rPr>
              <a:t>over-generalised label</a:t>
            </a:r>
            <a:r>
              <a:rPr lang="en-GB" sz="4000" dirty="0"/>
              <a:t>, giving misleading signals about the genuine attainment of pupils.</a:t>
            </a:r>
          </a:p>
          <a:p>
            <a:r>
              <a:rPr lang="en-GB" sz="4000" dirty="0"/>
              <a:t>Crucially, they </a:t>
            </a:r>
            <a:r>
              <a:rPr lang="en-GB" sz="4000" dirty="0">
                <a:solidFill>
                  <a:srgbClr val="FF0000"/>
                </a:solidFill>
              </a:rPr>
              <a:t>failed to give parents clarity </a:t>
            </a:r>
            <a:r>
              <a:rPr lang="en-GB" sz="4000" dirty="0"/>
              <a:t>over how their children were performing and also resulted in a lack of trust between primary and secondary schools - clogging up the education system with undependable data on pupil attainment.</a:t>
            </a:r>
          </a:p>
          <a:p>
            <a:r>
              <a:rPr lang="en-GB" sz="4000" dirty="0"/>
              <a:t>The commission announced today will help </a:t>
            </a:r>
            <a:r>
              <a:rPr lang="en-GB" sz="4000" dirty="0">
                <a:solidFill>
                  <a:srgbClr val="FF0000"/>
                </a:solidFill>
              </a:rPr>
              <a:t>schools develop their own, more accurate assessment systems </a:t>
            </a:r>
            <a:r>
              <a:rPr lang="en-GB" sz="4000" dirty="0"/>
              <a:t>that truly show how a child is performing in the classroom.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71751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018"/>
          </a:xfrm>
        </p:spPr>
        <p:txBody>
          <a:bodyPr>
            <a:normAutofit fontScale="90000"/>
          </a:bodyPr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692696"/>
            <a:ext cx="8229600" cy="5577483"/>
          </a:xfrm>
        </p:spPr>
        <p:txBody>
          <a:bodyPr>
            <a:normAutofit fontScale="77500" lnSpcReduction="20000"/>
          </a:bodyPr>
          <a:lstStyle/>
          <a:p>
            <a:r>
              <a:rPr lang="en-GB" sz="3600" dirty="0"/>
              <a:t>As Tim Oates of Cambridge Assessment </a:t>
            </a:r>
            <a:r>
              <a:rPr lang="en-GB" sz="3600" dirty="0" smtClean="0"/>
              <a:t>- and </a:t>
            </a:r>
            <a:r>
              <a:rPr lang="en-GB" sz="3600" dirty="0"/>
              <a:t>who chaired our curriculum review - points out, any assessment is a claim. </a:t>
            </a:r>
            <a:r>
              <a:rPr lang="en-GB" sz="3600" dirty="0">
                <a:solidFill>
                  <a:srgbClr val="00B0F0"/>
                </a:solidFill>
              </a:rPr>
              <a:t>A claim that a person can do ‘a’ or ‘b’; that they know and understand ‘x’ and ‘y’. These are claims which have consequences </a:t>
            </a:r>
            <a:r>
              <a:rPr lang="en-GB" sz="3600" dirty="0" smtClean="0"/>
              <a:t>These </a:t>
            </a:r>
            <a:r>
              <a:rPr lang="en-GB" sz="3600" dirty="0"/>
              <a:t>claims need to be well grounded. If they are not, pupils will be misled about their own progress and we will all be misled about the quality of schools. </a:t>
            </a:r>
          </a:p>
          <a:p>
            <a:r>
              <a:rPr lang="en-GB" sz="3600" dirty="0"/>
              <a:t>But what things does someone with the label ‘level 3’ actually know; what things can they do? In the drive to use levels for school improvement, for measures of national standards, for school inspection, </a:t>
            </a:r>
            <a:r>
              <a:rPr lang="en-GB" sz="3600" dirty="0">
                <a:solidFill>
                  <a:srgbClr val="00B0F0"/>
                </a:solidFill>
              </a:rPr>
              <a:t>we lost sight of what kind of claim we were making with levels and how reliable they are.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190559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National Picture of Change…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 smtClean="0"/>
              <a:t>The new curriculum started from September 2014 for all primary years except Year 2 and Year 6 </a:t>
            </a:r>
          </a:p>
          <a:p>
            <a:r>
              <a:rPr lang="en-GB" dirty="0" smtClean="0"/>
              <a:t>New tests for Year 2 and Year 6 will be introduced from the next academic year </a:t>
            </a:r>
          </a:p>
          <a:p>
            <a:r>
              <a:rPr lang="en-GB" dirty="0" smtClean="0"/>
              <a:t>A grammar test will be introduced in Year 2</a:t>
            </a:r>
          </a:p>
          <a:p>
            <a:r>
              <a:rPr lang="en-GB" dirty="0" smtClean="0"/>
              <a:t>Foundation Stage will have an optional </a:t>
            </a:r>
            <a:r>
              <a:rPr lang="en-GB" dirty="0" smtClean="0">
                <a:solidFill>
                  <a:srgbClr val="00B0F0"/>
                </a:solidFill>
              </a:rPr>
              <a:t>baseline assessment</a:t>
            </a:r>
          </a:p>
          <a:p>
            <a:r>
              <a:rPr lang="en-GB" dirty="0" smtClean="0"/>
              <a:t>Schools received the message that they can decide what assessment will look like in their school – many schools have started this journey 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207273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There will be a need to rethink the way we assess and how we use assessment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>
            <a:normAutofit fontScale="70000" lnSpcReduction="20000"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The expectations for content has risen significantly </a:t>
            </a:r>
            <a:r>
              <a:rPr lang="en-GB" dirty="0" smtClean="0"/>
              <a:t>– this needs to reflect in the level of challenge</a:t>
            </a:r>
          </a:p>
          <a:p>
            <a:r>
              <a:rPr lang="en-GB" dirty="0" smtClean="0">
                <a:solidFill>
                  <a:srgbClr val="FF0000"/>
                </a:solidFill>
              </a:rPr>
              <a:t>85% at a secure level </a:t>
            </a:r>
            <a:r>
              <a:rPr lang="en-GB" dirty="0" smtClean="0"/>
              <a:t>of attainment against the ARE’s is the new floor standard (Previously 65%)</a:t>
            </a:r>
          </a:p>
          <a:p>
            <a:r>
              <a:rPr lang="en-GB" dirty="0" smtClean="0">
                <a:solidFill>
                  <a:srgbClr val="FF0000"/>
                </a:solidFill>
              </a:rPr>
              <a:t>Keep </a:t>
            </a:r>
            <a:r>
              <a:rPr lang="en-GB" dirty="0" smtClean="0">
                <a:solidFill>
                  <a:srgbClr val="FF0000"/>
                </a:solidFill>
              </a:rPr>
              <a:t>up not catch up </a:t>
            </a:r>
            <a:r>
              <a:rPr lang="en-GB" dirty="0" smtClean="0"/>
              <a:t>– rethinking intervention</a:t>
            </a:r>
          </a:p>
          <a:p>
            <a:r>
              <a:rPr lang="en-GB" dirty="0" smtClean="0">
                <a:solidFill>
                  <a:srgbClr val="FF0000"/>
                </a:solidFill>
              </a:rPr>
              <a:t>Moderation</a:t>
            </a:r>
            <a:r>
              <a:rPr lang="en-GB" dirty="0" smtClean="0"/>
              <a:t> will be key to its success</a:t>
            </a:r>
          </a:p>
          <a:p>
            <a:r>
              <a:rPr lang="en-GB" dirty="0" smtClean="0">
                <a:solidFill>
                  <a:srgbClr val="FF0000"/>
                </a:solidFill>
              </a:rPr>
              <a:t>Secure subject knowledge </a:t>
            </a:r>
            <a:r>
              <a:rPr lang="en-GB" dirty="0" smtClean="0"/>
              <a:t>will be essential</a:t>
            </a:r>
          </a:p>
          <a:p>
            <a:r>
              <a:rPr lang="en-GB" dirty="0" smtClean="0"/>
              <a:t>Establish a clear understanding of </a:t>
            </a:r>
            <a:r>
              <a:rPr lang="en-GB" dirty="0" smtClean="0">
                <a:solidFill>
                  <a:srgbClr val="FF0000"/>
                </a:solidFill>
              </a:rPr>
              <a:t>mastery</a:t>
            </a:r>
          </a:p>
          <a:p>
            <a:r>
              <a:rPr lang="en-GB" dirty="0" smtClean="0"/>
              <a:t>Mastery – Planning great activities for our able children who suffered by the model of progress</a:t>
            </a:r>
          </a:p>
          <a:p>
            <a:r>
              <a:rPr lang="en-GB" dirty="0" smtClean="0"/>
              <a:t>For those who never got there – helping children to get there quickly to become secure and not move children on with gaps – planning those buffer zones</a:t>
            </a:r>
          </a:p>
          <a:p>
            <a:r>
              <a:rPr lang="en-GB" dirty="0" smtClean="0"/>
              <a:t>Teacher assessments driving what I need to teach</a:t>
            </a:r>
          </a:p>
          <a:p>
            <a:r>
              <a:rPr lang="en-GB" dirty="0" smtClean="0"/>
              <a:t>ARE – this is what we are assessing and reporting against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968809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I</a:t>
            </a:r>
            <a:r>
              <a:rPr lang="en-GB" dirty="0" smtClean="0"/>
              <a:t>s levels under a new name</a:t>
            </a:r>
            <a:endParaRPr lang="en-GB" dirty="0"/>
          </a:p>
        </p:txBody>
      </p:sp>
      <p:pic>
        <p:nvPicPr>
          <p:cNvPr id="3074" name="Picture 2" descr="C:\Users\caroline.williamson\AppData\Local\Microsoft\Windows\Temporary Internet Files\IE\FUSRWSTB\warning-sign-exclamation-mark-triangle-5769-large[1].p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260648"/>
            <a:ext cx="2618473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There is a need to rethink how we assess…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384925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What does a levels replacement look like?</a:t>
            </a:r>
            <a:endParaRPr lang="en-GB" dirty="0"/>
          </a:p>
        </p:txBody>
      </p:sp>
      <p:pic>
        <p:nvPicPr>
          <p:cNvPr id="4" name="Content Placeholder 3" descr="Microsoft Excel - English profiles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8" y="1556792"/>
            <a:ext cx="9229219" cy="4968552"/>
          </a:xfrm>
        </p:spPr>
      </p:pic>
    </p:spTree>
    <p:extLst>
      <p:ext uri="{BB962C8B-B14F-4D97-AF65-F5344CB8AC3E}">
        <p14:creationId xmlns:p14="http://schemas.microsoft.com/office/powerpoint/2010/main" val="15853434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536</TotalTime>
  <Words>984</Words>
  <Application>Microsoft Office PowerPoint</Application>
  <PresentationFormat>On-screen Show (4:3)</PresentationFormat>
  <Paragraphs>88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Assessment Update</vt:lpstr>
      <vt:lpstr>Why Change??</vt:lpstr>
      <vt:lpstr>PowerPoint Presentation</vt:lpstr>
      <vt:lpstr>School Reform Minister Nick Gibb said: </vt:lpstr>
      <vt:lpstr>PowerPoint Presentation</vt:lpstr>
      <vt:lpstr>The National Picture of Change…</vt:lpstr>
      <vt:lpstr>There will be a need to rethink the way we assess and how we use assessment</vt:lpstr>
      <vt:lpstr>Is levels under a new name</vt:lpstr>
      <vt:lpstr>What does a levels replacement look like?</vt:lpstr>
      <vt:lpstr>PowerPoint Presentation</vt:lpstr>
      <vt:lpstr>KPI (Using Key Performance Indicators)</vt:lpstr>
      <vt:lpstr>Key Performance Indicators</vt:lpstr>
      <vt:lpstr>PowerPoint Presentation</vt:lpstr>
      <vt:lpstr>Solo Taxonomy</vt:lpstr>
      <vt:lpstr>Why assess – the questions we need to ask of our data?</vt:lpstr>
      <vt:lpstr>Data Analysis</vt:lpstr>
      <vt:lpstr>What are we doing at Chiltern?</vt:lpstr>
      <vt:lpstr>What is the Role of Governors</vt:lpstr>
    </vt:vector>
  </TitlesOfParts>
  <Company>School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Assessment Update</dc:title>
  <dc:creator>Caroline Williamson</dc:creator>
  <cp:lastModifiedBy>Caroline Williamson</cp:lastModifiedBy>
  <cp:revision>24</cp:revision>
  <dcterms:created xsi:type="dcterms:W3CDTF">2015-03-31T20:23:40Z</dcterms:created>
  <dcterms:modified xsi:type="dcterms:W3CDTF">2015-07-01T16:34:36Z</dcterms:modified>
</cp:coreProperties>
</file>