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8.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9.xml" ContentType="application/vnd.openxmlformats-officedocument.presentationml.notesSlide+xml"/>
  <Override PartName="/ppt/notesSlides/notesSlide1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8" r:id="rId2"/>
    <p:sldMasterId id="2147483668" r:id="rId3"/>
  </p:sldMasterIdLst>
  <p:notesMasterIdLst>
    <p:notesMasterId r:id="rId114"/>
  </p:notesMasterIdLst>
  <p:handoutMasterIdLst>
    <p:handoutMasterId r:id="rId115"/>
  </p:handoutMasterIdLst>
  <p:sldIdLst>
    <p:sldId id="257" r:id="rId4"/>
    <p:sldId id="267" r:id="rId5"/>
    <p:sldId id="265" r:id="rId6"/>
    <p:sldId id="258" r:id="rId7"/>
    <p:sldId id="259" r:id="rId8"/>
    <p:sldId id="293" r:id="rId9"/>
    <p:sldId id="268" r:id="rId10"/>
    <p:sldId id="269" r:id="rId11"/>
    <p:sldId id="260" r:id="rId12"/>
    <p:sldId id="296" r:id="rId13"/>
    <p:sldId id="271" r:id="rId14"/>
    <p:sldId id="284" r:id="rId15"/>
    <p:sldId id="285" r:id="rId16"/>
    <p:sldId id="422" r:id="rId17"/>
    <p:sldId id="297" r:id="rId18"/>
    <p:sldId id="287" r:id="rId19"/>
    <p:sldId id="288" r:id="rId20"/>
    <p:sldId id="282" r:id="rId21"/>
    <p:sldId id="281" r:id="rId22"/>
    <p:sldId id="298" r:id="rId23"/>
    <p:sldId id="275" r:id="rId24"/>
    <p:sldId id="276" r:id="rId25"/>
    <p:sldId id="291" r:id="rId26"/>
    <p:sldId id="348" r:id="rId27"/>
    <p:sldId id="349" r:id="rId28"/>
    <p:sldId id="350" r:id="rId29"/>
    <p:sldId id="351" r:id="rId30"/>
    <p:sldId id="352" r:id="rId31"/>
    <p:sldId id="353" r:id="rId32"/>
    <p:sldId id="354" r:id="rId33"/>
    <p:sldId id="355" r:id="rId34"/>
    <p:sldId id="356" r:id="rId35"/>
    <p:sldId id="357" r:id="rId36"/>
    <p:sldId id="358" r:id="rId37"/>
    <p:sldId id="359" r:id="rId38"/>
    <p:sldId id="360" r:id="rId39"/>
    <p:sldId id="361" r:id="rId40"/>
    <p:sldId id="362" r:id="rId41"/>
    <p:sldId id="363" r:id="rId42"/>
    <p:sldId id="364" r:id="rId43"/>
    <p:sldId id="365" r:id="rId44"/>
    <p:sldId id="366" r:id="rId45"/>
    <p:sldId id="367" r:id="rId46"/>
    <p:sldId id="368" r:id="rId47"/>
    <p:sldId id="369" r:id="rId48"/>
    <p:sldId id="370" r:id="rId49"/>
    <p:sldId id="371" r:id="rId50"/>
    <p:sldId id="372" r:id="rId51"/>
    <p:sldId id="373" r:id="rId52"/>
    <p:sldId id="374" r:id="rId53"/>
    <p:sldId id="376" r:id="rId54"/>
    <p:sldId id="375" r:id="rId55"/>
    <p:sldId id="378" r:id="rId56"/>
    <p:sldId id="379" r:id="rId57"/>
    <p:sldId id="420" r:id="rId58"/>
    <p:sldId id="381" r:id="rId59"/>
    <p:sldId id="382" r:id="rId60"/>
    <p:sldId id="383" r:id="rId61"/>
    <p:sldId id="384" r:id="rId62"/>
    <p:sldId id="385" r:id="rId63"/>
    <p:sldId id="386" r:id="rId64"/>
    <p:sldId id="387" r:id="rId65"/>
    <p:sldId id="388" r:id="rId66"/>
    <p:sldId id="389" r:id="rId67"/>
    <p:sldId id="390" r:id="rId68"/>
    <p:sldId id="391" r:id="rId69"/>
    <p:sldId id="392" r:id="rId70"/>
    <p:sldId id="393" r:id="rId71"/>
    <p:sldId id="394" r:id="rId72"/>
    <p:sldId id="395" r:id="rId73"/>
    <p:sldId id="396" r:id="rId74"/>
    <p:sldId id="397" r:id="rId75"/>
    <p:sldId id="398" r:id="rId76"/>
    <p:sldId id="399" r:id="rId77"/>
    <p:sldId id="400" r:id="rId78"/>
    <p:sldId id="401" r:id="rId79"/>
    <p:sldId id="402" r:id="rId80"/>
    <p:sldId id="403" r:id="rId81"/>
    <p:sldId id="404" r:id="rId82"/>
    <p:sldId id="405" r:id="rId83"/>
    <p:sldId id="406" r:id="rId84"/>
    <p:sldId id="407" r:id="rId85"/>
    <p:sldId id="408" r:id="rId86"/>
    <p:sldId id="409" r:id="rId87"/>
    <p:sldId id="410" r:id="rId88"/>
    <p:sldId id="411" r:id="rId89"/>
    <p:sldId id="412" r:id="rId90"/>
    <p:sldId id="413" r:id="rId91"/>
    <p:sldId id="414" r:id="rId92"/>
    <p:sldId id="415" r:id="rId93"/>
    <p:sldId id="416" r:id="rId94"/>
    <p:sldId id="417" r:id="rId95"/>
    <p:sldId id="418" r:id="rId96"/>
    <p:sldId id="419" r:id="rId97"/>
    <p:sldId id="423" r:id="rId98"/>
    <p:sldId id="421" r:id="rId99"/>
    <p:sldId id="289" r:id="rId100"/>
    <p:sldId id="264" r:id="rId101"/>
    <p:sldId id="262" r:id="rId102"/>
    <p:sldId id="286" r:id="rId103"/>
    <p:sldId id="295" r:id="rId104"/>
    <p:sldId id="294" r:id="rId105"/>
    <p:sldId id="263" r:id="rId106"/>
    <p:sldId id="277" r:id="rId107"/>
    <p:sldId id="300" r:id="rId108"/>
    <p:sldId id="301" r:id="rId109"/>
    <p:sldId id="303" r:id="rId110"/>
    <p:sldId id="278" r:id="rId111"/>
    <p:sldId id="279" r:id="rId112"/>
    <p:sldId id="299" r:id="rId113"/>
  </p:sldIdLst>
  <p:sldSz cx="9144000" cy="6858000" type="screen4x3"/>
  <p:notesSz cx="7102475"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82728" autoAdjust="0"/>
  </p:normalViewPr>
  <p:slideViewPr>
    <p:cSldViewPr>
      <p:cViewPr>
        <p:scale>
          <a:sx n="60" d="100"/>
          <a:sy n="60" d="100"/>
        </p:scale>
        <p:origin x="-1440" y="-72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146"/>
    </p:cViewPr>
  </p:sorterViewPr>
  <p:notesViewPr>
    <p:cSldViewPr>
      <p:cViewPr varScale="1">
        <p:scale>
          <a:sx n="68" d="100"/>
          <a:sy n="68" d="100"/>
        </p:scale>
        <p:origin x="-2244" y="-114"/>
      </p:cViewPr>
      <p:guideLst>
        <p:guide orient="horz" pos="3223"/>
        <p:guide pos="2237"/>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117" Type="http://schemas.openxmlformats.org/officeDocument/2006/relationships/viewProps" Target="viewProps.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slide" Target="slides/slide109.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slide" Target="slides/slide99.xml"/><Relationship Id="rId110" Type="http://schemas.openxmlformats.org/officeDocument/2006/relationships/slide" Target="slides/slide107.xml"/><Relationship Id="rId115" Type="http://schemas.openxmlformats.org/officeDocument/2006/relationships/handoutMaster" Target="handoutMasters/handoutMaster1.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slide" Target="slides/slide110.xml"/><Relationship Id="rId118"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11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slide" Target="slides/slide108.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notesMaster" Target="notesMasters/notesMaster1.xml"/><Relationship Id="rId119" Type="http://schemas.openxmlformats.org/officeDocument/2006/relationships/tableStyles" Target="tableStyles.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86268ED-F5AB-4561-8BED-042F5189C73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635BFB27-ABD9-41EA-B8C6-F09A810CAC76}">
      <dgm:prSet phldrT="[Text]" custT="1"/>
      <dgm:spPr>
        <a:solidFill>
          <a:schemeClr val="accent5">
            <a:lumMod val="50000"/>
          </a:schemeClr>
        </a:solidFill>
      </dgm:spPr>
      <dgm:t>
        <a:bodyPr/>
        <a:lstStyle/>
        <a:p>
          <a:r>
            <a:rPr lang="en-GB" sz="2800" dirty="0" smtClean="0">
              <a:solidFill>
                <a:schemeClr val="accent6"/>
              </a:solidFill>
            </a:rPr>
            <a:t>Role of the adult</a:t>
          </a:r>
          <a:endParaRPr lang="en-GB" sz="2800" dirty="0">
            <a:solidFill>
              <a:schemeClr val="accent6"/>
            </a:solidFill>
          </a:endParaRPr>
        </a:p>
      </dgm:t>
    </dgm:pt>
    <dgm:pt modelId="{1801BE2C-1E09-43A1-8B8F-11F838C10602}" type="parTrans" cxnId="{BE5CD1D7-6E18-422D-AD46-2C724C255C5C}">
      <dgm:prSet/>
      <dgm:spPr/>
      <dgm:t>
        <a:bodyPr/>
        <a:lstStyle/>
        <a:p>
          <a:endParaRPr lang="en-GB"/>
        </a:p>
      </dgm:t>
    </dgm:pt>
    <dgm:pt modelId="{27651766-69C3-4C53-A7D3-498916255973}" type="sibTrans" cxnId="{BE5CD1D7-6E18-422D-AD46-2C724C255C5C}">
      <dgm:prSet/>
      <dgm:spPr/>
      <dgm:t>
        <a:bodyPr/>
        <a:lstStyle/>
        <a:p>
          <a:endParaRPr lang="en-GB"/>
        </a:p>
      </dgm:t>
    </dgm:pt>
    <dgm:pt modelId="{41E2BE70-9D1D-4AC9-AEC7-28607DCE1DA3}">
      <dgm:prSet phldrT="[Text]" custT="1"/>
      <dgm:spPr>
        <a:solidFill>
          <a:schemeClr val="accent5">
            <a:lumMod val="60000"/>
            <a:lumOff val="40000"/>
          </a:schemeClr>
        </a:solidFill>
      </dgm:spPr>
      <dgm:t>
        <a:bodyPr/>
        <a:lstStyle/>
        <a:p>
          <a:r>
            <a:rPr lang="en-GB" sz="1800" dirty="0" smtClean="0"/>
            <a:t>Not yet secure at ARE</a:t>
          </a:r>
        </a:p>
        <a:p>
          <a:endParaRPr lang="en-GB" sz="1800" dirty="0" smtClean="0"/>
        </a:p>
        <a:p>
          <a:r>
            <a:rPr lang="en-GB" sz="1800" dirty="0" smtClean="0"/>
            <a:t>Teacher as </a:t>
          </a:r>
          <a:r>
            <a:rPr lang="en-GB" sz="1800" dirty="0" smtClean="0">
              <a:solidFill>
                <a:schemeClr val="bg1"/>
              </a:solidFill>
            </a:rPr>
            <a:t>instructor </a:t>
          </a:r>
          <a:r>
            <a:rPr lang="en-GB" sz="1800" dirty="0" smtClean="0"/>
            <a:t>and guide</a:t>
          </a:r>
          <a:endParaRPr lang="en-GB" sz="1800" dirty="0"/>
        </a:p>
      </dgm:t>
    </dgm:pt>
    <dgm:pt modelId="{604823D6-131A-4078-9420-1A26E3FA53B7}" type="parTrans" cxnId="{3166A73A-4C9F-47AB-B874-AA4B2A3950FA}">
      <dgm:prSet/>
      <dgm:spPr/>
      <dgm:t>
        <a:bodyPr/>
        <a:lstStyle/>
        <a:p>
          <a:endParaRPr lang="en-GB"/>
        </a:p>
      </dgm:t>
    </dgm:pt>
    <dgm:pt modelId="{33A98722-ED0F-459F-8462-01DDC08E8C74}" type="sibTrans" cxnId="{3166A73A-4C9F-47AB-B874-AA4B2A3950FA}">
      <dgm:prSet/>
      <dgm:spPr/>
      <dgm:t>
        <a:bodyPr/>
        <a:lstStyle/>
        <a:p>
          <a:endParaRPr lang="en-GB"/>
        </a:p>
      </dgm:t>
    </dgm:pt>
    <dgm:pt modelId="{A3B4A9CC-BB8C-44BF-996E-48D871E984E5}">
      <dgm:prSet phldrT="[Text]" custT="1"/>
      <dgm:spPr>
        <a:solidFill>
          <a:schemeClr val="accent5">
            <a:lumMod val="60000"/>
            <a:lumOff val="40000"/>
          </a:schemeClr>
        </a:solidFill>
      </dgm:spPr>
      <dgm:t>
        <a:bodyPr/>
        <a:lstStyle/>
        <a:p>
          <a:r>
            <a:rPr lang="en-GB" sz="2400" dirty="0" smtClean="0"/>
            <a:t>Breakaway groups</a:t>
          </a:r>
          <a:endParaRPr lang="en-GB" sz="2400" dirty="0"/>
        </a:p>
      </dgm:t>
    </dgm:pt>
    <dgm:pt modelId="{7A1C240A-BA09-4808-965E-0EFE8A6466A1}" type="parTrans" cxnId="{D775D8D4-2A2F-4207-A943-EC6A5A716B57}">
      <dgm:prSet/>
      <dgm:spPr/>
      <dgm:t>
        <a:bodyPr/>
        <a:lstStyle/>
        <a:p>
          <a:endParaRPr lang="en-GB"/>
        </a:p>
      </dgm:t>
    </dgm:pt>
    <dgm:pt modelId="{27519D1F-D968-485E-B3A7-6683D230D890}" type="sibTrans" cxnId="{D775D8D4-2A2F-4207-A943-EC6A5A716B57}">
      <dgm:prSet/>
      <dgm:spPr/>
      <dgm:t>
        <a:bodyPr/>
        <a:lstStyle/>
        <a:p>
          <a:endParaRPr lang="en-GB"/>
        </a:p>
      </dgm:t>
    </dgm:pt>
    <dgm:pt modelId="{3E778BBD-2AF3-4DD1-BC4D-61F311E6A0C2}">
      <dgm:prSet phldrT="[Text]" custT="1"/>
      <dgm:spPr>
        <a:solidFill>
          <a:schemeClr val="accent5">
            <a:lumMod val="60000"/>
            <a:lumOff val="40000"/>
          </a:schemeClr>
        </a:solidFill>
      </dgm:spPr>
      <dgm:t>
        <a:bodyPr/>
        <a:lstStyle/>
        <a:p>
          <a:r>
            <a:rPr lang="en-GB" sz="2400" dirty="0" smtClean="0"/>
            <a:t>Returning to gaps in data</a:t>
          </a:r>
          <a:endParaRPr lang="en-GB" sz="2400" dirty="0"/>
        </a:p>
      </dgm:t>
    </dgm:pt>
    <dgm:pt modelId="{32E5D7C6-8E15-4F3D-A4FC-D3D7EF2A52FC}" type="parTrans" cxnId="{244D4274-61F6-41C4-A40C-F1C669D9B3C0}">
      <dgm:prSet/>
      <dgm:spPr/>
      <dgm:t>
        <a:bodyPr/>
        <a:lstStyle/>
        <a:p>
          <a:endParaRPr lang="en-GB"/>
        </a:p>
      </dgm:t>
    </dgm:pt>
    <dgm:pt modelId="{8C226583-B014-4736-AB48-346EF67D4348}" type="sibTrans" cxnId="{244D4274-61F6-41C4-A40C-F1C669D9B3C0}">
      <dgm:prSet/>
      <dgm:spPr/>
      <dgm:t>
        <a:bodyPr/>
        <a:lstStyle/>
        <a:p>
          <a:endParaRPr lang="en-GB"/>
        </a:p>
      </dgm:t>
    </dgm:pt>
    <dgm:pt modelId="{00D85C78-F969-41B3-8CF7-0989CC31F37E}">
      <dgm:prSet phldrT="[Text]" custT="1"/>
      <dgm:spPr/>
      <dgm:t>
        <a:bodyPr/>
        <a:lstStyle/>
        <a:p>
          <a:r>
            <a:rPr lang="en-GB" sz="1800" dirty="0" smtClean="0"/>
            <a:t>Secured ARE</a:t>
          </a:r>
        </a:p>
        <a:p>
          <a:r>
            <a:rPr lang="en-GB" sz="1800" dirty="0" smtClean="0"/>
            <a:t>Capable of beyond</a:t>
          </a:r>
        </a:p>
        <a:p>
          <a:endParaRPr lang="en-GB" sz="1800" dirty="0" smtClean="0"/>
        </a:p>
        <a:p>
          <a:r>
            <a:rPr lang="en-GB" sz="1800" dirty="0" smtClean="0"/>
            <a:t>Teacher as facilitator and consultant</a:t>
          </a:r>
          <a:endParaRPr lang="en-GB" sz="1800" dirty="0"/>
        </a:p>
      </dgm:t>
    </dgm:pt>
    <dgm:pt modelId="{6297C39B-8601-4F42-8CC3-657673379648}" type="parTrans" cxnId="{D3C98BF1-663F-456D-92DB-F2983AEB47F4}">
      <dgm:prSet/>
      <dgm:spPr/>
      <dgm:t>
        <a:bodyPr/>
        <a:lstStyle/>
        <a:p>
          <a:endParaRPr lang="en-GB"/>
        </a:p>
      </dgm:t>
    </dgm:pt>
    <dgm:pt modelId="{D7EBC00E-3CB5-41E3-9D28-41AB51C8CEA1}" type="sibTrans" cxnId="{D3C98BF1-663F-456D-92DB-F2983AEB47F4}">
      <dgm:prSet/>
      <dgm:spPr/>
      <dgm:t>
        <a:bodyPr/>
        <a:lstStyle/>
        <a:p>
          <a:endParaRPr lang="en-GB"/>
        </a:p>
      </dgm:t>
    </dgm:pt>
    <dgm:pt modelId="{06F31606-0940-4298-A108-580AF01E8F38}">
      <dgm:prSet phldrT="[Text]"/>
      <dgm:spPr/>
      <dgm:t>
        <a:bodyPr/>
        <a:lstStyle/>
        <a:p>
          <a:r>
            <a:rPr lang="en-GB" dirty="0" smtClean="0"/>
            <a:t>Provide open ended tasks that allow  children to demonstrate independence and resilience</a:t>
          </a:r>
          <a:endParaRPr lang="en-GB" dirty="0"/>
        </a:p>
      </dgm:t>
    </dgm:pt>
    <dgm:pt modelId="{ADCA151F-5A1E-42C7-A3A6-1AE339290095}" type="parTrans" cxnId="{E977C8C6-A97A-4373-B7BC-E90E8839EE5A}">
      <dgm:prSet/>
      <dgm:spPr/>
      <dgm:t>
        <a:bodyPr/>
        <a:lstStyle/>
        <a:p>
          <a:endParaRPr lang="en-GB"/>
        </a:p>
      </dgm:t>
    </dgm:pt>
    <dgm:pt modelId="{065F7EE0-A435-4FE5-A0F8-78C135A7F921}" type="sibTrans" cxnId="{E977C8C6-A97A-4373-B7BC-E90E8839EE5A}">
      <dgm:prSet/>
      <dgm:spPr/>
      <dgm:t>
        <a:bodyPr/>
        <a:lstStyle/>
        <a:p>
          <a:endParaRPr lang="en-GB"/>
        </a:p>
      </dgm:t>
    </dgm:pt>
    <dgm:pt modelId="{86A3882E-751A-44A7-B252-344417624D87}" type="pres">
      <dgm:prSet presAssocID="{786268ED-F5AB-4561-8BED-042F5189C736}" presName="diagram" presStyleCnt="0">
        <dgm:presLayoutVars>
          <dgm:chPref val="1"/>
          <dgm:dir/>
          <dgm:animOne val="branch"/>
          <dgm:animLvl val="lvl"/>
          <dgm:resizeHandles val="exact"/>
        </dgm:presLayoutVars>
      </dgm:prSet>
      <dgm:spPr/>
      <dgm:t>
        <a:bodyPr/>
        <a:lstStyle/>
        <a:p>
          <a:endParaRPr lang="en-GB"/>
        </a:p>
      </dgm:t>
    </dgm:pt>
    <dgm:pt modelId="{B890D7FC-1A8F-4E61-B7FF-B7D17DCEBE7F}" type="pres">
      <dgm:prSet presAssocID="{635BFB27-ABD9-41EA-B8C6-F09A810CAC76}" presName="root1" presStyleCnt="0"/>
      <dgm:spPr/>
    </dgm:pt>
    <dgm:pt modelId="{DBF9679A-6432-46C0-8B49-A17EEE45BC2C}" type="pres">
      <dgm:prSet presAssocID="{635BFB27-ABD9-41EA-B8C6-F09A810CAC76}" presName="LevelOneTextNode" presStyleLbl="node0" presStyleIdx="0" presStyleCnt="1">
        <dgm:presLayoutVars>
          <dgm:chPref val="3"/>
        </dgm:presLayoutVars>
      </dgm:prSet>
      <dgm:spPr/>
      <dgm:t>
        <a:bodyPr/>
        <a:lstStyle/>
        <a:p>
          <a:endParaRPr lang="en-GB"/>
        </a:p>
      </dgm:t>
    </dgm:pt>
    <dgm:pt modelId="{878FC0CE-05E9-4800-A4D9-884E53D2163D}" type="pres">
      <dgm:prSet presAssocID="{635BFB27-ABD9-41EA-B8C6-F09A810CAC76}" presName="level2hierChild" presStyleCnt="0"/>
      <dgm:spPr/>
    </dgm:pt>
    <dgm:pt modelId="{9C9C627A-8F2C-43B6-9F89-6FD5446844A7}" type="pres">
      <dgm:prSet presAssocID="{604823D6-131A-4078-9420-1A26E3FA53B7}" presName="conn2-1" presStyleLbl="parChTrans1D2" presStyleIdx="0" presStyleCnt="2"/>
      <dgm:spPr/>
      <dgm:t>
        <a:bodyPr/>
        <a:lstStyle/>
        <a:p>
          <a:endParaRPr lang="en-GB"/>
        </a:p>
      </dgm:t>
    </dgm:pt>
    <dgm:pt modelId="{B9B2D10A-8655-4439-AB94-1FCA7AFBB57D}" type="pres">
      <dgm:prSet presAssocID="{604823D6-131A-4078-9420-1A26E3FA53B7}" presName="connTx" presStyleLbl="parChTrans1D2" presStyleIdx="0" presStyleCnt="2"/>
      <dgm:spPr/>
      <dgm:t>
        <a:bodyPr/>
        <a:lstStyle/>
        <a:p>
          <a:endParaRPr lang="en-GB"/>
        </a:p>
      </dgm:t>
    </dgm:pt>
    <dgm:pt modelId="{24813BEA-A5E7-4E99-879B-567150DB9016}" type="pres">
      <dgm:prSet presAssocID="{41E2BE70-9D1D-4AC9-AEC7-28607DCE1DA3}" presName="root2" presStyleCnt="0"/>
      <dgm:spPr/>
    </dgm:pt>
    <dgm:pt modelId="{F4585E8B-5E41-4821-8A94-38BDF34E7BCC}" type="pres">
      <dgm:prSet presAssocID="{41E2BE70-9D1D-4AC9-AEC7-28607DCE1DA3}" presName="LevelTwoTextNode" presStyleLbl="node2" presStyleIdx="0" presStyleCnt="2" custScaleX="106826" custScaleY="158517">
        <dgm:presLayoutVars>
          <dgm:chPref val="3"/>
        </dgm:presLayoutVars>
      </dgm:prSet>
      <dgm:spPr/>
      <dgm:t>
        <a:bodyPr/>
        <a:lstStyle/>
        <a:p>
          <a:endParaRPr lang="en-GB"/>
        </a:p>
      </dgm:t>
    </dgm:pt>
    <dgm:pt modelId="{646D20E4-FF1D-43A4-818A-5E27FF0BF035}" type="pres">
      <dgm:prSet presAssocID="{41E2BE70-9D1D-4AC9-AEC7-28607DCE1DA3}" presName="level3hierChild" presStyleCnt="0"/>
      <dgm:spPr/>
    </dgm:pt>
    <dgm:pt modelId="{22DF1662-C3CB-4446-ABEC-CC83150E1B76}" type="pres">
      <dgm:prSet presAssocID="{7A1C240A-BA09-4808-965E-0EFE8A6466A1}" presName="conn2-1" presStyleLbl="parChTrans1D3" presStyleIdx="0" presStyleCnt="3"/>
      <dgm:spPr/>
      <dgm:t>
        <a:bodyPr/>
        <a:lstStyle/>
        <a:p>
          <a:endParaRPr lang="en-GB"/>
        </a:p>
      </dgm:t>
    </dgm:pt>
    <dgm:pt modelId="{4283BF07-4050-4207-B519-F81770BDCB2D}" type="pres">
      <dgm:prSet presAssocID="{7A1C240A-BA09-4808-965E-0EFE8A6466A1}" presName="connTx" presStyleLbl="parChTrans1D3" presStyleIdx="0" presStyleCnt="3"/>
      <dgm:spPr/>
      <dgm:t>
        <a:bodyPr/>
        <a:lstStyle/>
        <a:p>
          <a:endParaRPr lang="en-GB"/>
        </a:p>
      </dgm:t>
    </dgm:pt>
    <dgm:pt modelId="{13169137-2800-49E0-95DA-E6F9AC32BCA9}" type="pres">
      <dgm:prSet presAssocID="{A3B4A9CC-BB8C-44BF-996E-48D871E984E5}" presName="root2" presStyleCnt="0"/>
      <dgm:spPr/>
    </dgm:pt>
    <dgm:pt modelId="{74F6108A-CE6D-4205-9606-E92BDDB161C3}" type="pres">
      <dgm:prSet presAssocID="{A3B4A9CC-BB8C-44BF-996E-48D871E984E5}" presName="LevelTwoTextNode" presStyleLbl="node3" presStyleIdx="0" presStyleCnt="3">
        <dgm:presLayoutVars>
          <dgm:chPref val="3"/>
        </dgm:presLayoutVars>
      </dgm:prSet>
      <dgm:spPr/>
      <dgm:t>
        <a:bodyPr/>
        <a:lstStyle/>
        <a:p>
          <a:endParaRPr lang="en-GB"/>
        </a:p>
      </dgm:t>
    </dgm:pt>
    <dgm:pt modelId="{84A6D9B4-1F96-478B-A74F-3A084A94E32E}" type="pres">
      <dgm:prSet presAssocID="{A3B4A9CC-BB8C-44BF-996E-48D871E984E5}" presName="level3hierChild" presStyleCnt="0"/>
      <dgm:spPr/>
    </dgm:pt>
    <dgm:pt modelId="{713C769A-69AA-4F30-8555-897C3BE7562A}" type="pres">
      <dgm:prSet presAssocID="{32E5D7C6-8E15-4F3D-A4FC-D3D7EF2A52FC}" presName="conn2-1" presStyleLbl="parChTrans1D3" presStyleIdx="1" presStyleCnt="3"/>
      <dgm:spPr/>
      <dgm:t>
        <a:bodyPr/>
        <a:lstStyle/>
        <a:p>
          <a:endParaRPr lang="en-GB"/>
        </a:p>
      </dgm:t>
    </dgm:pt>
    <dgm:pt modelId="{060DA3BB-7D05-4A7A-BC68-C1D4988422E5}" type="pres">
      <dgm:prSet presAssocID="{32E5D7C6-8E15-4F3D-A4FC-D3D7EF2A52FC}" presName="connTx" presStyleLbl="parChTrans1D3" presStyleIdx="1" presStyleCnt="3"/>
      <dgm:spPr/>
      <dgm:t>
        <a:bodyPr/>
        <a:lstStyle/>
        <a:p>
          <a:endParaRPr lang="en-GB"/>
        </a:p>
      </dgm:t>
    </dgm:pt>
    <dgm:pt modelId="{948CEC33-339D-44AE-9A92-837DBDCA408C}" type="pres">
      <dgm:prSet presAssocID="{3E778BBD-2AF3-4DD1-BC4D-61F311E6A0C2}" presName="root2" presStyleCnt="0"/>
      <dgm:spPr/>
    </dgm:pt>
    <dgm:pt modelId="{CBD4170B-D11D-4C80-A776-C26D48C2F8C4}" type="pres">
      <dgm:prSet presAssocID="{3E778BBD-2AF3-4DD1-BC4D-61F311E6A0C2}" presName="LevelTwoTextNode" presStyleLbl="node3" presStyleIdx="1" presStyleCnt="3">
        <dgm:presLayoutVars>
          <dgm:chPref val="3"/>
        </dgm:presLayoutVars>
      </dgm:prSet>
      <dgm:spPr/>
      <dgm:t>
        <a:bodyPr/>
        <a:lstStyle/>
        <a:p>
          <a:endParaRPr lang="en-GB"/>
        </a:p>
      </dgm:t>
    </dgm:pt>
    <dgm:pt modelId="{DC7F301D-3B7F-449A-8E55-7EE75FD432B5}" type="pres">
      <dgm:prSet presAssocID="{3E778BBD-2AF3-4DD1-BC4D-61F311E6A0C2}" presName="level3hierChild" presStyleCnt="0"/>
      <dgm:spPr/>
    </dgm:pt>
    <dgm:pt modelId="{F12EE1EA-EBF9-4E7C-AE9E-606783FF7FA9}" type="pres">
      <dgm:prSet presAssocID="{6297C39B-8601-4F42-8CC3-657673379648}" presName="conn2-1" presStyleLbl="parChTrans1D2" presStyleIdx="1" presStyleCnt="2"/>
      <dgm:spPr/>
      <dgm:t>
        <a:bodyPr/>
        <a:lstStyle/>
        <a:p>
          <a:endParaRPr lang="en-GB"/>
        </a:p>
      </dgm:t>
    </dgm:pt>
    <dgm:pt modelId="{31F56157-D501-4DED-8A73-5A1E367ED7B4}" type="pres">
      <dgm:prSet presAssocID="{6297C39B-8601-4F42-8CC3-657673379648}" presName="connTx" presStyleLbl="parChTrans1D2" presStyleIdx="1" presStyleCnt="2"/>
      <dgm:spPr/>
      <dgm:t>
        <a:bodyPr/>
        <a:lstStyle/>
        <a:p>
          <a:endParaRPr lang="en-GB"/>
        </a:p>
      </dgm:t>
    </dgm:pt>
    <dgm:pt modelId="{BA0C2859-88FA-41C6-96C0-FB12F0E157D4}" type="pres">
      <dgm:prSet presAssocID="{00D85C78-F969-41B3-8CF7-0989CC31F37E}" presName="root2" presStyleCnt="0"/>
      <dgm:spPr/>
    </dgm:pt>
    <dgm:pt modelId="{A35F4BEC-54EF-49A4-AD3A-C2A5C29625B8}" type="pres">
      <dgm:prSet presAssocID="{00D85C78-F969-41B3-8CF7-0989CC31F37E}" presName="LevelTwoTextNode" presStyleLbl="node2" presStyleIdx="1" presStyleCnt="2" custScaleX="106826" custScaleY="188031">
        <dgm:presLayoutVars>
          <dgm:chPref val="3"/>
        </dgm:presLayoutVars>
      </dgm:prSet>
      <dgm:spPr/>
      <dgm:t>
        <a:bodyPr/>
        <a:lstStyle/>
        <a:p>
          <a:endParaRPr lang="en-GB"/>
        </a:p>
      </dgm:t>
    </dgm:pt>
    <dgm:pt modelId="{1AB97EC4-0E2B-48BB-BC0C-34A5D1FDF0B5}" type="pres">
      <dgm:prSet presAssocID="{00D85C78-F969-41B3-8CF7-0989CC31F37E}" presName="level3hierChild" presStyleCnt="0"/>
      <dgm:spPr/>
    </dgm:pt>
    <dgm:pt modelId="{17D617C0-0EB2-4EF4-A079-486E0D0141B1}" type="pres">
      <dgm:prSet presAssocID="{ADCA151F-5A1E-42C7-A3A6-1AE339290095}" presName="conn2-1" presStyleLbl="parChTrans1D3" presStyleIdx="2" presStyleCnt="3"/>
      <dgm:spPr/>
      <dgm:t>
        <a:bodyPr/>
        <a:lstStyle/>
        <a:p>
          <a:endParaRPr lang="en-GB"/>
        </a:p>
      </dgm:t>
    </dgm:pt>
    <dgm:pt modelId="{2362F77C-2019-4C20-9B94-ADDD16255636}" type="pres">
      <dgm:prSet presAssocID="{ADCA151F-5A1E-42C7-A3A6-1AE339290095}" presName="connTx" presStyleLbl="parChTrans1D3" presStyleIdx="2" presStyleCnt="3"/>
      <dgm:spPr/>
      <dgm:t>
        <a:bodyPr/>
        <a:lstStyle/>
        <a:p>
          <a:endParaRPr lang="en-GB"/>
        </a:p>
      </dgm:t>
    </dgm:pt>
    <dgm:pt modelId="{92F0FE06-F2B1-4B5F-B9C5-407CB87844C3}" type="pres">
      <dgm:prSet presAssocID="{06F31606-0940-4298-A108-580AF01E8F38}" presName="root2" presStyleCnt="0"/>
      <dgm:spPr/>
    </dgm:pt>
    <dgm:pt modelId="{6A7EF858-0BFD-4323-BFA3-33BEFACBEBA3}" type="pres">
      <dgm:prSet presAssocID="{06F31606-0940-4298-A108-580AF01E8F38}" presName="LevelTwoTextNode" presStyleLbl="node3" presStyleIdx="2" presStyleCnt="3" custScaleY="128645">
        <dgm:presLayoutVars>
          <dgm:chPref val="3"/>
        </dgm:presLayoutVars>
      </dgm:prSet>
      <dgm:spPr/>
      <dgm:t>
        <a:bodyPr/>
        <a:lstStyle/>
        <a:p>
          <a:endParaRPr lang="en-GB"/>
        </a:p>
      </dgm:t>
    </dgm:pt>
    <dgm:pt modelId="{1477A797-9DF6-4D48-A9A2-B99BFEDF1D24}" type="pres">
      <dgm:prSet presAssocID="{06F31606-0940-4298-A108-580AF01E8F38}" presName="level3hierChild" presStyleCnt="0"/>
      <dgm:spPr/>
    </dgm:pt>
  </dgm:ptLst>
  <dgm:cxnLst>
    <dgm:cxn modelId="{61AB3C14-5E1A-415D-BEAA-552CBF2B5FD5}" type="presOf" srcId="{635BFB27-ABD9-41EA-B8C6-F09A810CAC76}" destId="{DBF9679A-6432-46C0-8B49-A17EEE45BC2C}" srcOrd="0" destOrd="0" presId="urn:microsoft.com/office/officeart/2005/8/layout/hierarchy2"/>
    <dgm:cxn modelId="{ADF8F23B-1486-40A3-8136-1C22BCE062ED}" type="presOf" srcId="{32E5D7C6-8E15-4F3D-A4FC-D3D7EF2A52FC}" destId="{060DA3BB-7D05-4A7A-BC68-C1D4988422E5}" srcOrd="1" destOrd="0" presId="urn:microsoft.com/office/officeart/2005/8/layout/hierarchy2"/>
    <dgm:cxn modelId="{83637936-6B48-42D6-8119-2C2F4FA9002F}" type="presOf" srcId="{6297C39B-8601-4F42-8CC3-657673379648}" destId="{F12EE1EA-EBF9-4E7C-AE9E-606783FF7FA9}" srcOrd="0" destOrd="0" presId="urn:microsoft.com/office/officeart/2005/8/layout/hierarchy2"/>
    <dgm:cxn modelId="{244D4274-61F6-41C4-A40C-F1C669D9B3C0}" srcId="{41E2BE70-9D1D-4AC9-AEC7-28607DCE1DA3}" destId="{3E778BBD-2AF3-4DD1-BC4D-61F311E6A0C2}" srcOrd="1" destOrd="0" parTransId="{32E5D7C6-8E15-4F3D-A4FC-D3D7EF2A52FC}" sibTransId="{8C226583-B014-4736-AB48-346EF67D4348}"/>
    <dgm:cxn modelId="{E977C8C6-A97A-4373-B7BC-E90E8839EE5A}" srcId="{00D85C78-F969-41B3-8CF7-0989CC31F37E}" destId="{06F31606-0940-4298-A108-580AF01E8F38}" srcOrd="0" destOrd="0" parTransId="{ADCA151F-5A1E-42C7-A3A6-1AE339290095}" sibTransId="{065F7EE0-A435-4FE5-A0F8-78C135A7F921}"/>
    <dgm:cxn modelId="{3282A549-A319-4237-9E0F-0BEDABC047E4}" type="presOf" srcId="{7A1C240A-BA09-4808-965E-0EFE8A6466A1}" destId="{22DF1662-C3CB-4446-ABEC-CC83150E1B76}" srcOrd="0" destOrd="0" presId="urn:microsoft.com/office/officeart/2005/8/layout/hierarchy2"/>
    <dgm:cxn modelId="{3166A73A-4C9F-47AB-B874-AA4B2A3950FA}" srcId="{635BFB27-ABD9-41EA-B8C6-F09A810CAC76}" destId="{41E2BE70-9D1D-4AC9-AEC7-28607DCE1DA3}" srcOrd="0" destOrd="0" parTransId="{604823D6-131A-4078-9420-1A26E3FA53B7}" sibTransId="{33A98722-ED0F-459F-8462-01DDC08E8C74}"/>
    <dgm:cxn modelId="{F74C9A92-FAE4-4A4B-A891-2CC34B3AC1B4}" type="presOf" srcId="{786268ED-F5AB-4561-8BED-042F5189C736}" destId="{86A3882E-751A-44A7-B252-344417624D87}" srcOrd="0" destOrd="0" presId="urn:microsoft.com/office/officeart/2005/8/layout/hierarchy2"/>
    <dgm:cxn modelId="{B0CE9837-CA6A-46A1-B39A-2064685370F2}" type="presOf" srcId="{604823D6-131A-4078-9420-1A26E3FA53B7}" destId="{B9B2D10A-8655-4439-AB94-1FCA7AFBB57D}" srcOrd="1" destOrd="0" presId="urn:microsoft.com/office/officeart/2005/8/layout/hierarchy2"/>
    <dgm:cxn modelId="{5275A186-35B9-4ABE-A6B1-2A40FF12313C}" type="presOf" srcId="{6297C39B-8601-4F42-8CC3-657673379648}" destId="{31F56157-D501-4DED-8A73-5A1E367ED7B4}" srcOrd="1" destOrd="0" presId="urn:microsoft.com/office/officeart/2005/8/layout/hierarchy2"/>
    <dgm:cxn modelId="{D9B6239A-1B87-42B7-A538-F3579E60E855}" type="presOf" srcId="{ADCA151F-5A1E-42C7-A3A6-1AE339290095}" destId="{2362F77C-2019-4C20-9B94-ADDD16255636}" srcOrd="1" destOrd="0" presId="urn:microsoft.com/office/officeart/2005/8/layout/hierarchy2"/>
    <dgm:cxn modelId="{D775D8D4-2A2F-4207-A943-EC6A5A716B57}" srcId="{41E2BE70-9D1D-4AC9-AEC7-28607DCE1DA3}" destId="{A3B4A9CC-BB8C-44BF-996E-48D871E984E5}" srcOrd="0" destOrd="0" parTransId="{7A1C240A-BA09-4808-965E-0EFE8A6466A1}" sibTransId="{27519D1F-D968-485E-B3A7-6683D230D890}"/>
    <dgm:cxn modelId="{C5C67E7F-721A-496D-83B3-15A50DE0521F}" type="presOf" srcId="{ADCA151F-5A1E-42C7-A3A6-1AE339290095}" destId="{17D617C0-0EB2-4EF4-A079-486E0D0141B1}" srcOrd="0" destOrd="0" presId="urn:microsoft.com/office/officeart/2005/8/layout/hierarchy2"/>
    <dgm:cxn modelId="{D3C98BF1-663F-456D-92DB-F2983AEB47F4}" srcId="{635BFB27-ABD9-41EA-B8C6-F09A810CAC76}" destId="{00D85C78-F969-41B3-8CF7-0989CC31F37E}" srcOrd="1" destOrd="0" parTransId="{6297C39B-8601-4F42-8CC3-657673379648}" sibTransId="{D7EBC00E-3CB5-41E3-9D28-41AB51C8CEA1}"/>
    <dgm:cxn modelId="{224D98AA-BB91-4096-B589-9634E678CCF4}" type="presOf" srcId="{41E2BE70-9D1D-4AC9-AEC7-28607DCE1DA3}" destId="{F4585E8B-5E41-4821-8A94-38BDF34E7BCC}" srcOrd="0" destOrd="0" presId="urn:microsoft.com/office/officeart/2005/8/layout/hierarchy2"/>
    <dgm:cxn modelId="{D9C0A81F-C8C1-4EAC-9306-BAA11144971F}" type="presOf" srcId="{7A1C240A-BA09-4808-965E-0EFE8A6466A1}" destId="{4283BF07-4050-4207-B519-F81770BDCB2D}" srcOrd="1" destOrd="0" presId="urn:microsoft.com/office/officeart/2005/8/layout/hierarchy2"/>
    <dgm:cxn modelId="{F7690FAB-47B7-4743-AE20-8A025149B902}" type="presOf" srcId="{A3B4A9CC-BB8C-44BF-996E-48D871E984E5}" destId="{74F6108A-CE6D-4205-9606-E92BDDB161C3}" srcOrd="0" destOrd="0" presId="urn:microsoft.com/office/officeart/2005/8/layout/hierarchy2"/>
    <dgm:cxn modelId="{BE5CD1D7-6E18-422D-AD46-2C724C255C5C}" srcId="{786268ED-F5AB-4561-8BED-042F5189C736}" destId="{635BFB27-ABD9-41EA-B8C6-F09A810CAC76}" srcOrd="0" destOrd="0" parTransId="{1801BE2C-1E09-43A1-8B8F-11F838C10602}" sibTransId="{27651766-69C3-4C53-A7D3-498916255973}"/>
    <dgm:cxn modelId="{D1DA7D4F-49C5-4ACF-BEE1-5A4F048C6B4F}" type="presOf" srcId="{06F31606-0940-4298-A108-580AF01E8F38}" destId="{6A7EF858-0BFD-4323-BFA3-33BEFACBEBA3}" srcOrd="0" destOrd="0" presId="urn:microsoft.com/office/officeart/2005/8/layout/hierarchy2"/>
    <dgm:cxn modelId="{D0100DEC-61CB-42F3-8AC6-0933EE4B8223}" type="presOf" srcId="{00D85C78-F969-41B3-8CF7-0989CC31F37E}" destId="{A35F4BEC-54EF-49A4-AD3A-C2A5C29625B8}" srcOrd="0" destOrd="0" presId="urn:microsoft.com/office/officeart/2005/8/layout/hierarchy2"/>
    <dgm:cxn modelId="{2645C02B-4F1C-4264-9E6F-123F2A076C60}" type="presOf" srcId="{604823D6-131A-4078-9420-1A26E3FA53B7}" destId="{9C9C627A-8F2C-43B6-9F89-6FD5446844A7}" srcOrd="0" destOrd="0" presId="urn:microsoft.com/office/officeart/2005/8/layout/hierarchy2"/>
    <dgm:cxn modelId="{DC9FAD79-DE44-437F-98AC-D7AD8863C5AB}" type="presOf" srcId="{32E5D7C6-8E15-4F3D-A4FC-D3D7EF2A52FC}" destId="{713C769A-69AA-4F30-8555-897C3BE7562A}" srcOrd="0" destOrd="0" presId="urn:microsoft.com/office/officeart/2005/8/layout/hierarchy2"/>
    <dgm:cxn modelId="{3B16FC54-5E49-440E-83E5-00D82C498FDC}" type="presOf" srcId="{3E778BBD-2AF3-4DD1-BC4D-61F311E6A0C2}" destId="{CBD4170B-D11D-4C80-A776-C26D48C2F8C4}" srcOrd="0" destOrd="0" presId="urn:microsoft.com/office/officeart/2005/8/layout/hierarchy2"/>
    <dgm:cxn modelId="{58563264-85EF-4D5B-912B-5DFF71290CFE}" type="presParOf" srcId="{86A3882E-751A-44A7-B252-344417624D87}" destId="{B890D7FC-1A8F-4E61-B7FF-B7D17DCEBE7F}" srcOrd="0" destOrd="0" presId="urn:microsoft.com/office/officeart/2005/8/layout/hierarchy2"/>
    <dgm:cxn modelId="{FAC4F2BC-78DB-4F68-B140-14212DFCC08C}" type="presParOf" srcId="{B890D7FC-1A8F-4E61-B7FF-B7D17DCEBE7F}" destId="{DBF9679A-6432-46C0-8B49-A17EEE45BC2C}" srcOrd="0" destOrd="0" presId="urn:microsoft.com/office/officeart/2005/8/layout/hierarchy2"/>
    <dgm:cxn modelId="{90E3893A-9DCB-4BC3-B816-FF5BE24FD20F}" type="presParOf" srcId="{B890D7FC-1A8F-4E61-B7FF-B7D17DCEBE7F}" destId="{878FC0CE-05E9-4800-A4D9-884E53D2163D}" srcOrd="1" destOrd="0" presId="urn:microsoft.com/office/officeart/2005/8/layout/hierarchy2"/>
    <dgm:cxn modelId="{478DF35E-FE54-429C-B92C-3D0854FC2616}" type="presParOf" srcId="{878FC0CE-05E9-4800-A4D9-884E53D2163D}" destId="{9C9C627A-8F2C-43B6-9F89-6FD5446844A7}" srcOrd="0" destOrd="0" presId="urn:microsoft.com/office/officeart/2005/8/layout/hierarchy2"/>
    <dgm:cxn modelId="{7D2C105C-41F0-4D74-B3AB-E2D97A4A02C3}" type="presParOf" srcId="{9C9C627A-8F2C-43B6-9F89-6FD5446844A7}" destId="{B9B2D10A-8655-4439-AB94-1FCA7AFBB57D}" srcOrd="0" destOrd="0" presId="urn:microsoft.com/office/officeart/2005/8/layout/hierarchy2"/>
    <dgm:cxn modelId="{C8CA17DC-01FD-46A5-90EF-E3E1B0155245}" type="presParOf" srcId="{878FC0CE-05E9-4800-A4D9-884E53D2163D}" destId="{24813BEA-A5E7-4E99-879B-567150DB9016}" srcOrd="1" destOrd="0" presId="urn:microsoft.com/office/officeart/2005/8/layout/hierarchy2"/>
    <dgm:cxn modelId="{7C0C7DA4-31E7-45E0-BBF1-5F08FA3ED64B}" type="presParOf" srcId="{24813BEA-A5E7-4E99-879B-567150DB9016}" destId="{F4585E8B-5E41-4821-8A94-38BDF34E7BCC}" srcOrd="0" destOrd="0" presId="urn:microsoft.com/office/officeart/2005/8/layout/hierarchy2"/>
    <dgm:cxn modelId="{1103E750-BCBA-4C3D-BDEF-2267E0955580}" type="presParOf" srcId="{24813BEA-A5E7-4E99-879B-567150DB9016}" destId="{646D20E4-FF1D-43A4-818A-5E27FF0BF035}" srcOrd="1" destOrd="0" presId="urn:microsoft.com/office/officeart/2005/8/layout/hierarchy2"/>
    <dgm:cxn modelId="{706F1A60-E6F1-403C-BD4D-D83CACEC0F4A}" type="presParOf" srcId="{646D20E4-FF1D-43A4-818A-5E27FF0BF035}" destId="{22DF1662-C3CB-4446-ABEC-CC83150E1B76}" srcOrd="0" destOrd="0" presId="urn:microsoft.com/office/officeart/2005/8/layout/hierarchy2"/>
    <dgm:cxn modelId="{1FA79425-132A-43CE-B354-5094E5CA92CF}" type="presParOf" srcId="{22DF1662-C3CB-4446-ABEC-CC83150E1B76}" destId="{4283BF07-4050-4207-B519-F81770BDCB2D}" srcOrd="0" destOrd="0" presId="urn:microsoft.com/office/officeart/2005/8/layout/hierarchy2"/>
    <dgm:cxn modelId="{12D69EA5-4940-4BCE-8CCE-C0160158B562}" type="presParOf" srcId="{646D20E4-FF1D-43A4-818A-5E27FF0BF035}" destId="{13169137-2800-49E0-95DA-E6F9AC32BCA9}" srcOrd="1" destOrd="0" presId="urn:microsoft.com/office/officeart/2005/8/layout/hierarchy2"/>
    <dgm:cxn modelId="{4A6A21EA-87C4-42E3-887C-7611DE84CC1B}" type="presParOf" srcId="{13169137-2800-49E0-95DA-E6F9AC32BCA9}" destId="{74F6108A-CE6D-4205-9606-E92BDDB161C3}" srcOrd="0" destOrd="0" presId="urn:microsoft.com/office/officeart/2005/8/layout/hierarchy2"/>
    <dgm:cxn modelId="{1F5149E2-93BC-4DEB-9BCE-33FCE11A6386}" type="presParOf" srcId="{13169137-2800-49E0-95DA-E6F9AC32BCA9}" destId="{84A6D9B4-1F96-478B-A74F-3A084A94E32E}" srcOrd="1" destOrd="0" presId="urn:microsoft.com/office/officeart/2005/8/layout/hierarchy2"/>
    <dgm:cxn modelId="{00AA5F04-0849-4AB2-B617-8B753664F9A6}" type="presParOf" srcId="{646D20E4-FF1D-43A4-818A-5E27FF0BF035}" destId="{713C769A-69AA-4F30-8555-897C3BE7562A}" srcOrd="2" destOrd="0" presId="urn:microsoft.com/office/officeart/2005/8/layout/hierarchy2"/>
    <dgm:cxn modelId="{BC95008E-75A9-437B-8ECC-197D944EA5AE}" type="presParOf" srcId="{713C769A-69AA-4F30-8555-897C3BE7562A}" destId="{060DA3BB-7D05-4A7A-BC68-C1D4988422E5}" srcOrd="0" destOrd="0" presId="urn:microsoft.com/office/officeart/2005/8/layout/hierarchy2"/>
    <dgm:cxn modelId="{C9C9AACF-7B6F-4656-92BC-B288DA0544B8}" type="presParOf" srcId="{646D20E4-FF1D-43A4-818A-5E27FF0BF035}" destId="{948CEC33-339D-44AE-9A92-837DBDCA408C}" srcOrd="3" destOrd="0" presId="urn:microsoft.com/office/officeart/2005/8/layout/hierarchy2"/>
    <dgm:cxn modelId="{BFBC37F0-4CEC-49A6-ABB9-2A0107D2A567}" type="presParOf" srcId="{948CEC33-339D-44AE-9A92-837DBDCA408C}" destId="{CBD4170B-D11D-4C80-A776-C26D48C2F8C4}" srcOrd="0" destOrd="0" presId="urn:microsoft.com/office/officeart/2005/8/layout/hierarchy2"/>
    <dgm:cxn modelId="{B044E798-7F4C-4EAF-859B-FB5387471017}" type="presParOf" srcId="{948CEC33-339D-44AE-9A92-837DBDCA408C}" destId="{DC7F301D-3B7F-449A-8E55-7EE75FD432B5}" srcOrd="1" destOrd="0" presId="urn:microsoft.com/office/officeart/2005/8/layout/hierarchy2"/>
    <dgm:cxn modelId="{89FAC92C-0CB2-4A8F-B7D3-C285C772E31D}" type="presParOf" srcId="{878FC0CE-05E9-4800-A4D9-884E53D2163D}" destId="{F12EE1EA-EBF9-4E7C-AE9E-606783FF7FA9}" srcOrd="2" destOrd="0" presId="urn:microsoft.com/office/officeart/2005/8/layout/hierarchy2"/>
    <dgm:cxn modelId="{17658B62-1B60-4CA4-8998-27D0FF659834}" type="presParOf" srcId="{F12EE1EA-EBF9-4E7C-AE9E-606783FF7FA9}" destId="{31F56157-D501-4DED-8A73-5A1E367ED7B4}" srcOrd="0" destOrd="0" presId="urn:microsoft.com/office/officeart/2005/8/layout/hierarchy2"/>
    <dgm:cxn modelId="{24233818-0AEA-42AD-A354-A245DFDF39AD}" type="presParOf" srcId="{878FC0CE-05E9-4800-A4D9-884E53D2163D}" destId="{BA0C2859-88FA-41C6-96C0-FB12F0E157D4}" srcOrd="3" destOrd="0" presId="urn:microsoft.com/office/officeart/2005/8/layout/hierarchy2"/>
    <dgm:cxn modelId="{EC790A86-E836-4E87-9F4D-90EC68174CBD}" type="presParOf" srcId="{BA0C2859-88FA-41C6-96C0-FB12F0E157D4}" destId="{A35F4BEC-54EF-49A4-AD3A-C2A5C29625B8}" srcOrd="0" destOrd="0" presId="urn:microsoft.com/office/officeart/2005/8/layout/hierarchy2"/>
    <dgm:cxn modelId="{15B9667A-DCF5-4FFD-8617-9B31DE847D5C}" type="presParOf" srcId="{BA0C2859-88FA-41C6-96C0-FB12F0E157D4}" destId="{1AB97EC4-0E2B-48BB-BC0C-34A5D1FDF0B5}" srcOrd="1" destOrd="0" presId="urn:microsoft.com/office/officeart/2005/8/layout/hierarchy2"/>
    <dgm:cxn modelId="{691B7BF8-D643-4E97-A86A-0DE582A025F9}" type="presParOf" srcId="{1AB97EC4-0E2B-48BB-BC0C-34A5D1FDF0B5}" destId="{17D617C0-0EB2-4EF4-A079-486E0D0141B1}" srcOrd="0" destOrd="0" presId="urn:microsoft.com/office/officeart/2005/8/layout/hierarchy2"/>
    <dgm:cxn modelId="{1E1FB6C4-C685-4F02-9240-53433784ECF2}" type="presParOf" srcId="{17D617C0-0EB2-4EF4-A079-486E0D0141B1}" destId="{2362F77C-2019-4C20-9B94-ADDD16255636}" srcOrd="0" destOrd="0" presId="urn:microsoft.com/office/officeart/2005/8/layout/hierarchy2"/>
    <dgm:cxn modelId="{0ADD62FB-3C8E-4DC1-AD22-7A93C20EF809}" type="presParOf" srcId="{1AB97EC4-0E2B-48BB-BC0C-34A5D1FDF0B5}" destId="{92F0FE06-F2B1-4B5F-B9C5-407CB87844C3}" srcOrd="1" destOrd="0" presId="urn:microsoft.com/office/officeart/2005/8/layout/hierarchy2"/>
    <dgm:cxn modelId="{549DCBF3-52F0-40FE-82B1-3091C23B0BB8}" type="presParOf" srcId="{92F0FE06-F2B1-4B5F-B9C5-407CB87844C3}" destId="{6A7EF858-0BFD-4323-BFA3-33BEFACBEBA3}" srcOrd="0" destOrd="0" presId="urn:microsoft.com/office/officeart/2005/8/layout/hierarchy2"/>
    <dgm:cxn modelId="{B210742E-D183-4DDC-968F-3431AEA17557}" type="presParOf" srcId="{92F0FE06-F2B1-4B5F-B9C5-407CB87844C3}" destId="{1477A797-9DF6-4D48-A9A2-B99BFEDF1D24}"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86268ED-F5AB-4561-8BED-042F5189C73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635BFB27-ABD9-41EA-B8C6-F09A810CAC76}">
      <dgm:prSet phldrT="[Text]" custT="1"/>
      <dgm:spPr>
        <a:solidFill>
          <a:schemeClr val="accent5">
            <a:lumMod val="50000"/>
          </a:schemeClr>
        </a:solidFill>
      </dgm:spPr>
      <dgm:t>
        <a:bodyPr/>
        <a:lstStyle/>
        <a:p>
          <a:r>
            <a:rPr lang="en-GB" sz="2800" dirty="0" smtClean="0">
              <a:solidFill>
                <a:schemeClr val="accent6"/>
              </a:solidFill>
            </a:rPr>
            <a:t>Role of the adult</a:t>
          </a:r>
          <a:endParaRPr lang="en-GB" sz="2800" dirty="0">
            <a:solidFill>
              <a:schemeClr val="accent6"/>
            </a:solidFill>
          </a:endParaRPr>
        </a:p>
      </dgm:t>
    </dgm:pt>
    <dgm:pt modelId="{1801BE2C-1E09-43A1-8B8F-11F838C10602}" type="parTrans" cxnId="{BE5CD1D7-6E18-422D-AD46-2C724C255C5C}">
      <dgm:prSet/>
      <dgm:spPr/>
      <dgm:t>
        <a:bodyPr/>
        <a:lstStyle/>
        <a:p>
          <a:endParaRPr lang="en-GB"/>
        </a:p>
      </dgm:t>
    </dgm:pt>
    <dgm:pt modelId="{27651766-69C3-4C53-A7D3-498916255973}" type="sibTrans" cxnId="{BE5CD1D7-6E18-422D-AD46-2C724C255C5C}">
      <dgm:prSet/>
      <dgm:spPr/>
      <dgm:t>
        <a:bodyPr/>
        <a:lstStyle/>
        <a:p>
          <a:endParaRPr lang="en-GB"/>
        </a:p>
      </dgm:t>
    </dgm:pt>
    <dgm:pt modelId="{41E2BE70-9D1D-4AC9-AEC7-28607DCE1DA3}">
      <dgm:prSet phldrT="[Text]" custT="1"/>
      <dgm:spPr>
        <a:solidFill>
          <a:schemeClr val="accent5">
            <a:lumMod val="60000"/>
            <a:lumOff val="40000"/>
          </a:schemeClr>
        </a:solidFill>
      </dgm:spPr>
      <dgm:t>
        <a:bodyPr/>
        <a:lstStyle/>
        <a:p>
          <a:r>
            <a:rPr lang="en-GB" sz="1800" dirty="0" smtClean="0"/>
            <a:t>Not yet secure at ARE</a:t>
          </a:r>
        </a:p>
        <a:p>
          <a:endParaRPr lang="en-GB" sz="1800" dirty="0" smtClean="0"/>
        </a:p>
        <a:p>
          <a:r>
            <a:rPr lang="en-GB" sz="1800" dirty="0" smtClean="0"/>
            <a:t>Teacher as </a:t>
          </a:r>
          <a:r>
            <a:rPr lang="en-GB" sz="1800" dirty="0" smtClean="0">
              <a:solidFill>
                <a:schemeClr val="bg1"/>
              </a:solidFill>
            </a:rPr>
            <a:t>instructor </a:t>
          </a:r>
          <a:r>
            <a:rPr lang="en-GB" sz="1800" dirty="0" smtClean="0"/>
            <a:t>and guide</a:t>
          </a:r>
          <a:endParaRPr lang="en-GB" sz="1800" dirty="0"/>
        </a:p>
      </dgm:t>
    </dgm:pt>
    <dgm:pt modelId="{604823D6-131A-4078-9420-1A26E3FA53B7}" type="parTrans" cxnId="{3166A73A-4C9F-47AB-B874-AA4B2A3950FA}">
      <dgm:prSet/>
      <dgm:spPr/>
      <dgm:t>
        <a:bodyPr/>
        <a:lstStyle/>
        <a:p>
          <a:endParaRPr lang="en-GB"/>
        </a:p>
      </dgm:t>
    </dgm:pt>
    <dgm:pt modelId="{33A98722-ED0F-459F-8462-01DDC08E8C74}" type="sibTrans" cxnId="{3166A73A-4C9F-47AB-B874-AA4B2A3950FA}">
      <dgm:prSet/>
      <dgm:spPr/>
      <dgm:t>
        <a:bodyPr/>
        <a:lstStyle/>
        <a:p>
          <a:endParaRPr lang="en-GB"/>
        </a:p>
      </dgm:t>
    </dgm:pt>
    <dgm:pt modelId="{A3B4A9CC-BB8C-44BF-996E-48D871E984E5}">
      <dgm:prSet phldrT="[Text]" custT="1"/>
      <dgm:spPr>
        <a:solidFill>
          <a:schemeClr val="accent5">
            <a:lumMod val="60000"/>
            <a:lumOff val="40000"/>
          </a:schemeClr>
        </a:solidFill>
      </dgm:spPr>
      <dgm:t>
        <a:bodyPr/>
        <a:lstStyle/>
        <a:p>
          <a:r>
            <a:rPr lang="en-GB" sz="2400" dirty="0" smtClean="0"/>
            <a:t>Breakaway groups</a:t>
          </a:r>
          <a:endParaRPr lang="en-GB" sz="2400" dirty="0"/>
        </a:p>
      </dgm:t>
    </dgm:pt>
    <dgm:pt modelId="{7A1C240A-BA09-4808-965E-0EFE8A6466A1}" type="parTrans" cxnId="{D775D8D4-2A2F-4207-A943-EC6A5A716B57}">
      <dgm:prSet/>
      <dgm:spPr/>
      <dgm:t>
        <a:bodyPr/>
        <a:lstStyle/>
        <a:p>
          <a:endParaRPr lang="en-GB"/>
        </a:p>
      </dgm:t>
    </dgm:pt>
    <dgm:pt modelId="{27519D1F-D968-485E-B3A7-6683D230D890}" type="sibTrans" cxnId="{D775D8D4-2A2F-4207-A943-EC6A5A716B57}">
      <dgm:prSet/>
      <dgm:spPr/>
      <dgm:t>
        <a:bodyPr/>
        <a:lstStyle/>
        <a:p>
          <a:endParaRPr lang="en-GB"/>
        </a:p>
      </dgm:t>
    </dgm:pt>
    <dgm:pt modelId="{3E778BBD-2AF3-4DD1-BC4D-61F311E6A0C2}">
      <dgm:prSet phldrT="[Text]" custT="1"/>
      <dgm:spPr>
        <a:solidFill>
          <a:schemeClr val="accent5">
            <a:lumMod val="60000"/>
            <a:lumOff val="40000"/>
          </a:schemeClr>
        </a:solidFill>
      </dgm:spPr>
      <dgm:t>
        <a:bodyPr/>
        <a:lstStyle/>
        <a:p>
          <a:r>
            <a:rPr lang="en-GB" sz="2400" dirty="0" smtClean="0"/>
            <a:t>Returning to gaps in data</a:t>
          </a:r>
          <a:endParaRPr lang="en-GB" sz="2400" dirty="0"/>
        </a:p>
      </dgm:t>
    </dgm:pt>
    <dgm:pt modelId="{32E5D7C6-8E15-4F3D-A4FC-D3D7EF2A52FC}" type="parTrans" cxnId="{244D4274-61F6-41C4-A40C-F1C669D9B3C0}">
      <dgm:prSet/>
      <dgm:spPr/>
      <dgm:t>
        <a:bodyPr/>
        <a:lstStyle/>
        <a:p>
          <a:endParaRPr lang="en-GB"/>
        </a:p>
      </dgm:t>
    </dgm:pt>
    <dgm:pt modelId="{8C226583-B014-4736-AB48-346EF67D4348}" type="sibTrans" cxnId="{244D4274-61F6-41C4-A40C-F1C669D9B3C0}">
      <dgm:prSet/>
      <dgm:spPr/>
      <dgm:t>
        <a:bodyPr/>
        <a:lstStyle/>
        <a:p>
          <a:endParaRPr lang="en-GB"/>
        </a:p>
      </dgm:t>
    </dgm:pt>
    <dgm:pt modelId="{00D85C78-F969-41B3-8CF7-0989CC31F37E}">
      <dgm:prSet phldrT="[Text]" custT="1"/>
      <dgm:spPr/>
      <dgm:t>
        <a:bodyPr/>
        <a:lstStyle/>
        <a:p>
          <a:r>
            <a:rPr lang="en-GB" sz="1800" dirty="0" smtClean="0"/>
            <a:t>Secured ARE</a:t>
          </a:r>
        </a:p>
        <a:p>
          <a:r>
            <a:rPr lang="en-GB" sz="1800" dirty="0" smtClean="0"/>
            <a:t>Capable of beyond</a:t>
          </a:r>
        </a:p>
        <a:p>
          <a:endParaRPr lang="en-GB" sz="1800" dirty="0" smtClean="0"/>
        </a:p>
        <a:p>
          <a:r>
            <a:rPr lang="en-GB" sz="1800" dirty="0" smtClean="0"/>
            <a:t>Teacher as facilitator and consultant</a:t>
          </a:r>
          <a:endParaRPr lang="en-GB" sz="1800" dirty="0"/>
        </a:p>
      </dgm:t>
    </dgm:pt>
    <dgm:pt modelId="{6297C39B-8601-4F42-8CC3-657673379648}" type="parTrans" cxnId="{D3C98BF1-663F-456D-92DB-F2983AEB47F4}">
      <dgm:prSet/>
      <dgm:spPr/>
      <dgm:t>
        <a:bodyPr/>
        <a:lstStyle/>
        <a:p>
          <a:endParaRPr lang="en-GB"/>
        </a:p>
      </dgm:t>
    </dgm:pt>
    <dgm:pt modelId="{D7EBC00E-3CB5-41E3-9D28-41AB51C8CEA1}" type="sibTrans" cxnId="{D3C98BF1-663F-456D-92DB-F2983AEB47F4}">
      <dgm:prSet/>
      <dgm:spPr/>
      <dgm:t>
        <a:bodyPr/>
        <a:lstStyle/>
        <a:p>
          <a:endParaRPr lang="en-GB"/>
        </a:p>
      </dgm:t>
    </dgm:pt>
    <dgm:pt modelId="{06F31606-0940-4298-A108-580AF01E8F38}">
      <dgm:prSet phldrT="[Text]"/>
      <dgm:spPr/>
      <dgm:t>
        <a:bodyPr/>
        <a:lstStyle/>
        <a:p>
          <a:r>
            <a:rPr lang="en-GB" dirty="0" smtClean="0"/>
            <a:t>Provide open ended tasks that allow  children to demonstrate independence and resilience</a:t>
          </a:r>
          <a:endParaRPr lang="en-GB" dirty="0"/>
        </a:p>
      </dgm:t>
    </dgm:pt>
    <dgm:pt modelId="{ADCA151F-5A1E-42C7-A3A6-1AE339290095}" type="parTrans" cxnId="{E977C8C6-A97A-4373-B7BC-E90E8839EE5A}">
      <dgm:prSet/>
      <dgm:spPr/>
      <dgm:t>
        <a:bodyPr/>
        <a:lstStyle/>
        <a:p>
          <a:endParaRPr lang="en-GB"/>
        </a:p>
      </dgm:t>
    </dgm:pt>
    <dgm:pt modelId="{065F7EE0-A435-4FE5-A0F8-78C135A7F921}" type="sibTrans" cxnId="{E977C8C6-A97A-4373-B7BC-E90E8839EE5A}">
      <dgm:prSet/>
      <dgm:spPr/>
      <dgm:t>
        <a:bodyPr/>
        <a:lstStyle/>
        <a:p>
          <a:endParaRPr lang="en-GB"/>
        </a:p>
      </dgm:t>
    </dgm:pt>
    <dgm:pt modelId="{86A3882E-751A-44A7-B252-344417624D87}" type="pres">
      <dgm:prSet presAssocID="{786268ED-F5AB-4561-8BED-042F5189C736}" presName="diagram" presStyleCnt="0">
        <dgm:presLayoutVars>
          <dgm:chPref val="1"/>
          <dgm:dir/>
          <dgm:animOne val="branch"/>
          <dgm:animLvl val="lvl"/>
          <dgm:resizeHandles val="exact"/>
        </dgm:presLayoutVars>
      </dgm:prSet>
      <dgm:spPr/>
      <dgm:t>
        <a:bodyPr/>
        <a:lstStyle/>
        <a:p>
          <a:endParaRPr lang="en-GB"/>
        </a:p>
      </dgm:t>
    </dgm:pt>
    <dgm:pt modelId="{B890D7FC-1A8F-4E61-B7FF-B7D17DCEBE7F}" type="pres">
      <dgm:prSet presAssocID="{635BFB27-ABD9-41EA-B8C6-F09A810CAC76}" presName="root1" presStyleCnt="0"/>
      <dgm:spPr/>
    </dgm:pt>
    <dgm:pt modelId="{DBF9679A-6432-46C0-8B49-A17EEE45BC2C}" type="pres">
      <dgm:prSet presAssocID="{635BFB27-ABD9-41EA-B8C6-F09A810CAC76}" presName="LevelOneTextNode" presStyleLbl="node0" presStyleIdx="0" presStyleCnt="1">
        <dgm:presLayoutVars>
          <dgm:chPref val="3"/>
        </dgm:presLayoutVars>
      </dgm:prSet>
      <dgm:spPr/>
      <dgm:t>
        <a:bodyPr/>
        <a:lstStyle/>
        <a:p>
          <a:endParaRPr lang="en-GB"/>
        </a:p>
      </dgm:t>
    </dgm:pt>
    <dgm:pt modelId="{878FC0CE-05E9-4800-A4D9-884E53D2163D}" type="pres">
      <dgm:prSet presAssocID="{635BFB27-ABD9-41EA-B8C6-F09A810CAC76}" presName="level2hierChild" presStyleCnt="0"/>
      <dgm:spPr/>
    </dgm:pt>
    <dgm:pt modelId="{9C9C627A-8F2C-43B6-9F89-6FD5446844A7}" type="pres">
      <dgm:prSet presAssocID="{604823D6-131A-4078-9420-1A26E3FA53B7}" presName="conn2-1" presStyleLbl="parChTrans1D2" presStyleIdx="0" presStyleCnt="2"/>
      <dgm:spPr/>
      <dgm:t>
        <a:bodyPr/>
        <a:lstStyle/>
        <a:p>
          <a:endParaRPr lang="en-GB"/>
        </a:p>
      </dgm:t>
    </dgm:pt>
    <dgm:pt modelId="{B9B2D10A-8655-4439-AB94-1FCA7AFBB57D}" type="pres">
      <dgm:prSet presAssocID="{604823D6-131A-4078-9420-1A26E3FA53B7}" presName="connTx" presStyleLbl="parChTrans1D2" presStyleIdx="0" presStyleCnt="2"/>
      <dgm:spPr/>
      <dgm:t>
        <a:bodyPr/>
        <a:lstStyle/>
        <a:p>
          <a:endParaRPr lang="en-GB"/>
        </a:p>
      </dgm:t>
    </dgm:pt>
    <dgm:pt modelId="{24813BEA-A5E7-4E99-879B-567150DB9016}" type="pres">
      <dgm:prSet presAssocID="{41E2BE70-9D1D-4AC9-AEC7-28607DCE1DA3}" presName="root2" presStyleCnt="0"/>
      <dgm:spPr/>
    </dgm:pt>
    <dgm:pt modelId="{F4585E8B-5E41-4821-8A94-38BDF34E7BCC}" type="pres">
      <dgm:prSet presAssocID="{41E2BE70-9D1D-4AC9-AEC7-28607DCE1DA3}" presName="LevelTwoTextNode" presStyleLbl="node2" presStyleIdx="0" presStyleCnt="2" custScaleX="106826" custScaleY="158517">
        <dgm:presLayoutVars>
          <dgm:chPref val="3"/>
        </dgm:presLayoutVars>
      </dgm:prSet>
      <dgm:spPr/>
      <dgm:t>
        <a:bodyPr/>
        <a:lstStyle/>
        <a:p>
          <a:endParaRPr lang="en-GB"/>
        </a:p>
      </dgm:t>
    </dgm:pt>
    <dgm:pt modelId="{646D20E4-FF1D-43A4-818A-5E27FF0BF035}" type="pres">
      <dgm:prSet presAssocID="{41E2BE70-9D1D-4AC9-AEC7-28607DCE1DA3}" presName="level3hierChild" presStyleCnt="0"/>
      <dgm:spPr/>
    </dgm:pt>
    <dgm:pt modelId="{22DF1662-C3CB-4446-ABEC-CC83150E1B76}" type="pres">
      <dgm:prSet presAssocID="{7A1C240A-BA09-4808-965E-0EFE8A6466A1}" presName="conn2-1" presStyleLbl="parChTrans1D3" presStyleIdx="0" presStyleCnt="3"/>
      <dgm:spPr/>
      <dgm:t>
        <a:bodyPr/>
        <a:lstStyle/>
        <a:p>
          <a:endParaRPr lang="en-GB"/>
        </a:p>
      </dgm:t>
    </dgm:pt>
    <dgm:pt modelId="{4283BF07-4050-4207-B519-F81770BDCB2D}" type="pres">
      <dgm:prSet presAssocID="{7A1C240A-BA09-4808-965E-0EFE8A6466A1}" presName="connTx" presStyleLbl="parChTrans1D3" presStyleIdx="0" presStyleCnt="3"/>
      <dgm:spPr/>
      <dgm:t>
        <a:bodyPr/>
        <a:lstStyle/>
        <a:p>
          <a:endParaRPr lang="en-GB"/>
        </a:p>
      </dgm:t>
    </dgm:pt>
    <dgm:pt modelId="{13169137-2800-49E0-95DA-E6F9AC32BCA9}" type="pres">
      <dgm:prSet presAssocID="{A3B4A9CC-BB8C-44BF-996E-48D871E984E5}" presName="root2" presStyleCnt="0"/>
      <dgm:spPr/>
    </dgm:pt>
    <dgm:pt modelId="{74F6108A-CE6D-4205-9606-E92BDDB161C3}" type="pres">
      <dgm:prSet presAssocID="{A3B4A9CC-BB8C-44BF-996E-48D871E984E5}" presName="LevelTwoTextNode" presStyleLbl="node3" presStyleIdx="0" presStyleCnt="3">
        <dgm:presLayoutVars>
          <dgm:chPref val="3"/>
        </dgm:presLayoutVars>
      </dgm:prSet>
      <dgm:spPr/>
      <dgm:t>
        <a:bodyPr/>
        <a:lstStyle/>
        <a:p>
          <a:endParaRPr lang="en-GB"/>
        </a:p>
      </dgm:t>
    </dgm:pt>
    <dgm:pt modelId="{84A6D9B4-1F96-478B-A74F-3A084A94E32E}" type="pres">
      <dgm:prSet presAssocID="{A3B4A9CC-BB8C-44BF-996E-48D871E984E5}" presName="level3hierChild" presStyleCnt="0"/>
      <dgm:spPr/>
    </dgm:pt>
    <dgm:pt modelId="{713C769A-69AA-4F30-8555-897C3BE7562A}" type="pres">
      <dgm:prSet presAssocID="{32E5D7C6-8E15-4F3D-A4FC-D3D7EF2A52FC}" presName="conn2-1" presStyleLbl="parChTrans1D3" presStyleIdx="1" presStyleCnt="3"/>
      <dgm:spPr/>
      <dgm:t>
        <a:bodyPr/>
        <a:lstStyle/>
        <a:p>
          <a:endParaRPr lang="en-GB"/>
        </a:p>
      </dgm:t>
    </dgm:pt>
    <dgm:pt modelId="{060DA3BB-7D05-4A7A-BC68-C1D4988422E5}" type="pres">
      <dgm:prSet presAssocID="{32E5D7C6-8E15-4F3D-A4FC-D3D7EF2A52FC}" presName="connTx" presStyleLbl="parChTrans1D3" presStyleIdx="1" presStyleCnt="3"/>
      <dgm:spPr/>
      <dgm:t>
        <a:bodyPr/>
        <a:lstStyle/>
        <a:p>
          <a:endParaRPr lang="en-GB"/>
        </a:p>
      </dgm:t>
    </dgm:pt>
    <dgm:pt modelId="{948CEC33-339D-44AE-9A92-837DBDCA408C}" type="pres">
      <dgm:prSet presAssocID="{3E778BBD-2AF3-4DD1-BC4D-61F311E6A0C2}" presName="root2" presStyleCnt="0"/>
      <dgm:spPr/>
    </dgm:pt>
    <dgm:pt modelId="{CBD4170B-D11D-4C80-A776-C26D48C2F8C4}" type="pres">
      <dgm:prSet presAssocID="{3E778BBD-2AF3-4DD1-BC4D-61F311E6A0C2}" presName="LevelTwoTextNode" presStyleLbl="node3" presStyleIdx="1" presStyleCnt="3">
        <dgm:presLayoutVars>
          <dgm:chPref val="3"/>
        </dgm:presLayoutVars>
      </dgm:prSet>
      <dgm:spPr/>
      <dgm:t>
        <a:bodyPr/>
        <a:lstStyle/>
        <a:p>
          <a:endParaRPr lang="en-GB"/>
        </a:p>
      </dgm:t>
    </dgm:pt>
    <dgm:pt modelId="{DC7F301D-3B7F-449A-8E55-7EE75FD432B5}" type="pres">
      <dgm:prSet presAssocID="{3E778BBD-2AF3-4DD1-BC4D-61F311E6A0C2}" presName="level3hierChild" presStyleCnt="0"/>
      <dgm:spPr/>
    </dgm:pt>
    <dgm:pt modelId="{F12EE1EA-EBF9-4E7C-AE9E-606783FF7FA9}" type="pres">
      <dgm:prSet presAssocID="{6297C39B-8601-4F42-8CC3-657673379648}" presName="conn2-1" presStyleLbl="parChTrans1D2" presStyleIdx="1" presStyleCnt="2"/>
      <dgm:spPr/>
      <dgm:t>
        <a:bodyPr/>
        <a:lstStyle/>
        <a:p>
          <a:endParaRPr lang="en-GB"/>
        </a:p>
      </dgm:t>
    </dgm:pt>
    <dgm:pt modelId="{31F56157-D501-4DED-8A73-5A1E367ED7B4}" type="pres">
      <dgm:prSet presAssocID="{6297C39B-8601-4F42-8CC3-657673379648}" presName="connTx" presStyleLbl="parChTrans1D2" presStyleIdx="1" presStyleCnt="2"/>
      <dgm:spPr/>
      <dgm:t>
        <a:bodyPr/>
        <a:lstStyle/>
        <a:p>
          <a:endParaRPr lang="en-GB"/>
        </a:p>
      </dgm:t>
    </dgm:pt>
    <dgm:pt modelId="{BA0C2859-88FA-41C6-96C0-FB12F0E157D4}" type="pres">
      <dgm:prSet presAssocID="{00D85C78-F969-41B3-8CF7-0989CC31F37E}" presName="root2" presStyleCnt="0"/>
      <dgm:spPr/>
    </dgm:pt>
    <dgm:pt modelId="{A35F4BEC-54EF-49A4-AD3A-C2A5C29625B8}" type="pres">
      <dgm:prSet presAssocID="{00D85C78-F969-41B3-8CF7-0989CC31F37E}" presName="LevelTwoTextNode" presStyleLbl="node2" presStyleIdx="1" presStyleCnt="2" custScaleX="106826" custScaleY="188031">
        <dgm:presLayoutVars>
          <dgm:chPref val="3"/>
        </dgm:presLayoutVars>
      </dgm:prSet>
      <dgm:spPr/>
      <dgm:t>
        <a:bodyPr/>
        <a:lstStyle/>
        <a:p>
          <a:endParaRPr lang="en-GB"/>
        </a:p>
      </dgm:t>
    </dgm:pt>
    <dgm:pt modelId="{1AB97EC4-0E2B-48BB-BC0C-34A5D1FDF0B5}" type="pres">
      <dgm:prSet presAssocID="{00D85C78-F969-41B3-8CF7-0989CC31F37E}" presName="level3hierChild" presStyleCnt="0"/>
      <dgm:spPr/>
    </dgm:pt>
    <dgm:pt modelId="{17D617C0-0EB2-4EF4-A079-486E0D0141B1}" type="pres">
      <dgm:prSet presAssocID="{ADCA151F-5A1E-42C7-A3A6-1AE339290095}" presName="conn2-1" presStyleLbl="parChTrans1D3" presStyleIdx="2" presStyleCnt="3"/>
      <dgm:spPr/>
      <dgm:t>
        <a:bodyPr/>
        <a:lstStyle/>
        <a:p>
          <a:endParaRPr lang="en-GB"/>
        </a:p>
      </dgm:t>
    </dgm:pt>
    <dgm:pt modelId="{2362F77C-2019-4C20-9B94-ADDD16255636}" type="pres">
      <dgm:prSet presAssocID="{ADCA151F-5A1E-42C7-A3A6-1AE339290095}" presName="connTx" presStyleLbl="parChTrans1D3" presStyleIdx="2" presStyleCnt="3"/>
      <dgm:spPr/>
      <dgm:t>
        <a:bodyPr/>
        <a:lstStyle/>
        <a:p>
          <a:endParaRPr lang="en-GB"/>
        </a:p>
      </dgm:t>
    </dgm:pt>
    <dgm:pt modelId="{92F0FE06-F2B1-4B5F-B9C5-407CB87844C3}" type="pres">
      <dgm:prSet presAssocID="{06F31606-0940-4298-A108-580AF01E8F38}" presName="root2" presStyleCnt="0"/>
      <dgm:spPr/>
    </dgm:pt>
    <dgm:pt modelId="{6A7EF858-0BFD-4323-BFA3-33BEFACBEBA3}" type="pres">
      <dgm:prSet presAssocID="{06F31606-0940-4298-A108-580AF01E8F38}" presName="LevelTwoTextNode" presStyleLbl="node3" presStyleIdx="2" presStyleCnt="3" custScaleY="128645">
        <dgm:presLayoutVars>
          <dgm:chPref val="3"/>
        </dgm:presLayoutVars>
      </dgm:prSet>
      <dgm:spPr/>
      <dgm:t>
        <a:bodyPr/>
        <a:lstStyle/>
        <a:p>
          <a:endParaRPr lang="en-GB"/>
        </a:p>
      </dgm:t>
    </dgm:pt>
    <dgm:pt modelId="{1477A797-9DF6-4D48-A9A2-B99BFEDF1D24}" type="pres">
      <dgm:prSet presAssocID="{06F31606-0940-4298-A108-580AF01E8F38}" presName="level3hierChild" presStyleCnt="0"/>
      <dgm:spPr/>
    </dgm:pt>
  </dgm:ptLst>
  <dgm:cxnLst>
    <dgm:cxn modelId="{5605B925-FA49-4BE7-BDDE-8CB7BD3A48D3}" type="presOf" srcId="{604823D6-131A-4078-9420-1A26E3FA53B7}" destId="{9C9C627A-8F2C-43B6-9F89-6FD5446844A7}" srcOrd="0" destOrd="0" presId="urn:microsoft.com/office/officeart/2005/8/layout/hierarchy2"/>
    <dgm:cxn modelId="{28EC46D8-0092-41BA-84A1-32DCC3FA0BF5}" type="presOf" srcId="{00D85C78-F969-41B3-8CF7-0989CC31F37E}" destId="{A35F4BEC-54EF-49A4-AD3A-C2A5C29625B8}" srcOrd="0" destOrd="0" presId="urn:microsoft.com/office/officeart/2005/8/layout/hierarchy2"/>
    <dgm:cxn modelId="{A910E10A-2236-4575-AB55-9FCBD235269F}" type="presOf" srcId="{7A1C240A-BA09-4808-965E-0EFE8A6466A1}" destId="{22DF1662-C3CB-4446-ABEC-CC83150E1B76}" srcOrd="0" destOrd="0" presId="urn:microsoft.com/office/officeart/2005/8/layout/hierarchy2"/>
    <dgm:cxn modelId="{78C5E9C3-44FF-4FF2-8B72-99D699A1BB1D}" type="presOf" srcId="{3E778BBD-2AF3-4DD1-BC4D-61F311E6A0C2}" destId="{CBD4170B-D11D-4C80-A776-C26D48C2F8C4}" srcOrd="0" destOrd="0" presId="urn:microsoft.com/office/officeart/2005/8/layout/hierarchy2"/>
    <dgm:cxn modelId="{244D4274-61F6-41C4-A40C-F1C669D9B3C0}" srcId="{41E2BE70-9D1D-4AC9-AEC7-28607DCE1DA3}" destId="{3E778BBD-2AF3-4DD1-BC4D-61F311E6A0C2}" srcOrd="1" destOrd="0" parTransId="{32E5D7C6-8E15-4F3D-A4FC-D3D7EF2A52FC}" sibTransId="{8C226583-B014-4736-AB48-346EF67D4348}"/>
    <dgm:cxn modelId="{E977C8C6-A97A-4373-B7BC-E90E8839EE5A}" srcId="{00D85C78-F969-41B3-8CF7-0989CC31F37E}" destId="{06F31606-0940-4298-A108-580AF01E8F38}" srcOrd="0" destOrd="0" parTransId="{ADCA151F-5A1E-42C7-A3A6-1AE339290095}" sibTransId="{065F7EE0-A435-4FE5-A0F8-78C135A7F921}"/>
    <dgm:cxn modelId="{E5F94541-EABA-476C-A762-41E8C8D14442}" type="presOf" srcId="{7A1C240A-BA09-4808-965E-0EFE8A6466A1}" destId="{4283BF07-4050-4207-B519-F81770BDCB2D}" srcOrd="1" destOrd="0" presId="urn:microsoft.com/office/officeart/2005/8/layout/hierarchy2"/>
    <dgm:cxn modelId="{3166A73A-4C9F-47AB-B874-AA4B2A3950FA}" srcId="{635BFB27-ABD9-41EA-B8C6-F09A810CAC76}" destId="{41E2BE70-9D1D-4AC9-AEC7-28607DCE1DA3}" srcOrd="0" destOrd="0" parTransId="{604823D6-131A-4078-9420-1A26E3FA53B7}" sibTransId="{33A98722-ED0F-459F-8462-01DDC08E8C74}"/>
    <dgm:cxn modelId="{D0CC92F2-F4AA-4996-AD46-491286801C76}" type="presOf" srcId="{604823D6-131A-4078-9420-1A26E3FA53B7}" destId="{B9B2D10A-8655-4439-AB94-1FCA7AFBB57D}" srcOrd="1" destOrd="0" presId="urn:microsoft.com/office/officeart/2005/8/layout/hierarchy2"/>
    <dgm:cxn modelId="{9B0B9CC8-65A7-4416-83AB-FDB226A7E77B}" type="presOf" srcId="{32E5D7C6-8E15-4F3D-A4FC-D3D7EF2A52FC}" destId="{060DA3BB-7D05-4A7A-BC68-C1D4988422E5}" srcOrd="1" destOrd="0" presId="urn:microsoft.com/office/officeart/2005/8/layout/hierarchy2"/>
    <dgm:cxn modelId="{D775D8D4-2A2F-4207-A943-EC6A5A716B57}" srcId="{41E2BE70-9D1D-4AC9-AEC7-28607DCE1DA3}" destId="{A3B4A9CC-BB8C-44BF-996E-48D871E984E5}" srcOrd="0" destOrd="0" parTransId="{7A1C240A-BA09-4808-965E-0EFE8A6466A1}" sibTransId="{27519D1F-D968-485E-B3A7-6683D230D890}"/>
    <dgm:cxn modelId="{D3C98BF1-663F-456D-92DB-F2983AEB47F4}" srcId="{635BFB27-ABD9-41EA-B8C6-F09A810CAC76}" destId="{00D85C78-F969-41B3-8CF7-0989CC31F37E}" srcOrd="1" destOrd="0" parTransId="{6297C39B-8601-4F42-8CC3-657673379648}" sibTransId="{D7EBC00E-3CB5-41E3-9D28-41AB51C8CEA1}"/>
    <dgm:cxn modelId="{72968ED8-040F-468B-8889-C62F9B624A2D}" type="presOf" srcId="{6297C39B-8601-4F42-8CC3-657673379648}" destId="{F12EE1EA-EBF9-4E7C-AE9E-606783FF7FA9}" srcOrd="0" destOrd="0" presId="urn:microsoft.com/office/officeart/2005/8/layout/hierarchy2"/>
    <dgm:cxn modelId="{4F4FFC91-4A65-462C-B8A5-2A7313168E74}" type="presOf" srcId="{06F31606-0940-4298-A108-580AF01E8F38}" destId="{6A7EF858-0BFD-4323-BFA3-33BEFACBEBA3}" srcOrd="0" destOrd="0" presId="urn:microsoft.com/office/officeart/2005/8/layout/hierarchy2"/>
    <dgm:cxn modelId="{56248F10-A87C-4CED-8AA2-50FA7C0DDA70}" type="presOf" srcId="{786268ED-F5AB-4561-8BED-042F5189C736}" destId="{86A3882E-751A-44A7-B252-344417624D87}" srcOrd="0" destOrd="0" presId="urn:microsoft.com/office/officeart/2005/8/layout/hierarchy2"/>
    <dgm:cxn modelId="{05B8F8FD-429D-4AF6-B0EF-AE053F91B48B}" type="presOf" srcId="{32E5D7C6-8E15-4F3D-A4FC-D3D7EF2A52FC}" destId="{713C769A-69AA-4F30-8555-897C3BE7562A}" srcOrd="0" destOrd="0" presId="urn:microsoft.com/office/officeart/2005/8/layout/hierarchy2"/>
    <dgm:cxn modelId="{CC81E22E-98EF-4112-BFDA-0236880FD3D2}" type="presOf" srcId="{ADCA151F-5A1E-42C7-A3A6-1AE339290095}" destId="{2362F77C-2019-4C20-9B94-ADDD16255636}" srcOrd="1" destOrd="0" presId="urn:microsoft.com/office/officeart/2005/8/layout/hierarchy2"/>
    <dgm:cxn modelId="{5D951E56-3011-4CA1-A7A1-DB7D68DB21DF}" type="presOf" srcId="{A3B4A9CC-BB8C-44BF-996E-48D871E984E5}" destId="{74F6108A-CE6D-4205-9606-E92BDDB161C3}" srcOrd="0" destOrd="0" presId="urn:microsoft.com/office/officeart/2005/8/layout/hierarchy2"/>
    <dgm:cxn modelId="{CC5EC724-E25B-4B48-8AFF-55BB570E6892}" type="presOf" srcId="{ADCA151F-5A1E-42C7-A3A6-1AE339290095}" destId="{17D617C0-0EB2-4EF4-A079-486E0D0141B1}" srcOrd="0" destOrd="0" presId="urn:microsoft.com/office/officeart/2005/8/layout/hierarchy2"/>
    <dgm:cxn modelId="{BE5CD1D7-6E18-422D-AD46-2C724C255C5C}" srcId="{786268ED-F5AB-4561-8BED-042F5189C736}" destId="{635BFB27-ABD9-41EA-B8C6-F09A810CAC76}" srcOrd="0" destOrd="0" parTransId="{1801BE2C-1E09-43A1-8B8F-11F838C10602}" sibTransId="{27651766-69C3-4C53-A7D3-498916255973}"/>
    <dgm:cxn modelId="{00A2BAAA-E0F7-46EC-AE12-A96A46437E81}" type="presOf" srcId="{6297C39B-8601-4F42-8CC3-657673379648}" destId="{31F56157-D501-4DED-8A73-5A1E367ED7B4}" srcOrd="1" destOrd="0" presId="urn:microsoft.com/office/officeart/2005/8/layout/hierarchy2"/>
    <dgm:cxn modelId="{61EC5C46-66D1-4150-98DC-A22AE7DCC7B7}" type="presOf" srcId="{41E2BE70-9D1D-4AC9-AEC7-28607DCE1DA3}" destId="{F4585E8B-5E41-4821-8A94-38BDF34E7BCC}" srcOrd="0" destOrd="0" presId="urn:microsoft.com/office/officeart/2005/8/layout/hierarchy2"/>
    <dgm:cxn modelId="{AF84F781-193B-4F47-B80E-056300F4156D}" type="presOf" srcId="{635BFB27-ABD9-41EA-B8C6-F09A810CAC76}" destId="{DBF9679A-6432-46C0-8B49-A17EEE45BC2C}" srcOrd="0" destOrd="0" presId="urn:microsoft.com/office/officeart/2005/8/layout/hierarchy2"/>
    <dgm:cxn modelId="{66AC8CA3-24DB-46E0-8AEC-00901C0FB316}" type="presParOf" srcId="{86A3882E-751A-44A7-B252-344417624D87}" destId="{B890D7FC-1A8F-4E61-B7FF-B7D17DCEBE7F}" srcOrd="0" destOrd="0" presId="urn:microsoft.com/office/officeart/2005/8/layout/hierarchy2"/>
    <dgm:cxn modelId="{7D9A0F1A-1AA3-4D82-92B3-90A9A9996C5E}" type="presParOf" srcId="{B890D7FC-1A8F-4E61-B7FF-B7D17DCEBE7F}" destId="{DBF9679A-6432-46C0-8B49-A17EEE45BC2C}" srcOrd="0" destOrd="0" presId="urn:microsoft.com/office/officeart/2005/8/layout/hierarchy2"/>
    <dgm:cxn modelId="{CF80460E-B133-4DF9-A526-24938A64952E}" type="presParOf" srcId="{B890D7FC-1A8F-4E61-B7FF-B7D17DCEBE7F}" destId="{878FC0CE-05E9-4800-A4D9-884E53D2163D}" srcOrd="1" destOrd="0" presId="urn:microsoft.com/office/officeart/2005/8/layout/hierarchy2"/>
    <dgm:cxn modelId="{71BFB739-5B82-43C7-A024-AB171BDAA6F0}" type="presParOf" srcId="{878FC0CE-05E9-4800-A4D9-884E53D2163D}" destId="{9C9C627A-8F2C-43B6-9F89-6FD5446844A7}" srcOrd="0" destOrd="0" presId="urn:microsoft.com/office/officeart/2005/8/layout/hierarchy2"/>
    <dgm:cxn modelId="{716D890D-1C16-4DA7-BB5F-AEA3DD8AC82E}" type="presParOf" srcId="{9C9C627A-8F2C-43B6-9F89-6FD5446844A7}" destId="{B9B2D10A-8655-4439-AB94-1FCA7AFBB57D}" srcOrd="0" destOrd="0" presId="urn:microsoft.com/office/officeart/2005/8/layout/hierarchy2"/>
    <dgm:cxn modelId="{D25DA3C8-9DF7-45FA-94E8-27B4E7FD7B20}" type="presParOf" srcId="{878FC0CE-05E9-4800-A4D9-884E53D2163D}" destId="{24813BEA-A5E7-4E99-879B-567150DB9016}" srcOrd="1" destOrd="0" presId="urn:microsoft.com/office/officeart/2005/8/layout/hierarchy2"/>
    <dgm:cxn modelId="{82ED27DE-D713-438B-9C4E-0FCECFDB8E1F}" type="presParOf" srcId="{24813BEA-A5E7-4E99-879B-567150DB9016}" destId="{F4585E8B-5E41-4821-8A94-38BDF34E7BCC}" srcOrd="0" destOrd="0" presId="urn:microsoft.com/office/officeart/2005/8/layout/hierarchy2"/>
    <dgm:cxn modelId="{888A090C-60AE-4A76-A713-DE5E39A2E9B6}" type="presParOf" srcId="{24813BEA-A5E7-4E99-879B-567150DB9016}" destId="{646D20E4-FF1D-43A4-818A-5E27FF0BF035}" srcOrd="1" destOrd="0" presId="urn:microsoft.com/office/officeart/2005/8/layout/hierarchy2"/>
    <dgm:cxn modelId="{1F3903C7-4C3B-48A5-B355-BE75436913F3}" type="presParOf" srcId="{646D20E4-FF1D-43A4-818A-5E27FF0BF035}" destId="{22DF1662-C3CB-4446-ABEC-CC83150E1B76}" srcOrd="0" destOrd="0" presId="urn:microsoft.com/office/officeart/2005/8/layout/hierarchy2"/>
    <dgm:cxn modelId="{18D392F3-2F03-41CB-A1B1-54B1D6CE1113}" type="presParOf" srcId="{22DF1662-C3CB-4446-ABEC-CC83150E1B76}" destId="{4283BF07-4050-4207-B519-F81770BDCB2D}" srcOrd="0" destOrd="0" presId="urn:microsoft.com/office/officeart/2005/8/layout/hierarchy2"/>
    <dgm:cxn modelId="{95C476F8-7054-4A36-94E4-F94A03F957FC}" type="presParOf" srcId="{646D20E4-FF1D-43A4-818A-5E27FF0BF035}" destId="{13169137-2800-49E0-95DA-E6F9AC32BCA9}" srcOrd="1" destOrd="0" presId="urn:microsoft.com/office/officeart/2005/8/layout/hierarchy2"/>
    <dgm:cxn modelId="{A74276D9-E269-40FB-8C22-EB2499BAE207}" type="presParOf" srcId="{13169137-2800-49E0-95DA-E6F9AC32BCA9}" destId="{74F6108A-CE6D-4205-9606-E92BDDB161C3}" srcOrd="0" destOrd="0" presId="urn:microsoft.com/office/officeart/2005/8/layout/hierarchy2"/>
    <dgm:cxn modelId="{A8F80CBD-DF1F-4C2A-87B9-66877AFA2082}" type="presParOf" srcId="{13169137-2800-49E0-95DA-E6F9AC32BCA9}" destId="{84A6D9B4-1F96-478B-A74F-3A084A94E32E}" srcOrd="1" destOrd="0" presId="urn:microsoft.com/office/officeart/2005/8/layout/hierarchy2"/>
    <dgm:cxn modelId="{5FDD6ED9-60BE-4DA7-9AF2-04074E7933F9}" type="presParOf" srcId="{646D20E4-FF1D-43A4-818A-5E27FF0BF035}" destId="{713C769A-69AA-4F30-8555-897C3BE7562A}" srcOrd="2" destOrd="0" presId="urn:microsoft.com/office/officeart/2005/8/layout/hierarchy2"/>
    <dgm:cxn modelId="{91F9B88C-C80A-4AC7-8C32-615565BAD754}" type="presParOf" srcId="{713C769A-69AA-4F30-8555-897C3BE7562A}" destId="{060DA3BB-7D05-4A7A-BC68-C1D4988422E5}" srcOrd="0" destOrd="0" presId="urn:microsoft.com/office/officeart/2005/8/layout/hierarchy2"/>
    <dgm:cxn modelId="{2D0C6779-B62E-4AD0-9CEE-AF9E5EEDE022}" type="presParOf" srcId="{646D20E4-FF1D-43A4-818A-5E27FF0BF035}" destId="{948CEC33-339D-44AE-9A92-837DBDCA408C}" srcOrd="3" destOrd="0" presId="urn:microsoft.com/office/officeart/2005/8/layout/hierarchy2"/>
    <dgm:cxn modelId="{1D5B0BCC-B38A-4EF6-BAA9-1E92F925361A}" type="presParOf" srcId="{948CEC33-339D-44AE-9A92-837DBDCA408C}" destId="{CBD4170B-D11D-4C80-A776-C26D48C2F8C4}" srcOrd="0" destOrd="0" presId="urn:microsoft.com/office/officeart/2005/8/layout/hierarchy2"/>
    <dgm:cxn modelId="{C9CC4608-6FF9-4A50-9986-4A939ED6A561}" type="presParOf" srcId="{948CEC33-339D-44AE-9A92-837DBDCA408C}" destId="{DC7F301D-3B7F-449A-8E55-7EE75FD432B5}" srcOrd="1" destOrd="0" presId="urn:microsoft.com/office/officeart/2005/8/layout/hierarchy2"/>
    <dgm:cxn modelId="{A74796C8-9BC2-456E-80BB-2E491B4B2EF7}" type="presParOf" srcId="{878FC0CE-05E9-4800-A4D9-884E53D2163D}" destId="{F12EE1EA-EBF9-4E7C-AE9E-606783FF7FA9}" srcOrd="2" destOrd="0" presId="urn:microsoft.com/office/officeart/2005/8/layout/hierarchy2"/>
    <dgm:cxn modelId="{AE38C384-578A-4996-B4E8-2D8DF21C3086}" type="presParOf" srcId="{F12EE1EA-EBF9-4E7C-AE9E-606783FF7FA9}" destId="{31F56157-D501-4DED-8A73-5A1E367ED7B4}" srcOrd="0" destOrd="0" presId="urn:microsoft.com/office/officeart/2005/8/layout/hierarchy2"/>
    <dgm:cxn modelId="{0183D928-AD85-4157-AA23-9E6738E3C1D8}" type="presParOf" srcId="{878FC0CE-05E9-4800-A4D9-884E53D2163D}" destId="{BA0C2859-88FA-41C6-96C0-FB12F0E157D4}" srcOrd="3" destOrd="0" presId="urn:microsoft.com/office/officeart/2005/8/layout/hierarchy2"/>
    <dgm:cxn modelId="{7D481004-D371-482F-ACB1-1A970ECCD508}" type="presParOf" srcId="{BA0C2859-88FA-41C6-96C0-FB12F0E157D4}" destId="{A35F4BEC-54EF-49A4-AD3A-C2A5C29625B8}" srcOrd="0" destOrd="0" presId="urn:microsoft.com/office/officeart/2005/8/layout/hierarchy2"/>
    <dgm:cxn modelId="{21962685-8E6A-4824-8C55-0D6CAE40A1A3}" type="presParOf" srcId="{BA0C2859-88FA-41C6-96C0-FB12F0E157D4}" destId="{1AB97EC4-0E2B-48BB-BC0C-34A5D1FDF0B5}" srcOrd="1" destOrd="0" presId="urn:microsoft.com/office/officeart/2005/8/layout/hierarchy2"/>
    <dgm:cxn modelId="{45CDFF86-CEAF-4D5E-8EE0-563285BC8865}" type="presParOf" srcId="{1AB97EC4-0E2B-48BB-BC0C-34A5D1FDF0B5}" destId="{17D617C0-0EB2-4EF4-A079-486E0D0141B1}" srcOrd="0" destOrd="0" presId="urn:microsoft.com/office/officeart/2005/8/layout/hierarchy2"/>
    <dgm:cxn modelId="{BF521D89-E54B-47DC-9D8F-C9C06397A10D}" type="presParOf" srcId="{17D617C0-0EB2-4EF4-A079-486E0D0141B1}" destId="{2362F77C-2019-4C20-9B94-ADDD16255636}" srcOrd="0" destOrd="0" presId="urn:microsoft.com/office/officeart/2005/8/layout/hierarchy2"/>
    <dgm:cxn modelId="{DD170614-76D4-4251-93E8-95D9894B6041}" type="presParOf" srcId="{1AB97EC4-0E2B-48BB-BC0C-34A5D1FDF0B5}" destId="{92F0FE06-F2B1-4B5F-B9C5-407CB87844C3}" srcOrd="1" destOrd="0" presId="urn:microsoft.com/office/officeart/2005/8/layout/hierarchy2"/>
    <dgm:cxn modelId="{AB30D1F9-8A5D-467B-B72F-308E6A01CF82}" type="presParOf" srcId="{92F0FE06-F2B1-4B5F-B9C5-407CB87844C3}" destId="{6A7EF858-0BFD-4323-BFA3-33BEFACBEBA3}" srcOrd="0" destOrd="0" presId="urn:microsoft.com/office/officeart/2005/8/layout/hierarchy2"/>
    <dgm:cxn modelId="{ECD0F1F6-0AB2-45FF-ABA0-FFFBB5AA8F23}" type="presParOf" srcId="{92F0FE06-F2B1-4B5F-B9C5-407CB87844C3}" destId="{1477A797-9DF6-4D48-A9A2-B99BFEDF1D24}"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264E28F-296F-4D42-A698-1435224BE82C}" type="doc">
      <dgm:prSet loTypeId="urn:microsoft.com/office/officeart/2005/8/layout/hierarchy2" loCatId="hierarchy" qsTypeId="urn:microsoft.com/office/officeart/2005/8/quickstyle/simple3" qsCatId="simple" csTypeId="urn:microsoft.com/office/officeart/2005/8/colors/colorful3" csCatId="colorful" phldr="1"/>
      <dgm:spPr/>
      <dgm:t>
        <a:bodyPr/>
        <a:lstStyle/>
        <a:p>
          <a:endParaRPr lang="en-GB"/>
        </a:p>
      </dgm:t>
    </dgm:pt>
    <dgm:pt modelId="{83096964-68A3-4F7C-A3CE-2964CC7CC796}">
      <dgm:prSet phldrT="[Text]" custT="1"/>
      <dgm:spPr/>
      <dgm:t>
        <a:bodyPr/>
        <a:lstStyle/>
        <a:p>
          <a:r>
            <a:rPr lang="en-GB" sz="1600" b="1" dirty="0" smtClean="0"/>
            <a:t>Identify weaknesses and gaps in current year</a:t>
          </a:r>
          <a:endParaRPr lang="en-GB" sz="1600" b="1" dirty="0"/>
        </a:p>
      </dgm:t>
    </dgm:pt>
    <dgm:pt modelId="{4350E622-1CA7-43B8-A6AA-BEA96CD74369}" type="parTrans" cxnId="{872EB912-6CE7-47AB-BEB7-06AEE55593EA}">
      <dgm:prSet/>
      <dgm:spPr/>
      <dgm:t>
        <a:bodyPr/>
        <a:lstStyle/>
        <a:p>
          <a:endParaRPr lang="en-GB"/>
        </a:p>
      </dgm:t>
    </dgm:pt>
    <dgm:pt modelId="{E7D8E196-FE2F-4829-8235-194B75C810BC}" type="sibTrans" cxnId="{872EB912-6CE7-47AB-BEB7-06AEE55593EA}">
      <dgm:prSet/>
      <dgm:spPr/>
      <dgm:t>
        <a:bodyPr/>
        <a:lstStyle/>
        <a:p>
          <a:endParaRPr lang="en-GB"/>
        </a:p>
      </dgm:t>
    </dgm:pt>
    <dgm:pt modelId="{9E8E51BD-96EE-489F-9714-DC118B72DC1E}">
      <dgm:prSet phldrT="[Text]" custT="1"/>
      <dgm:spPr/>
      <dgm:t>
        <a:bodyPr/>
        <a:lstStyle/>
        <a:p>
          <a:r>
            <a:rPr lang="en-GB" sz="1600" b="1" dirty="0" smtClean="0"/>
            <a:t>Current Year </a:t>
          </a:r>
          <a:endParaRPr lang="en-GB" sz="1600" b="1" dirty="0"/>
        </a:p>
      </dgm:t>
    </dgm:pt>
    <dgm:pt modelId="{14384A6E-1699-4351-9359-52F0AC3CDFED}" type="parTrans" cxnId="{7099F4CA-34FA-4861-B992-FEBD677478A4}">
      <dgm:prSet/>
      <dgm:spPr/>
      <dgm:t>
        <a:bodyPr/>
        <a:lstStyle/>
        <a:p>
          <a:endParaRPr lang="en-GB"/>
        </a:p>
      </dgm:t>
    </dgm:pt>
    <dgm:pt modelId="{035E97BC-0A9E-49F2-9D4E-589E0B2F7F57}" type="sibTrans" cxnId="{7099F4CA-34FA-4861-B992-FEBD677478A4}">
      <dgm:prSet/>
      <dgm:spPr/>
      <dgm:t>
        <a:bodyPr/>
        <a:lstStyle/>
        <a:p>
          <a:endParaRPr lang="en-GB"/>
        </a:p>
      </dgm:t>
    </dgm:pt>
    <dgm:pt modelId="{0A45FE71-B408-4331-9DB8-DDA1A2B8F556}">
      <dgm:prSet phldrT="[Text]" custT="1"/>
      <dgm:spPr/>
      <dgm:t>
        <a:bodyPr/>
        <a:lstStyle/>
        <a:p>
          <a:r>
            <a:rPr lang="en-GB" sz="1600" b="1" dirty="0" smtClean="0"/>
            <a:t>Plan for ‘quick fix’ lessons within a learning journey</a:t>
          </a:r>
          <a:endParaRPr lang="en-GB" sz="1600" b="1" dirty="0"/>
        </a:p>
      </dgm:t>
    </dgm:pt>
    <dgm:pt modelId="{251DECF2-4EA9-4041-B39E-A38446CA0022}" type="parTrans" cxnId="{888EAC5B-C554-4DA1-B895-13A9300E60E1}">
      <dgm:prSet/>
      <dgm:spPr/>
      <dgm:t>
        <a:bodyPr/>
        <a:lstStyle/>
        <a:p>
          <a:endParaRPr lang="en-GB"/>
        </a:p>
      </dgm:t>
    </dgm:pt>
    <dgm:pt modelId="{E5CF6CB7-0867-4AAD-8390-79918FE13562}" type="sibTrans" cxnId="{888EAC5B-C554-4DA1-B895-13A9300E60E1}">
      <dgm:prSet/>
      <dgm:spPr/>
      <dgm:t>
        <a:bodyPr/>
        <a:lstStyle/>
        <a:p>
          <a:endParaRPr lang="en-GB"/>
        </a:p>
      </dgm:t>
    </dgm:pt>
    <dgm:pt modelId="{0DA0F179-0B4F-42AF-847D-1E02AFF6CAD8}">
      <dgm:prSet phldrT="[Text]" custT="1"/>
      <dgm:spPr/>
      <dgm:t>
        <a:bodyPr/>
        <a:lstStyle/>
        <a:p>
          <a:r>
            <a:rPr lang="en-GB" sz="1600" b="1" dirty="0" smtClean="0"/>
            <a:t>Tailored teaching for small groups and individuals</a:t>
          </a:r>
          <a:endParaRPr lang="en-GB" sz="1600" b="1" dirty="0"/>
        </a:p>
      </dgm:t>
    </dgm:pt>
    <dgm:pt modelId="{8974A932-E87A-4A58-83F4-4A04E82785B7}" type="parTrans" cxnId="{B04F20E4-5C33-44C7-B17B-06D12D767A4A}">
      <dgm:prSet/>
      <dgm:spPr/>
      <dgm:t>
        <a:bodyPr/>
        <a:lstStyle/>
        <a:p>
          <a:endParaRPr lang="en-GB"/>
        </a:p>
      </dgm:t>
    </dgm:pt>
    <dgm:pt modelId="{3ABC770E-341A-4ACF-8CE5-97EE14FA2F47}" type="sibTrans" cxnId="{B04F20E4-5C33-44C7-B17B-06D12D767A4A}">
      <dgm:prSet/>
      <dgm:spPr/>
      <dgm:t>
        <a:bodyPr/>
        <a:lstStyle/>
        <a:p>
          <a:endParaRPr lang="en-GB"/>
        </a:p>
      </dgm:t>
    </dgm:pt>
    <dgm:pt modelId="{330DD182-F1A7-4030-AA69-9755B16463DD}">
      <dgm:prSet phldrT="[Text]" custT="1"/>
      <dgm:spPr/>
      <dgm:t>
        <a:bodyPr/>
        <a:lstStyle/>
        <a:p>
          <a:r>
            <a:rPr lang="en-GB" sz="1600" b="1" dirty="0" smtClean="0"/>
            <a:t>Next Year </a:t>
          </a:r>
        </a:p>
      </dgm:t>
    </dgm:pt>
    <dgm:pt modelId="{6E85125A-A728-4D08-8092-40CEE9815ED0}" type="parTrans" cxnId="{31C72E0D-E7A1-4C11-98B6-C00FF2053007}">
      <dgm:prSet/>
      <dgm:spPr/>
      <dgm:t>
        <a:bodyPr/>
        <a:lstStyle/>
        <a:p>
          <a:endParaRPr lang="en-GB"/>
        </a:p>
      </dgm:t>
    </dgm:pt>
    <dgm:pt modelId="{FA4D65C1-18FA-4441-998C-F5FBAC1E4D61}" type="sibTrans" cxnId="{31C72E0D-E7A1-4C11-98B6-C00FF2053007}">
      <dgm:prSet/>
      <dgm:spPr/>
      <dgm:t>
        <a:bodyPr/>
        <a:lstStyle/>
        <a:p>
          <a:endParaRPr lang="en-GB"/>
        </a:p>
      </dgm:t>
    </dgm:pt>
    <dgm:pt modelId="{9659E40B-0A96-4A4C-B3DB-EC4E79C6D068}">
      <dgm:prSet phldrT="[Text]" custT="1"/>
      <dgm:spPr/>
      <dgm:t>
        <a:bodyPr/>
        <a:lstStyle/>
        <a:p>
          <a:r>
            <a:rPr lang="en-GB" sz="1600" b="1" dirty="0" smtClean="0"/>
            <a:t>Co-construct planning to address areas for consolidation and teaching</a:t>
          </a:r>
          <a:endParaRPr lang="en-GB" sz="1600" b="1" dirty="0"/>
        </a:p>
      </dgm:t>
    </dgm:pt>
    <dgm:pt modelId="{F2388D5A-99FB-4B8D-8C1C-83E26E0A332D}" type="parTrans" cxnId="{A8ADC78E-44E6-4591-88E3-F6597F294816}">
      <dgm:prSet/>
      <dgm:spPr/>
      <dgm:t>
        <a:bodyPr/>
        <a:lstStyle/>
        <a:p>
          <a:endParaRPr lang="en-GB"/>
        </a:p>
      </dgm:t>
    </dgm:pt>
    <dgm:pt modelId="{531E3138-B647-4DF8-ABE4-52BCFAFF2D92}" type="sibTrans" cxnId="{A8ADC78E-44E6-4591-88E3-F6597F294816}">
      <dgm:prSet/>
      <dgm:spPr/>
      <dgm:t>
        <a:bodyPr/>
        <a:lstStyle/>
        <a:p>
          <a:endParaRPr lang="en-GB"/>
        </a:p>
      </dgm:t>
    </dgm:pt>
    <dgm:pt modelId="{0F2DBA57-DDCD-4471-94FF-980FAFC21052}" type="pres">
      <dgm:prSet presAssocID="{4264E28F-296F-4D42-A698-1435224BE82C}" presName="diagram" presStyleCnt="0">
        <dgm:presLayoutVars>
          <dgm:chPref val="1"/>
          <dgm:dir/>
          <dgm:animOne val="branch"/>
          <dgm:animLvl val="lvl"/>
          <dgm:resizeHandles val="exact"/>
        </dgm:presLayoutVars>
      </dgm:prSet>
      <dgm:spPr/>
      <dgm:t>
        <a:bodyPr/>
        <a:lstStyle/>
        <a:p>
          <a:endParaRPr lang="en-GB"/>
        </a:p>
      </dgm:t>
    </dgm:pt>
    <dgm:pt modelId="{18321B62-0F59-4571-BAEE-0DD05E866A4E}" type="pres">
      <dgm:prSet presAssocID="{83096964-68A3-4F7C-A3CE-2964CC7CC796}" presName="root1" presStyleCnt="0"/>
      <dgm:spPr/>
    </dgm:pt>
    <dgm:pt modelId="{977CA523-BFE8-42C5-827B-2BD0B1A9A4AE}" type="pres">
      <dgm:prSet presAssocID="{83096964-68A3-4F7C-A3CE-2964CC7CC796}" presName="LevelOneTextNode" presStyleLbl="node0" presStyleIdx="0" presStyleCnt="1">
        <dgm:presLayoutVars>
          <dgm:chPref val="3"/>
        </dgm:presLayoutVars>
      </dgm:prSet>
      <dgm:spPr/>
      <dgm:t>
        <a:bodyPr/>
        <a:lstStyle/>
        <a:p>
          <a:endParaRPr lang="en-GB"/>
        </a:p>
      </dgm:t>
    </dgm:pt>
    <dgm:pt modelId="{A4DC2F71-0C2C-41DB-B270-5C11DCD1C1D4}" type="pres">
      <dgm:prSet presAssocID="{83096964-68A3-4F7C-A3CE-2964CC7CC796}" presName="level2hierChild" presStyleCnt="0"/>
      <dgm:spPr/>
    </dgm:pt>
    <dgm:pt modelId="{E202D563-9AB6-498B-B36E-6EA6E2B27678}" type="pres">
      <dgm:prSet presAssocID="{14384A6E-1699-4351-9359-52F0AC3CDFED}" presName="conn2-1" presStyleLbl="parChTrans1D2" presStyleIdx="0" presStyleCnt="2"/>
      <dgm:spPr/>
      <dgm:t>
        <a:bodyPr/>
        <a:lstStyle/>
        <a:p>
          <a:endParaRPr lang="en-GB"/>
        </a:p>
      </dgm:t>
    </dgm:pt>
    <dgm:pt modelId="{F77A5D18-E439-4EC9-8692-035AD02FFB07}" type="pres">
      <dgm:prSet presAssocID="{14384A6E-1699-4351-9359-52F0AC3CDFED}" presName="connTx" presStyleLbl="parChTrans1D2" presStyleIdx="0" presStyleCnt="2"/>
      <dgm:spPr/>
      <dgm:t>
        <a:bodyPr/>
        <a:lstStyle/>
        <a:p>
          <a:endParaRPr lang="en-GB"/>
        </a:p>
      </dgm:t>
    </dgm:pt>
    <dgm:pt modelId="{C4D17F87-DD5A-4145-9CAF-4F6DF5B3347A}" type="pres">
      <dgm:prSet presAssocID="{9E8E51BD-96EE-489F-9714-DC118B72DC1E}" presName="root2" presStyleCnt="0"/>
      <dgm:spPr/>
    </dgm:pt>
    <dgm:pt modelId="{FAA2EB6B-5D80-4122-8A66-04C3FBE9D1A8}" type="pres">
      <dgm:prSet presAssocID="{9E8E51BD-96EE-489F-9714-DC118B72DC1E}" presName="LevelTwoTextNode" presStyleLbl="node2" presStyleIdx="0" presStyleCnt="2">
        <dgm:presLayoutVars>
          <dgm:chPref val="3"/>
        </dgm:presLayoutVars>
      </dgm:prSet>
      <dgm:spPr/>
      <dgm:t>
        <a:bodyPr/>
        <a:lstStyle/>
        <a:p>
          <a:endParaRPr lang="en-GB"/>
        </a:p>
      </dgm:t>
    </dgm:pt>
    <dgm:pt modelId="{10628782-E1D1-46A6-8EEC-51D0CA41BD54}" type="pres">
      <dgm:prSet presAssocID="{9E8E51BD-96EE-489F-9714-DC118B72DC1E}" presName="level3hierChild" presStyleCnt="0"/>
      <dgm:spPr/>
    </dgm:pt>
    <dgm:pt modelId="{D81F928D-AFA6-4560-B65A-1790C83197A2}" type="pres">
      <dgm:prSet presAssocID="{251DECF2-4EA9-4041-B39E-A38446CA0022}" presName="conn2-1" presStyleLbl="parChTrans1D3" presStyleIdx="0" presStyleCnt="3"/>
      <dgm:spPr/>
      <dgm:t>
        <a:bodyPr/>
        <a:lstStyle/>
        <a:p>
          <a:endParaRPr lang="en-GB"/>
        </a:p>
      </dgm:t>
    </dgm:pt>
    <dgm:pt modelId="{D1D9D4BD-A146-4100-91C3-1E3A0E19E699}" type="pres">
      <dgm:prSet presAssocID="{251DECF2-4EA9-4041-B39E-A38446CA0022}" presName="connTx" presStyleLbl="parChTrans1D3" presStyleIdx="0" presStyleCnt="3"/>
      <dgm:spPr/>
      <dgm:t>
        <a:bodyPr/>
        <a:lstStyle/>
        <a:p>
          <a:endParaRPr lang="en-GB"/>
        </a:p>
      </dgm:t>
    </dgm:pt>
    <dgm:pt modelId="{127D6AD6-44AD-4B88-941E-CFF39C5A8D95}" type="pres">
      <dgm:prSet presAssocID="{0A45FE71-B408-4331-9DB8-DDA1A2B8F556}" presName="root2" presStyleCnt="0"/>
      <dgm:spPr/>
    </dgm:pt>
    <dgm:pt modelId="{73AD37C5-C0AB-4E21-9593-C96345428CC0}" type="pres">
      <dgm:prSet presAssocID="{0A45FE71-B408-4331-9DB8-DDA1A2B8F556}" presName="LevelTwoTextNode" presStyleLbl="node3" presStyleIdx="0" presStyleCnt="3">
        <dgm:presLayoutVars>
          <dgm:chPref val="3"/>
        </dgm:presLayoutVars>
      </dgm:prSet>
      <dgm:spPr/>
      <dgm:t>
        <a:bodyPr/>
        <a:lstStyle/>
        <a:p>
          <a:endParaRPr lang="en-GB"/>
        </a:p>
      </dgm:t>
    </dgm:pt>
    <dgm:pt modelId="{9E005A01-9C16-4067-8920-0452EC8056D1}" type="pres">
      <dgm:prSet presAssocID="{0A45FE71-B408-4331-9DB8-DDA1A2B8F556}" presName="level3hierChild" presStyleCnt="0"/>
      <dgm:spPr/>
    </dgm:pt>
    <dgm:pt modelId="{E3195369-BBA2-4F8C-9917-E6D361E5C803}" type="pres">
      <dgm:prSet presAssocID="{8974A932-E87A-4A58-83F4-4A04E82785B7}" presName="conn2-1" presStyleLbl="parChTrans1D3" presStyleIdx="1" presStyleCnt="3"/>
      <dgm:spPr/>
      <dgm:t>
        <a:bodyPr/>
        <a:lstStyle/>
        <a:p>
          <a:endParaRPr lang="en-GB"/>
        </a:p>
      </dgm:t>
    </dgm:pt>
    <dgm:pt modelId="{C2DD2A40-2AF0-4B01-928E-8C9AD6585357}" type="pres">
      <dgm:prSet presAssocID="{8974A932-E87A-4A58-83F4-4A04E82785B7}" presName="connTx" presStyleLbl="parChTrans1D3" presStyleIdx="1" presStyleCnt="3"/>
      <dgm:spPr/>
      <dgm:t>
        <a:bodyPr/>
        <a:lstStyle/>
        <a:p>
          <a:endParaRPr lang="en-GB"/>
        </a:p>
      </dgm:t>
    </dgm:pt>
    <dgm:pt modelId="{B8A0FACC-26A8-40DC-AAA8-6A7D085838B7}" type="pres">
      <dgm:prSet presAssocID="{0DA0F179-0B4F-42AF-847D-1E02AFF6CAD8}" presName="root2" presStyleCnt="0"/>
      <dgm:spPr/>
    </dgm:pt>
    <dgm:pt modelId="{B2EC70E4-7E2F-4994-90E4-AF17EFA1A364}" type="pres">
      <dgm:prSet presAssocID="{0DA0F179-0B4F-42AF-847D-1E02AFF6CAD8}" presName="LevelTwoTextNode" presStyleLbl="node3" presStyleIdx="1" presStyleCnt="3">
        <dgm:presLayoutVars>
          <dgm:chPref val="3"/>
        </dgm:presLayoutVars>
      </dgm:prSet>
      <dgm:spPr/>
      <dgm:t>
        <a:bodyPr/>
        <a:lstStyle/>
        <a:p>
          <a:endParaRPr lang="en-GB"/>
        </a:p>
      </dgm:t>
    </dgm:pt>
    <dgm:pt modelId="{465C423C-81FA-4F56-AB9D-BFD441D746EC}" type="pres">
      <dgm:prSet presAssocID="{0DA0F179-0B4F-42AF-847D-1E02AFF6CAD8}" presName="level3hierChild" presStyleCnt="0"/>
      <dgm:spPr/>
    </dgm:pt>
    <dgm:pt modelId="{4D8EA0B7-1195-4D7F-B133-167A89851BB6}" type="pres">
      <dgm:prSet presAssocID="{6E85125A-A728-4D08-8092-40CEE9815ED0}" presName="conn2-1" presStyleLbl="parChTrans1D2" presStyleIdx="1" presStyleCnt="2"/>
      <dgm:spPr/>
      <dgm:t>
        <a:bodyPr/>
        <a:lstStyle/>
        <a:p>
          <a:endParaRPr lang="en-GB"/>
        </a:p>
      </dgm:t>
    </dgm:pt>
    <dgm:pt modelId="{D5D32362-3B2A-4D83-91C0-FDDFB3E93D85}" type="pres">
      <dgm:prSet presAssocID="{6E85125A-A728-4D08-8092-40CEE9815ED0}" presName="connTx" presStyleLbl="parChTrans1D2" presStyleIdx="1" presStyleCnt="2"/>
      <dgm:spPr/>
      <dgm:t>
        <a:bodyPr/>
        <a:lstStyle/>
        <a:p>
          <a:endParaRPr lang="en-GB"/>
        </a:p>
      </dgm:t>
    </dgm:pt>
    <dgm:pt modelId="{284E8594-216D-4055-A756-BBF04D3ED6E4}" type="pres">
      <dgm:prSet presAssocID="{330DD182-F1A7-4030-AA69-9755B16463DD}" presName="root2" presStyleCnt="0"/>
      <dgm:spPr/>
    </dgm:pt>
    <dgm:pt modelId="{D9D34B0F-442A-4275-B497-78032AF4D9A7}" type="pres">
      <dgm:prSet presAssocID="{330DD182-F1A7-4030-AA69-9755B16463DD}" presName="LevelTwoTextNode" presStyleLbl="node2" presStyleIdx="1" presStyleCnt="2">
        <dgm:presLayoutVars>
          <dgm:chPref val="3"/>
        </dgm:presLayoutVars>
      </dgm:prSet>
      <dgm:spPr/>
      <dgm:t>
        <a:bodyPr/>
        <a:lstStyle/>
        <a:p>
          <a:endParaRPr lang="en-GB"/>
        </a:p>
      </dgm:t>
    </dgm:pt>
    <dgm:pt modelId="{32597A71-CC77-4354-BC62-6FE03CD67575}" type="pres">
      <dgm:prSet presAssocID="{330DD182-F1A7-4030-AA69-9755B16463DD}" presName="level3hierChild" presStyleCnt="0"/>
      <dgm:spPr/>
    </dgm:pt>
    <dgm:pt modelId="{F6F49B38-E7A2-4C67-8E03-D31EA0D26536}" type="pres">
      <dgm:prSet presAssocID="{F2388D5A-99FB-4B8D-8C1C-83E26E0A332D}" presName="conn2-1" presStyleLbl="parChTrans1D3" presStyleIdx="2" presStyleCnt="3"/>
      <dgm:spPr/>
      <dgm:t>
        <a:bodyPr/>
        <a:lstStyle/>
        <a:p>
          <a:endParaRPr lang="en-GB"/>
        </a:p>
      </dgm:t>
    </dgm:pt>
    <dgm:pt modelId="{AEC49778-8907-4B50-A4A5-32E07BFD2B87}" type="pres">
      <dgm:prSet presAssocID="{F2388D5A-99FB-4B8D-8C1C-83E26E0A332D}" presName="connTx" presStyleLbl="parChTrans1D3" presStyleIdx="2" presStyleCnt="3"/>
      <dgm:spPr/>
      <dgm:t>
        <a:bodyPr/>
        <a:lstStyle/>
        <a:p>
          <a:endParaRPr lang="en-GB"/>
        </a:p>
      </dgm:t>
    </dgm:pt>
    <dgm:pt modelId="{5C39870B-D68F-4E9D-8DFD-B4A705762C5D}" type="pres">
      <dgm:prSet presAssocID="{9659E40B-0A96-4A4C-B3DB-EC4E79C6D068}" presName="root2" presStyleCnt="0"/>
      <dgm:spPr/>
    </dgm:pt>
    <dgm:pt modelId="{14157CBD-9679-4283-AD9C-1DC8FA370D59}" type="pres">
      <dgm:prSet presAssocID="{9659E40B-0A96-4A4C-B3DB-EC4E79C6D068}" presName="LevelTwoTextNode" presStyleLbl="node3" presStyleIdx="2" presStyleCnt="3">
        <dgm:presLayoutVars>
          <dgm:chPref val="3"/>
        </dgm:presLayoutVars>
      </dgm:prSet>
      <dgm:spPr/>
      <dgm:t>
        <a:bodyPr/>
        <a:lstStyle/>
        <a:p>
          <a:endParaRPr lang="en-GB"/>
        </a:p>
      </dgm:t>
    </dgm:pt>
    <dgm:pt modelId="{861A9783-933A-431B-8B43-F56806055218}" type="pres">
      <dgm:prSet presAssocID="{9659E40B-0A96-4A4C-B3DB-EC4E79C6D068}" presName="level3hierChild" presStyleCnt="0"/>
      <dgm:spPr/>
    </dgm:pt>
  </dgm:ptLst>
  <dgm:cxnLst>
    <dgm:cxn modelId="{A4FF8DCB-4321-4C0C-A3FC-DD1FB7A25F25}" type="presOf" srcId="{8974A932-E87A-4A58-83F4-4A04E82785B7}" destId="{E3195369-BBA2-4F8C-9917-E6D361E5C803}" srcOrd="0" destOrd="0" presId="urn:microsoft.com/office/officeart/2005/8/layout/hierarchy2"/>
    <dgm:cxn modelId="{A8ADC78E-44E6-4591-88E3-F6597F294816}" srcId="{330DD182-F1A7-4030-AA69-9755B16463DD}" destId="{9659E40B-0A96-4A4C-B3DB-EC4E79C6D068}" srcOrd="0" destOrd="0" parTransId="{F2388D5A-99FB-4B8D-8C1C-83E26E0A332D}" sibTransId="{531E3138-B647-4DF8-ABE4-52BCFAFF2D92}"/>
    <dgm:cxn modelId="{2FBF37EB-A5B3-4C6C-97D3-C0346ABF25D1}" type="presOf" srcId="{9659E40B-0A96-4A4C-B3DB-EC4E79C6D068}" destId="{14157CBD-9679-4283-AD9C-1DC8FA370D59}" srcOrd="0" destOrd="0" presId="urn:microsoft.com/office/officeart/2005/8/layout/hierarchy2"/>
    <dgm:cxn modelId="{F9F35CC7-02EC-43F7-9794-68F571A1B557}" type="presOf" srcId="{251DECF2-4EA9-4041-B39E-A38446CA0022}" destId="{D81F928D-AFA6-4560-B65A-1790C83197A2}" srcOrd="0" destOrd="0" presId="urn:microsoft.com/office/officeart/2005/8/layout/hierarchy2"/>
    <dgm:cxn modelId="{BA187ED1-AFDA-41EE-BF08-A16B7B45F5E0}" type="presOf" srcId="{9E8E51BD-96EE-489F-9714-DC118B72DC1E}" destId="{FAA2EB6B-5D80-4122-8A66-04C3FBE9D1A8}" srcOrd="0" destOrd="0" presId="urn:microsoft.com/office/officeart/2005/8/layout/hierarchy2"/>
    <dgm:cxn modelId="{347F3C09-A123-4363-9435-CB4197F793C0}" type="presOf" srcId="{83096964-68A3-4F7C-A3CE-2964CC7CC796}" destId="{977CA523-BFE8-42C5-827B-2BD0B1A9A4AE}" srcOrd="0" destOrd="0" presId="urn:microsoft.com/office/officeart/2005/8/layout/hierarchy2"/>
    <dgm:cxn modelId="{D4EADF9B-F981-4F20-8E28-FCE8466E13B5}" type="presOf" srcId="{8974A932-E87A-4A58-83F4-4A04E82785B7}" destId="{C2DD2A40-2AF0-4B01-928E-8C9AD6585357}" srcOrd="1" destOrd="0" presId="urn:microsoft.com/office/officeart/2005/8/layout/hierarchy2"/>
    <dgm:cxn modelId="{BEDB34A8-1264-44A8-BEC9-6D1A334FA334}" type="presOf" srcId="{14384A6E-1699-4351-9359-52F0AC3CDFED}" destId="{E202D563-9AB6-498B-B36E-6EA6E2B27678}" srcOrd="0" destOrd="0" presId="urn:microsoft.com/office/officeart/2005/8/layout/hierarchy2"/>
    <dgm:cxn modelId="{DED76CB6-2E4E-40AA-9B7B-F272DFFB86FA}" type="presOf" srcId="{F2388D5A-99FB-4B8D-8C1C-83E26E0A332D}" destId="{F6F49B38-E7A2-4C67-8E03-D31EA0D26536}" srcOrd="0" destOrd="0" presId="urn:microsoft.com/office/officeart/2005/8/layout/hierarchy2"/>
    <dgm:cxn modelId="{B0C0278A-F71A-4025-95F6-C2B6108D8D57}" type="presOf" srcId="{0DA0F179-0B4F-42AF-847D-1E02AFF6CAD8}" destId="{B2EC70E4-7E2F-4994-90E4-AF17EFA1A364}" srcOrd="0" destOrd="0" presId="urn:microsoft.com/office/officeart/2005/8/layout/hierarchy2"/>
    <dgm:cxn modelId="{31C72E0D-E7A1-4C11-98B6-C00FF2053007}" srcId="{83096964-68A3-4F7C-A3CE-2964CC7CC796}" destId="{330DD182-F1A7-4030-AA69-9755B16463DD}" srcOrd="1" destOrd="0" parTransId="{6E85125A-A728-4D08-8092-40CEE9815ED0}" sibTransId="{FA4D65C1-18FA-4441-998C-F5FBAC1E4D61}"/>
    <dgm:cxn modelId="{872EB912-6CE7-47AB-BEB7-06AEE55593EA}" srcId="{4264E28F-296F-4D42-A698-1435224BE82C}" destId="{83096964-68A3-4F7C-A3CE-2964CC7CC796}" srcOrd="0" destOrd="0" parTransId="{4350E622-1CA7-43B8-A6AA-BEA96CD74369}" sibTransId="{E7D8E196-FE2F-4829-8235-194B75C810BC}"/>
    <dgm:cxn modelId="{888EAC5B-C554-4DA1-B895-13A9300E60E1}" srcId="{9E8E51BD-96EE-489F-9714-DC118B72DC1E}" destId="{0A45FE71-B408-4331-9DB8-DDA1A2B8F556}" srcOrd="0" destOrd="0" parTransId="{251DECF2-4EA9-4041-B39E-A38446CA0022}" sibTransId="{E5CF6CB7-0867-4AAD-8390-79918FE13562}"/>
    <dgm:cxn modelId="{7099F4CA-34FA-4861-B992-FEBD677478A4}" srcId="{83096964-68A3-4F7C-A3CE-2964CC7CC796}" destId="{9E8E51BD-96EE-489F-9714-DC118B72DC1E}" srcOrd="0" destOrd="0" parTransId="{14384A6E-1699-4351-9359-52F0AC3CDFED}" sibTransId="{035E97BC-0A9E-49F2-9D4E-589E0B2F7F57}"/>
    <dgm:cxn modelId="{D461AD27-E2A5-4FEC-AF62-A46F24E5900B}" type="presOf" srcId="{14384A6E-1699-4351-9359-52F0AC3CDFED}" destId="{F77A5D18-E439-4EC9-8692-035AD02FFB07}" srcOrd="1" destOrd="0" presId="urn:microsoft.com/office/officeart/2005/8/layout/hierarchy2"/>
    <dgm:cxn modelId="{CE696847-D10B-4F02-A8B1-1BA524AF01C1}" type="presOf" srcId="{251DECF2-4EA9-4041-B39E-A38446CA0022}" destId="{D1D9D4BD-A146-4100-91C3-1E3A0E19E699}" srcOrd="1" destOrd="0" presId="urn:microsoft.com/office/officeart/2005/8/layout/hierarchy2"/>
    <dgm:cxn modelId="{B04F20E4-5C33-44C7-B17B-06D12D767A4A}" srcId="{9E8E51BD-96EE-489F-9714-DC118B72DC1E}" destId="{0DA0F179-0B4F-42AF-847D-1E02AFF6CAD8}" srcOrd="1" destOrd="0" parTransId="{8974A932-E87A-4A58-83F4-4A04E82785B7}" sibTransId="{3ABC770E-341A-4ACF-8CE5-97EE14FA2F47}"/>
    <dgm:cxn modelId="{111B8A50-A3FA-4728-8B01-946FE83ED2FD}" type="presOf" srcId="{4264E28F-296F-4D42-A698-1435224BE82C}" destId="{0F2DBA57-DDCD-4471-94FF-980FAFC21052}" srcOrd="0" destOrd="0" presId="urn:microsoft.com/office/officeart/2005/8/layout/hierarchy2"/>
    <dgm:cxn modelId="{EE3FE353-5E49-48FC-9179-215D2E22B14A}" type="presOf" srcId="{330DD182-F1A7-4030-AA69-9755B16463DD}" destId="{D9D34B0F-442A-4275-B497-78032AF4D9A7}" srcOrd="0" destOrd="0" presId="urn:microsoft.com/office/officeart/2005/8/layout/hierarchy2"/>
    <dgm:cxn modelId="{3D1FD02E-9B9A-44A5-83A7-4BCD80AC48F3}" type="presOf" srcId="{6E85125A-A728-4D08-8092-40CEE9815ED0}" destId="{4D8EA0B7-1195-4D7F-B133-167A89851BB6}" srcOrd="0" destOrd="0" presId="urn:microsoft.com/office/officeart/2005/8/layout/hierarchy2"/>
    <dgm:cxn modelId="{FF6A4F0C-A2FE-40B6-8255-C173AFD259C4}" type="presOf" srcId="{F2388D5A-99FB-4B8D-8C1C-83E26E0A332D}" destId="{AEC49778-8907-4B50-A4A5-32E07BFD2B87}" srcOrd="1" destOrd="0" presId="urn:microsoft.com/office/officeart/2005/8/layout/hierarchy2"/>
    <dgm:cxn modelId="{6A4EC076-6514-464C-8F10-CA238498B88B}" type="presOf" srcId="{6E85125A-A728-4D08-8092-40CEE9815ED0}" destId="{D5D32362-3B2A-4D83-91C0-FDDFB3E93D85}" srcOrd="1" destOrd="0" presId="urn:microsoft.com/office/officeart/2005/8/layout/hierarchy2"/>
    <dgm:cxn modelId="{32FF1EE0-37F0-486A-AF10-ACF5310DB8EF}" type="presOf" srcId="{0A45FE71-B408-4331-9DB8-DDA1A2B8F556}" destId="{73AD37C5-C0AB-4E21-9593-C96345428CC0}" srcOrd="0" destOrd="0" presId="urn:microsoft.com/office/officeart/2005/8/layout/hierarchy2"/>
    <dgm:cxn modelId="{19D14937-F9C9-4BB7-B2EA-25D2CA6F5740}" type="presParOf" srcId="{0F2DBA57-DDCD-4471-94FF-980FAFC21052}" destId="{18321B62-0F59-4571-BAEE-0DD05E866A4E}" srcOrd="0" destOrd="0" presId="urn:microsoft.com/office/officeart/2005/8/layout/hierarchy2"/>
    <dgm:cxn modelId="{435DAAB2-3778-43F6-A735-DB9640A77821}" type="presParOf" srcId="{18321B62-0F59-4571-BAEE-0DD05E866A4E}" destId="{977CA523-BFE8-42C5-827B-2BD0B1A9A4AE}" srcOrd="0" destOrd="0" presId="urn:microsoft.com/office/officeart/2005/8/layout/hierarchy2"/>
    <dgm:cxn modelId="{831AEED8-49D3-4700-9168-3D70954AA2B0}" type="presParOf" srcId="{18321B62-0F59-4571-BAEE-0DD05E866A4E}" destId="{A4DC2F71-0C2C-41DB-B270-5C11DCD1C1D4}" srcOrd="1" destOrd="0" presId="urn:microsoft.com/office/officeart/2005/8/layout/hierarchy2"/>
    <dgm:cxn modelId="{9E02A282-389D-47D8-8260-8359ABBE86CC}" type="presParOf" srcId="{A4DC2F71-0C2C-41DB-B270-5C11DCD1C1D4}" destId="{E202D563-9AB6-498B-B36E-6EA6E2B27678}" srcOrd="0" destOrd="0" presId="urn:microsoft.com/office/officeart/2005/8/layout/hierarchy2"/>
    <dgm:cxn modelId="{D0EBF1E7-564E-4329-BE42-551FEB489D6E}" type="presParOf" srcId="{E202D563-9AB6-498B-B36E-6EA6E2B27678}" destId="{F77A5D18-E439-4EC9-8692-035AD02FFB07}" srcOrd="0" destOrd="0" presId="urn:microsoft.com/office/officeart/2005/8/layout/hierarchy2"/>
    <dgm:cxn modelId="{AD84B773-D1B0-4446-B8FF-C148C440CCAA}" type="presParOf" srcId="{A4DC2F71-0C2C-41DB-B270-5C11DCD1C1D4}" destId="{C4D17F87-DD5A-4145-9CAF-4F6DF5B3347A}" srcOrd="1" destOrd="0" presId="urn:microsoft.com/office/officeart/2005/8/layout/hierarchy2"/>
    <dgm:cxn modelId="{7444FDEA-C1B3-4D37-8D9F-C4599E68149B}" type="presParOf" srcId="{C4D17F87-DD5A-4145-9CAF-4F6DF5B3347A}" destId="{FAA2EB6B-5D80-4122-8A66-04C3FBE9D1A8}" srcOrd="0" destOrd="0" presId="urn:microsoft.com/office/officeart/2005/8/layout/hierarchy2"/>
    <dgm:cxn modelId="{142DC865-5D58-4923-A8B1-1C18C3B38BE2}" type="presParOf" srcId="{C4D17F87-DD5A-4145-9CAF-4F6DF5B3347A}" destId="{10628782-E1D1-46A6-8EEC-51D0CA41BD54}" srcOrd="1" destOrd="0" presId="urn:microsoft.com/office/officeart/2005/8/layout/hierarchy2"/>
    <dgm:cxn modelId="{D6C8B470-0301-4423-8164-0B31A0B27F8B}" type="presParOf" srcId="{10628782-E1D1-46A6-8EEC-51D0CA41BD54}" destId="{D81F928D-AFA6-4560-B65A-1790C83197A2}" srcOrd="0" destOrd="0" presId="urn:microsoft.com/office/officeart/2005/8/layout/hierarchy2"/>
    <dgm:cxn modelId="{928F2672-9F76-4616-9B20-EE33A8B2334C}" type="presParOf" srcId="{D81F928D-AFA6-4560-B65A-1790C83197A2}" destId="{D1D9D4BD-A146-4100-91C3-1E3A0E19E699}" srcOrd="0" destOrd="0" presId="urn:microsoft.com/office/officeart/2005/8/layout/hierarchy2"/>
    <dgm:cxn modelId="{C47E4393-42C8-495B-89F3-D1EC0845E22E}" type="presParOf" srcId="{10628782-E1D1-46A6-8EEC-51D0CA41BD54}" destId="{127D6AD6-44AD-4B88-941E-CFF39C5A8D95}" srcOrd="1" destOrd="0" presId="urn:microsoft.com/office/officeart/2005/8/layout/hierarchy2"/>
    <dgm:cxn modelId="{CBBA632D-881E-415D-BF88-1E5D97BA8F51}" type="presParOf" srcId="{127D6AD6-44AD-4B88-941E-CFF39C5A8D95}" destId="{73AD37C5-C0AB-4E21-9593-C96345428CC0}" srcOrd="0" destOrd="0" presId="urn:microsoft.com/office/officeart/2005/8/layout/hierarchy2"/>
    <dgm:cxn modelId="{FA9B4910-9501-440B-B618-43E8FC36540C}" type="presParOf" srcId="{127D6AD6-44AD-4B88-941E-CFF39C5A8D95}" destId="{9E005A01-9C16-4067-8920-0452EC8056D1}" srcOrd="1" destOrd="0" presId="urn:microsoft.com/office/officeart/2005/8/layout/hierarchy2"/>
    <dgm:cxn modelId="{AD42AF18-44E7-4E5E-AAB0-73A5D3F5B398}" type="presParOf" srcId="{10628782-E1D1-46A6-8EEC-51D0CA41BD54}" destId="{E3195369-BBA2-4F8C-9917-E6D361E5C803}" srcOrd="2" destOrd="0" presId="urn:microsoft.com/office/officeart/2005/8/layout/hierarchy2"/>
    <dgm:cxn modelId="{9D101B7F-9262-49B5-B523-47FC38A98D6A}" type="presParOf" srcId="{E3195369-BBA2-4F8C-9917-E6D361E5C803}" destId="{C2DD2A40-2AF0-4B01-928E-8C9AD6585357}" srcOrd="0" destOrd="0" presId="urn:microsoft.com/office/officeart/2005/8/layout/hierarchy2"/>
    <dgm:cxn modelId="{B5DE0634-A486-4440-B9D2-7399CDE028B1}" type="presParOf" srcId="{10628782-E1D1-46A6-8EEC-51D0CA41BD54}" destId="{B8A0FACC-26A8-40DC-AAA8-6A7D085838B7}" srcOrd="3" destOrd="0" presId="urn:microsoft.com/office/officeart/2005/8/layout/hierarchy2"/>
    <dgm:cxn modelId="{BB4250CD-C4AC-4E6E-8755-38ACD722A79A}" type="presParOf" srcId="{B8A0FACC-26A8-40DC-AAA8-6A7D085838B7}" destId="{B2EC70E4-7E2F-4994-90E4-AF17EFA1A364}" srcOrd="0" destOrd="0" presId="urn:microsoft.com/office/officeart/2005/8/layout/hierarchy2"/>
    <dgm:cxn modelId="{783FCE20-3233-4DF6-8664-D952D37B5BDD}" type="presParOf" srcId="{B8A0FACC-26A8-40DC-AAA8-6A7D085838B7}" destId="{465C423C-81FA-4F56-AB9D-BFD441D746EC}" srcOrd="1" destOrd="0" presId="urn:microsoft.com/office/officeart/2005/8/layout/hierarchy2"/>
    <dgm:cxn modelId="{C91B5B4B-BF1D-4D11-98B7-70D509CFBEE9}" type="presParOf" srcId="{A4DC2F71-0C2C-41DB-B270-5C11DCD1C1D4}" destId="{4D8EA0B7-1195-4D7F-B133-167A89851BB6}" srcOrd="2" destOrd="0" presId="urn:microsoft.com/office/officeart/2005/8/layout/hierarchy2"/>
    <dgm:cxn modelId="{DC2638E8-4E8F-4CF1-9DCA-78ED8F4A572E}" type="presParOf" srcId="{4D8EA0B7-1195-4D7F-B133-167A89851BB6}" destId="{D5D32362-3B2A-4D83-91C0-FDDFB3E93D85}" srcOrd="0" destOrd="0" presId="urn:microsoft.com/office/officeart/2005/8/layout/hierarchy2"/>
    <dgm:cxn modelId="{0A70D981-1983-4369-877A-37AD65154463}" type="presParOf" srcId="{A4DC2F71-0C2C-41DB-B270-5C11DCD1C1D4}" destId="{284E8594-216D-4055-A756-BBF04D3ED6E4}" srcOrd="3" destOrd="0" presId="urn:microsoft.com/office/officeart/2005/8/layout/hierarchy2"/>
    <dgm:cxn modelId="{4B6103B5-4B46-430C-A52F-A531F8B6D32F}" type="presParOf" srcId="{284E8594-216D-4055-A756-BBF04D3ED6E4}" destId="{D9D34B0F-442A-4275-B497-78032AF4D9A7}" srcOrd="0" destOrd="0" presId="urn:microsoft.com/office/officeart/2005/8/layout/hierarchy2"/>
    <dgm:cxn modelId="{C05ADE92-3045-4C6A-A7D1-D97B7A5CACF8}" type="presParOf" srcId="{284E8594-216D-4055-A756-BBF04D3ED6E4}" destId="{32597A71-CC77-4354-BC62-6FE03CD67575}" srcOrd="1" destOrd="0" presId="urn:microsoft.com/office/officeart/2005/8/layout/hierarchy2"/>
    <dgm:cxn modelId="{E19DFCD9-66C1-4D73-A643-13A2418515EB}" type="presParOf" srcId="{32597A71-CC77-4354-BC62-6FE03CD67575}" destId="{F6F49B38-E7A2-4C67-8E03-D31EA0D26536}" srcOrd="0" destOrd="0" presId="urn:microsoft.com/office/officeart/2005/8/layout/hierarchy2"/>
    <dgm:cxn modelId="{2D912A17-1B7C-464D-9DB0-1733AAC10169}" type="presParOf" srcId="{F6F49B38-E7A2-4C67-8E03-D31EA0D26536}" destId="{AEC49778-8907-4B50-A4A5-32E07BFD2B87}" srcOrd="0" destOrd="0" presId="urn:microsoft.com/office/officeart/2005/8/layout/hierarchy2"/>
    <dgm:cxn modelId="{BF8C600C-D944-45B2-B069-AEC269D6D743}" type="presParOf" srcId="{32597A71-CC77-4354-BC62-6FE03CD67575}" destId="{5C39870B-D68F-4E9D-8DFD-B4A705762C5D}" srcOrd="1" destOrd="0" presId="urn:microsoft.com/office/officeart/2005/8/layout/hierarchy2"/>
    <dgm:cxn modelId="{4FBDD6B7-5E2B-4871-BCEF-2C6DC4D1B33F}" type="presParOf" srcId="{5C39870B-D68F-4E9D-8DFD-B4A705762C5D}" destId="{14157CBD-9679-4283-AD9C-1DC8FA370D59}" srcOrd="0" destOrd="0" presId="urn:microsoft.com/office/officeart/2005/8/layout/hierarchy2"/>
    <dgm:cxn modelId="{C74FEFE2-99ED-4726-88BA-403A0BBBF643}" type="presParOf" srcId="{5C39870B-D68F-4E9D-8DFD-B4A705762C5D}" destId="{861A9783-933A-431B-8B43-F56806055218}"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F8C21C-EA77-4231-918E-AB2D9C7FCEAE}" type="doc">
      <dgm:prSet loTypeId="urn:microsoft.com/office/officeart/2005/8/layout/cycle1" loCatId="cycle" qsTypeId="urn:microsoft.com/office/officeart/2005/8/quickstyle/simple3" qsCatId="simple" csTypeId="urn:microsoft.com/office/officeart/2005/8/colors/accent1_2" csCatId="accent1" phldr="1"/>
      <dgm:spPr/>
      <dgm:t>
        <a:bodyPr/>
        <a:lstStyle/>
        <a:p>
          <a:endParaRPr lang="en-GB"/>
        </a:p>
      </dgm:t>
    </dgm:pt>
    <dgm:pt modelId="{FAD6DFE8-2BB1-482C-8ACD-7C240C976A61}">
      <dgm:prSet phldrT="[Text]"/>
      <dgm:spPr/>
      <dgm:t>
        <a:bodyPr/>
        <a:lstStyle/>
        <a:p>
          <a:r>
            <a:rPr lang="en-GB" dirty="0" smtClean="0"/>
            <a:t> </a:t>
          </a:r>
          <a:endParaRPr lang="en-GB" dirty="0"/>
        </a:p>
      </dgm:t>
    </dgm:pt>
    <dgm:pt modelId="{DAD52CB7-5F34-4EA5-9A08-8504671B440B}" type="parTrans" cxnId="{9FECCBF9-CB6B-4CC7-B50F-633B3282FDAF}">
      <dgm:prSet/>
      <dgm:spPr/>
      <dgm:t>
        <a:bodyPr/>
        <a:lstStyle/>
        <a:p>
          <a:endParaRPr lang="en-GB"/>
        </a:p>
      </dgm:t>
    </dgm:pt>
    <dgm:pt modelId="{6C8FDDD4-FC6E-44FB-B87C-68190C4C7627}" type="sibTrans" cxnId="{9FECCBF9-CB6B-4CC7-B50F-633B3282FDAF}">
      <dgm:prSet/>
      <dgm:spPr/>
      <dgm:t>
        <a:bodyPr/>
        <a:lstStyle/>
        <a:p>
          <a:endParaRPr lang="en-GB"/>
        </a:p>
      </dgm:t>
    </dgm:pt>
    <dgm:pt modelId="{42331DD7-B14F-46D0-8006-E278D01B78CB}">
      <dgm:prSet phldrT="[Text]"/>
      <dgm:spPr/>
      <dgm:t>
        <a:bodyPr/>
        <a:lstStyle/>
        <a:p>
          <a:r>
            <a:rPr lang="en-GB" dirty="0" smtClean="0"/>
            <a:t> </a:t>
          </a:r>
          <a:endParaRPr lang="en-GB" dirty="0"/>
        </a:p>
      </dgm:t>
    </dgm:pt>
    <dgm:pt modelId="{9E88A15D-06B1-4192-9C3C-E635F5D026FC}" type="parTrans" cxnId="{73157032-6776-45A4-80A0-2B68D683C9EF}">
      <dgm:prSet/>
      <dgm:spPr/>
      <dgm:t>
        <a:bodyPr/>
        <a:lstStyle/>
        <a:p>
          <a:endParaRPr lang="en-GB"/>
        </a:p>
      </dgm:t>
    </dgm:pt>
    <dgm:pt modelId="{D6FB7B76-EC64-45F2-A326-378401F31CE7}" type="sibTrans" cxnId="{73157032-6776-45A4-80A0-2B68D683C9EF}">
      <dgm:prSet/>
      <dgm:spPr/>
      <dgm:t>
        <a:bodyPr/>
        <a:lstStyle/>
        <a:p>
          <a:endParaRPr lang="en-GB"/>
        </a:p>
      </dgm:t>
    </dgm:pt>
    <dgm:pt modelId="{87610C9F-78E1-4C94-B87D-E8624ABF3EED}">
      <dgm:prSet phldrT="[Text]"/>
      <dgm:spPr/>
      <dgm:t>
        <a:bodyPr/>
        <a:lstStyle/>
        <a:p>
          <a:r>
            <a:rPr lang="en-GB" dirty="0" smtClean="0"/>
            <a:t> </a:t>
          </a:r>
          <a:endParaRPr lang="en-GB" dirty="0"/>
        </a:p>
      </dgm:t>
    </dgm:pt>
    <dgm:pt modelId="{1E4F9008-897E-41C4-8B78-F6EA3B6F2CFC}" type="parTrans" cxnId="{C99BD63D-4135-433B-A1F8-668CC63AB171}">
      <dgm:prSet/>
      <dgm:spPr/>
      <dgm:t>
        <a:bodyPr/>
        <a:lstStyle/>
        <a:p>
          <a:endParaRPr lang="en-GB"/>
        </a:p>
      </dgm:t>
    </dgm:pt>
    <dgm:pt modelId="{1F512F91-72F0-4C61-A92E-2E31C2E6976F}" type="sibTrans" cxnId="{C99BD63D-4135-433B-A1F8-668CC63AB171}">
      <dgm:prSet/>
      <dgm:spPr/>
      <dgm:t>
        <a:bodyPr/>
        <a:lstStyle/>
        <a:p>
          <a:endParaRPr lang="en-GB"/>
        </a:p>
      </dgm:t>
    </dgm:pt>
    <dgm:pt modelId="{B442976A-5CAB-4E48-91E2-C916554FA1B9}">
      <dgm:prSet phldrT="[Text]"/>
      <dgm:spPr/>
      <dgm:t>
        <a:bodyPr/>
        <a:lstStyle/>
        <a:p>
          <a:r>
            <a:rPr lang="en-GB" dirty="0" smtClean="0"/>
            <a:t> </a:t>
          </a:r>
          <a:endParaRPr lang="en-GB" dirty="0"/>
        </a:p>
      </dgm:t>
    </dgm:pt>
    <dgm:pt modelId="{A17419BA-C073-4DBA-BF53-FED8172C74F3}" type="parTrans" cxnId="{CE1970F9-1760-4948-BDDC-6EC2B9B8CA8D}">
      <dgm:prSet/>
      <dgm:spPr/>
      <dgm:t>
        <a:bodyPr/>
        <a:lstStyle/>
        <a:p>
          <a:endParaRPr lang="en-GB"/>
        </a:p>
      </dgm:t>
    </dgm:pt>
    <dgm:pt modelId="{99F8FEE2-8C4D-4C49-989B-62877B0E4FCD}" type="sibTrans" cxnId="{CE1970F9-1760-4948-BDDC-6EC2B9B8CA8D}">
      <dgm:prSet/>
      <dgm:spPr/>
      <dgm:t>
        <a:bodyPr/>
        <a:lstStyle/>
        <a:p>
          <a:endParaRPr lang="en-GB"/>
        </a:p>
      </dgm:t>
    </dgm:pt>
    <dgm:pt modelId="{2F48D2CB-0B79-4DAA-A6E7-CF7292936D10}">
      <dgm:prSet phldrT="[Text]"/>
      <dgm:spPr/>
      <dgm:t>
        <a:bodyPr/>
        <a:lstStyle/>
        <a:p>
          <a:r>
            <a:rPr lang="en-GB" dirty="0" smtClean="0"/>
            <a:t> </a:t>
          </a:r>
          <a:endParaRPr lang="en-GB" dirty="0"/>
        </a:p>
      </dgm:t>
    </dgm:pt>
    <dgm:pt modelId="{F65321BE-6B0B-4C73-8D6C-3EC82A390F12}" type="parTrans" cxnId="{C86F6C37-9D07-44E5-8250-9D0BC5062DBA}">
      <dgm:prSet/>
      <dgm:spPr/>
      <dgm:t>
        <a:bodyPr/>
        <a:lstStyle/>
        <a:p>
          <a:endParaRPr lang="en-GB"/>
        </a:p>
      </dgm:t>
    </dgm:pt>
    <dgm:pt modelId="{8CEB7F27-5055-4EF1-9F07-A2742932F1B1}" type="sibTrans" cxnId="{C86F6C37-9D07-44E5-8250-9D0BC5062DBA}">
      <dgm:prSet/>
      <dgm:spPr/>
      <dgm:t>
        <a:bodyPr/>
        <a:lstStyle/>
        <a:p>
          <a:endParaRPr lang="en-GB"/>
        </a:p>
      </dgm:t>
    </dgm:pt>
    <dgm:pt modelId="{407EA29A-8F05-4104-9239-29FFA173E2C4}" type="pres">
      <dgm:prSet presAssocID="{9AF8C21C-EA77-4231-918E-AB2D9C7FCEAE}" presName="cycle" presStyleCnt="0">
        <dgm:presLayoutVars>
          <dgm:dir/>
          <dgm:resizeHandles val="exact"/>
        </dgm:presLayoutVars>
      </dgm:prSet>
      <dgm:spPr/>
      <dgm:t>
        <a:bodyPr/>
        <a:lstStyle/>
        <a:p>
          <a:endParaRPr lang="en-GB"/>
        </a:p>
      </dgm:t>
    </dgm:pt>
    <dgm:pt modelId="{C64A3662-FCBC-4DB4-ABA7-25F7D4AD0595}" type="pres">
      <dgm:prSet presAssocID="{FAD6DFE8-2BB1-482C-8ACD-7C240C976A61}" presName="dummy" presStyleCnt="0"/>
      <dgm:spPr/>
    </dgm:pt>
    <dgm:pt modelId="{AC6A88CA-7DA0-44B6-9404-FE236A086DC7}" type="pres">
      <dgm:prSet presAssocID="{FAD6DFE8-2BB1-482C-8ACD-7C240C976A61}" presName="node" presStyleLbl="revTx" presStyleIdx="0" presStyleCnt="5">
        <dgm:presLayoutVars>
          <dgm:bulletEnabled val="1"/>
        </dgm:presLayoutVars>
      </dgm:prSet>
      <dgm:spPr/>
      <dgm:t>
        <a:bodyPr/>
        <a:lstStyle/>
        <a:p>
          <a:endParaRPr lang="en-GB"/>
        </a:p>
      </dgm:t>
    </dgm:pt>
    <dgm:pt modelId="{A3B20E3C-F0C2-4228-9F3D-0F99A933220F}" type="pres">
      <dgm:prSet presAssocID="{6C8FDDD4-FC6E-44FB-B87C-68190C4C7627}" presName="sibTrans" presStyleLbl="node1" presStyleIdx="0" presStyleCnt="5"/>
      <dgm:spPr/>
      <dgm:t>
        <a:bodyPr/>
        <a:lstStyle/>
        <a:p>
          <a:endParaRPr lang="en-GB"/>
        </a:p>
      </dgm:t>
    </dgm:pt>
    <dgm:pt modelId="{30DBB052-D00C-41BD-A132-8FC8CD0B83AD}" type="pres">
      <dgm:prSet presAssocID="{42331DD7-B14F-46D0-8006-E278D01B78CB}" presName="dummy" presStyleCnt="0"/>
      <dgm:spPr/>
    </dgm:pt>
    <dgm:pt modelId="{41B8E029-267E-4DF7-88F6-DD0EB4A14265}" type="pres">
      <dgm:prSet presAssocID="{42331DD7-B14F-46D0-8006-E278D01B78CB}" presName="node" presStyleLbl="revTx" presStyleIdx="1" presStyleCnt="5">
        <dgm:presLayoutVars>
          <dgm:bulletEnabled val="1"/>
        </dgm:presLayoutVars>
      </dgm:prSet>
      <dgm:spPr/>
      <dgm:t>
        <a:bodyPr/>
        <a:lstStyle/>
        <a:p>
          <a:endParaRPr lang="en-GB"/>
        </a:p>
      </dgm:t>
    </dgm:pt>
    <dgm:pt modelId="{2AB62FAB-B876-48CE-8C5E-530BF5A15D7E}" type="pres">
      <dgm:prSet presAssocID="{D6FB7B76-EC64-45F2-A326-378401F31CE7}" presName="sibTrans" presStyleLbl="node1" presStyleIdx="1" presStyleCnt="5" custLinFactNeighborX="1023" custLinFactNeighborY="1006"/>
      <dgm:spPr/>
      <dgm:t>
        <a:bodyPr/>
        <a:lstStyle/>
        <a:p>
          <a:endParaRPr lang="en-GB"/>
        </a:p>
      </dgm:t>
    </dgm:pt>
    <dgm:pt modelId="{A0EAE21D-7534-4DF5-BF3E-9CE8B918DFA4}" type="pres">
      <dgm:prSet presAssocID="{87610C9F-78E1-4C94-B87D-E8624ABF3EED}" presName="dummy" presStyleCnt="0"/>
      <dgm:spPr/>
    </dgm:pt>
    <dgm:pt modelId="{1D3DCF7D-7343-4A4E-9A62-C74CC04DD1D2}" type="pres">
      <dgm:prSet presAssocID="{87610C9F-78E1-4C94-B87D-E8624ABF3EED}" presName="node" presStyleLbl="revTx" presStyleIdx="2" presStyleCnt="5">
        <dgm:presLayoutVars>
          <dgm:bulletEnabled val="1"/>
        </dgm:presLayoutVars>
      </dgm:prSet>
      <dgm:spPr/>
      <dgm:t>
        <a:bodyPr/>
        <a:lstStyle/>
        <a:p>
          <a:endParaRPr lang="en-GB"/>
        </a:p>
      </dgm:t>
    </dgm:pt>
    <dgm:pt modelId="{974BF476-E83E-42CB-8412-9CDB90613BDE}" type="pres">
      <dgm:prSet presAssocID="{1F512F91-72F0-4C61-A92E-2E31C2E6976F}" presName="sibTrans" presStyleLbl="node1" presStyleIdx="2" presStyleCnt="5"/>
      <dgm:spPr/>
      <dgm:t>
        <a:bodyPr/>
        <a:lstStyle/>
        <a:p>
          <a:endParaRPr lang="en-GB"/>
        </a:p>
      </dgm:t>
    </dgm:pt>
    <dgm:pt modelId="{8EB360CD-F53B-4379-82A4-8B6408211E04}" type="pres">
      <dgm:prSet presAssocID="{B442976A-5CAB-4E48-91E2-C916554FA1B9}" presName="dummy" presStyleCnt="0"/>
      <dgm:spPr/>
    </dgm:pt>
    <dgm:pt modelId="{B3BCA728-AF68-4E26-BC1D-57B9692969FF}" type="pres">
      <dgm:prSet presAssocID="{B442976A-5CAB-4E48-91E2-C916554FA1B9}" presName="node" presStyleLbl="revTx" presStyleIdx="3" presStyleCnt="5">
        <dgm:presLayoutVars>
          <dgm:bulletEnabled val="1"/>
        </dgm:presLayoutVars>
      </dgm:prSet>
      <dgm:spPr/>
      <dgm:t>
        <a:bodyPr/>
        <a:lstStyle/>
        <a:p>
          <a:endParaRPr lang="en-GB"/>
        </a:p>
      </dgm:t>
    </dgm:pt>
    <dgm:pt modelId="{970C976F-700D-4218-B66E-5E9A73B1337D}" type="pres">
      <dgm:prSet presAssocID="{99F8FEE2-8C4D-4C49-989B-62877B0E4FCD}" presName="sibTrans" presStyleLbl="node1" presStyleIdx="3" presStyleCnt="5"/>
      <dgm:spPr/>
      <dgm:t>
        <a:bodyPr/>
        <a:lstStyle/>
        <a:p>
          <a:endParaRPr lang="en-GB"/>
        </a:p>
      </dgm:t>
    </dgm:pt>
    <dgm:pt modelId="{6FF8FDFE-5979-4421-B5D3-6014B1DBE628}" type="pres">
      <dgm:prSet presAssocID="{2F48D2CB-0B79-4DAA-A6E7-CF7292936D10}" presName="dummy" presStyleCnt="0"/>
      <dgm:spPr/>
    </dgm:pt>
    <dgm:pt modelId="{63BF5A12-2143-4235-A47F-8D79ECACA282}" type="pres">
      <dgm:prSet presAssocID="{2F48D2CB-0B79-4DAA-A6E7-CF7292936D10}" presName="node" presStyleLbl="revTx" presStyleIdx="4" presStyleCnt="5">
        <dgm:presLayoutVars>
          <dgm:bulletEnabled val="1"/>
        </dgm:presLayoutVars>
      </dgm:prSet>
      <dgm:spPr/>
      <dgm:t>
        <a:bodyPr/>
        <a:lstStyle/>
        <a:p>
          <a:endParaRPr lang="en-GB"/>
        </a:p>
      </dgm:t>
    </dgm:pt>
    <dgm:pt modelId="{C4FF0070-E7E2-45E5-A382-6BD264AE4432}" type="pres">
      <dgm:prSet presAssocID="{8CEB7F27-5055-4EF1-9F07-A2742932F1B1}" presName="sibTrans" presStyleLbl="node1" presStyleIdx="4" presStyleCnt="5" custLinFactNeighborX="-303" custLinFactNeighborY="-648"/>
      <dgm:spPr/>
      <dgm:t>
        <a:bodyPr/>
        <a:lstStyle/>
        <a:p>
          <a:endParaRPr lang="en-GB"/>
        </a:p>
      </dgm:t>
    </dgm:pt>
  </dgm:ptLst>
  <dgm:cxnLst>
    <dgm:cxn modelId="{C3E8597B-AB59-4CD8-B1A4-937724A30C00}" type="presOf" srcId="{B442976A-5CAB-4E48-91E2-C916554FA1B9}" destId="{B3BCA728-AF68-4E26-BC1D-57B9692969FF}" srcOrd="0" destOrd="0" presId="urn:microsoft.com/office/officeart/2005/8/layout/cycle1"/>
    <dgm:cxn modelId="{24075F96-57D6-4D4E-90A3-F97C9A854B24}" type="presOf" srcId="{8CEB7F27-5055-4EF1-9F07-A2742932F1B1}" destId="{C4FF0070-E7E2-45E5-A382-6BD264AE4432}" srcOrd="0" destOrd="0" presId="urn:microsoft.com/office/officeart/2005/8/layout/cycle1"/>
    <dgm:cxn modelId="{178F060C-FACE-49E1-B826-C707A5260ECC}" type="presOf" srcId="{FAD6DFE8-2BB1-482C-8ACD-7C240C976A61}" destId="{AC6A88CA-7DA0-44B6-9404-FE236A086DC7}" srcOrd="0" destOrd="0" presId="urn:microsoft.com/office/officeart/2005/8/layout/cycle1"/>
    <dgm:cxn modelId="{916DA9A1-1106-4499-8649-2080C5B61A07}" type="presOf" srcId="{1F512F91-72F0-4C61-A92E-2E31C2E6976F}" destId="{974BF476-E83E-42CB-8412-9CDB90613BDE}" srcOrd="0" destOrd="0" presId="urn:microsoft.com/office/officeart/2005/8/layout/cycle1"/>
    <dgm:cxn modelId="{1A3D257F-9770-4890-8044-253CCDDC5340}" type="presOf" srcId="{99F8FEE2-8C4D-4C49-989B-62877B0E4FCD}" destId="{970C976F-700D-4218-B66E-5E9A73B1337D}" srcOrd="0" destOrd="0" presId="urn:microsoft.com/office/officeart/2005/8/layout/cycle1"/>
    <dgm:cxn modelId="{B9C51D9A-0F4D-4995-892D-7018988E39A8}" type="presOf" srcId="{87610C9F-78E1-4C94-B87D-E8624ABF3EED}" destId="{1D3DCF7D-7343-4A4E-9A62-C74CC04DD1D2}" srcOrd="0" destOrd="0" presId="urn:microsoft.com/office/officeart/2005/8/layout/cycle1"/>
    <dgm:cxn modelId="{DD671BAB-62B4-4FCC-901B-2C0788941958}" type="presOf" srcId="{6C8FDDD4-FC6E-44FB-B87C-68190C4C7627}" destId="{A3B20E3C-F0C2-4228-9F3D-0F99A933220F}" srcOrd="0" destOrd="0" presId="urn:microsoft.com/office/officeart/2005/8/layout/cycle1"/>
    <dgm:cxn modelId="{C3401C56-9EAA-4EAC-B677-4EB9D0AD0805}" type="presOf" srcId="{42331DD7-B14F-46D0-8006-E278D01B78CB}" destId="{41B8E029-267E-4DF7-88F6-DD0EB4A14265}" srcOrd="0" destOrd="0" presId="urn:microsoft.com/office/officeart/2005/8/layout/cycle1"/>
    <dgm:cxn modelId="{C86F6C37-9D07-44E5-8250-9D0BC5062DBA}" srcId="{9AF8C21C-EA77-4231-918E-AB2D9C7FCEAE}" destId="{2F48D2CB-0B79-4DAA-A6E7-CF7292936D10}" srcOrd="4" destOrd="0" parTransId="{F65321BE-6B0B-4C73-8D6C-3EC82A390F12}" sibTransId="{8CEB7F27-5055-4EF1-9F07-A2742932F1B1}"/>
    <dgm:cxn modelId="{554EE1EB-2499-41F3-986E-88936075FC94}" type="presOf" srcId="{9AF8C21C-EA77-4231-918E-AB2D9C7FCEAE}" destId="{407EA29A-8F05-4104-9239-29FFA173E2C4}" srcOrd="0" destOrd="0" presId="urn:microsoft.com/office/officeart/2005/8/layout/cycle1"/>
    <dgm:cxn modelId="{F6BA6295-AEA6-4B18-852A-3EE7B30BD45E}" type="presOf" srcId="{D6FB7B76-EC64-45F2-A326-378401F31CE7}" destId="{2AB62FAB-B876-48CE-8C5E-530BF5A15D7E}" srcOrd="0" destOrd="0" presId="urn:microsoft.com/office/officeart/2005/8/layout/cycle1"/>
    <dgm:cxn modelId="{C99BD63D-4135-433B-A1F8-668CC63AB171}" srcId="{9AF8C21C-EA77-4231-918E-AB2D9C7FCEAE}" destId="{87610C9F-78E1-4C94-B87D-E8624ABF3EED}" srcOrd="2" destOrd="0" parTransId="{1E4F9008-897E-41C4-8B78-F6EA3B6F2CFC}" sibTransId="{1F512F91-72F0-4C61-A92E-2E31C2E6976F}"/>
    <dgm:cxn modelId="{73157032-6776-45A4-80A0-2B68D683C9EF}" srcId="{9AF8C21C-EA77-4231-918E-AB2D9C7FCEAE}" destId="{42331DD7-B14F-46D0-8006-E278D01B78CB}" srcOrd="1" destOrd="0" parTransId="{9E88A15D-06B1-4192-9C3C-E635F5D026FC}" sibTransId="{D6FB7B76-EC64-45F2-A326-378401F31CE7}"/>
    <dgm:cxn modelId="{CE1970F9-1760-4948-BDDC-6EC2B9B8CA8D}" srcId="{9AF8C21C-EA77-4231-918E-AB2D9C7FCEAE}" destId="{B442976A-5CAB-4E48-91E2-C916554FA1B9}" srcOrd="3" destOrd="0" parTransId="{A17419BA-C073-4DBA-BF53-FED8172C74F3}" sibTransId="{99F8FEE2-8C4D-4C49-989B-62877B0E4FCD}"/>
    <dgm:cxn modelId="{9FECCBF9-CB6B-4CC7-B50F-633B3282FDAF}" srcId="{9AF8C21C-EA77-4231-918E-AB2D9C7FCEAE}" destId="{FAD6DFE8-2BB1-482C-8ACD-7C240C976A61}" srcOrd="0" destOrd="0" parTransId="{DAD52CB7-5F34-4EA5-9A08-8504671B440B}" sibTransId="{6C8FDDD4-FC6E-44FB-B87C-68190C4C7627}"/>
    <dgm:cxn modelId="{61C71FD5-CF14-403A-BF06-B7246A952BC9}" type="presOf" srcId="{2F48D2CB-0B79-4DAA-A6E7-CF7292936D10}" destId="{63BF5A12-2143-4235-A47F-8D79ECACA282}" srcOrd="0" destOrd="0" presId="urn:microsoft.com/office/officeart/2005/8/layout/cycle1"/>
    <dgm:cxn modelId="{EF015C0B-B7A2-4382-9A86-076A61730886}" type="presParOf" srcId="{407EA29A-8F05-4104-9239-29FFA173E2C4}" destId="{C64A3662-FCBC-4DB4-ABA7-25F7D4AD0595}" srcOrd="0" destOrd="0" presId="urn:microsoft.com/office/officeart/2005/8/layout/cycle1"/>
    <dgm:cxn modelId="{94294F88-5B1D-4029-8441-A16FDB4CE384}" type="presParOf" srcId="{407EA29A-8F05-4104-9239-29FFA173E2C4}" destId="{AC6A88CA-7DA0-44B6-9404-FE236A086DC7}" srcOrd="1" destOrd="0" presId="urn:microsoft.com/office/officeart/2005/8/layout/cycle1"/>
    <dgm:cxn modelId="{A9D0E58D-614E-49CD-8FB3-C2CAA6204849}" type="presParOf" srcId="{407EA29A-8F05-4104-9239-29FFA173E2C4}" destId="{A3B20E3C-F0C2-4228-9F3D-0F99A933220F}" srcOrd="2" destOrd="0" presId="urn:microsoft.com/office/officeart/2005/8/layout/cycle1"/>
    <dgm:cxn modelId="{C09DF5AB-B68D-496A-BED2-8F6FCD19981A}" type="presParOf" srcId="{407EA29A-8F05-4104-9239-29FFA173E2C4}" destId="{30DBB052-D00C-41BD-A132-8FC8CD0B83AD}" srcOrd="3" destOrd="0" presId="urn:microsoft.com/office/officeart/2005/8/layout/cycle1"/>
    <dgm:cxn modelId="{E6518D05-44CB-4179-8322-A35D751D76C0}" type="presParOf" srcId="{407EA29A-8F05-4104-9239-29FFA173E2C4}" destId="{41B8E029-267E-4DF7-88F6-DD0EB4A14265}" srcOrd="4" destOrd="0" presId="urn:microsoft.com/office/officeart/2005/8/layout/cycle1"/>
    <dgm:cxn modelId="{114B84E5-F8A4-4AA5-93F6-9CA33BCD9A9C}" type="presParOf" srcId="{407EA29A-8F05-4104-9239-29FFA173E2C4}" destId="{2AB62FAB-B876-48CE-8C5E-530BF5A15D7E}" srcOrd="5" destOrd="0" presId="urn:microsoft.com/office/officeart/2005/8/layout/cycle1"/>
    <dgm:cxn modelId="{B10F0DFC-8556-40FD-9440-E3D382E5A109}" type="presParOf" srcId="{407EA29A-8F05-4104-9239-29FFA173E2C4}" destId="{A0EAE21D-7534-4DF5-BF3E-9CE8B918DFA4}" srcOrd="6" destOrd="0" presId="urn:microsoft.com/office/officeart/2005/8/layout/cycle1"/>
    <dgm:cxn modelId="{7E14EAC3-61A2-4138-AF03-95D66EA4B995}" type="presParOf" srcId="{407EA29A-8F05-4104-9239-29FFA173E2C4}" destId="{1D3DCF7D-7343-4A4E-9A62-C74CC04DD1D2}" srcOrd="7" destOrd="0" presId="urn:microsoft.com/office/officeart/2005/8/layout/cycle1"/>
    <dgm:cxn modelId="{19CFB1F8-A750-4128-87A7-99B107671A9C}" type="presParOf" srcId="{407EA29A-8F05-4104-9239-29FFA173E2C4}" destId="{974BF476-E83E-42CB-8412-9CDB90613BDE}" srcOrd="8" destOrd="0" presId="urn:microsoft.com/office/officeart/2005/8/layout/cycle1"/>
    <dgm:cxn modelId="{9A2F271A-1748-4F19-BEC0-F4F45765E6B5}" type="presParOf" srcId="{407EA29A-8F05-4104-9239-29FFA173E2C4}" destId="{8EB360CD-F53B-4379-82A4-8B6408211E04}" srcOrd="9" destOrd="0" presId="urn:microsoft.com/office/officeart/2005/8/layout/cycle1"/>
    <dgm:cxn modelId="{13634F7B-5C53-4315-8496-5BE380C8FDAA}" type="presParOf" srcId="{407EA29A-8F05-4104-9239-29FFA173E2C4}" destId="{B3BCA728-AF68-4E26-BC1D-57B9692969FF}" srcOrd="10" destOrd="0" presId="urn:microsoft.com/office/officeart/2005/8/layout/cycle1"/>
    <dgm:cxn modelId="{C21949D7-3F6A-4A50-BB6F-0BB276274F31}" type="presParOf" srcId="{407EA29A-8F05-4104-9239-29FFA173E2C4}" destId="{970C976F-700D-4218-B66E-5E9A73B1337D}" srcOrd="11" destOrd="0" presId="urn:microsoft.com/office/officeart/2005/8/layout/cycle1"/>
    <dgm:cxn modelId="{3C014A70-BE15-414F-97ED-DC0F9FD72077}" type="presParOf" srcId="{407EA29A-8F05-4104-9239-29FFA173E2C4}" destId="{6FF8FDFE-5979-4421-B5D3-6014B1DBE628}" srcOrd="12" destOrd="0" presId="urn:microsoft.com/office/officeart/2005/8/layout/cycle1"/>
    <dgm:cxn modelId="{8C0B16D5-BF1C-41FA-ACBB-3341C6198029}" type="presParOf" srcId="{407EA29A-8F05-4104-9239-29FFA173E2C4}" destId="{63BF5A12-2143-4235-A47F-8D79ECACA282}" srcOrd="13" destOrd="0" presId="urn:microsoft.com/office/officeart/2005/8/layout/cycle1"/>
    <dgm:cxn modelId="{B9A84B3A-DCA6-4341-92F1-1A9F22D5AFDC}" type="presParOf" srcId="{407EA29A-8F05-4104-9239-29FFA173E2C4}" destId="{C4FF0070-E7E2-45E5-A382-6BD264AE4432}"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AF8C21C-EA77-4231-918E-AB2D9C7FCEAE}" type="doc">
      <dgm:prSet loTypeId="urn:microsoft.com/office/officeart/2005/8/layout/cycle1" loCatId="cycle" qsTypeId="urn:microsoft.com/office/officeart/2005/8/quickstyle/simple3" qsCatId="simple" csTypeId="urn:microsoft.com/office/officeart/2005/8/colors/accent1_2" csCatId="accent1" phldr="1"/>
      <dgm:spPr/>
      <dgm:t>
        <a:bodyPr/>
        <a:lstStyle/>
        <a:p>
          <a:endParaRPr lang="en-GB"/>
        </a:p>
      </dgm:t>
    </dgm:pt>
    <dgm:pt modelId="{FAD6DFE8-2BB1-482C-8ACD-7C240C976A61}">
      <dgm:prSet phldrT="[Text]"/>
      <dgm:spPr/>
      <dgm:t>
        <a:bodyPr/>
        <a:lstStyle/>
        <a:p>
          <a:r>
            <a:rPr lang="en-GB" dirty="0" smtClean="0"/>
            <a:t> </a:t>
          </a:r>
          <a:endParaRPr lang="en-GB" dirty="0"/>
        </a:p>
      </dgm:t>
    </dgm:pt>
    <dgm:pt modelId="{DAD52CB7-5F34-4EA5-9A08-8504671B440B}" type="parTrans" cxnId="{9FECCBF9-CB6B-4CC7-B50F-633B3282FDAF}">
      <dgm:prSet/>
      <dgm:spPr/>
      <dgm:t>
        <a:bodyPr/>
        <a:lstStyle/>
        <a:p>
          <a:endParaRPr lang="en-GB"/>
        </a:p>
      </dgm:t>
    </dgm:pt>
    <dgm:pt modelId="{6C8FDDD4-FC6E-44FB-B87C-68190C4C7627}" type="sibTrans" cxnId="{9FECCBF9-CB6B-4CC7-B50F-633B3282FDAF}">
      <dgm:prSet/>
      <dgm:spPr/>
      <dgm:t>
        <a:bodyPr/>
        <a:lstStyle/>
        <a:p>
          <a:endParaRPr lang="en-GB"/>
        </a:p>
      </dgm:t>
    </dgm:pt>
    <dgm:pt modelId="{42331DD7-B14F-46D0-8006-E278D01B78CB}">
      <dgm:prSet phldrT="[Text]"/>
      <dgm:spPr/>
      <dgm:t>
        <a:bodyPr/>
        <a:lstStyle/>
        <a:p>
          <a:r>
            <a:rPr lang="en-GB" dirty="0" smtClean="0"/>
            <a:t> </a:t>
          </a:r>
          <a:endParaRPr lang="en-GB" dirty="0"/>
        </a:p>
      </dgm:t>
    </dgm:pt>
    <dgm:pt modelId="{9E88A15D-06B1-4192-9C3C-E635F5D026FC}" type="parTrans" cxnId="{73157032-6776-45A4-80A0-2B68D683C9EF}">
      <dgm:prSet/>
      <dgm:spPr/>
      <dgm:t>
        <a:bodyPr/>
        <a:lstStyle/>
        <a:p>
          <a:endParaRPr lang="en-GB"/>
        </a:p>
      </dgm:t>
    </dgm:pt>
    <dgm:pt modelId="{D6FB7B76-EC64-45F2-A326-378401F31CE7}" type="sibTrans" cxnId="{73157032-6776-45A4-80A0-2B68D683C9EF}">
      <dgm:prSet/>
      <dgm:spPr/>
      <dgm:t>
        <a:bodyPr/>
        <a:lstStyle/>
        <a:p>
          <a:endParaRPr lang="en-GB"/>
        </a:p>
      </dgm:t>
    </dgm:pt>
    <dgm:pt modelId="{87610C9F-78E1-4C94-B87D-E8624ABF3EED}">
      <dgm:prSet phldrT="[Text]"/>
      <dgm:spPr/>
      <dgm:t>
        <a:bodyPr/>
        <a:lstStyle/>
        <a:p>
          <a:r>
            <a:rPr lang="en-GB" dirty="0" smtClean="0"/>
            <a:t> </a:t>
          </a:r>
          <a:endParaRPr lang="en-GB" dirty="0"/>
        </a:p>
      </dgm:t>
    </dgm:pt>
    <dgm:pt modelId="{1E4F9008-897E-41C4-8B78-F6EA3B6F2CFC}" type="parTrans" cxnId="{C99BD63D-4135-433B-A1F8-668CC63AB171}">
      <dgm:prSet/>
      <dgm:spPr/>
      <dgm:t>
        <a:bodyPr/>
        <a:lstStyle/>
        <a:p>
          <a:endParaRPr lang="en-GB"/>
        </a:p>
      </dgm:t>
    </dgm:pt>
    <dgm:pt modelId="{1F512F91-72F0-4C61-A92E-2E31C2E6976F}" type="sibTrans" cxnId="{C99BD63D-4135-433B-A1F8-668CC63AB171}">
      <dgm:prSet/>
      <dgm:spPr/>
      <dgm:t>
        <a:bodyPr/>
        <a:lstStyle/>
        <a:p>
          <a:endParaRPr lang="en-GB"/>
        </a:p>
      </dgm:t>
    </dgm:pt>
    <dgm:pt modelId="{B442976A-5CAB-4E48-91E2-C916554FA1B9}">
      <dgm:prSet phldrT="[Text]"/>
      <dgm:spPr/>
      <dgm:t>
        <a:bodyPr/>
        <a:lstStyle/>
        <a:p>
          <a:r>
            <a:rPr lang="en-GB" dirty="0" smtClean="0"/>
            <a:t> </a:t>
          </a:r>
          <a:endParaRPr lang="en-GB" dirty="0"/>
        </a:p>
      </dgm:t>
    </dgm:pt>
    <dgm:pt modelId="{A17419BA-C073-4DBA-BF53-FED8172C74F3}" type="parTrans" cxnId="{CE1970F9-1760-4948-BDDC-6EC2B9B8CA8D}">
      <dgm:prSet/>
      <dgm:spPr/>
      <dgm:t>
        <a:bodyPr/>
        <a:lstStyle/>
        <a:p>
          <a:endParaRPr lang="en-GB"/>
        </a:p>
      </dgm:t>
    </dgm:pt>
    <dgm:pt modelId="{99F8FEE2-8C4D-4C49-989B-62877B0E4FCD}" type="sibTrans" cxnId="{CE1970F9-1760-4948-BDDC-6EC2B9B8CA8D}">
      <dgm:prSet/>
      <dgm:spPr/>
      <dgm:t>
        <a:bodyPr/>
        <a:lstStyle/>
        <a:p>
          <a:endParaRPr lang="en-GB"/>
        </a:p>
      </dgm:t>
    </dgm:pt>
    <dgm:pt modelId="{2F48D2CB-0B79-4DAA-A6E7-CF7292936D10}">
      <dgm:prSet phldrT="[Text]"/>
      <dgm:spPr/>
      <dgm:t>
        <a:bodyPr/>
        <a:lstStyle/>
        <a:p>
          <a:r>
            <a:rPr lang="en-GB" dirty="0" smtClean="0"/>
            <a:t> </a:t>
          </a:r>
          <a:endParaRPr lang="en-GB" dirty="0"/>
        </a:p>
      </dgm:t>
    </dgm:pt>
    <dgm:pt modelId="{F65321BE-6B0B-4C73-8D6C-3EC82A390F12}" type="parTrans" cxnId="{C86F6C37-9D07-44E5-8250-9D0BC5062DBA}">
      <dgm:prSet/>
      <dgm:spPr/>
      <dgm:t>
        <a:bodyPr/>
        <a:lstStyle/>
        <a:p>
          <a:endParaRPr lang="en-GB"/>
        </a:p>
      </dgm:t>
    </dgm:pt>
    <dgm:pt modelId="{8CEB7F27-5055-4EF1-9F07-A2742932F1B1}" type="sibTrans" cxnId="{C86F6C37-9D07-44E5-8250-9D0BC5062DBA}">
      <dgm:prSet/>
      <dgm:spPr/>
      <dgm:t>
        <a:bodyPr/>
        <a:lstStyle/>
        <a:p>
          <a:endParaRPr lang="en-GB"/>
        </a:p>
      </dgm:t>
    </dgm:pt>
    <dgm:pt modelId="{407EA29A-8F05-4104-9239-29FFA173E2C4}" type="pres">
      <dgm:prSet presAssocID="{9AF8C21C-EA77-4231-918E-AB2D9C7FCEAE}" presName="cycle" presStyleCnt="0">
        <dgm:presLayoutVars>
          <dgm:dir/>
          <dgm:resizeHandles val="exact"/>
        </dgm:presLayoutVars>
      </dgm:prSet>
      <dgm:spPr/>
      <dgm:t>
        <a:bodyPr/>
        <a:lstStyle/>
        <a:p>
          <a:endParaRPr lang="en-GB"/>
        </a:p>
      </dgm:t>
    </dgm:pt>
    <dgm:pt modelId="{C64A3662-FCBC-4DB4-ABA7-25F7D4AD0595}" type="pres">
      <dgm:prSet presAssocID="{FAD6DFE8-2BB1-482C-8ACD-7C240C976A61}" presName="dummy" presStyleCnt="0"/>
      <dgm:spPr/>
    </dgm:pt>
    <dgm:pt modelId="{AC6A88CA-7DA0-44B6-9404-FE236A086DC7}" type="pres">
      <dgm:prSet presAssocID="{FAD6DFE8-2BB1-482C-8ACD-7C240C976A61}" presName="node" presStyleLbl="revTx" presStyleIdx="0" presStyleCnt="5">
        <dgm:presLayoutVars>
          <dgm:bulletEnabled val="1"/>
        </dgm:presLayoutVars>
      </dgm:prSet>
      <dgm:spPr/>
      <dgm:t>
        <a:bodyPr/>
        <a:lstStyle/>
        <a:p>
          <a:endParaRPr lang="en-GB"/>
        </a:p>
      </dgm:t>
    </dgm:pt>
    <dgm:pt modelId="{A3B20E3C-F0C2-4228-9F3D-0F99A933220F}" type="pres">
      <dgm:prSet presAssocID="{6C8FDDD4-FC6E-44FB-B87C-68190C4C7627}" presName="sibTrans" presStyleLbl="node1" presStyleIdx="0" presStyleCnt="5"/>
      <dgm:spPr/>
      <dgm:t>
        <a:bodyPr/>
        <a:lstStyle/>
        <a:p>
          <a:endParaRPr lang="en-GB"/>
        </a:p>
      </dgm:t>
    </dgm:pt>
    <dgm:pt modelId="{30DBB052-D00C-41BD-A132-8FC8CD0B83AD}" type="pres">
      <dgm:prSet presAssocID="{42331DD7-B14F-46D0-8006-E278D01B78CB}" presName="dummy" presStyleCnt="0"/>
      <dgm:spPr/>
    </dgm:pt>
    <dgm:pt modelId="{41B8E029-267E-4DF7-88F6-DD0EB4A14265}" type="pres">
      <dgm:prSet presAssocID="{42331DD7-B14F-46D0-8006-E278D01B78CB}" presName="node" presStyleLbl="revTx" presStyleIdx="1" presStyleCnt="5">
        <dgm:presLayoutVars>
          <dgm:bulletEnabled val="1"/>
        </dgm:presLayoutVars>
      </dgm:prSet>
      <dgm:spPr/>
      <dgm:t>
        <a:bodyPr/>
        <a:lstStyle/>
        <a:p>
          <a:endParaRPr lang="en-GB"/>
        </a:p>
      </dgm:t>
    </dgm:pt>
    <dgm:pt modelId="{2AB62FAB-B876-48CE-8C5E-530BF5A15D7E}" type="pres">
      <dgm:prSet presAssocID="{D6FB7B76-EC64-45F2-A326-378401F31CE7}" presName="sibTrans" presStyleLbl="node1" presStyleIdx="1" presStyleCnt="5" custLinFactNeighborX="1023" custLinFactNeighborY="1006"/>
      <dgm:spPr/>
      <dgm:t>
        <a:bodyPr/>
        <a:lstStyle/>
        <a:p>
          <a:endParaRPr lang="en-GB"/>
        </a:p>
      </dgm:t>
    </dgm:pt>
    <dgm:pt modelId="{A0EAE21D-7534-4DF5-BF3E-9CE8B918DFA4}" type="pres">
      <dgm:prSet presAssocID="{87610C9F-78E1-4C94-B87D-E8624ABF3EED}" presName="dummy" presStyleCnt="0"/>
      <dgm:spPr/>
    </dgm:pt>
    <dgm:pt modelId="{1D3DCF7D-7343-4A4E-9A62-C74CC04DD1D2}" type="pres">
      <dgm:prSet presAssocID="{87610C9F-78E1-4C94-B87D-E8624ABF3EED}" presName="node" presStyleLbl="revTx" presStyleIdx="2" presStyleCnt="5">
        <dgm:presLayoutVars>
          <dgm:bulletEnabled val="1"/>
        </dgm:presLayoutVars>
      </dgm:prSet>
      <dgm:spPr/>
      <dgm:t>
        <a:bodyPr/>
        <a:lstStyle/>
        <a:p>
          <a:endParaRPr lang="en-GB"/>
        </a:p>
      </dgm:t>
    </dgm:pt>
    <dgm:pt modelId="{974BF476-E83E-42CB-8412-9CDB90613BDE}" type="pres">
      <dgm:prSet presAssocID="{1F512F91-72F0-4C61-A92E-2E31C2E6976F}" presName="sibTrans" presStyleLbl="node1" presStyleIdx="2" presStyleCnt="5"/>
      <dgm:spPr/>
      <dgm:t>
        <a:bodyPr/>
        <a:lstStyle/>
        <a:p>
          <a:endParaRPr lang="en-GB"/>
        </a:p>
      </dgm:t>
    </dgm:pt>
    <dgm:pt modelId="{8EB360CD-F53B-4379-82A4-8B6408211E04}" type="pres">
      <dgm:prSet presAssocID="{B442976A-5CAB-4E48-91E2-C916554FA1B9}" presName="dummy" presStyleCnt="0"/>
      <dgm:spPr/>
    </dgm:pt>
    <dgm:pt modelId="{B3BCA728-AF68-4E26-BC1D-57B9692969FF}" type="pres">
      <dgm:prSet presAssocID="{B442976A-5CAB-4E48-91E2-C916554FA1B9}" presName="node" presStyleLbl="revTx" presStyleIdx="3" presStyleCnt="5">
        <dgm:presLayoutVars>
          <dgm:bulletEnabled val="1"/>
        </dgm:presLayoutVars>
      </dgm:prSet>
      <dgm:spPr/>
      <dgm:t>
        <a:bodyPr/>
        <a:lstStyle/>
        <a:p>
          <a:endParaRPr lang="en-GB"/>
        </a:p>
      </dgm:t>
    </dgm:pt>
    <dgm:pt modelId="{970C976F-700D-4218-B66E-5E9A73B1337D}" type="pres">
      <dgm:prSet presAssocID="{99F8FEE2-8C4D-4C49-989B-62877B0E4FCD}" presName="sibTrans" presStyleLbl="node1" presStyleIdx="3" presStyleCnt="5"/>
      <dgm:spPr/>
      <dgm:t>
        <a:bodyPr/>
        <a:lstStyle/>
        <a:p>
          <a:endParaRPr lang="en-GB"/>
        </a:p>
      </dgm:t>
    </dgm:pt>
    <dgm:pt modelId="{6FF8FDFE-5979-4421-B5D3-6014B1DBE628}" type="pres">
      <dgm:prSet presAssocID="{2F48D2CB-0B79-4DAA-A6E7-CF7292936D10}" presName="dummy" presStyleCnt="0"/>
      <dgm:spPr/>
    </dgm:pt>
    <dgm:pt modelId="{63BF5A12-2143-4235-A47F-8D79ECACA282}" type="pres">
      <dgm:prSet presAssocID="{2F48D2CB-0B79-4DAA-A6E7-CF7292936D10}" presName="node" presStyleLbl="revTx" presStyleIdx="4" presStyleCnt="5">
        <dgm:presLayoutVars>
          <dgm:bulletEnabled val="1"/>
        </dgm:presLayoutVars>
      </dgm:prSet>
      <dgm:spPr/>
      <dgm:t>
        <a:bodyPr/>
        <a:lstStyle/>
        <a:p>
          <a:endParaRPr lang="en-GB"/>
        </a:p>
      </dgm:t>
    </dgm:pt>
    <dgm:pt modelId="{C4FF0070-E7E2-45E5-A382-6BD264AE4432}" type="pres">
      <dgm:prSet presAssocID="{8CEB7F27-5055-4EF1-9F07-A2742932F1B1}" presName="sibTrans" presStyleLbl="node1" presStyleIdx="4" presStyleCnt="5" custLinFactNeighborX="-303" custLinFactNeighborY="-648"/>
      <dgm:spPr/>
      <dgm:t>
        <a:bodyPr/>
        <a:lstStyle/>
        <a:p>
          <a:endParaRPr lang="en-GB"/>
        </a:p>
      </dgm:t>
    </dgm:pt>
  </dgm:ptLst>
  <dgm:cxnLst>
    <dgm:cxn modelId="{C99BD63D-4135-433B-A1F8-668CC63AB171}" srcId="{9AF8C21C-EA77-4231-918E-AB2D9C7FCEAE}" destId="{87610C9F-78E1-4C94-B87D-E8624ABF3EED}" srcOrd="2" destOrd="0" parTransId="{1E4F9008-897E-41C4-8B78-F6EA3B6F2CFC}" sibTransId="{1F512F91-72F0-4C61-A92E-2E31C2E6976F}"/>
    <dgm:cxn modelId="{49CDF2A0-D744-4BAD-9129-6A532594DB16}" type="presOf" srcId="{9AF8C21C-EA77-4231-918E-AB2D9C7FCEAE}" destId="{407EA29A-8F05-4104-9239-29FFA173E2C4}" srcOrd="0" destOrd="0" presId="urn:microsoft.com/office/officeart/2005/8/layout/cycle1"/>
    <dgm:cxn modelId="{73157032-6776-45A4-80A0-2B68D683C9EF}" srcId="{9AF8C21C-EA77-4231-918E-AB2D9C7FCEAE}" destId="{42331DD7-B14F-46D0-8006-E278D01B78CB}" srcOrd="1" destOrd="0" parTransId="{9E88A15D-06B1-4192-9C3C-E635F5D026FC}" sibTransId="{D6FB7B76-EC64-45F2-A326-378401F31CE7}"/>
    <dgm:cxn modelId="{31009625-EDD8-4611-8812-153A0FA038D4}" type="presOf" srcId="{2F48D2CB-0B79-4DAA-A6E7-CF7292936D10}" destId="{63BF5A12-2143-4235-A47F-8D79ECACA282}" srcOrd="0" destOrd="0" presId="urn:microsoft.com/office/officeart/2005/8/layout/cycle1"/>
    <dgm:cxn modelId="{A09FB382-426F-4CFC-970A-36BDE357C621}" type="presOf" srcId="{D6FB7B76-EC64-45F2-A326-378401F31CE7}" destId="{2AB62FAB-B876-48CE-8C5E-530BF5A15D7E}" srcOrd="0" destOrd="0" presId="urn:microsoft.com/office/officeart/2005/8/layout/cycle1"/>
    <dgm:cxn modelId="{C7AA4126-5CCF-4AB9-ADE9-A724E522B5AA}" type="presOf" srcId="{87610C9F-78E1-4C94-B87D-E8624ABF3EED}" destId="{1D3DCF7D-7343-4A4E-9A62-C74CC04DD1D2}" srcOrd="0" destOrd="0" presId="urn:microsoft.com/office/officeart/2005/8/layout/cycle1"/>
    <dgm:cxn modelId="{1B699D9A-BC0A-4012-9BC5-9A6DB4095A16}" type="presOf" srcId="{FAD6DFE8-2BB1-482C-8ACD-7C240C976A61}" destId="{AC6A88CA-7DA0-44B6-9404-FE236A086DC7}" srcOrd="0" destOrd="0" presId="urn:microsoft.com/office/officeart/2005/8/layout/cycle1"/>
    <dgm:cxn modelId="{C86F6C37-9D07-44E5-8250-9D0BC5062DBA}" srcId="{9AF8C21C-EA77-4231-918E-AB2D9C7FCEAE}" destId="{2F48D2CB-0B79-4DAA-A6E7-CF7292936D10}" srcOrd="4" destOrd="0" parTransId="{F65321BE-6B0B-4C73-8D6C-3EC82A390F12}" sibTransId="{8CEB7F27-5055-4EF1-9F07-A2742932F1B1}"/>
    <dgm:cxn modelId="{CE1970F9-1760-4948-BDDC-6EC2B9B8CA8D}" srcId="{9AF8C21C-EA77-4231-918E-AB2D9C7FCEAE}" destId="{B442976A-5CAB-4E48-91E2-C916554FA1B9}" srcOrd="3" destOrd="0" parTransId="{A17419BA-C073-4DBA-BF53-FED8172C74F3}" sibTransId="{99F8FEE2-8C4D-4C49-989B-62877B0E4FCD}"/>
    <dgm:cxn modelId="{16DE51C0-73C5-4052-9F79-91CFFE6C9BEE}" type="presOf" srcId="{6C8FDDD4-FC6E-44FB-B87C-68190C4C7627}" destId="{A3B20E3C-F0C2-4228-9F3D-0F99A933220F}" srcOrd="0" destOrd="0" presId="urn:microsoft.com/office/officeart/2005/8/layout/cycle1"/>
    <dgm:cxn modelId="{94EF4104-9838-4E14-BAF5-18C1CFE6ADAB}" type="presOf" srcId="{99F8FEE2-8C4D-4C49-989B-62877B0E4FCD}" destId="{970C976F-700D-4218-B66E-5E9A73B1337D}" srcOrd="0" destOrd="0" presId="urn:microsoft.com/office/officeart/2005/8/layout/cycle1"/>
    <dgm:cxn modelId="{B7AA97BF-9D7E-4570-90B0-C2D8FEA7C8E2}" type="presOf" srcId="{42331DD7-B14F-46D0-8006-E278D01B78CB}" destId="{41B8E029-267E-4DF7-88F6-DD0EB4A14265}" srcOrd="0" destOrd="0" presId="urn:microsoft.com/office/officeart/2005/8/layout/cycle1"/>
    <dgm:cxn modelId="{814F9630-A241-4B7C-9DD9-7859D8382F82}" type="presOf" srcId="{1F512F91-72F0-4C61-A92E-2E31C2E6976F}" destId="{974BF476-E83E-42CB-8412-9CDB90613BDE}" srcOrd="0" destOrd="0" presId="urn:microsoft.com/office/officeart/2005/8/layout/cycle1"/>
    <dgm:cxn modelId="{9FECCBF9-CB6B-4CC7-B50F-633B3282FDAF}" srcId="{9AF8C21C-EA77-4231-918E-AB2D9C7FCEAE}" destId="{FAD6DFE8-2BB1-482C-8ACD-7C240C976A61}" srcOrd="0" destOrd="0" parTransId="{DAD52CB7-5F34-4EA5-9A08-8504671B440B}" sibTransId="{6C8FDDD4-FC6E-44FB-B87C-68190C4C7627}"/>
    <dgm:cxn modelId="{E344CFB8-5F7C-42AE-8764-D7438D9C8F4F}" type="presOf" srcId="{8CEB7F27-5055-4EF1-9F07-A2742932F1B1}" destId="{C4FF0070-E7E2-45E5-A382-6BD264AE4432}" srcOrd="0" destOrd="0" presId="urn:microsoft.com/office/officeart/2005/8/layout/cycle1"/>
    <dgm:cxn modelId="{FE0C4D7E-EC2D-47E6-9960-063B37883F07}" type="presOf" srcId="{B442976A-5CAB-4E48-91E2-C916554FA1B9}" destId="{B3BCA728-AF68-4E26-BC1D-57B9692969FF}" srcOrd="0" destOrd="0" presId="urn:microsoft.com/office/officeart/2005/8/layout/cycle1"/>
    <dgm:cxn modelId="{4B2D5D01-B473-41EE-898E-604A3DE197CB}" type="presParOf" srcId="{407EA29A-8F05-4104-9239-29FFA173E2C4}" destId="{C64A3662-FCBC-4DB4-ABA7-25F7D4AD0595}" srcOrd="0" destOrd="0" presId="urn:microsoft.com/office/officeart/2005/8/layout/cycle1"/>
    <dgm:cxn modelId="{0F8DE117-ED48-464D-8639-895211D1C4E3}" type="presParOf" srcId="{407EA29A-8F05-4104-9239-29FFA173E2C4}" destId="{AC6A88CA-7DA0-44B6-9404-FE236A086DC7}" srcOrd="1" destOrd="0" presId="urn:microsoft.com/office/officeart/2005/8/layout/cycle1"/>
    <dgm:cxn modelId="{B74EAE50-FC49-4C2E-897A-C9429CDD3497}" type="presParOf" srcId="{407EA29A-8F05-4104-9239-29FFA173E2C4}" destId="{A3B20E3C-F0C2-4228-9F3D-0F99A933220F}" srcOrd="2" destOrd="0" presId="urn:microsoft.com/office/officeart/2005/8/layout/cycle1"/>
    <dgm:cxn modelId="{61A8A5CB-E483-4899-B23E-D373645C6A42}" type="presParOf" srcId="{407EA29A-8F05-4104-9239-29FFA173E2C4}" destId="{30DBB052-D00C-41BD-A132-8FC8CD0B83AD}" srcOrd="3" destOrd="0" presId="urn:microsoft.com/office/officeart/2005/8/layout/cycle1"/>
    <dgm:cxn modelId="{5F40A44D-AF1A-4D90-82F7-C916EC8D9698}" type="presParOf" srcId="{407EA29A-8F05-4104-9239-29FFA173E2C4}" destId="{41B8E029-267E-4DF7-88F6-DD0EB4A14265}" srcOrd="4" destOrd="0" presId="urn:microsoft.com/office/officeart/2005/8/layout/cycle1"/>
    <dgm:cxn modelId="{5F91869A-04F6-4598-9498-59BA8A12296E}" type="presParOf" srcId="{407EA29A-8F05-4104-9239-29FFA173E2C4}" destId="{2AB62FAB-B876-48CE-8C5E-530BF5A15D7E}" srcOrd="5" destOrd="0" presId="urn:microsoft.com/office/officeart/2005/8/layout/cycle1"/>
    <dgm:cxn modelId="{C0A6D2D0-971C-4372-B5D8-AA0B12E6E09F}" type="presParOf" srcId="{407EA29A-8F05-4104-9239-29FFA173E2C4}" destId="{A0EAE21D-7534-4DF5-BF3E-9CE8B918DFA4}" srcOrd="6" destOrd="0" presId="urn:microsoft.com/office/officeart/2005/8/layout/cycle1"/>
    <dgm:cxn modelId="{D14C2EF6-9452-4F31-8A3B-D56DC91D6A2F}" type="presParOf" srcId="{407EA29A-8F05-4104-9239-29FFA173E2C4}" destId="{1D3DCF7D-7343-4A4E-9A62-C74CC04DD1D2}" srcOrd="7" destOrd="0" presId="urn:microsoft.com/office/officeart/2005/8/layout/cycle1"/>
    <dgm:cxn modelId="{B6356127-97A2-4C8F-BF37-FFE1DFA98B1E}" type="presParOf" srcId="{407EA29A-8F05-4104-9239-29FFA173E2C4}" destId="{974BF476-E83E-42CB-8412-9CDB90613BDE}" srcOrd="8" destOrd="0" presId="urn:microsoft.com/office/officeart/2005/8/layout/cycle1"/>
    <dgm:cxn modelId="{878B5DF3-3DF8-4AC3-9A2B-570B40F494C3}" type="presParOf" srcId="{407EA29A-8F05-4104-9239-29FFA173E2C4}" destId="{8EB360CD-F53B-4379-82A4-8B6408211E04}" srcOrd="9" destOrd="0" presId="urn:microsoft.com/office/officeart/2005/8/layout/cycle1"/>
    <dgm:cxn modelId="{79FBBE58-C5F2-47DE-8DE4-6883AAB8AAFD}" type="presParOf" srcId="{407EA29A-8F05-4104-9239-29FFA173E2C4}" destId="{B3BCA728-AF68-4E26-BC1D-57B9692969FF}" srcOrd="10" destOrd="0" presId="urn:microsoft.com/office/officeart/2005/8/layout/cycle1"/>
    <dgm:cxn modelId="{3EE6E0D0-EFD3-49F1-9AF9-5193288521BF}" type="presParOf" srcId="{407EA29A-8F05-4104-9239-29FFA173E2C4}" destId="{970C976F-700D-4218-B66E-5E9A73B1337D}" srcOrd="11" destOrd="0" presId="urn:microsoft.com/office/officeart/2005/8/layout/cycle1"/>
    <dgm:cxn modelId="{0DAD71C1-46CF-4FB2-8495-BCF73168CF88}" type="presParOf" srcId="{407EA29A-8F05-4104-9239-29FFA173E2C4}" destId="{6FF8FDFE-5979-4421-B5D3-6014B1DBE628}" srcOrd="12" destOrd="0" presId="urn:microsoft.com/office/officeart/2005/8/layout/cycle1"/>
    <dgm:cxn modelId="{DACA6083-1559-4D7C-A571-A5ABC993C96C}" type="presParOf" srcId="{407EA29A-8F05-4104-9239-29FFA173E2C4}" destId="{63BF5A12-2143-4235-A47F-8D79ECACA282}" srcOrd="13" destOrd="0" presId="urn:microsoft.com/office/officeart/2005/8/layout/cycle1"/>
    <dgm:cxn modelId="{0EE4FEA3-EE85-41C9-B43F-1F7DEE181DCB}" type="presParOf" srcId="{407EA29A-8F05-4104-9239-29FFA173E2C4}" destId="{C4FF0070-E7E2-45E5-A382-6BD264AE4432}" srcOrd="14" destOrd="0" presId="urn:microsoft.com/office/officeart/2005/8/layout/cycle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AF8C21C-EA77-4231-918E-AB2D9C7FCEAE}" type="doc">
      <dgm:prSet loTypeId="urn:microsoft.com/office/officeart/2005/8/layout/cycle1" loCatId="cycle" qsTypeId="urn:microsoft.com/office/officeart/2005/8/quickstyle/simple3" qsCatId="simple" csTypeId="urn:microsoft.com/office/officeart/2005/8/colors/accent1_2" csCatId="accent1" phldr="1"/>
      <dgm:spPr/>
      <dgm:t>
        <a:bodyPr/>
        <a:lstStyle/>
        <a:p>
          <a:endParaRPr lang="en-GB"/>
        </a:p>
      </dgm:t>
    </dgm:pt>
    <dgm:pt modelId="{FAD6DFE8-2BB1-482C-8ACD-7C240C976A61}">
      <dgm:prSet phldrT="[Text]"/>
      <dgm:spPr/>
      <dgm:t>
        <a:bodyPr/>
        <a:lstStyle/>
        <a:p>
          <a:r>
            <a:rPr lang="en-GB" dirty="0" smtClean="0"/>
            <a:t> </a:t>
          </a:r>
          <a:endParaRPr lang="en-GB" dirty="0"/>
        </a:p>
      </dgm:t>
    </dgm:pt>
    <dgm:pt modelId="{DAD52CB7-5F34-4EA5-9A08-8504671B440B}" type="parTrans" cxnId="{9FECCBF9-CB6B-4CC7-B50F-633B3282FDAF}">
      <dgm:prSet/>
      <dgm:spPr/>
      <dgm:t>
        <a:bodyPr/>
        <a:lstStyle/>
        <a:p>
          <a:endParaRPr lang="en-GB"/>
        </a:p>
      </dgm:t>
    </dgm:pt>
    <dgm:pt modelId="{6C8FDDD4-FC6E-44FB-B87C-68190C4C7627}" type="sibTrans" cxnId="{9FECCBF9-CB6B-4CC7-B50F-633B3282FDAF}">
      <dgm:prSet/>
      <dgm:spPr/>
      <dgm:t>
        <a:bodyPr/>
        <a:lstStyle/>
        <a:p>
          <a:endParaRPr lang="en-GB"/>
        </a:p>
      </dgm:t>
    </dgm:pt>
    <dgm:pt modelId="{42331DD7-B14F-46D0-8006-E278D01B78CB}">
      <dgm:prSet phldrT="[Text]"/>
      <dgm:spPr/>
      <dgm:t>
        <a:bodyPr/>
        <a:lstStyle/>
        <a:p>
          <a:r>
            <a:rPr lang="en-GB" dirty="0" smtClean="0"/>
            <a:t> </a:t>
          </a:r>
          <a:endParaRPr lang="en-GB" dirty="0"/>
        </a:p>
      </dgm:t>
    </dgm:pt>
    <dgm:pt modelId="{9E88A15D-06B1-4192-9C3C-E635F5D026FC}" type="parTrans" cxnId="{73157032-6776-45A4-80A0-2B68D683C9EF}">
      <dgm:prSet/>
      <dgm:spPr/>
      <dgm:t>
        <a:bodyPr/>
        <a:lstStyle/>
        <a:p>
          <a:endParaRPr lang="en-GB"/>
        </a:p>
      </dgm:t>
    </dgm:pt>
    <dgm:pt modelId="{D6FB7B76-EC64-45F2-A326-378401F31CE7}" type="sibTrans" cxnId="{73157032-6776-45A4-80A0-2B68D683C9EF}">
      <dgm:prSet/>
      <dgm:spPr/>
      <dgm:t>
        <a:bodyPr/>
        <a:lstStyle/>
        <a:p>
          <a:endParaRPr lang="en-GB"/>
        </a:p>
      </dgm:t>
    </dgm:pt>
    <dgm:pt modelId="{87610C9F-78E1-4C94-B87D-E8624ABF3EED}">
      <dgm:prSet phldrT="[Text]"/>
      <dgm:spPr/>
      <dgm:t>
        <a:bodyPr/>
        <a:lstStyle/>
        <a:p>
          <a:r>
            <a:rPr lang="en-GB" dirty="0" smtClean="0"/>
            <a:t> </a:t>
          </a:r>
          <a:endParaRPr lang="en-GB" dirty="0"/>
        </a:p>
      </dgm:t>
    </dgm:pt>
    <dgm:pt modelId="{1E4F9008-897E-41C4-8B78-F6EA3B6F2CFC}" type="parTrans" cxnId="{C99BD63D-4135-433B-A1F8-668CC63AB171}">
      <dgm:prSet/>
      <dgm:spPr/>
      <dgm:t>
        <a:bodyPr/>
        <a:lstStyle/>
        <a:p>
          <a:endParaRPr lang="en-GB"/>
        </a:p>
      </dgm:t>
    </dgm:pt>
    <dgm:pt modelId="{1F512F91-72F0-4C61-A92E-2E31C2E6976F}" type="sibTrans" cxnId="{C99BD63D-4135-433B-A1F8-668CC63AB171}">
      <dgm:prSet/>
      <dgm:spPr/>
      <dgm:t>
        <a:bodyPr/>
        <a:lstStyle/>
        <a:p>
          <a:endParaRPr lang="en-GB"/>
        </a:p>
      </dgm:t>
    </dgm:pt>
    <dgm:pt modelId="{B442976A-5CAB-4E48-91E2-C916554FA1B9}">
      <dgm:prSet phldrT="[Text]"/>
      <dgm:spPr/>
      <dgm:t>
        <a:bodyPr/>
        <a:lstStyle/>
        <a:p>
          <a:r>
            <a:rPr lang="en-GB" dirty="0" smtClean="0"/>
            <a:t> </a:t>
          </a:r>
          <a:endParaRPr lang="en-GB" dirty="0"/>
        </a:p>
      </dgm:t>
    </dgm:pt>
    <dgm:pt modelId="{A17419BA-C073-4DBA-BF53-FED8172C74F3}" type="parTrans" cxnId="{CE1970F9-1760-4948-BDDC-6EC2B9B8CA8D}">
      <dgm:prSet/>
      <dgm:spPr/>
      <dgm:t>
        <a:bodyPr/>
        <a:lstStyle/>
        <a:p>
          <a:endParaRPr lang="en-GB"/>
        </a:p>
      </dgm:t>
    </dgm:pt>
    <dgm:pt modelId="{99F8FEE2-8C4D-4C49-989B-62877B0E4FCD}" type="sibTrans" cxnId="{CE1970F9-1760-4948-BDDC-6EC2B9B8CA8D}">
      <dgm:prSet/>
      <dgm:spPr/>
      <dgm:t>
        <a:bodyPr/>
        <a:lstStyle/>
        <a:p>
          <a:endParaRPr lang="en-GB"/>
        </a:p>
      </dgm:t>
    </dgm:pt>
    <dgm:pt modelId="{2F48D2CB-0B79-4DAA-A6E7-CF7292936D10}">
      <dgm:prSet phldrT="[Text]"/>
      <dgm:spPr/>
      <dgm:t>
        <a:bodyPr/>
        <a:lstStyle/>
        <a:p>
          <a:r>
            <a:rPr lang="en-GB" dirty="0" smtClean="0"/>
            <a:t> </a:t>
          </a:r>
          <a:endParaRPr lang="en-GB" dirty="0"/>
        </a:p>
      </dgm:t>
    </dgm:pt>
    <dgm:pt modelId="{F65321BE-6B0B-4C73-8D6C-3EC82A390F12}" type="parTrans" cxnId="{C86F6C37-9D07-44E5-8250-9D0BC5062DBA}">
      <dgm:prSet/>
      <dgm:spPr/>
      <dgm:t>
        <a:bodyPr/>
        <a:lstStyle/>
        <a:p>
          <a:endParaRPr lang="en-GB"/>
        </a:p>
      </dgm:t>
    </dgm:pt>
    <dgm:pt modelId="{8CEB7F27-5055-4EF1-9F07-A2742932F1B1}" type="sibTrans" cxnId="{C86F6C37-9D07-44E5-8250-9D0BC5062DBA}">
      <dgm:prSet/>
      <dgm:spPr/>
      <dgm:t>
        <a:bodyPr/>
        <a:lstStyle/>
        <a:p>
          <a:endParaRPr lang="en-GB"/>
        </a:p>
      </dgm:t>
    </dgm:pt>
    <dgm:pt modelId="{407EA29A-8F05-4104-9239-29FFA173E2C4}" type="pres">
      <dgm:prSet presAssocID="{9AF8C21C-EA77-4231-918E-AB2D9C7FCEAE}" presName="cycle" presStyleCnt="0">
        <dgm:presLayoutVars>
          <dgm:dir/>
          <dgm:resizeHandles val="exact"/>
        </dgm:presLayoutVars>
      </dgm:prSet>
      <dgm:spPr/>
      <dgm:t>
        <a:bodyPr/>
        <a:lstStyle/>
        <a:p>
          <a:endParaRPr lang="en-GB"/>
        </a:p>
      </dgm:t>
    </dgm:pt>
    <dgm:pt modelId="{C64A3662-FCBC-4DB4-ABA7-25F7D4AD0595}" type="pres">
      <dgm:prSet presAssocID="{FAD6DFE8-2BB1-482C-8ACD-7C240C976A61}" presName="dummy" presStyleCnt="0"/>
      <dgm:spPr/>
    </dgm:pt>
    <dgm:pt modelId="{AC6A88CA-7DA0-44B6-9404-FE236A086DC7}" type="pres">
      <dgm:prSet presAssocID="{FAD6DFE8-2BB1-482C-8ACD-7C240C976A61}" presName="node" presStyleLbl="revTx" presStyleIdx="0" presStyleCnt="5">
        <dgm:presLayoutVars>
          <dgm:bulletEnabled val="1"/>
        </dgm:presLayoutVars>
      </dgm:prSet>
      <dgm:spPr/>
      <dgm:t>
        <a:bodyPr/>
        <a:lstStyle/>
        <a:p>
          <a:endParaRPr lang="en-GB"/>
        </a:p>
      </dgm:t>
    </dgm:pt>
    <dgm:pt modelId="{A3B20E3C-F0C2-4228-9F3D-0F99A933220F}" type="pres">
      <dgm:prSet presAssocID="{6C8FDDD4-FC6E-44FB-B87C-68190C4C7627}" presName="sibTrans" presStyleLbl="node1" presStyleIdx="0" presStyleCnt="5"/>
      <dgm:spPr/>
      <dgm:t>
        <a:bodyPr/>
        <a:lstStyle/>
        <a:p>
          <a:endParaRPr lang="en-GB"/>
        </a:p>
      </dgm:t>
    </dgm:pt>
    <dgm:pt modelId="{30DBB052-D00C-41BD-A132-8FC8CD0B83AD}" type="pres">
      <dgm:prSet presAssocID="{42331DD7-B14F-46D0-8006-E278D01B78CB}" presName="dummy" presStyleCnt="0"/>
      <dgm:spPr/>
    </dgm:pt>
    <dgm:pt modelId="{41B8E029-267E-4DF7-88F6-DD0EB4A14265}" type="pres">
      <dgm:prSet presAssocID="{42331DD7-B14F-46D0-8006-E278D01B78CB}" presName="node" presStyleLbl="revTx" presStyleIdx="1" presStyleCnt="5">
        <dgm:presLayoutVars>
          <dgm:bulletEnabled val="1"/>
        </dgm:presLayoutVars>
      </dgm:prSet>
      <dgm:spPr/>
      <dgm:t>
        <a:bodyPr/>
        <a:lstStyle/>
        <a:p>
          <a:endParaRPr lang="en-GB"/>
        </a:p>
      </dgm:t>
    </dgm:pt>
    <dgm:pt modelId="{2AB62FAB-B876-48CE-8C5E-530BF5A15D7E}" type="pres">
      <dgm:prSet presAssocID="{D6FB7B76-EC64-45F2-A326-378401F31CE7}" presName="sibTrans" presStyleLbl="node1" presStyleIdx="1" presStyleCnt="5" custLinFactNeighborX="1023" custLinFactNeighborY="1006"/>
      <dgm:spPr/>
      <dgm:t>
        <a:bodyPr/>
        <a:lstStyle/>
        <a:p>
          <a:endParaRPr lang="en-GB"/>
        </a:p>
      </dgm:t>
    </dgm:pt>
    <dgm:pt modelId="{A0EAE21D-7534-4DF5-BF3E-9CE8B918DFA4}" type="pres">
      <dgm:prSet presAssocID="{87610C9F-78E1-4C94-B87D-E8624ABF3EED}" presName="dummy" presStyleCnt="0"/>
      <dgm:spPr/>
    </dgm:pt>
    <dgm:pt modelId="{1D3DCF7D-7343-4A4E-9A62-C74CC04DD1D2}" type="pres">
      <dgm:prSet presAssocID="{87610C9F-78E1-4C94-B87D-E8624ABF3EED}" presName="node" presStyleLbl="revTx" presStyleIdx="2" presStyleCnt="5">
        <dgm:presLayoutVars>
          <dgm:bulletEnabled val="1"/>
        </dgm:presLayoutVars>
      </dgm:prSet>
      <dgm:spPr/>
      <dgm:t>
        <a:bodyPr/>
        <a:lstStyle/>
        <a:p>
          <a:endParaRPr lang="en-GB"/>
        </a:p>
      </dgm:t>
    </dgm:pt>
    <dgm:pt modelId="{974BF476-E83E-42CB-8412-9CDB90613BDE}" type="pres">
      <dgm:prSet presAssocID="{1F512F91-72F0-4C61-A92E-2E31C2E6976F}" presName="sibTrans" presStyleLbl="node1" presStyleIdx="2" presStyleCnt="5"/>
      <dgm:spPr/>
      <dgm:t>
        <a:bodyPr/>
        <a:lstStyle/>
        <a:p>
          <a:endParaRPr lang="en-GB"/>
        </a:p>
      </dgm:t>
    </dgm:pt>
    <dgm:pt modelId="{8EB360CD-F53B-4379-82A4-8B6408211E04}" type="pres">
      <dgm:prSet presAssocID="{B442976A-5CAB-4E48-91E2-C916554FA1B9}" presName="dummy" presStyleCnt="0"/>
      <dgm:spPr/>
    </dgm:pt>
    <dgm:pt modelId="{B3BCA728-AF68-4E26-BC1D-57B9692969FF}" type="pres">
      <dgm:prSet presAssocID="{B442976A-5CAB-4E48-91E2-C916554FA1B9}" presName="node" presStyleLbl="revTx" presStyleIdx="3" presStyleCnt="5">
        <dgm:presLayoutVars>
          <dgm:bulletEnabled val="1"/>
        </dgm:presLayoutVars>
      </dgm:prSet>
      <dgm:spPr/>
      <dgm:t>
        <a:bodyPr/>
        <a:lstStyle/>
        <a:p>
          <a:endParaRPr lang="en-GB"/>
        </a:p>
      </dgm:t>
    </dgm:pt>
    <dgm:pt modelId="{970C976F-700D-4218-B66E-5E9A73B1337D}" type="pres">
      <dgm:prSet presAssocID="{99F8FEE2-8C4D-4C49-989B-62877B0E4FCD}" presName="sibTrans" presStyleLbl="node1" presStyleIdx="3" presStyleCnt="5"/>
      <dgm:spPr/>
      <dgm:t>
        <a:bodyPr/>
        <a:lstStyle/>
        <a:p>
          <a:endParaRPr lang="en-GB"/>
        </a:p>
      </dgm:t>
    </dgm:pt>
    <dgm:pt modelId="{6FF8FDFE-5979-4421-B5D3-6014B1DBE628}" type="pres">
      <dgm:prSet presAssocID="{2F48D2CB-0B79-4DAA-A6E7-CF7292936D10}" presName="dummy" presStyleCnt="0"/>
      <dgm:spPr/>
    </dgm:pt>
    <dgm:pt modelId="{63BF5A12-2143-4235-A47F-8D79ECACA282}" type="pres">
      <dgm:prSet presAssocID="{2F48D2CB-0B79-4DAA-A6E7-CF7292936D10}" presName="node" presStyleLbl="revTx" presStyleIdx="4" presStyleCnt="5">
        <dgm:presLayoutVars>
          <dgm:bulletEnabled val="1"/>
        </dgm:presLayoutVars>
      </dgm:prSet>
      <dgm:spPr/>
      <dgm:t>
        <a:bodyPr/>
        <a:lstStyle/>
        <a:p>
          <a:endParaRPr lang="en-GB"/>
        </a:p>
      </dgm:t>
    </dgm:pt>
    <dgm:pt modelId="{C4FF0070-E7E2-45E5-A382-6BD264AE4432}" type="pres">
      <dgm:prSet presAssocID="{8CEB7F27-5055-4EF1-9F07-A2742932F1B1}" presName="sibTrans" presStyleLbl="node1" presStyleIdx="4" presStyleCnt="5" custLinFactNeighborX="-303" custLinFactNeighborY="-648"/>
      <dgm:spPr/>
      <dgm:t>
        <a:bodyPr/>
        <a:lstStyle/>
        <a:p>
          <a:endParaRPr lang="en-GB"/>
        </a:p>
      </dgm:t>
    </dgm:pt>
  </dgm:ptLst>
  <dgm:cxnLst>
    <dgm:cxn modelId="{B61DA376-FD9B-4954-A06F-DD389E30E243}" type="presOf" srcId="{87610C9F-78E1-4C94-B87D-E8624ABF3EED}" destId="{1D3DCF7D-7343-4A4E-9A62-C74CC04DD1D2}" srcOrd="0" destOrd="0" presId="urn:microsoft.com/office/officeart/2005/8/layout/cycle1"/>
    <dgm:cxn modelId="{92D582C7-EFD7-48BE-AD85-6CB1F41FA136}" type="presOf" srcId="{6C8FDDD4-FC6E-44FB-B87C-68190C4C7627}" destId="{A3B20E3C-F0C2-4228-9F3D-0F99A933220F}" srcOrd="0" destOrd="0" presId="urn:microsoft.com/office/officeart/2005/8/layout/cycle1"/>
    <dgm:cxn modelId="{74A65C4A-F252-48A5-A746-361A2CD5544F}" type="presOf" srcId="{99F8FEE2-8C4D-4C49-989B-62877B0E4FCD}" destId="{970C976F-700D-4218-B66E-5E9A73B1337D}" srcOrd="0" destOrd="0" presId="urn:microsoft.com/office/officeart/2005/8/layout/cycle1"/>
    <dgm:cxn modelId="{C86F6C37-9D07-44E5-8250-9D0BC5062DBA}" srcId="{9AF8C21C-EA77-4231-918E-AB2D9C7FCEAE}" destId="{2F48D2CB-0B79-4DAA-A6E7-CF7292936D10}" srcOrd="4" destOrd="0" parTransId="{F65321BE-6B0B-4C73-8D6C-3EC82A390F12}" sibTransId="{8CEB7F27-5055-4EF1-9F07-A2742932F1B1}"/>
    <dgm:cxn modelId="{B6142EEE-755F-474F-A00D-D0178E94F144}" type="presOf" srcId="{2F48D2CB-0B79-4DAA-A6E7-CF7292936D10}" destId="{63BF5A12-2143-4235-A47F-8D79ECACA282}" srcOrd="0" destOrd="0" presId="urn:microsoft.com/office/officeart/2005/8/layout/cycle1"/>
    <dgm:cxn modelId="{41133386-6C62-47DF-96D9-C7C566AF117D}" type="presOf" srcId="{8CEB7F27-5055-4EF1-9F07-A2742932F1B1}" destId="{C4FF0070-E7E2-45E5-A382-6BD264AE4432}" srcOrd="0" destOrd="0" presId="urn:microsoft.com/office/officeart/2005/8/layout/cycle1"/>
    <dgm:cxn modelId="{94F6B644-CF04-4CDC-98DF-F622E84C538F}" type="presOf" srcId="{42331DD7-B14F-46D0-8006-E278D01B78CB}" destId="{41B8E029-267E-4DF7-88F6-DD0EB4A14265}" srcOrd="0" destOrd="0" presId="urn:microsoft.com/office/officeart/2005/8/layout/cycle1"/>
    <dgm:cxn modelId="{C99BD63D-4135-433B-A1F8-668CC63AB171}" srcId="{9AF8C21C-EA77-4231-918E-AB2D9C7FCEAE}" destId="{87610C9F-78E1-4C94-B87D-E8624ABF3EED}" srcOrd="2" destOrd="0" parTransId="{1E4F9008-897E-41C4-8B78-F6EA3B6F2CFC}" sibTransId="{1F512F91-72F0-4C61-A92E-2E31C2E6976F}"/>
    <dgm:cxn modelId="{73157032-6776-45A4-80A0-2B68D683C9EF}" srcId="{9AF8C21C-EA77-4231-918E-AB2D9C7FCEAE}" destId="{42331DD7-B14F-46D0-8006-E278D01B78CB}" srcOrd="1" destOrd="0" parTransId="{9E88A15D-06B1-4192-9C3C-E635F5D026FC}" sibTransId="{D6FB7B76-EC64-45F2-A326-378401F31CE7}"/>
    <dgm:cxn modelId="{CE1970F9-1760-4948-BDDC-6EC2B9B8CA8D}" srcId="{9AF8C21C-EA77-4231-918E-AB2D9C7FCEAE}" destId="{B442976A-5CAB-4E48-91E2-C916554FA1B9}" srcOrd="3" destOrd="0" parTransId="{A17419BA-C073-4DBA-BF53-FED8172C74F3}" sibTransId="{99F8FEE2-8C4D-4C49-989B-62877B0E4FCD}"/>
    <dgm:cxn modelId="{3F8294B3-9328-44C7-9017-7AE7FF42243F}" type="presOf" srcId="{D6FB7B76-EC64-45F2-A326-378401F31CE7}" destId="{2AB62FAB-B876-48CE-8C5E-530BF5A15D7E}" srcOrd="0" destOrd="0" presId="urn:microsoft.com/office/officeart/2005/8/layout/cycle1"/>
    <dgm:cxn modelId="{9FECCBF9-CB6B-4CC7-B50F-633B3282FDAF}" srcId="{9AF8C21C-EA77-4231-918E-AB2D9C7FCEAE}" destId="{FAD6DFE8-2BB1-482C-8ACD-7C240C976A61}" srcOrd="0" destOrd="0" parTransId="{DAD52CB7-5F34-4EA5-9A08-8504671B440B}" sibTransId="{6C8FDDD4-FC6E-44FB-B87C-68190C4C7627}"/>
    <dgm:cxn modelId="{ABE8F0DE-D77A-4555-A31D-6BA7620CE41D}" type="presOf" srcId="{FAD6DFE8-2BB1-482C-8ACD-7C240C976A61}" destId="{AC6A88CA-7DA0-44B6-9404-FE236A086DC7}" srcOrd="0" destOrd="0" presId="urn:microsoft.com/office/officeart/2005/8/layout/cycle1"/>
    <dgm:cxn modelId="{64806156-AECF-42E9-99E5-511602975F79}" type="presOf" srcId="{9AF8C21C-EA77-4231-918E-AB2D9C7FCEAE}" destId="{407EA29A-8F05-4104-9239-29FFA173E2C4}" srcOrd="0" destOrd="0" presId="urn:microsoft.com/office/officeart/2005/8/layout/cycle1"/>
    <dgm:cxn modelId="{7D972DB5-7D15-4E22-9641-FB91EA1B1084}" type="presOf" srcId="{1F512F91-72F0-4C61-A92E-2E31C2E6976F}" destId="{974BF476-E83E-42CB-8412-9CDB90613BDE}" srcOrd="0" destOrd="0" presId="urn:microsoft.com/office/officeart/2005/8/layout/cycle1"/>
    <dgm:cxn modelId="{0C1387C9-3E36-4828-91AE-92C8D67D978D}" type="presOf" srcId="{B442976A-5CAB-4E48-91E2-C916554FA1B9}" destId="{B3BCA728-AF68-4E26-BC1D-57B9692969FF}" srcOrd="0" destOrd="0" presId="urn:microsoft.com/office/officeart/2005/8/layout/cycle1"/>
    <dgm:cxn modelId="{F5FF5462-CD55-4DEF-AE74-A55ED8D2B34A}" type="presParOf" srcId="{407EA29A-8F05-4104-9239-29FFA173E2C4}" destId="{C64A3662-FCBC-4DB4-ABA7-25F7D4AD0595}" srcOrd="0" destOrd="0" presId="urn:microsoft.com/office/officeart/2005/8/layout/cycle1"/>
    <dgm:cxn modelId="{D733FD82-9252-444C-BCB3-8FCCB2078ACF}" type="presParOf" srcId="{407EA29A-8F05-4104-9239-29FFA173E2C4}" destId="{AC6A88CA-7DA0-44B6-9404-FE236A086DC7}" srcOrd="1" destOrd="0" presId="urn:microsoft.com/office/officeart/2005/8/layout/cycle1"/>
    <dgm:cxn modelId="{639EC7ED-D714-4264-94D5-2AEB4B6FB364}" type="presParOf" srcId="{407EA29A-8F05-4104-9239-29FFA173E2C4}" destId="{A3B20E3C-F0C2-4228-9F3D-0F99A933220F}" srcOrd="2" destOrd="0" presId="urn:microsoft.com/office/officeart/2005/8/layout/cycle1"/>
    <dgm:cxn modelId="{1966FDE0-2851-4894-A957-31B430C153A3}" type="presParOf" srcId="{407EA29A-8F05-4104-9239-29FFA173E2C4}" destId="{30DBB052-D00C-41BD-A132-8FC8CD0B83AD}" srcOrd="3" destOrd="0" presId="urn:microsoft.com/office/officeart/2005/8/layout/cycle1"/>
    <dgm:cxn modelId="{AC84EF77-D3BF-4B54-AC65-BDCCE264AEEA}" type="presParOf" srcId="{407EA29A-8F05-4104-9239-29FFA173E2C4}" destId="{41B8E029-267E-4DF7-88F6-DD0EB4A14265}" srcOrd="4" destOrd="0" presId="urn:microsoft.com/office/officeart/2005/8/layout/cycle1"/>
    <dgm:cxn modelId="{D503BA02-FB07-42BC-816E-B44C42FB0AF9}" type="presParOf" srcId="{407EA29A-8F05-4104-9239-29FFA173E2C4}" destId="{2AB62FAB-B876-48CE-8C5E-530BF5A15D7E}" srcOrd="5" destOrd="0" presId="urn:microsoft.com/office/officeart/2005/8/layout/cycle1"/>
    <dgm:cxn modelId="{C1685902-C3D5-4DFC-8C7D-8A8BFCB529E4}" type="presParOf" srcId="{407EA29A-8F05-4104-9239-29FFA173E2C4}" destId="{A0EAE21D-7534-4DF5-BF3E-9CE8B918DFA4}" srcOrd="6" destOrd="0" presId="urn:microsoft.com/office/officeart/2005/8/layout/cycle1"/>
    <dgm:cxn modelId="{8E1A71C9-D2B0-4754-95BF-3EF4FBA21DAB}" type="presParOf" srcId="{407EA29A-8F05-4104-9239-29FFA173E2C4}" destId="{1D3DCF7D-7343-4A4E-9A62-C74CC04DD1D2}" srcOrd="7" destOrd="0" presId="urn:microsoft.com/office/officeart/2005/8/layout/cycle1"/>
    <dgm:cxn modelId="{41B76DBD-D643-4971-9D87-687021BCA7B2}" type="presParOf" srcId="{407EA29A-8F05-4104-9239-29FFA173E2C4}" destId="{974BF476-E83E-42CB-8412-9CDB90613BDE}" srcOrd="8" destOrd="0" presId="urn:microsoft.com/office/officeart/2005/8/layout/cycle1"/>
    <dgm:cxn modelId="{60FD2305-88E2-412E-9038-CF8E3CE16307}" type="presParOf" srcId="{407EA29A-8F05-4104-9239-29FFA173E2C4}" destId="{8EB360CD-F53B-4379-82A4-8B6408211E04}" srcOrd="9" destOrd="0" presId="urn:microsoft.com/office/officeart/2005/8/layout/cycle1"/>
    <dgm:cxn modelId="{7E742795-586A-4B99-958C-8C8138962075}" type="presParOf" srcId="{407EA29A-8F05-4104-9239-29FFA173E2C4}" destId="{B3BCA728-AF68-4E26-BC1D-57B9692969FF}" srcOrd="10" destOrd="0" presId="urn:microsoft.com/office/officeart/2005/8/layout/cycle1"/>
    <dgm:cxn modelId="{5B29B37E-1E8D-4025-8C5F-6DFF01E8C1D0}" type="presParOf" srcId="{407EA29A-8F05-4104-9239-29FFA173E2C4}" destId="{970C976F-700D-4218-B66E-5E9A73B1337D}" srcOrd="11" destOrd="0" presId="urn:microsoft.com/office/officeart/2005/8/layout/cycle1"/>
    <dgm:cxn modelId="{6F78664C-49FC-4F13-8FEE-B839CE9737BB}" type="presParOf" srcId="{407EA29A-8F05-4104-9239-29FFA173E2C4}" destId="{6FF8FDFE-5979-4421-B5D3-6014B1DBE628}" srcOrd="12" destOrd="0" presId="urn:microsoft.com/office/officeart/2005/8/layout/cycle1"/>
    <dgm:cxn modelId="{0F814F1A-8C8D-4D25-8E18-31FEBF89B63D}" type="presParOf" srcId="{407EA29A-8F05-4104-9239-29FFA173E2C4}" destId="{63BF5A12-2143-4235-A47F-8D79ECACA282}" srcOrd="13" destOrd="0" presId="urn:microsoft.com/office/officeart/2005/8/layout/cycle1"/>
    <dgm:cxn modelId="{6D1CF4E6-61F5-4CCD-96AC-B433E9DFDD3C}" type="presParOf" srcId="{407EA29A-8F05-4104-9239-29FFA173E2C4}" destId="{C4FF0070-E7E2-45E5-A382-6BD264AE4432}" srcOrd="14" destOrd="0" presId="urn:microsoft.com/office/officeart/2005/8/layout/cycle1"/>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2BFDFE2-120C-4E82-8980-6065F7DACB3D}" type="doc">
      <dgm:prSet loTypeId="urn:microsoft.com/office/officeart/2005/8/layout/cycle6" loCatId="cycle" qsTypeId="urn:microsoft.com/office/officeart/2005/8/quickstyle/3d1" qsCatId="3D" csTypeId="urn:microsoft.com/office/officeart/2005/8/colors/colorful4" csCatId="colorful" phldr="1"/>
      <dgm:spPr/>
      <dgm:t>
        <a:bodyPr/>
        <a:lstStyle/>
        <a:p>
          <a:endParaRPr lang="en-GB"/>
        </a:p>
      </dgm:t>
    </dgm:pt>
    <dgm:pt modelId="{9682B0D5-4B75-462A-A497-4287B588F5CA}">
      <dgm:prSet phldrT="[Text]" custT="1"/>
      <dgm:spPr/>
      <dgm:t>
        <a:bodyPr/>
        <a:lstStyle/>
        <a:p>
          <a:r>
            <a:rPr lang="en-GB" sz="3200" b="1" dirty="0" smtClean="0"/>
            <a:t>Purpos</a:t>
          </a:r>
          <a:r>
            <a:rPr lang="en-GB" sz="3200" dirty="0" smtClean="0"/>
            <a:t>e</a:t>
          </a:r>
        </a:p>
        <a:p>
          <a:r>
            <a:rPr lang="en-GB" sz="1800" dirty="0" smtClean="0"/>
            <a:t>persuade/ inform/ entertain/ advise/ compare</a:t>
          </a:r>
          <a:endParaRPr lang="en-GB" sz="1800" dirty="0"/>
        </a:p>
      </dgm:t>
    </dgm:pt>
    <dgm:pt modelId="{25CE4B34-2F4E-4217-AF3C-715B03EA6A40}" type="parTrans" cxnId="{8CE24BAB-FE29-4C9D-AFA7-D98B1549E934}">
      <dgm:prSet/>
      <dgm:spPr/>
      <dgm:t>
        <a:bodyPr/>
        <a:lstStyle/>
        <a:p>
          <a:endParaRPr lang="en-GB"/>
        </a:p>
      </dgm:t>
    </dgm:pt>
    <dgm:pt modelId="{DE62D59F-E6B3-4EC5-A806-9B34BEB34FDC}" type="sibTrans" cxnId="{8CE24BAB-FE29-4C9D-AFA7-D98B1549E934}">
      <dgm:prSet/>
      <dgm:spPr/>
      <dgm:t>
        <a:bodyPr/>
        <a:lstStyle/>
        <a:p>
          <a:endParaRPr lang="en-GB"/>
        </a:p>
      </dgm:t>
    </dgm:pt>
    <dgm:pt modelId="{C5F693E4-D220-4EC8-A487-FA75D78A3E6A}">
      <dgm:prSet phldrT="[Text]" custT="1"/>
      <dgm:spPr/>
      <dgm:t>
        <a:bodyPr/>
        <a:lstStyle/>
        <a:p>
          <a:r>
            <a:rPr lang="en-GB" sz="2800" b="1" dirty="0" smtClean="0"/>
            <a:t>Form</a:t>
          </a:r>
        </a:p>
        <a:p>
          <a:r>
            <a:rPr lang="en-GB" sz="2000" dirty="0" smtClean="0"/>
            <a:t>letter/ leaflet/ speech/ advert</a:t>
          </a:r>
          <a:endParaRPr lang="en-GB" sz="2000" dirty="0"/>
        </a:p>
      </dgm:t>
    </dgm:pt>
    <dgm:pt modelId="{C51CB03B-5080-4A6F-8F2E-953874201DBD}" type="parTrans" cxnId="{3A97E28C-AF4C-4B35-8079-52C84BDC32A6}">
      <dgm:prSet/>
      <dgm:spPr/>
      <dgm:t>
        <a:bodyPr/>
        <a:lstStyle/>
        <a:p>
          <a:endParaRPr lang="en-GB"/>
        </a:p>
      </dgm:t>
    </dgm:pt>
    <dgm:pt modelId="{6ED5225E-901F-4B1C-B381-9BDF0AEFDAC8}" type="sibTrans" cxnId="{3A97E28C-AF4C-4B35-8079-52C84BDC32A6}">
      <dgm:prSet/>
      <dgm:spPr/>
      <dgm:t>
        <a:bodyPr/>
        <a:lstStyle/>
        <a:p>
          <a:endParaRPr lang="en-GB"/>
        </a:p>
      </dgm:t>
    </dgm:pt>
    <dgm:pt modelId="{0514EFDB-EAE2-4E1A-B740-DB6154F3E4CC}">
      <dgm:prSet phldrT="[Text]" custT="1"/>
      <dgm:spPr/>
      <dgm:t>
        <a:bodyPr/>
        <a:lstStyle/>
        <a:p>
          <a:r>
            <a:rPr lang="en-GB" sz="3200" b="1" dirty="0" smtClean="0"/>
            <a:t>Viewpoint</a:t>
          </a:r>
        </a:p>
        <a:p>
          <a:r>
            <a:rPr lang="en-GB" sz="2100" dirty="0" smtClean="0"/>
            <a:t>bias / jealous/ sympathetic/ disagree</a:t>
          </a:r>
          <a:endParaRPr lang="en-GB" sz="2100" dirty="0"/>
        </a:p>
      </dgm:t>
    </dgm:pt>
    <dgm:pt modelId="{C0564E9F-DFF9-4A55-8AD5-446B656B1DCD}" type="parTrans" cxnId="{CF5DACBB-0B5C-45E1-B4F9-8986CCC0AFBC}">
      <dgm:prSet/>
      <dgm:spPr/>
      <dgm:t>
        <a:bodyPr/>
        <a:lstStyle/>
        <a:p>
          <a:endParaRPr lang="en-GB"/>
        </a:p>
      </dgm:t>
    </dgm:pt>
    <dgm:pt modelId="{997AF172-40F9-4AE7-9B1D-A90301A4E72C}" type="sibTrans" cxnId="{CF5DACBB-0B5C-45E1-B4F9-8986CCC0AFBC}">
      <dgm:prSet/>
      <dgm:spPr/>
      <dgm:t>
        <a:bodyPr/>
        <a:lstStyle/>
        <a:p>
          <a:endParaRPr lang="en-GB"/>
        </a:p>
      </dgm:t>
    </dgm:pt>
    <dgm:pt modelId="{B17E822C-C1A1-47F0-9BEA-E9DE10B85DCC}">
      <dgm:prSet phldrT="[Text]" custT="1"/>
      <dgm:spPr/>
      <dgm:t>
        <a:bodyPr/>
        <a:lstStyle/>
        <a:p>
          <a:r>
            <a:rPr lang="en-GB" sz="3200" b="1" dirty="0" smtClean="0"/>
            <a:t>Audience</a:t>
          </a:r>
        </a:p>
        <a:p>
          <a:r>
            <a:rPr lang="en-GB" sz="1900" dirty="0" smtClean="0"/>
            <a:t>Book character/ parent/villagers </a:t>
          </a:r>
          <a:r>
            <a:rPr lang="en-GB" sz="1900" dirty="0" err="1" smtClean="0"/>
            <a:t>headteacher</a:t>
          </a:r>
          <a:r>
            <a:rPr lang="en-GB" sz="1900" dirty="0" smtClean="0"/>
            <a:t>/a friend/ younger children</a:t>
          </a:r>
          <a:endParaRPr lang="en-GB" sz="1900" dirty="0"/>
        </a:p>
      </dgm:t>
    </dgm:pt>
    <dgm:pt modelId="{760B6907-193E-4EF2-ADCC-8A19C6282DE4}" type="parTrans" cxnId="{C12D6385-420C-4DB7-A3DF-327E2E7F2EA6}">
      <dgm:prSet/>
      <dgm:spPr/>
      <dgm:t>
        <a:bodyPr/>
        <a:lstStyle/>
        <a:p>
          <a:endParaRPr lang="en-GB"/>
        </a:p>
      </dgm:t>
    </dgm:pt>
    <dgm:pt modelId="{F200F8B6-70AE-4E22-B631-8A856F1D029E}" type="sibTrans" cxnId="{C12D6385-420C-4DB7-A3DF-327E2E7F2EA6}">
      <dgm:prSet/>
      <dgm:spPr/>
      <dgm:t>
        <a:bodyPr/>
        <a:lstStyle/>
        <a:p>
          <a:endParaRPr lang="en-GB"/>
        </a:p>
      </dgm:t>
    </dgm:pt>
    <dgm:pt modelId="{0AA626E1-2D69-49EB-BADD-75C860A105BA}" type="pres">
      <dgm:prSet presAssocID="{82BFDFE2-120C-4E82-8980-6065F7DACB3D}" presName="cycle" presStyleCnt="0">
        <dgm:presLayoutVars>
          <dgm:dir/>
          <dgm:resizeHandles val="exact"/>
        </dgm:presLayoutVars>
      </dgm:prSet>
      <dgm:spPr/>
      <dgm:t>
        <a:bodyPr/>
        <a:lstStyle/>
        <a:p>
          <a:endParaRPr lang="en-GB"/>
        </a:p>
      </dgm:t>
    </dgm:pt>
    <dgm:pt modelId="{EF5C96A8-B47B-4FC1-A622-603E361FA203}" type="pres">
      <dgm:prSet presAssocID="{9682B0D5-4B75-462A-A497-4287B588F5CA}" presName="node" presStyleLbl="node1" presStyleIdx="0" presStyleCnt="4" custScaleX="125165" custScaleY="137834">
        <dgm:presLayoutVars>
          <dgm:bulletEnabled val="1"/>
        </dgm:presLayoutVars>
      </dgm:prSet>
      <dgm:spPr/>
      <dgm:t>
        <a:bodyPr/>
        <a:lstStyle/>
        <a:p>
          <a:endParaRPr lang="en-GB"/>
        </a:p>
      </dgm:t>
    </dgm:pt>
    <dgm:pt modelId="{6F09C20D-4A23-48F8-A6FA-0289392B4AB8}" type="pres">
      <dgm:prSet presAssocID="{9682B0D5-4B75-462A-A497-4287B588F5CA}" presName="spNode" presStyleCnt="0"/>
      <dgm:spPr/>
      <dgm:t>
        <a:bodyPr/>
        <a:lstStyle/>
        <a:p>
          <a:endParaRPr lang="en-GB"/>
        </a:p>
      </dgm:t>
    </dgm:pt>
    <dgm:pt modelId="{7EEE0397-164D-489F-BF66-FE076F4BC342}" type="pres">
      <dgm:prSet presAssocID="{DE62D59F-E6B3-4EC5-A806-9B34BEB34FDC}" presName="sibTrans" presStyleLbl="sibTrans1D1" presStyleIdx="0" presStyleCnt="4"/>
      <dgm:spPr/>
      <dgm:t>
        <a:bodyPr/>
        <a:lstStyle/>
        <a:p>
          <a:endParaRPr lang="en-GB"/>
        </a:p>
      </dgm:t>
    </dgm:pt>
    <dgm:pt modelId="{68446F81-D985-4957-98D3-BF026AD103EF}" type="pres">
      <dgm:prSet presAssocID="{C5F693E4-D220-4EC8-A487-FA75D78A3E6A}" presName="node" presStyleLbl="node1" presStyleIdx="1" presStyleCnt="4" custScaleX="138625" custScaleY="137834" custRadScaleRad="124012" custRadScaleInc="889">
        <dgm:presLayoutVars>
          <dgm:bulletEnabled val="1"/>
        </dgm:presLayoutVars>
      </dgm:prSet>
      <dgm:spPr/>
      <dgm:t>
        <a:bodyPr/>
        <a:lstStyle/>
        <a:p>
          <a:endParaRPr lang="en-GB"/>
        </a:p>
      </dgm:t>
    </dgm:pt>
    <dgm:pt modelId="{7136CD2D-1238-48E8-B4EF-05824236AE30}" type="pres">
      <dgm:prSet presAssocID="{C5F693E4-D220-4EC8-A487-FA75D78A3E6A}" presName="spNode" presStyleCnt="0"/>
      <dgm:spPr/>
      <dgm:t>
        <a:bodyPr/>
        <a:lstStyle/>
        <a:p>
          <a:endParaRPr lang="en-GB"/>
        </a:p>
      </dgm:t>
    </dgm:pt>
    <dgm:pt modelId="{2C3002A7-E582-449B-9823-3BFC43A4E698}" type="pres">
      <dgm:prSet presAssocID="{6ED5225E-901F-4B1C-B381-9BDF0AEFDAC8}" presName="sibTrans" presStyleLbl="sibTrans1D1" presStyleIdx="1" presStyleCnt="4"/>
      <dgm:spPr/>
      <dgm:t>
        <a:bodyPr/>
        <a:lstStyle/>
        <a:p>
          <a:endParaRPr lang="en-GB"/>
        </a:p>
      </dgm:t>
    </dgm:pt>
    <dgm:pt modelId="{1D46AFD1-E2BE-4415-B8D7-F2ADE7CB5AC8}" type="pres">
      <dgm:prSet presAssocID="{0514EFDB-EAE2-4E1A-B740-DB6154F3E4CC}" presName="node" presStyleLbl="node1" presStyleIdx="2" presStyleCnt="4" custScaleX="125165" custScaleY="137834">
        <dgm:presLayoutVars>
          <dgm:bulletEnabled val="1"/>
        </dgm:presLayoutVars>
      </dgm:prSet>
      <dgm:spPr/>
      <dgm:t>
        <a:bodyPr/>
        <a:lstStyle/>
        <a:p>
          <a:endParaRPr lang="en-GB"/>
        </a:p>
      </dgm:t>
    </dgm:pt>
    <dgm:pt modelId="{15D3CE36-395E-4E4A-ADF7-815F87CF08FF}" type="pres">
      <dgm:prSet presAssocID="{0514EFDB-EAE2-4E1A-B740-DB6154F3E4CC}" presName="spNode" presStyleCnt="0"/>
      <dgm:spPr/>
      <dgm:t>
        <a:bodyPr/>
        <a:lstStyle/>
        <a:p>
          <a:endParaRPr lang="en-GB"/>
        </a:p>
      </dgm:t>
    </dgm:pt>
    <dgm:pt modelId="{33315E21-F80A-458A-B3A2-E9276D238E4C}" type="pres">
      <dgm:prSet presAssocID="{997AF172-40F9-4AE7-9B1D-A90301A4E72C}" presName="sibTrans" presStyleLbl="sibTrans1D1" presStyleIdx="2" presStyleCnt="4"/>
      <dgm:spPr/>
      <dgm:t>
        <a:bodyPr/>
        <a:lstStyle/>
        <a:p>
          <a:endParaRPr lang="en-GB"/>
        </a:p>
      </dgm:t>
    </dgm:pt>
    <dgm:pt modelId="{DF7C975F-CD88-4B6D-A351-0F61C68D36BC}" type="pres">
      <dgm:prSet presAssocID="{B17E822C-C1A1-47F0-9BEA-E9DE10B85DCC}" presName="node" presStyleLbl="node1" presStyleIdx="3" presStyleCnt="4" custScaleX="138625" custScaleY="137834" custRadScaleRad="119994" custRadScaleInc="-919">
        <dgm:presLayoutVars>
          <dgm:bulletEnabled val="1"/>
        </dgm:presLayoutVars>
      </dgm:prSet>
      <dgm:spPr/>
      <dgm:t>
        <a:bodyPr/>
        <a:lstStyle/>
        <a:p>
          <a:endParaRPr lang="en-GB"/>
        </a:p>
      </dgm:t>
    </dgm:pt>
    <dgm:pt modelId="{4C17DDBC-9B81-4D57-B59E-E6728111930F}" type="pres">
      <dgm:prSet presAssocID="{B17E822C-C1A1-47F0-9BEA-E9DE10B85DCC}" presName="spNode" presStyleCnt="0"/>
      <dgm:spPr/>
      <dgm:t>
        <a:bodyPr/>
        <a:lstStyle/>
        <a:p>
          <a:endParaRPr lang="en-GB"/>
        </a:p>
      </dgm:t>
    </dgm:pt>
    <dgm:pt modelId="{0FEC9944-D7FD-4D0E-9D15-45D7A38150CC}" type="pres">
      <dgm:prSet presAssocID="{F200F8B6-70AE-4E22-B631-8A856F1D029E}" presName="sibTrans" presStyleLbl="sibTrans1D1" presStyleIdx="3" presStyleCnt="4"/>
      <dgm:spPr/>
      <dgm:t>
        <a:bodyPr/>
        <a:lstStyle/>
        <a:p>
          <a:endParaRPr lang="en-GB"/>
        </a:p>
      </dgm:t>
    </dgm:pt>
  </dgm:ptLst>
  <dgm:cxnLst>
    <dgm:cxn modelId="{8CE24BAB-FE29-4C9D-AFA7-D98B1549E934}" srcId="{82BFDFE2-120C-4E82-8980-6065F7DACB3D}" destId="{9682B0D5-4B75-462A-A497-4287B588F5CA}" srcOrd="0" destOrd="0" parTransId="{25CE4B34-2F4E-4217-AF3C-715B03EA6A40}" sibTransId="{DE62D59F-E6B3-4EC5-A806-9B34BEB34FDC}"/>
    <dgm:cxn modelId="{CF5DACBB-0B5C-45E1-B4F9-8986CCC0AFBC}" srcId="{82BFDFE2-120C-4E82-8980-6065F7DACB3D}" destId="{0514EFDB-EAE2-4E1A-B740-DB6154F3E4CC}" srcOrd="2" destOrd="0" parTransId="{C0564E9F-DFF9-4A55-8AD5-446B656B1DCD}" sibTransId="{997AF172-40F9-4AE7-9B1D-A90301A4E72C}"/>
    <dgm:cxn modelId="{3A97E28C-AF4C-4B35-8079-52C84BDC32A6}" srcId="{82BFDFE2-120C-4E82-8980-6065F7DACB3D}" destId="{C5F693E4-D220-4EC8-A487-FA75D78A3E6A}" srcOrd="1" destOrd="0" parTransId="{C51CB03B-5080-4A6F-8F2E-953874201DBD}" sibTransId="{6ED5225E-901F-4B1C-B381-9BDF0AEFDAC8}"/>
    <dgm:cxn modelId="{DA12AA3E-0750-4029-B196-CE058CFE7255}" type="presOf" srcId="{C5F693E4-D220-4EC8-A487-FA75D78A3E6A}" destId="{68446F81-D985-4957-98D3-BF026AD103EF}" srcOrd="0" destOrd="0" presId="urn:microsoft.com/office/officeart/2005/8/layout/cycle6"/>
    <dgm:cxn modelId="{7C2E4DC6-392F-4480-BD60-056F3588B1D5}" type="presOf" srcId="{6ED5225E-901F-4B1C-B381-9BDF0AEFDAC8}" destId="{2C3002A7-E582-449B-9823-3BFC43A4E698}" srcOrd="0" destOrd="0" presId="urn:microsoft.com/office/officeart/2005/8/layout/cycle6"/>
    <dgm:cxn modelId="{A74C66C0-7983-47C9-91DC-D1576349C724}" type="presOf" srcId="{9682B0D5-4B75-462A-A497-4287B588F5CA}" destId="{EF5C96A8-B47B-4FC1-A622-603E361FA203}" srcOrd="0" destOrd="0" presId="urn:microsoft.com/office/officeart/2005/8/layout/cycle6"/>
    <dgm:cxn modelId="{491F2CF8-8B5A-48D0-B232-683218E30D6A}" type="presOf" srcId="{DE62D59F-E6B3-4EC5-A806-9B34BEB34FDC}" destId="{7EEE0397-164D-489F-BF66-FE076F4BC342}" srcOrd="0" destOrd="0" presId="urn:microsoft.com/office/officeart/2005/8/layout/cycle6"/>
    <dgm:cxn modelId="{6C5D5DC8-E4B9-44BB-928F-A0EA75F5A1D8}" type="presOf" srcId="{997AF172-40F9-4AE7-9B1D-A90301A4E72C}" destId="{33315E21-F80A-458A-B3A2-E9276D238E4C}" srcOrd="0" destOrd="0" presId="urn:microsoft.com/office/officeart/2005/8/layout/cycle6"/>
    <dgm:cxn modelId="{DA70EEE9-B8BA-4DFF-8AE0-76980C40BF5B}" type="presOf" srcId="{F200F8B6-70AE-4E22-B631-8A856F1D029E}" destId="{0FEC9944-D7FD-4D0E-9D15-45D7A38150CC}" srcOrd="0" destOrd="0" presId="urn:microsoft.com/office/officeart/2005/8/layout/cycle6"/>
    <dgm:cxn modelId="{BA2A7C2F-7E7E-44D1-9223-A9E75D595FF0}" type="presOf" srcId="{82BFDFE2-120C-4E82-8980-6065F7DACB3D}" destId="{0AA626E1-2D69-49EB-BADD-75C860A105BA}" srcOrd="0" destOrd="0" presId="urn:microsoft.com/office/officeart/2005/8/layout/cycle6"/>
    <dgm:cxn modelId="{CCA6D752-4EB5-404C-8131-97F23601E2DE}" type="presOf" srcId="{0514EFDB-EAE2-4E1A-B740-DB6154F3E4CC}" destId="{1D46AFD1-E2BE-4415-B8D7-F2ADE7CB5AC8}" srcOrd="0" destOrd="0" presId="urn:microsoft.com/office/officeart/2005/8/layout/cycle6"/>
    <dgm:cxn modelId="{C12D6385-420C-4DB7-A3DF-327E2E7F2EA6}" srcId="{82BFDFE2-120C-4E82-8980-6065F7DACB3D}" destId="{B17E822C-C1A1-47F0-9BEA-E9DE10B85DCC}" srcOrd="3" destOrd="0" parTransId="{760B6907-193E-4EF2-ADCC-8A19C6282DE4}" sibTransId="{F200F8B6-70AE-4E22-B631-8A856F1D029E}"/>
    <dgm:cxn modelId="{E6370E2E-4832-4A2C-AE6E-6B1F4D21B2F2}" type="presOf" srcId="{B17E822C-C1A1-47F0-9BEA-E9DE10B85DCC}" destId="{DF7C975F-CD88-4B6D-A351-0F61C68D36BC}" srcOrd="0" destOrd="0" presId="urn:microsoft.com/office/officeart/2005/8/layout/cycle6"/>
    <dgm:cxn modelId="{DD6063CD-6935-4178-B4A0-AE3926284591}" type="presParOf" srcId="{0AA626E1-2D69-49EB-BADD-75C860A105BA}" destId="{EF5C96A8-B47B-4FC1-A622-603E361FA203}" srcOrd="0" destOrd="0" presId="urn:microsoft.com/office/officeart/2005/8/layout/cycle6"/>
    <dgm:cxn modelId="{55D56950-AD9F-40CB-BAD3-7481ECF8EB82}" type="presParOf" srcId="{0AA626E1-2D69-49EB-BADD-75C860A105BA}" destId="{6F09C20D-4A23-48F8-A6FA-0289392B4AB8}" srcOrd="1" destOrd="0" presId="urn:microsoft.com/office/officeart/2005/8/layout/cycle6"/>
    <dgm:cxn modelId="{CC4E2D31-4C5C-49B9-871D-0201886C6458}" type="presParOf" srcId="{0AA626E1-2D69-49EB-BADD-75C860A105BA}" destId="{7EEE0397-164D-489F-BF66-FE076F4BC342}" srcOrd="2" destOrd="0" presId="urn:microsoft.com/office/officeart/2005/8/layout/cycle6"/>
    <dgm:cxn modelId="{F4D36366-F101-45C7-9F20-BEC9CE7098FB}" type="presParOf" srcId="{0AA626E1-2D69-49EB-BADD-75C860A105BA}" destId="{68446F81-D985-4957-98D3-BF026AD103EF}" srcOrd="3" destOrd="0" presId="urn:microsoft.com/office/officeart/2005/8/layout/cycle6"/>
    <dgm:cxn modelId="{58C31A20-A54E-4AF6-B83E-877E099A2DB5}" type="presParOf" srcId="{0AA626E1-2D69-49EB-BADD-75C860A105BA}" destId="{7136CD2D-1238-48E8-B4EF-05824236AE30}" srcOrd="4" destOrd="0" presId="urn:microsoft.com/office/officeart/2005/8/layout/cycle6"/>
    <dgm:cxn modelId="{E495DE8E-85AE-4F5E-9355-B048ADD75C22}" type="presParOf" srcId="{0AA626E1-2D69-49EB-BADD-75C860A105BA}" destId="{2C3002A7-E582-449B-9823-3BFC43A4E698}" srcOrd="5" destOrd="0" presId="urn:microsoft.com/office/officeart/2005/8/layout/cycle6"/>
    <dgm:cxn modelId="{2E756545-5DD3-4538-9982-935A4B26F7E7}" type="presParOf" srcId="{0AA626E1-2D69-49EB-BADD-75C860A105BA}" destId="{1D46AFD1-E2BE-4415-B8D7-F2ADE7CB5AC8}" srcOrd="6" destOrd="0" presId="urn:microsoft.com/office/officeart/2005/8/layout/cycle6"/>
    <dgm:cxn modelId="{D99AA413-3E88-4A8E-9179-7A211F2F11DC}" type="presParOf" srcId="{0AA626E1-2D69-49EB-BADD-75C860A105BA}" destId="{15D3CE36-395E-4E4A-ADF7-815F87CF08FF}" srcOrd="7" destOrd="0" presId="urn:microsoft.com/office/officeart/2005/8/layout/cycle6"/>
    <dgm:cxn modelId="{BE59A089-0732-41D5-B5C2-FD1863018376}" type="presParOf" srcId="{0AA626E1-2D69-49EB-BADD-75C860A105BA}" destId="{33315E21-F80A-458A-B3A2-E9276D238E4C}" srcOrd="8" destOrd="0" presId="urn:microsoft.com/office/officeart/2005/8/layout/cycle6"/>
    <dgm:cxn modelId="{FCF3C1C9-3E01-476A-9BAF-110BC3219618}" type="presParOf" srcId="{0AA626E1-2D69-49EB-BADD-75C860A105BA}" destId="{DF7C975F-CD88-4B6D-A351-0F61C68D36BC}" srcOrd="9" destOrd="0" presId="urn:microsoft.com/office/officeart/2005/8/layout/cycle6"/>
    <dgm:cxn modelId="{90B91887-6731-45EF-BED5-3664FBA408BA}" type="presParOf" srcId="{0AA626E1-2D69-49EB-BADD-75C860A105BA}" destId="{4C17DDBC-9B81-4D57-B59E-E6728111930F}" srcOrd="10" destOrd="0" presId="urn:microsoft.com/office/officeart/2005/8/layout/cycle6"/>
    <dgm:cxn modelId="{8B5A8F6E-A179-4DAC-8853-3C9DA8A5B5BC}" type="presParOf" srcId="{0AA626E1-2D69-49EB-BADD-75C860A105BA}" destId="{0FEC9944-D7FD-4D0E-9D15-45D7A38150CC}" srcOrd="11"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7B0C354-507A-1245-91B5-2F97AF783903}" type="doc">
      <dgm:prSet loTypeId="urn:microsoft.com/office/officeart/2005/8/layout/venn3" loCatId="" qsTypeId="urn:microsoft.com/office/officeart/2005/8/quickstyle/simple3" qsCatId="simple" csTypeId="urn:microsoft.com/office/officeart/2005/8/colors/colorful1" csCatId="colorful" phldr="1"/>
      <dgm:spPr/>
      <dgm:t>
        <a:bodyPr/>
        <a:lstStyle/>
        <a:p>
          <a:endParaRPr lang="en-US"/>
        </a:p>
      </dgm:t>
    </dgm:pt>
    <dgm:pt modelId="{0FB70B35-39FE-5049-8333-E5F0267C8569}">
      <dgm:prSet phldrT="[Text]"/>
      <dgm:spPr/>
      <dgm:t>
        <a:bodyPr/>
        <a:lstStyle/>
        <a:p>
          <a:r>
            <a:rPr lang="en-US" dirty="0" smtClean="0"/>
            <a:t> </a:t>
          </a:r>
          <a:endParaRPr lang="en-US" dirty="0"/>
        </a:p>
      </dgm:t>
    </dgm:pt>
    <dgm:pt modelId="{8E36B4B5-ED2F-F648-93FB-AFA8BD36B154}" type="parTrans" cxnId="{D99A8CF7-D671-594F-8851-DEDDA682F3EB}">
      <dgm:prSet/>
      <dgm:spPr/>
      <dgm:t>
        <a:bodyPr/>
        <a:lstStyle/>
        <a:p>
          <a:endParaRPr lang="en-US"/>
        </a:p>
      </dgm:t>
    </dgm:pt>
    <dgm:pt modelId="{AFB19DC1-BFC8-274A-BC9D-82A869F485A0}" type="sibTrans" cxnId="{D99A8CF7-D671-594F-8851-DEDDA682F3EB}">
      <dgm:prSet/>
      <dgm:spPr/>
      <dgm:t>
        <a:bodyPr/>
        <a:lstStyle/>
        <a:p>
          <a:endParaRPr lang="en-US"/>
        </a:p>
      </dgm:t>
    </dgm:pt>
    <dgm:pt modelId="{39BBE399-6E73-1D43-879A-29FA57C193FA}">
      <dgm:prSet phldrT="[Text]"/>
      <dgm:spPr/>
      <dgm:t>
        <a:bodyPr/>
        <a:lstStyle/>
        <a:p>
          <a:r>
            <a:rPr lang="en-US" dirty="0" smtClean="0"/>
            <a:t> </a:t>
          </a:r>
          <a:endParaRPr lang="en-US" dirty="0"/>
        </a:p>
      </dgm:t>
    </dgm:pt>
    <dgm:pt modelId="{0F67F623-27B3-204D-AA12-557BD724A293}" type="parTrans" cxnId="{1FCF1018-72D3-A54C-ACFC-5DEB9857A923}">
      <dgm:prSet/>
      <dgm:spPr/>
      <dgm:t>
        <a:bodyPr/>
        <a:lstStyle/>
        <a:p>
          <a:endParaRPr lang="en-US"/>
        </a:p>
      </dgm:t>
    </dgm:pt>
    <dgm:pt modelId="{5B146BA8-306A-CF47-A08F-FF6F01B47619}" type="sibTrans" cxnId="{1FCF1018-72D3-A54C-ACFC-5DEB9857A923}">
      <dgm:prSet/>
      <dgm:spPr/>
      <dgm:t>
        <a:bodyPr/>
        <a:lstStyle/>
        <a:p>
          <a:endParaRPr lang="en-US"/>
        </a:p>
      </dgm:t>
    </dgm:pt>
    <dgm:pt modelId="{B77724FF-9E22-6641-ADA7-EBE7E40E05F1}" type="pres">
      <dgm:prSet presAssocID="{57B0C354-507A-1245-91B5-2F97AF783903}" presName="Name0" presStyleCnt="0">
        <dgm:presLayoutVars>
          <dgm:dir/>
          <dgm:resizeHandles val="exact"/>
        </dgm:presLayoutVars>
      </dgm:prSet>
      <dgm:spPr/>
      <dgm:t>
        <a:bodyPr/>
        <a:lstStyle/>
        <a:p>
          <a:endParaRPr lang="en-US"/>
        </a:p>
      </dgm:t>
    </dgm:pt>
    <dgm:pt modelId="{79E116E4-9BB1-3349-9B1E-7C028B6F3297}" type="pres">
      <dgm:prSet presAssocID="{0FB70B35-39FE-5049-8333-E5F0267C8569}" presName="Name5" presStyleLbl="vennNode1" presStyleIdx="0" presStyleCnt="2">
        <dgm:presLayoutVars>
          <dgm:bulletEnabled val="1"/>
        </dgm:presLayoutVars>
      </dgm:prSet>
      <dgm:spPr/>
      <dgm:t>
        <a:bodyPr/>
        <a:lstStyle/>
        <a:p>
          <a:endParaRPr lang="en-US"/>
        </a:p>
      </dgm:t>
    </dgm:pt>
    <dgm:pt modelId="{2641FF87-62B0-274E-930E-6E9FC15168F8}" type="pres">
      <dgm:prSet presAssocID="{AFB19DC1-BFC8-274A-BC9D-82A869F485A0}" presName="space" presStyleCnt="0"/>
      <dgm:spPr/>
    </dgm:pt>
    <dgm:pt modelId="{B29B9F9A-BA0B-5840-A8CA-0ED8FF9A475C}" type="pres">
      <dgm:prSet presAssocID="{39BBE399-6E73-1D43-879A-29FA57C193FA}" presName="Name5" presStyleLbl="vennNode1" presStyleIdx="1" presStyleCnt="2" custLinFactX="-2568" custLinFactNeighborX="-100000" custLinFactNeighborY="709">
        <dgm:presLayoutVars>
          <dgm:bulletEnabled val="1"/>
        </dgm:presLayoutVars>
      </dgm:prSet>
      <dgm:spPr/>
      <dgm:t>
        <a:bodyPr/>
        <a:lstStyle/>
        <a:p>
          <a:endParaRPr lang="en-US"/>
        </a:p>
      </dgm:t>
    </dgm:pt>
  </dgm:ptLst>
  <dgm:cxnLst>
    <dgm:cxn modelId="{5F06B8D6-E641-4CC8-A4ED-FF7FCD5DA48C}" type="presOf" srcId="{39BBE399-6E73-1D43-879A-29FA57C193FA}" destId="{B29B9F9A-BA0B-5840-A8CA-0ED8FF9A475C}" srcOrd="0" destOrd="0" presId="urn:microsoft.com/office/officeart/2005/8/layout/venn3"/>
    <dgm:cxn modelId="{1FCF1018-72D3-A54C-ACFC-5DEB9857A923}" srcId="{57B0C354-507A-1245-91B5-2F97AF783903}" destId="{39BBE399-6E73-1D43-879A-29FA57C193FA}" srcOrd="1" destOrd="0" parTransId="{0F67F623-27B3-204D-AA12-557BD724A293}" sibTransId="{5B146BA8-306A-CF47-A08F-FF6F01B47619}"/>
    <dgm:cxn modelId="{D99A8CF7-D671-594F-8851-DEDDA682F3EB}" srcId="{57B0C354-507A-1245-91B5-2F97AF783903}" destId="{0FB70B35-39FE-5049-8333-E5F0267C8569}" srcOrd="0" destOrd="0" parTransId="{8E36B4B5-ED2F-F648-93FB-AFA8BD36B154}" sibTransId="{AFB19DC1-BFC8-274A-BC9D-82A869F485A0}"/>
    <dgm:cxn modelId="{E9C237DA-536D-4A4A-A349-1A7646706901}" type="presOf" srcId="{57B0C354-507A-1245-91B5-2F97AF783903}" destId="{B77724FF-9E22-6641-ADA7-EBE7E40E05F1}" srcOrd="0" destOrd="0" presId="urn:microsoft.com/office/officeart/2005/8/layout/venn3"/>
    <dgm:cxn modelId="{4D285448-00F5-4DB4-AFFC-4922F4E08870}" type="presOf" srcId="{0FB70B35-39FE-5049-8333-E5F0267C8569}" destId="{79E116E4-9BB1-3349-9B1E-7C028B6F3297}" srcOrd="0" destOrd="0" presId="urn:microsoft.com/office/officeart/2005/8/layout/venn3"/>
    <dgm:cxn modelId="{86A4C510-1C4B-43AF-8A6A-07194903C474}" type="presParOf" srcId="{B77724FF-9E22-6641-ADA7-EBE7E40E05F1}" destId="{79E116E4-9BB1-3349-9B1E-7C028B6F3297}" srcOrd="0" destOrd="0" presId="urn:microsoft.com/office/officeart/2005/8/layout/venn3"/>
    <dgm:cxn modelId="{C73B44BB-C839-46A2-AC8C-3E86AC6E21C8}" type="presParOf" srcId="{B77724FF-9E22-6641-ADA7-EBE7E40E05F1}" destId="{2641FF87-62B0-274E-930E-6E9FC15168F8}" srcOrd="1" destOrd="0" presId="urn:microsoft.com/office/officeart/2005/8/layout/venn3"/>
    <dgm:cxn modelId="{F78E1FC6-A77F-4B05-A3BC-C4CACB2CBFC5}" type="presParOf" srcId="{B77724FF-9E22-6641-ADA7-EBE7E40E05F1}" destId="{B29B9F9A-BA0B-5840-A8CA-0ED8FF9A475C}" srcOrd="2" destOrd="0" presId="urn:microsoft.com/office/officeart/2005/8/layout/venn3"/>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A02B1D23-6A8E-444A-B5C0-CF1627FFB5A4}" type="doc">
      <dgm:prSet loTypeId="urn:microsoft.com/office/officeart/2005/8/layout/cycle6" loCatId="relationship" qsTypeId="urn:microsoft.com/office/officeart/2005/8/quickstyle/simple5" qsCatId="simple" csTypeId="urn:microsoft.com/office/officeart/2005/8/colors/colorful4" csCatId="colorful" phldr="1"/>
      <dgm:spPr/>
      <dgm:t>
        <a:bodyPr/>
        <a:lstStyle/>
        <a:p>
          <a:endParaRPr lang="en-GB"/>
        </a:p>
      </dgm:t>
    </dgm:pt>
    <dgm:pt modelId="{7B495DE2-15BA-4410-9CDF-2351ABE75D1A}">
      <dgm:prSet phldrT="[Text]"/>
      <dgm:spPr/>
      <dgm:t>
        <a:bodyPr/>
        <a:lstStyle/>
        <a:p>
          <a:r>
            <a:rPr lang="en-GB" b="1" dirty="0" smtClean="0"/>
            <a:t>A variety of rich and challenging texts</a:t>
          </a:r>
          <a:endParaRPr lang="en-GB" b="1" dirty="0"/>
        </a:p>
      </dgm:t>
    </dgm:pt>
    <dgm:pt modelId="{6C757EE2-ADF6-4F6E-8BD7-99CD09A40CCD}" type="parTrans" cxnId="{DA8E3D0C-A9DB-4372-858E-90C577DC5F23}">
      <dgm:prSet/>
      <dgm:spPr/>
      <dgm:t>
        <a:bodyPr/>
        <a:lstStyle/>
        <a:p>
          <a:endParaRPr lang="en-GB"/>
        </a:p>
      </dgm:t>
    </dgm:pt>
    <dgm:pt modelId="{0B67982F-A286-4690-A745-12A1F5DFF09C}" type="sibTrans" cxnId="{DA8E3D0C-A9DB-4372-858E-90C577DC5F23}">
      <dgm:prSet/>
      <dgm:spPr/>
      <dgm:t>
        <a:bodyPr/>
        <a:lstStyle/>
        <a:p>
          <a:endParaRPr lang="en-GB"/>
        </a:p>
      </dgm:t>
    </dgm:pt>
    <dgm:pt modelId="{DDF0674E-F3E0-4A99-A91C-E40531659044}">
      <dgm:prSet phldrT="[Text]"/>
      <dgm:spPr/>
      <dgm:t>
        <a:bodyPr/>
        <a:lstStyle/>
        <a:p>
          <a:r>
            <a:rPr lang="en-GB" b="1" dirty="0" smtClean="0"/>
            <a:t>Opportunities to talk about texts</a:t>
          </a:r>
          <a:endParaRPr lang="en-GB" b="1" dirty="0"/>
        </a:p>
      </dgm:t>
    </dgm:pt>
    <dgm:pt modelId="{2BD82B0A-9BD9-4420-8A43-4B65054A8F73}" type="parTrans" cxnId="{2042094C-0A44-47D2-8E68-17C028E6B7D8}">
      <dgm:prSet/>
      <dgm:spPr/>
      <dgm:t>
        <a:bodyPr/>
        <a:lstStyle/>
        <a:p>
          <a:endParaRPr lang="en-GB"/>
        </a:p>
      </dgm:t>
    </dgm:pt>
    <dgm:pt modelId="{D223C6E6-0619-42CF-ADF7-96870DD8CBC5}" type="sibTrans" cxnId="{2042094C-0A44-47D2-8E68-17C028E6B7D8}">
      <dgm:prSet/>
      <dgm:spPr/>
      <dgm:t>
        <a:bodyPr/>
        <a:lstStyle/>
        <a:p>
          <a:endParaRPr lang="en-GB"/>
        </a:p>
      </dgm:t>
    </dgm:pt>
    <dgm:pt modelId="{A0BA3199-200A-4244-ADF9-F99E22B25513}">
      <dgm:prSet phldrT="[Text]"/>
      <dgm:spPr/>
      <dgm:t>
        <a:bodyPr/>
        <a:lstStyle/>
        <a:p>
          <a:r>
            <a:rPr lang="en-GB" b="1" dirty="0" smtClean="0"/>
            <a:t>Nonfiction, image rich texts, poetry, heritage texts, film</a:t>
          </a:r>
          <a:endParaRPr lang="en-GB" b="1" dirty="0"/>
        </a:p>
      </dgm:t>
    </dgm:pt>
    <dgm:pt modelId="{0D8235C5-2517-4369-B897-AFE565149A71}" type="parTrans" cxnId="{96484307-3D78-45E7-878A-48BAA8C69C60}">
      <dgm:prSet/>
      <dgm:spPr/>
      <dgm:t>
        <a:bodyPr/>
        <a:lstStyle/>
        <a:p>
          <a:endParaRPr lang="en-GB"/>
        </a:p>
      </dgm:t>
    </dgm:pt>
    <dgm:pt modelId="{DCD9F0FB-F5AC-4EC8-8777-7E26E42FFF48}" type="sibTrans" cxnId="{96484307-3D78-45E7-878A-48BAA8C69C60}">
      <dgm:prSet/>
      <dgm:spPr/>
      <dgm:t>
        <a:bodyPr/>
        <a:lstStyle/>
        <a:p>
          <a:endParaRPr lang="en-GB"/>
        </a:p>
      </dgm:t>
    </dgm:pt>
    <dgm:pt modelId="{C6CD1AFA-8098-40C7-A501-86D867D1AD57}">
      <dgm:prSet phldrT="[Text]"/>
      <dgm:spPr/>
      <dgm:t>
        <a:bodyPr/>
        <a:lstStyle/>
        <a:p>
          <a:r>
            <a:rPr lang="en-GB" b="1" dirty="0" smtClean="0"/>
            <a:t>Opportunities to trace themes / ideas within and between texts</a:t>
          </a:r>
          <a:endParaRPr lang="en-GB" b="1" dirty="0"/>
        </a:p>
      </dgm:t>
    </dgm:pt>
    <dgm:pt modelId="{2036836F-87C3-4418-9395-610077315A33}" type="parTrans" cxnId="{2F4EAC6A-D209-4601-BBC1-14A188F16E6C}">
      <dgm:prSet/>
      <dgm:spPr/>
      <dgm:t>
        <a:bodyPr/>
        <a:lstStyle/>
        <a:p>
          <a:endParaRPr lang="en-GB"/>
        </a:p>
      </dgm:t>
    </dgm:pt>
    <dgm:pt modelId="{660CAF3B-AD05-4F21-A5F7-66B64DFC1138}" type="sibTrans" cxnId="{2F4EAC6A-D209-4601-BBC1-14A188F16E6C}">
      <dgm:prSet/>
      <dgm:spPr/>
      <dgm:t>
        <a:bodyPr/>
        <a:lstStyle/>
        <a:p>
          <a:endParaRPr lang="en-GB"/>
        </a:p>
      </dgm:t>
    </dgm:pt>
    <dgm:pt modelId="{E7CD1AF6-6AFD-4714-B714-076D111FD843}">
      <dgm:prSet phldrT="[Text]"/>
      <dgm:spPr/>
      <dgm:t>
        <a:bodyPr/>
        <a:lstStyle/>
        <a:p>
          <a:r>
            <a:rPr lang="en-GB" b="1" dirty="0" smtClean="0"/>
            <a:t>Opportunities to make links and comparisons between texts</a:t>
          </a:r>
          <a:endParaRPr lang="en-GB" b="1" dirty="0"/>
        </a:p>
      </dgm:t>
    </dgm:pt>
    <dgm:pt modelId="{D892B802-15B1-4CB3-B3ED-71C1C20F010C}" type="parTrans" cxnId="{1F1A2FC0-DC23-487A-BA8F-5BFA322AF2FA}">
      <dgm:prSet/>
      <dgm:spPr/>
      <dgm:t>
        <a:bodyPr/>
        <a:lstStyle/>
        <a:p>
          <a:endParaRPr lang="en-GB"/>
        </a:p>
      </dgm:t>
    </dgm:pt>
    <dgm:pt modelId="{2AE7D4BF-E740-4279-8139-22EFC72B0BB2}" type="sibTrans" cxnId="{1F1A2FC0-DC23-487A-BA8F-5BFA322AF2FA}">
      <dgm:prSet/>
      <dgm:spPr/>
      <dgm:t>
        <a:bodyPr/>
        <a:lstStyle/>
        <a:p>
          <a:endParaRPr lang="en-GB"/>
        </a:p>
      </dgm:t>
    </dgm:pt>
    <dgm:pt modelId="{30F694D8-6608-4EF0-A8AA-8462AE3A8785}">
      <dgm:prSet/>
      <dgm:spPr/>
      <dgm:t>
        <a:bodyPr/>
        <a:lstStyle/>
        <a:p>
          <a:r>
            <a:rPr lang="en-GB" b="1" dirty="0" smtClean="0"/>
            <a:t>Opportunities to explore deeper levels of meaning</a:t>
          </a:r>
          <a:endParaRPr lang="en-GB" b="1" dirty="0"/>
        </a:p>
      </dgm:t>
    </dgm:pt>
    <dgm:pt modelId="{028F0456-02E7-4A13-B50B-CA6C115A567A}" type="parTrans" cxnId="{2FC6FD43-6BC2-4CEA-9665-B0D2E397C8C1}">
      <dgm:prSet/>
      <dgm:spPr/>
      <dgm:t>
        <a:bodyPr/>
        <a:lstStyle/>
        <a:p>
          <a:endParaRPr lang="en-GB"/>
        </a:p>
      </dgm:t>
    </dgm:pt>
    <dgm:pt modelId="{54D790F7-10DE-4597-AC9D-F786E46C3525}" type="sibTrans" cxnId="{2FC6FD43-6BC2-4CEA-9665-B0D2E397C8C1}">
      <dgm:prSet/>
      <dgm:spPr/>
      <dgm:t>
        <a:bodyPr/>
        <a:lstStyle/>
        <a:p>
          <a:endParaRPr lang="en-GB"/>
        </a:p>
      </dgm:t>
    </dgm:pt>
    <dgm:pt modelId="{1D32463B-89FF-4430-83CB-4344CB9E1D45}" type="pres">
      <dgm:prSet presAssocID="{A02B1D23-6A8E-444A-B5C0-CF1627FFB5A4}" presName="cycle" presStyleCnt="0">
        <dgm:presLayoutVars>
          <dgm:dir/>
          <dgm:resizeHandles val="exact"/>
        </dgm:presLayoutVars>
      </dgm:prSet>
      <dgm:spPr/>
      <dgm:t>
        <a:bodyPr/>
        <a:lstStyle/>
        <a:p>
          <a:endParaRPr lang="en-GB"/>
        </a:p>
      </dgm:t>
    </dgm:pt>
    <dgm:pt modelId="{CAA4EAED-82F8-4004-8C99-E1BA3651E7A4}" type="pres">
      <dgm:prSet presAssocID="{7B495DE2-15BA-4410-9CDF-2351ABE75D1A}" presName="node" presStyleLbl="node1" presStyleIdx="0" presStyleCnt="6" custScaleX="136927" custScaleY="104557" custRadScaleRad="93300" custRadScaleInc="1466">
        <dgm:presLayoutVars>
          <dgm:bulletEnabled val="1"/>
        </dgm:presLayoutVars>
      </dgm:prSet>
      <dgm:spPr/>
      <dgm:t>
        <a:bodyPr/>
        <a:lstStyle/>
        <a:p>
          <a:endParaRPr lang="en-GB"/>
        </a:p>
      </dgm:t>
    </dgm:pt>
    <dgm:pt modelId="{53803846-0FFA-4564-8640-00B554431B5F}" type="pres">
      <dgm:prSet presAssocID="{7B495DE2-15BA-4410-9CDF-2351ABE75D1A}" presName="spNode" presStyleCnt="0"/>
      <dgm:spPr/>
    </dgm:pt>
    <dgm:pt modelId="{6018A707-2C98-4187-9457-886A624E742F}" type="pres">
      <dgm:prSet presAssocID="{0B67982F-A286-4690-A745-12A1F5DFF09C}" presName="sibTrans" presStyleLbl="sibTrans1D1" presStyleIdx="0" presStyleCnt="6"/>
      <dgm:spPr/>
      <dgm:t>
        <a:bodyPr/>
        <a:lstStyle/>
        <a:p>
          <a:endParaRPr lang="en-GB"/>
        </a:p>
      </dgm:t>
    </dgm:pt>
    <dgm:pt modelId="{FC9111B7-2CE6-49F8-806E-21E778B9A7E5}" type="pres">
      <dgm:prSet presAssocID="{30F694D8-6608-4EF0-A8AA-8462AE3A8785}" presName="node" presStyleLbl="node1" presStyleIdx="1" presStyleCnt="6" custScaleX="135615" custScaleY="129681" custRadScaleRad="101085" custRadScaleInc="31122">
        <dgm:presLayoutVars>
          <dgm:bulletEnabled val="1"/>
        </dgm:presLayoutVars>
      </dgm:prSet>
      <dgm:spPr/>
      <dgm:t>
        <a:bodyPr/>
        <a:lstStyle/>
        <a:p>
          <a:endParaRPr lang="en-GB"/>
        </a:p>
      </dgm:t>
    </dgm:pt>
    <dgm:pt modelId="{10B8059E-89CE-4686-BBCC-7A7178DE6688}" type="pres">
      <dgm:prSet presAssocID="{30F694D8-6608-4EF0-A8AA-8462AE3A8785}" presName="spNode" presStyleCnt="0"/>
      <dgm:spPr/>
    </dgm:pt>
    <dgm:pt modelId="{CE9B8C62-2132-466A-B37E-B7B8E615C513}" type="pres">
      <dgm:prSet presAssocID="{54D790F7-10DE-4597-AC9D-F786E46C3525}" presName="sibTrans" presStyleLbl="sibTrans1D1" presStyleIdx="1" presStyleCnt="6"/>
      <dgm:spPr/>
      <dgm:t>
        <a:bodyPr/>
        <a:lstStyle/>
        <a:p>
          <a:endParaRPr lang="en-GB"/>
        </a:p>
      </dgm:t>
    </dgm:pt>
    <dgm:pt modelId="{5DA65A0D-33D5-4284-8B05-B95026B7D08F}" type="pres">
      <dgm:prSet presAssocID="{DDF0674E-F3E0-4A99-A91C-E40531659044}" presName="node" presStyleLbl="node1" presStyleIdx="2" presStyleCnt="6" custScaleX="136144" custScaleY="135310" custRadScaleRad="97526" custRadScaleInc="-34334">
        <dgm:presLayoutVars>
          <dgm:bulletEnabled val="1"/>
        </dgm:presLayoutVars>
      </dgm:prSet>
      <dgm:spPr/>
      <dgm:t>
        <a:bodyPr/>
        <a:lstStyle/>
        <a:p>
          <a:endParaRPr lang="en-GB"/>
        </a:p>
      </dgm:t>
    </dgm:pt>
    <dgm:pt modelId="{6A55095D-9AFD-404E-BE17-5E49CA4DD276}" type="pres">
      <dgm:prSet presAssocID="{DDF0674E-F3E0-4A99-A91C-E40531659044}" presName="spNode" presStyleCnt="0"/>
      <dgm:spPr/>
    </dgm:pt>
    <dgm:pt modelId="{679FCB3F-F6F0-442A-AA8A-3EB3BA0D17F7}" type="pres">
      <dgm:prSet presAssocID="{D223C6E6-0619-42CF-ADF7-96870DD8CBC5}" presName="sibTrans" presStyleLbl="sibTrans1D1" presStyleIdx="2" presStyleCnt="6"/>
      <dgm:spPr/>
      <dgm:t>
        <a:bodyPr/>
        <a:lstStyle/>
        <a:p>
          <a:endParaRPr lang="en-GB"/>
        </a:p>
      </dgm:t>
    </dgm:pt>
    <dgm:pt modelId="{5433E414-C521-409C-B0DE-B476681A5109}" type="pres">
      <dgm:prSet presAssocID="{A0BA3199-200A-4244-ADF9-F99E22B25513}" presName="node" presStyleLbl="node1" presStyleIdx="3" presStyleCnt="6" custScaleX="138388" custScaleY="130992">
        <dgm:presLayoutVars>
          <dgm:bulletEnabled val="1"/>
        </dgm:presLayoutVars>
      </dgm:prSet>
      <dgm:spPr/>
      <dgm:t>
        <a:bodyPr/>
        <a:lstStyle/>
        <a:p>
          <a:endParaRPr lang="en-GB"/>
        </a:p>
      </dgm:t>
    </dgm:pt>
    <dgm:pt modelId="{E55A5B00-A653-461D-987A-749DDA3B07B7}" type="pres">
      <dgm:prSet presAssocID="{A0BA3199-200A-4244-ADF9-F99E22B25513}" presName="spNode" presStyleCnt="0"/>
      <dgm:spPr/>
    </dgm:pt>
    <dgm:pt modelId="{712A6DE4-55E1-4F63-8006-B0F31ABEF047}" type="pres">
      <dgm:prSet presAssocID="{DCD9F0FB-F5AC-4EC8-8777-7E26E42FFF48}" presName="sibTrans" presStyleLbl="sibTrans1D1" presStyleIdx="3" presStyleCnt="6"/>
      <dgm:spPr/>
      <dgm:t>
        <a:bodyPr/>
        <a:lstStyle/>
        <a:p>
          <a:endParaRPr lang="en-GB"/>
        </a:p>
      </dgm:t>
    </dgm:pt>
    <dgm:pt modelId="{803266E0-8ECD-4FC3-92C3-68BA016D13E6}" type="pres">
      <dgm:prSet presAssocID="{C6CD1AFA-8098-40C7-A501-86D867D1AD57}" presName="node" presStyleLbl="node1" presStyleIdx="4" presStyleCnt="6" custScaleX="137606" custScaleY="135310" custRadScaleRad="97398" custRadScaleInc="34173">
        <dgm:presLayoutVars>
          <dgm:bulletEnabled val="1"/>
        </dgm:presLayoutVars>
      </dgm:prSet>
      <dgm:spPr/>
      <dgm:t>
        <a:bodyPr/>
        <a:lstStyle/>
        <a:p>
          <a:endParaRPr lang="en-GB"/>
        </a:p>
      </dgm:t>
    </dgm:pt>
    <dgm:pt modelId="{FFE0308F-3070-4F70-9674-BE4BF3F8B40C}" type="pres">
      <dgm:prSet presAssocID="{C6CD1AFA-8098-40C7-A501-86D867D1AD57}" presName="spNode" presStyleCnt="0"/>
      <dgm:spPr/>
    </dgm:pt>
    <dgm:pt modelId="{AC33E430-9BC0-4585-BBB4-647BDFEA4735}" type="pres">
      <dgm:prSet presAssocID="{660CAF3B-AD05-4F21-A5F7-66B64DFC1138}" presName="sibTrans" presStyleLbl="sibTrans1D1" presStyleIdx="4" presStyleCnt="6"/>
      <dgm:spPr/>
      <dgm:t>
        <a:bodyPr/>
        <a:lstStyle/>
        <a:p>
          <a:endParaRPr lang="en-GB"/>
        </a:p>
      </dgm:t>
    </dgm:pt>
    <dgm:pt modelId="{62E044D1-0EC9-4309-A6F4-A6BE781F9F2F}" type="pres">
      <dgm:prSet presAssocID="{E7CD1AF6-6AFD-4714-B714-076D111FD843}" presName="node" presStyleLbl="node1" presStyleIdx="5" presStyleCnt="6" custScaleX="139067" custScaleY="115576" custRadScaleRad="97948" custRadScaleInc="-27067">
        <dgm:presLayoutVars>
          <dgm:bulletEnabled val="1"/>
        </dgm:presLayoutVars>
      </dgm:prSet>
      <dgm:spPr/>
      <dgm:t>
        <a:bodyPr/>
        <a:lstStyle/>
        <a:p>
          <a:endParaRPr lang="en-GB"/>
        </a:p>
      </dgm:t>
    </dgm:pt>
    <dgm:pt modelId="{E07508BD-FE40-4F9A-9CC6-804FF1FC2556}" type="pres">
      <dgm:prSet presAssocID="{E7CD1AF6-6AFD-4714-B714-076D111FD843}" presName="spNode" presStyleCnt="0"/>
      <dgm:spPr/>
    </dgm:pt>
    <dgm:pt modelId="{5A611C44-BBE3-4FFF-9733-39BFAD1A2CDE}" type="pres">
      <dgm:prSet presAssocID="{2AE7D4BF-E740-4279-8139-22EFC72B0BB2}" presName="sibTrans" presStyleLbl="sibTrans1D1" presStyleIdx="5" presStyleCnt="6"/>
      <dgm:spPr/>
      <dgm:t>
        <a:bodyPr/>
        <a:lstStyle/>
        <a:p>
          <a:endParaRPr lang="en-GB"/>
        </a:p>
      </dgm:t>
    </dgm:pt>
  </dgm:ptLst>
  <dgm:cxnLst>
    <dgm:cxn modelId="{904F884C-0EEC-4955-A869-532C0A6A8039}" type="presOf" srcId="{DDF0674E-F3E0-4A99-A91C-E40531659044}" destId="{5DA65A0D-33D5-4284-8B05-B95026B7D08F}" srcOrd="0" destOrd="0" presId="urn:microsoft.com/office/officeart/2005/8/layout/cycle6"/>
    <dgm:cxn modelId="{DA8E3D0C-A9DB-4372-858E-90C577DC5F23}" srcId="{A02B1D23-6A8E-444A-B5C0-CF1627FFB5A4}" destId="{7B495DE2-15BA-4410-9CDF-2351ABE75D1A}" srcOrd="0" destOrd="0" parTransId="{6C757EE2-ADF6-4F6E-8BD7-99CD09A40CCD}" sibTransId="{0B67982F-A286-4690-A745-12A1F5DFF09C}"/>
    <dgm:cxn modelId="{05D638A0-0F49-4E70-BB6B-EBBE833E6CD7}" type="presOf" srcId="{660CAF3B-AD05-4F21-A5F7-66B64DFC1138}" destId="{AC33E430-9BC0-4585-BBB4-647BDFEA4735}" srcOrd="0" destOrd="0" presId="urn:microsoft.com/office/officeart/2005/8/layout/cycle6"/>
    <dgm:cxn modelId="{55A68FE1-780A-4D15-BCC4-AF3FFB7F0B39}" type="presOf" srcId="{A0BA3199-200A-4244-ADF9-F99E22B25513}" destId="{5433E414-C521-409C-B0DE-B476681A5109}" srcOrd="0" destOrd="0" presId="urn:microsoft.com/office/officeart/2005/8/layout/cycle6"/>
    <dgm:cxn modelId="{1B7E161A-7D3C-4454-B475-FC452CEB4C64}" type="presOf" srcId="{54D790F7-10DE-4597-AC9D-F786E46C3525}" destId="{CE9B8C62-2132-466A-B37E-B7B8E615C513}" srcOrd="0" destOrd="0" presId="urn:microsoft.com/office/officeart/2005/8/layout/cycle6"/>
    <dgm:cxn modelId="{2B177F05-0A41-4F35-ADF7-956193AB8AA2}" type="presOf" srcId="{2AE7D4BF-E740-4279-8139-22EFC72B0BB2}" destId="{5A611C44-BBE3-4FFF-9733-39BFAD1A2CDE}" srcOrd="0" destOrd="0" presId="urn:microsoft.com/office/officeart/2005/8/layout/cycle6"/>
    <dgm:cxn modelId="{ED6359BD-A79D-4528-A864-B4BD3AA7FFFA}" type="presOf" srcId="{7B495DE2-15BA-4410-9CDF-2351ABE75D1A}" destId="{CAA4EAED-82F8-4004-8C99-E1BA3651E7A4}" srcOrd="0" destOrd="0" presId="urn:microsoft.com/office/officeart/2005/8/layout/cycle6"/>
    <dgm:cxn modelId="{886C2D23-2DDB-403E-AC9B-14A422B2A5DA}" type="presOf" srcId="{C6CD1AFA-8098-40C7-A501-86D867D1AD57}" destId="{803266E0-8ECD-4FC3-92C3-68BA016D13E6}" srcOrd="0" destOrd="0" presId="urn:microsoft.com/office/officeart/2005/8/layout/cycle6"/>
    <dgm:cxn modelId="{2FC6FD43-6BC2-4CEA-9665-B0D2E397C8C1}" srcId="{A02B1D23-6A8E-444A-B5C0-CF1627FFB5A4}" destId="{30F694D8-6608-4EF0-A8AA-8462AE3A8785}" srcOrd="1" destOrd="0" parTransId="{028F0456-02E7-4A13-B50B-CA6C115A567A}" sibTransId="{54D790F7-10DE-4597-AC9D-F786E46C3525}"/>
    <dgm:cxn modelId="{5024F86F-519E-4B5B-AFA1-7BCED0F9F59F}" type="presOf" srcId="{A02B1D23-6A8E-444A-B5C0-CF1627FFB5A4}" destId="{1D32463B-89FF-4430-83CB-4344CB9E1D45}" srcOrd="0" destOrd="0" presId="urn:microsoft.com/office/officeart/2005/8/layout/cycle6"/>
    <dgm:cxn modelId="{2042094C-0A44-47D2-8E68-17C028E6B7D8}" srcId="{A02B1D23-6A8E-444A-B5C0-CF1627FFB5A4}" destId="{DDF0674E-F3E0-4A99-A91C-E40531659044}" srcOrd="2" destOrd="0" parTransId="{2BD82B0A-9BD9-4420-8A43-4B65054A8F73}" sibTransId="{D223C6E6-0619-42CF-ADF7-96870DD8CBC5}"/>
    <dgm:cxn modelId="{AA557B55-10A6-40AD-BD2C-A62C647B4F4E}" type="presOf" srcId="{E7CD1AF6-6AFD-4714-B714-076D111FD843}" destId="{62E044D1-0EC9-4309-A6F4-A6BE781F9F2F}" srcOrd="0" destOrd="0" presId="urn:microsoft.com/office/officeart/2005/8/layout/cycle6"/>
    <dgm:cxn modelId="{26760551-6633-480D-BC19-650CE61A9359}" type="presOf" srcId="{30F694D8-6608-4EF0-A8AA-8462AE3A8785}" destId="{FC9111B7-2CE6-49F8-806E-21E778B9A7E5}" srcOrd="0" destOrd="0" presId="urn:microsoft.com/office/officeart/2005/8/layout/cycle6"/>
    <dgm:cxn modelId="{98A2CE92-5500-48A6-BC12-3276EB47C52A}" type="presOf" srcId="{0B67982F-A286-4690-A745-12A1F5DFF09C}" destId="{6018A707-2C98-4187-9457-886A624E742F}" srcOrd="0" destOrd="0" presId="urn:microsoft.com/office/officeart/2005/8/layout/cycle6"/>
    <dgm:cxn modelId="{8A946C4A-DE51-4D26-A1C2-B4715742B77C}" type="presOf" srcId="{DCD9F0FB-F5AC-4EC8-8777-7E26E42FFF48}" destId="{712A6DE4-55E1-4F63-8006-B0F31ABEF047}" srcOrd="0" destOrd="0" presId="urn:microsoft.com/office/officeart/2005/8/layout/cycle6"/>
    <dgm:cxn modelId="{71AC7D9E-61F5-4F1D-9697-D8B7908C5E06}" type="presOf" srcId="{D223C6E6-0619-42CF-ADF7-96870DD8CBC5}" destId="{679FCB3F-F6F0-442A-AA8A-3EB3BA0D17F7}" srcOrd="0" destOrd="0" presId="urn:microsoft.com/office/officeart/2005/8/layout/cycle6"/>
    <dgm:cxn modelId="{96484307-3D78-45E7-878A-48BAA8C69C60}" srcId="{A02B1D23-6A8E-444A-B5C0-CF1627FFB5A4}" destId="{A0BA3199-200A-4244-ADF9-F99E22B25513}" srcOrd="3" destOrd="0" parTransId="{0D8235C5-2517-4369-B897-AFE565149A71}" sibTransId="{DCD9F0FB-F5AC-4EC8-8777-7E26E42FFF48}"/>
    <dgm:cxn modelId="{1F1A2FC0-DC23-487A-BA8F-5BFA322AF2FA}" srcId="{A02B1D23-6A8E-444A-B5C0-CF1627FFB5A4}" destId="{E7CD1AF6-6AFD-4714-B714-076D111FD843}" srcOrd="5" destOrd="0" parTransId="{D892B802-15B1-4CB3-B3ED-71C1C20F010C}" sibTransId="{2AE7D4BF-E740-4279-8139-22EFC72B0BB2}"/>
    <dgm:cxn modelId="{2F4EAC6A-D209-4601-BBC1-14A188F16E6C}" srcId="{A02B1D23-6A8E-444A-B5C0-CF1627FFB5A4}" destId="{C6CD1AFA-8098-40C7-A501-86D867D1AD57}" srcOrd="4" destOrd="0" parTransId="{2036836F-87C3-4418-9395-610077315A33}" sibTransId="{660CAF3B-AD05-4F21-A5F7-66B64DFC1138}"/>
    <dgm:cxn modelId="{67CD6845-1DEF-4EB0-A349-98037E7B5D95}" type="presParOf" srcId="{1D32463B-89FF-4430-83CB-4344CB9E1D45}" destId="{CAA4EAED-82F8-4004-8C99-E1BA3651E7A4}" srcOrd="0" destOrd="0" presId="urn:microsoft.com/office/officeart/2005/8/layout/cycle6"/>
    <dgm:cxn modelId="{8DA3BAC7-2EA9-49C1-9FE1-E455065D6EC9}" type="presParOf" srcId="{1D32463B-89FF-4430-83CB-4344CB9E1D45}" destId="{53803846-0FFA-4564-8640-00B554431B5F}" srcOrd="1" destOrd="0" presId="urn:microsoft.com/office/officeart/2005/8/layout/cycle6"/>
    <dgm:cxn modelId="{C73F6630-8AEE-4EF0-855F-6691879A80D2}" type="presParOf" srcId="{1D32463B-89FF-4430-83CB-4344CB9E1D45}" destId="{6018A707-2C98-4187-9457-886A624E742F}" srcOrd="2" destOrd="0" presId="urn:microsoft.com/office/officeart/2005/8/layout/cycle6"/>
    <dgm:cxn modelId="{A72A888A-6D07-4A91-90D4-F0958A3E216A}" type="presParOf" srcId="{1D32463B-89FF-4430-83CB-4344CB9E1D45}" destId="{FC9111B7-2CE6-49F8-806E-21E778B9A7E5}" srcOrd="3" destOrd="0" presId="urn:microsoft.com/office/officeart/2005/8/layout/cycle6"/>
    <dgm:cxn modelId="{168E7C5D-B9CA-4299-8947-7FD4B4892FC3}" type="presParOf" srcId="{1D32463B-89FF-4430-83CB-4344CB9E1D45}" destId="{10B8059E-89CE-4686-BBCC-7A7178DE6688}" srcOrd="4" destOrd="0" presId="urn:microsoft.com/office/officeart/2005/8/layout/cycle6"/>
    <dgm:cxn modelId="{671ECC5E-653B-48BA-8B6D-F61B5744E1A6}" type="presParOf" srcId="{1D32463B-89FF-4430-83CB-4344CB9E1D45}" destId="{CE9B8C62-2132-466A-B37E-B7B8E615C513}" srcOrd="5" destOrd="0" presId="urn:microsoft.com/office/officeart/2005/8/layout/cycle6"/>
    <dgm:cxn modelId="{2E43413A-1C3E-4F34-95C5-834CE95709F8}" type="presParOf" srcId="{1D32463B-89FF-4430-83CB-4344CB9E1D45}" destId="{5DA65A0D-33D5-4284-8B05-B95026B7D08F}" srcOrd="6" destOrd="0" presId="urn:microsoft.com/office/officeart/2005/8/layout/cycle6"/>
    <dgm:cxn modelId="{2E194495-CD8A-4B3F-B154-DA9E83C273E3}" type="presParOf" srcId="{1D32463B-89FF-4430-83CB-4344CB9E1D45}" destId="{6A55095D-9AFD-404E-BE17-5E49CA4DD276}" srcOrd="7" destOrd="0" presId="urn:microsoft.com/office/officeart/2005/8/layout/cycle6"/>
    <dgm:cxn modelId="{BDC4AF26-2D10-46FE-939B-6F7DE9F4350E}" type="presParOf" srcId="{1D32463B-89FF-4430-83CB-4344CB9E1D45}" destId="{679FCB3F-F6F0-442A-AA8A-3EB3BA0D17F7}" srcOrd="8" destOrd="0" presId="urn:microsoft.com/office/officeart/2005/8/layout/cycle6"/>
    <dgm:cxn modelId="{5EA45EC9-C92D-4CF8-A5D0-1B0210D08AEC}" type="presParOf" srcId="{1D32463B-89FF-4430-83CB-4344CB9E1D45}" destId="{5433E414-C521-409C-B0DE-B476681A5109}" srcOrd="9" destOrd="0" presId="urn:microsoft.com/office/officeart/2005/8/layout/cycle6"/>
    <dgm:cxn modelId="{6593B6DA-6F94-4885-88DA-BB315B8AD685}" type="presParOf" srcId="{1D32463B-89FF-4430-83CB-4344CB9E1D45}" destId="{E55A5B00-A653-461D-987A-749DDA3B07B7}" srcOrd="10" destOrd="0" presId="urn:microsoft.com/office/officeart/2005/8/layout/cycle6"/>
    <dgm:cxn modelId="{B2379EB5-174D-4BCF-A57C-5921C596BF52}" type="presParOf" srcId="{1D32463B-89FF-4430-83CB-4344CB9E1D45}" destId="{712A6DE4-55E1-4F63-8006-B0F31ABEF047}" srcOrd="11" destOrd="0" presId="urn:microsoft.com/office/officeart/2005/8/layout/cycle6"/>
    <dgm:cxn modelId="{97C2539B-B48A-4307-9F32-DCC60D53A363}" type="presParOf" srcId="{1D32463B-89FF-4430-83CB-4344CB9E1D45}" destId="{803266E0-8ECD-4FC3-92C3-68BA016D13E6}" srcOrd="12" destOrd="0" presId="urn:microsoft.com/office/officeart/2005/8/layout/cycle6"/>
    <dgm:cxn modelId="{6392127D-0A60-44A2-9462-F25684E438BC}" type="presParOf" srcId="{1D32463B-89FF-4430-83CB-4344CB9E1D45}" destId="{FFE0308F-3070-4F70-9674-BE4BF3F8B40C}" srcOrd="13" destOrd="0" presId="urn:microsoft.com/office/officeart/2005/8/layout/cycle6"/>
    <dgm:cxn modelId="{B4FCF1D7-4073-4C31-BAA3-97A52BA9A473}" type="presParOf" srcId="{1D32463B-89FF-4430-83CB-4344CB9E1D45}" destId="{AC33E430-9BC0-4585-BBB4-647BDFEA4735}" srcOrd="14" destOrd="0" presId="urn:microsoft.com/office/officeart/2005/8/layout/cycle6"/>
    <dgm:cxn modelId="{F08F044C-ED47-4A22-A64A-A3506D174B46}" type="presParOf" srcId="{1D32463B-89FF-4430-83CB-4344CB9E1D45}" destId="{62E044D1-0EC9-4309-A6F4-A6BE781F9F2F}" srcOrd="15" destOrd="0" presId="urn:microsoft.com/office/officeart/2005/8/layout/cycle6"/>
    <dgm:cxn modelId="{BD7F5C83-E32E-4C31-93E3-A32A2C3AD385}" type="presParOf" srcId="{1D32463B-89FF-4430-83CB-4344CB9E1D45}" destId="{E07508BD-FE40-4F9A-9CC6-804FF1FC2556}" srcOrd="16" destOrd="0" presId="urn:microsoft.com/office/officeart/2005/8/layout/cycle6"/>
    <dgm:cxn modelId="{F34A32AF-67B9-4254-B1EA-61FBE5952AA5}" type="presParOf" srcId="{1D32463B-89FF-4430-83CB-4344CB9E1D45}" destId="{5A611C44-BBE3-4FFF-9733-39BFAD1A2CDE}" srcOrd="17"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264E28F-296F-4D42-A698-1435224BE82C}" type="doc">
      <dgm:prSet loTypeId="urn:microsoft.com/office/officeart/2005/8/layout/hierarchy2" loCatId="hierarchy" qsTypeId="urn:microsoft.com/office/officeart/2005/8/quickstyle/simple3" qsCatId="simple" csTypeId="urn:microsoft.com/office/officeart/2005/8/colors/colorful3" csCatId="colorful" phldr="1"/>
      <dgm:spPr/>
      <dgm:t>
        <a:bodyPr/>
        <a:lstStyle/>
        <a:p>
          <a:endParaRPr lang="en-GB"/>
        </a:p>
      </dgm:t>
    </dgm:pt>
    <dgm:pt modelId="{83096964-68A3-4F7C-A3CE-2964CC7CC796}">
      <dgm:prSet phldrT="[Text]" custT="1"/>
      <dgm:spPr/>
      <dgm:t>
        <a:bodyPr/>
        <a:lstStyle/>
        <a:p>
          <a:r>
            <a:rPr lang="en-GB" sz="1600" b="1" dirty="0" smtClean="0"/>
            <a:t>Identify weaknesses and gaps in current year</a:t>
          </a:r>
          <a:endParaRPr lang="en-GB" sz="1600" b="1" dirty="0"/>
        </a:p>
      </dgm:t>
    </dgm:pt>
    <dgm:pt modelId="{4350E622-1CA7-43B8-A6AA-BEA96CD74369}" type="parTrans" cxnId="{872EB912-6CE7-47AB-BEB7-06AEE55593EA}">
      <dgm:prSet/>
      <dgm:spPr/>
      <dgm:t>
        <a:bodyPr/>
        <a:lstStyle/>
        <a:p>
          <a:endParaRPr lang="en-GB"/>
        </a:p>
      </dgm:t>
    </dgm:pt>
    <dgm:pt modelId="{E7D8E196-FE2F-4829-8235-194B75C810BC}" type="sibTrans" cxnId="{872EB912-6CE7-47AB-BEB7-06AEE55593EA}">
      <dgm:prSet/>
      <dgm:spPr/>
      <dgm:t>
        <a:bodyPr/>
        <a:lstStyle/>
        <a:p>
          <a:endParaRPr lang="en-GB"/>
        </a:p>
      </dgm:t>
    </dgm:pt>
    <dgm:pt modelId="{9E8E51BD-96EE-489F-9714-DC118B72DC1E}">
      <dgm:prSet phldrT="[Text]" custT="1"/>
      <dgm:spPr/>
      <dgm:t>
        <a:bodyPr/>
        <a:lstStyle/>
        <a:p>
          <a:r>
            <a:rPr lang="en-GB" sz="1600" b="1" dirty="0" smtClean="0"/>
            <a:t>Current Year </a:t>
          </a:r>
          <a:endParaRPr lang="en-GB" sz="1600" b="1" dirty="0"/>
        </a:p>
      </dgm:t>
    </dgm:pt>
    <dgm:pt modelId="{14384A6E-1699-4351-9359-52F0AC3CDFED}" type="parTrans" cxnId="{7099F4CA-34FA-4861-B992-FEBD677478A4}">
      <dgm:prSet/>
      <dgm:spPr/>
      <dgm:t>
        <a:bodyPr/>
        <a:lstStyle/>
        <a:p>
          <a:endParaRPr lang="en-GB"/>
        </a:p>
      </dgm:t>
    </dgm:pt>
    <dgm:pt modelId="{035E97BC-0A9E-49F2-9D4E-589E0B2F7F57}" type="sibTrans" cxnId="{7099F4CA-34FA-4861-B992-FEBD677478A4}">
      <dgm:prSet/>
      <dgm:spPr/>
      <dgm:t>
        <a:bodyPr/>
        <a:lstStyle/>
        <a:p>
          <a:endParaRPr lang="en-GB"/>
        </a:p>
      </dgm:t>
    </dgm:pt>
    <dgm:pt modelId="{0A45FE71-B408-4331-9DB8-DDA1A2B8F556}">
      <dgm:prSet phldrT="[Text]" custT="1"/>
      <dgm:spPr/>
      <dgm:t>
        <a:bodyPr/>
        <a:lstStyle/>
        <a:p>
          <a:r>
            <a:rPr lang="en-GB" sz="1600" b="1" dirty="0" smtClean="0"/>
            <a:t>Plan for ‘quick fix’ lessons within a learning journey</a:t>
          </a:r>
          <a:endParaRPr lang="en-GB" sz="1600" b="1" dirty="0"/>
        </a:p>
      </dgm:t>
    </dgm:pt>
    <dgm:pt modelId="{251DECF2-4EA9-4041-B39E-A38446CA0022}" type="parTrans" cxnId="{888EAC5B-C554-4DA1-B895-13A9300E60E1}">
      <dgm:prSet/>
      <dgm:spPr/>
      <dgm:t>
        <a:bodyPr/>
        <a:lstStyle/>
        <a:p>
          <a:endParaRPr lang="en-GB"/>
        </a:p>
      </dgm:t>
    </dgm:pt>
    <dgm:pt modelId="{E5CF6CB7-0867-4AAD-8390-79918FE13562}" type="sibTrans" cxnId="{888EAC5B-C554-4DA1-B895-13A9300E60E1}">
      <dgm:prSet/>
      <dgm:spPr/>
      <dgm:t>
        <a:bodyPr/>
        <a:lstStyle/>
        <a:p>
          <a:endParaRPr lang="en-GB"/>
        </a:p>
      </dgm:t>
    </dgm:pt>
    <dgm:pt modelId="{0DA0F179-0B4F-42AF-847D-1E02AFF6CAD8}">
      <dgm:prSet phldrT="[Text]" custT="1"/>
      <dgm:spPr/>
      <dgm:t>
        <a:bodyPr/>
        <a:lstStyle/>
        <a:p>
          <a:r>
            <a:rPr lang="en-GB" sz="1600" b="1" dirty="0" smtClean="0"/>
            <a:t>Tailored teaching for small groups and individuals</a:t>
          </a:r>
          <a:endParaRPr lang="en-GB" sz="1600" b="1" dirty="0"/>
        </a:p>
      </dgm:t>
    </dgm:pt>
    <dgm:pt modelId="{8974A932-E87A-4A58-83F4-4A04E82785B7}" type="parTrans" cxnId="{B04F20E4-5C33-44C7-B17B-06D12D767A4A}">
      <dgm:prSet/>
      <dgm:spPr/>
      <dgm:t>
        <a:bodyPr/>
        <a:lstStyle/>
        <a:p>
          <a:endParaRPr lang="en-GB"/>
        </a:p>
      </dgm:t>
    </dgm:pt>
    <dgm:pt modelId="{3ABC770E-341A-4ACF-8CE5-97EE14FA2F47}" type="sibTrans" cxnId="{B04F20E4-5C33-44C7-B17B-06D12D767A4A}">
      <dgm:prSet/>
      <dgm:spPr/>
      <dgm:t>
        <a:bodyPr/>
        <a:lstStyle/>
        <a:p>
          <a:endParaRPr lang="en-GB"/>
        </a:p>
      </dgm:t>
    </dgm:pt>
    <dgm:pt modelId="{330DD182-F1A7-4030-AA69-9755B16463DD}">
      <dgm:prSet phldrT="[Text]" custT="1"/>
      <dgm:spPr/>
      <dgm:t>
        <a:bodyPr/>
        <a:lstStyle/>
        <a:p>
          <a:r>
            <a:rPr lang="en-GB" sz="1600" b="1" dirty="0" smtClean="0"/>
            <a:t>Next Year </a:t>
          </a:r>
        </a:p>
      </dgm:t>
    </dgm:pt>
    <dgm:pt modelId="{6E85125A-A728-4D08-8092-40CEE9815ED0}" type="parTrans" cxnId="{31C72E0D-E7A1-4C11-98B6-C00FF2053007}">
      <dgm:prSet/>
      <dgm:spPr/>
      <dgm:t>
        <a:bodyPr/>
        <a:lstStyle/>
        <a:p>
          <a:endParaRPr lang="en-GB"/>
        </a:p>
      </dgm:t>
    </dgm:pt>
    <dgm:pt modelId="{FA4D65C1-18FA-4441-998C-F5FBAC1E4D61}" type="sibTrans" cxnId="{31C72E0D-E7A1-4C11-98B6-C00FF2053007}">
      <dgm:prSet/>
      <dgm:spPr/>
      <dgm:t>
        <a:bodyPr/>
        <a:lstStyle/>
        <a:p>
          <a:endParaRPr lang="en-GB"/>
        </a:p>
      </dgm:t>
    </dgm:pt>
    <dgm:pt modelId="{9659E40B-0A96-4A4C-B3DB-EC4E79C6D068}">
      <dgm:prSet phldrT="[Text]" custT="1"/>
      <dgm:spPr/>
      <dgm:t>
        <a:bodyPr/>
        <a:lstStyle/>
        <a:p>
          <a:r>
            <a:rPr lang="en-GB" sz="1600" b="1" dirty="0" smtClean="0"/>
            <a:t>Co-construct planning to address areas for consolidation and teaching</a:t>
          </a:r>
          <a:endParaRPr lang="en-GB" sz="1600" b="1" dirty="0"/>
        </a:p>
      </dgm:t>
    </dgm:pt>
    <dgm:pt modelId="{F2388D5A-99FB-4B8D-8C1C-83E26E0A332D}" type="parTrans" cxnId="{A8ADC78E-44E6-4591-88E3-F6597F294816}">
      <dgm:prSet/>
      <dgm:spPr/>
      <dgm:t>
        <a:bodyPr/>
        <a:lstStyle/>
        <a:p>
          <a:endParaRPr lang="en-GB"/>
        </a:p>
      </dgm:t>
    </dgm:pt>
    <dgm:pt modelId="{531E3138-B647-4DF8-ABE4-52BCFAFF2D92}" type="sibTrans" cxnId="{A8ADC78E-44E6-4591-88E3-F6597F294816}">
      <dgm:prSet/>
      <dgm:spPr/>
      <dgm:t>
        <a:bodyPr/>
        <a:lstStyle/>
        <a:p>
          <a:endParaRPr lang="en-GB"/>
        </a:p>
      </dgm:t>
    </dgm:pt>
    <dgm:pt modelId="{0F2DBA57-DDCD-4471-94FF-980FAFC21052}" type="pres">
      <dgm:prSet presAssocID="{4264E28F-296F-4D42-A698-1435224BE82C}" presName="diagram" presStyleCnt="0">
        <dgm:presLayoutVars>
          <dgm:chPref val="1"/>
          <dgm:dir/>
          <dgm:animOne val="branch"/>
          <dgm:animLvl val="lvl"/>
          <dgm:resizeHandles val="exact"/>
        </dgm:presLayoutVars>
      </dgm:prSet>
      <dgm:spPr/>
      <dgm:t>
        <a:bodyPr/>
        <a:lstStyle/>
        <a:p>
          <a:endParaRPr lang="en-GB"/>
        </a:p>
      </dgm:t>
    </dgm:pt>
    <dgm:pt modelId="{18321B62-0F59-4571-BAEE-0DD05E866A4E}" type="pres">
      <dgm:prSet presAssocID="{83096964-68A3-4F7C-A3CE-2964CC7CC796}" presName="root1" presStyleCnt="0"/>
      <dgm:spPr/>
    </dgm:pt>
    <dgm:pt modelId="{977CA523-BFE8-42C5-827B-2BD0B1A9A4AE}" type="pres">
      <dgm:prSet presAssocID="{83096964-68A3-4F7C-A3CE-2964CC7CC796}" presName="LevelOneTextNode" presStyleLbl="node0" presStyleIdx="0" presStyleCnt="1">
        <dgm:presLayoutVars>
          <dgm:chPref val="3"/>
        </dgm:presLayoutVars>
      </dgm:prSet>
      <dgm:spPr/>
      <dgm:t>
        <a:bodyPr/>
        <a:lstStyle/>
        <a:p>
          <a:endParaRPr lang="en-GB"/>
        </a:p>
      </dgm:t>
    </dgm:pt>
    <dgm:pt modelId="{A4DC2F71-0C2C-41DB-B270-5C11DCD1C1D4}" type="pres">
      <dgm:prSet presAssocID="{83096964-68A3-4F7C-A3CE-2964CC7CC796}" presName="level2hierChild" presStyleCnt="0"/>
      <dgm:spPr/>
    </dgm:pt>
    <dgm:pt modelId="{E202D563-9AB6-498B-B36E-6EA6E2B27678}" type="pres">
      <dgm:prSet presAssocID="{14384A6E-1699-4351-9359-52F0AC3CDFED}" presName="conn2-1" presStyleLbl="parChTrans1D2" presStyleIdx="0" presStyleCnt="2"/>
      <dgm:spPr/>
      <dgm:t>
        <a:bodyPr/>
        <a:lstStyle/>
        <a:p>
          <a:endParaRPr lang="en-GB"/>
        </a:p>
      </dgm:t>
    </dgm:pt>
    <dgm:pt modelId="{F77A5D18-E439-4EC9-8692-035AD02FFB07}" type="pres">
      <dgm:prSet presAssocID="{14384A6E-1699-4351-9359-52F0AC3CDFED}" presName="connTx" presStyleLbl="parChTrans1D2" presStyleIdx="0" presStyleCnt="2"/>
      <dgm:spPr/>
      <dgm:t>
        <a:bodyPr/>
        <a:lstStyle/>
        <a:p>
          <a:endParaRPr lang="en-GB"/>
        </a:p>
      </dgm:t>
    </dgm:pt>
    <dgm:pt modelId="{C4D17F87-DD5A-4145-9CAF-4F6DF5B3347A}" type="pres">
      <dgm:prSet presAssocID="{9E8E51BD-96EE-489F-9714-DC118B72DC1E}" presName="root2" presStyleCnt="0"/>
      <dgm:spPr/>
    </dgm:pt>
    <dgm:pt modelId="{FAA2EB6B-5D80-4122-8A66-04C3FBE9D1A8}" type="pres">
      <dgm:prSet presAssocID="{9E8E51BD-96EE-489F-9714-DC118B72DC1E}" presName="LevelTwoTextNode" presStyleLbl="node2" presStyleIdx="0" presStyleCnt="2">
        <dgm:presLayoutVars>
          <dgm:chPref val="3"/>
        </dgm:presLayoutVars>
      </dgm:prSet>
      <dgm:spPr/>
      <dgm:t>
        <a:bodyPr/>
        <a:lstStyle/>
        <a:p>
          <a:endParaRPr lang="en-GB"/>
        </a:p>
      </dgm:t>
    </dgm:pt>
    <dgm:pt modelId="{10628782-E1D1-46A6-8EEC-51D0CA41BD54}" type="pres">
      <dgm:prSet presAssocID="{9E8E51BD-96EE-489F-9714-DC118B72DC1E}" presName="level3hierChild" presStyleCnt="0"/>
      <dgm:spPr/>
    </dgm:pt>
    <dgm:pt modelId="{D81F928D-AFA6-4560-B65A-1790C83197A2}" type="pres">
      <dgm:prSet presAssocID="{251DECF2-4EA9-4041-B39E-A38446CA0022}" presName="conn2-1" presStyleLbl="parChTrans1D3" presStyleIdx="0" presStyleCnt="3"/>
      <dgm:spPr/>
      <dgm:t>
        <a:bodyPr/>
        <a:lstStyle/>
        <a:p>
          <a:endParaRPr lang="en-GB"/>
        </a:p>
      </dgm:t>
    </dgm:pt>
    <dgm:pt modelId="{D1D9D4BD-A146-4100-91C3-1E3A0E19E699}" type="pres">
      <dgm:prSet presAssocID="{251DECF2-4EA9-4041-B39E-A38446CA0022}" presName="connTx" presStyleLbl="parChTrans1D3" presStyleIdx="0" presStyleCnt="3"/>
      <dgm:spPr/>
      <dgm:t>
        <a:bodyPr/>
        <a:lstStyle/>
        <a:p>
          <a:endParaRPr lang="en-GB"/>
        </a:p>
      </dgm:t>
    </dgm:pt>
    <dgm:pt modelId="{127D6AD6-44AD-4B88-941E-CFF39C5A8D95}" type="pres">
      <dgm:prSet presAssocID="{0A45FE71-B408-4331-9DB8-DDA1A2B8F556}" presName="root2" presStyleCnt="0"/>
      <dgm:spPr/>
    </dgm:pt>
    <dgm:pt modelId="{73AD37C5-C0AB-4E21-9593-C96345428CC0}" type="pres">
      <dgm:prSet presAssocID="{0A45FE71-B408-4331-9DB8-DDA1A2B8F556}" presName="LevelTwoTextNode" presStyleLbl="node3" presStyleIdx="0" presStyleCnt="3">
        <dgm:presLayoutVars>
          <dgm:chPref val="3"/>
        </dgm:presLayoutVars>
      </dgm:prSet>
      <dgm:spPr/>
      <dgm:t>
        <a:bodyPr/>
        <a:lstStyle/>
        <a:p>
          <a:endParaRPr lang="en-GB"/>
        </a:p>
      </dgm:t>
    </dgm:pt>
    <dgm:pt modelId="{9E005A01-9C16-4067-8920-0452EC8056D1}" type="pres">
      <dgm:prSet presAssocID="{0A45FE71-B408-4331-9DB8-DDA1A2B8F556}" presName="level3hierChild" presStyleCnt="0"/>
      <dgm:spPr/>
    </dgm:pt>
    <dgm:pt modelId="{E3195369-BBA2-4F8C-9917-E6D361E5C803}" type="pres">
      <dgm:prSet presAssocID="{8974A932-E87A-4A58-83F4-4A04E82785B7}" presName="conn2-1" presStyleLbl="parChTrans1D3" presStyleIdx="1" presStyleCnt="3"/>
      <dgm:spPr/>
      <dgm:t>
        <a:bodyPr/>
        <a:lstStyle/>
        <a:p>
          <a:endParaRPr lang="en-GB"/>
        </a:p>
      </dgm:t>
    </dgm:pt>
    <dgm:pt modelId="{C2DD2A40-2AF0-4B01-928E-8C9AD6585357}" type="pres">
      <dgm:prSet presAssocID="{8974A932-E87A-4A58-83F4-4A04E82785B7}" presName="connTx" presStyleLbl="parChTrans1D3" presStyleIdx="1" presStyleCnt="3"/>
      <dgm:spPr/>
      <dgm:t>
        <a:bodyPr/>
        <a:lstStyle/>
        <a:p>
          <a:endParaRPr lang="en-GB"/>
        </a:p>
      </dgm:t>
    </dgm:pt>
    <dgm:pt modelId="{B8A0FACC-26A8-40DC-AAA8-6A7D085838B7}" type="pres">
      <dgm:prSet presAssocID="{0DA0F179-0B4F-42AF-847D-1E02AFF6CAD8}" presName="root2" presStyleCnt="0"/>
      <dgm:spPr/>
    </dgm:pt>
    <dgm:pt modelId="{B2EC70E4-7E2F-4994-90E4-AF17EFA1A364}" type="pres">
      <dgm:prSet presAssocID="{0DA0F179-0B4F-42AF-847D-1E02AFF6CAD8}" presName="LevelTwoTextNode" presStyleLbl="node3" presStyleIdx="1" presStyleCnt="3">
        <dgm:presLayoutVars>
          <dgm:chPref val="3"/>
        </dgm:presLayoutVars>
      </dgm:prSet>
      <dgm:spPr/>
      <dgm:t>
        <a:bodyPr/>
        <a:lstStyle/>
        <a:p>
          <a:endParaRPr lang="en-GB"/>
        </a:p>
      </dgm:t>
    </dgm:pt>
    <dgm:pt modelId="{465C423C-81FA-4F56-AB9D-BFD441D746EC}" type="pres">
      <dgm:prSet presAssocID="{0DA0F179-0B4F-42AF-847D-1E02AFF6CAD8}" presName="level3hierChild" presStyleCnt="0"/>
      <dgm:spPr/>
    </dgm:pt>
    <dgm:pt modelId="{4D8EA0B7-1195-4D7F-B133-167A89851BB6}" type="pres">
      <dgm:prSet presAssocID="{6E85125A-A728-4D08-8092-40CEE9815ED0}" presName="conn2-1" presStyleLbl="parChTrans1D2" presStyleIdx="1" presStyleCnt="2"/>
      <dgm:spPr/>
      <dgm:t>
        <a:bodyPr/>
        <a:lstStyle/>
        <a:p>
          <a:endParaRPr lang="en-GB"/>
        </a:p>
      </dgm:t>
    </dgm:pt>
    <dgm:pt modelId="{D5D32362-3B2A-4D83-91C0-FDDFB3E93D85}" type="pres">
      <dgm:prSet presAssocID="{6E85125A-A728-4D08-8092-40CEE9815ED0}" presName="connTx" presStyleLbl="parChTrans1D2" presStyleIdx="1" presStyleCnt="2"/>
      <dgm:spPr/>
      <dgm:t>
        <a:bodyPr/>
        <a:lstStyle/>
        <a:p>
          <a:endParaRPr lang="en-GB"/>
        </a:p>
      </dgm:t>
    </dgm:pt>
    <dgm:pt modelId="{284E8594-216D-4055-A756-BBF04D3ED6E4}" type="pres">
      <dgm:prSet presAssocID="{330DD182-F1A7-4030-AA69-9755B16463DD}" presName="root2" presStyleCnt="0"/>
      <dgm:spPr/>
    </dgm:pt>
    <dgm:pt modelId="{D9D34B0F-442A-4275-B497-78032AF4D9A7}" type="pres">
      <dgm:prSet presAssocID="{330DD182-F1A7-4030-AA69-9755B16463DD}" presName="LevelTwoTextNode" presStyleLbl="node2" presStyleIdx="1" presStyleCnt="2">
        <dgm:presLayoutVars>
          <dgm:chPref val="3"/>
        </dgm:presLayoutVars>
      </dgm:prSet>
      <dgm:spPr/>
      <dgm:t>
        <a:bodyPr/>
        <a:lstStyle/>
        <a:p>
          <a:endParaRPr lang="en-GB"/>
        </a:p>
      </dgm:t>
    </dgm:pt>
    <dgm:pt modelId="{32597A71-CC77-4354-BC62-6FE03CD67575}" type="pres">
      <dgm:prSet presAssocID="{330DD182-F1A7-4030-AA69-9755B16463DD}" presName="level3hierChild" presStyleCnt="0"/>
      <dgm:spPr/>
    </dgm:pt>
    <dgm:pt modelId="{F6F49B38-E7A2-4C67-8E03-D31EA0D26536}" type="pres">
      <dgm:prSet presAssocID="{F2388D5A-99FB-4B8D-8C1C-83E26E0A332D}" presName="conn2-1" presStyleLbl="parChTrans1D3" presStyleIdx="2" presStyleCnt="3"/>
      <dgm:spPr/>
      <dgm:t>
        <a:bodyPr/>
        <a:lstStyle/>
        <a:p>
          <a:endParaRPr lang="en-GB"/>
        </a:p>
      </dgm:t>
    </dgm:pt>
    <dgm:pt modelId="{AEC49778-8907-4B50-A4A5-32E07BFD2B87}" type="pres">
      <dgm:prSet presAssocID="{F2388D5A-99FB-4B8D-8C1C-83E26E0A332D}" presName="connTx" presStyleLbl="parChTrans1D3" presStyleIdx="2" presStyleCnt="3"/>
      <dgm:spPr/>
      <dgm:t>
        <a:bodyPr/>
        <a:lstStyle/>
        <a:p>
          <a:endParaRPr lang="en-GB"/>
        </a:p>
      </dgm:t>
    </dgm:pt>
    <dgm:pt modelId="{5C39870B-D68F-4E9D-8DFD-B4A705762C5D}" type="pres">
      <dgm:prSet presAssocID="{9659E40B-0A96-4A4C-B3DB-EC4E79C6D068}" presName="root2" presStyleCnt="0"/>
      <dgm:spPr/>
    </dgm:pt>
    <dgm:pt modelId="{14157CBD-9679-4283-AD9C-1DC8FA370D59}" type="pres">
      <dgm:prSet presAssocID="{9659E40B-0A96-4A4C-B3DB-EC4E79C6D068}" presName="LevelTwoTextNode" presStyleLbl="node3" presStyleIdx="2" presStyleCnt="3">
        <dgm:presLayoutVars>
          <dgm:chPref val="3"/>
        </dgm:presLayoutVars>
      </dgm:prSet>
      <dgm:spPr/>
      <dgm:t>
        <a:bodyPr/>
        <a:lstStyle/>
        <a:p>
          <a:endParaRPr lang="en-GB"/>
        </a:p>
      </dgm:t>
    </dgm:pt>
    <dgm:pt modelId="{861A9783-933A-431B-8B43-F56806055218}" type="pres">
      <dgm:prSet presAssocID="{9659E40B-0A96-4A4C-B3DB-EC4E79C6D068}" presName="level3hierChild" presStyleCnt="0"/>
      <dgm:spPr/>
    </dgm:pt>
  </dgm:ptLst>
  <dgm:cxnLst>
    <dgm:cxn modelId="{872EB912-6CE7-47AB-BEB7-06AEE55593EA}" srcId="{4264E28F-296F-4D42-A698-1435224BE82C}" destId="{83096964-68A3-4F7C-A3CE-2964CC7CC796}" srcOrd="0" destOrd="0" parTransId="{4350E622-1CA7-43B8-A6AA-BEA96CD74369}" sibTransId="{E7D8E196-FE2F-4829-8235-194B75C810BC}"/>
    <dgm:cxn modelId="{1D98183E-E831-4E7E-8324-49E5BF15F424}" type="presOf" srcId="{F2388D5A-99FB-4B8D-8C1C-83E26E0A332D}" destId="{AEC49778-8907-4B50-A4A5-32E07BFD2B87}" srcOrd="1" destOrd="0" presId="urn:microsoft.com/office/officeart/2005/8/layout/hierarchy2"/>
    <dgm:cxn modelId="{089B2DBF-AA95-4ED7-8122-C6617FFED703}" type="presOf" srcId="{4264E28F-296F-4D42-A698-1435224BE82C}" destId="{0F2DBA57-DDCD-4471-94FF-980FAFC21052}" srcOrd="0" destOrd="0" presId="urn:microsoft.com/office/officeart/2005/8/layout/hierarchy2"/>
    <dgm:cxn modelId="{72467169-70F0-49BB-9677-8E53CE42CA63}" type="presOf" srcId="{14384A6E-1699-4351-9359-52F0AC3CDFED}" destId="{E202D563-9AB6-498B-B36E-6EA6E2B27678}" srcOrd="0" destOrd="0" presId="urn:microsoft.com/office/officeart/2005/8/layout/hierarchy2"/>
    <dgm:cxn modelId="{E486D5A1-EDCD-4F3A-BF2C-878A43F3E9B9}" type="presOf" srcId="{F2388D5A-99FB-4B8D-8C1C-83E26E0A332D}" destId="{F6F49B38-E7A2-4C67-8E03-D31EA0D26536}" srcOrd="0" destOrd="0" presId="urn:microsoft.com/office/officeart/2005/8/layout/hierarchy2"/>
    <dgm:cxn modelId="{F77D1765-928B-4941-8F06-29540D38DCFA}" type="presOf" srcId="{9E8E51BD-96EE-489F-9714-DC118B72DC1E}" destId="{FAA2EB6B-5D80-4122-8A66-04C3FBE9D1A8}" srcOrd="0" destOrd="0" presId="urn:microsoft.com/office/officeart/2005/8/layout/hierarchy2"/>
    <dgm:cxn modelId="{2794F283-FBCA-4087-BF15-7F50F57748A2}" type="presOf" srcId="{8974A932-E87A-4A58-83F4-4A04E82785B7}" destId="{C2DD2A40-2AF0-4B01-928E-8C9AD6585357}" srcOrd="1" destOrd="0" presId="urn:microsoft.com/office/officeart/2005/8/layout/hierarchy2"/>
    <dgm:cxn modelId="{617992BE-BBEB-4483-B2DB-19DFF4395D46}" type="presOf" srcId="{8974A932-E87A-4A58-83F4-4A04E82785B7}" destId="{E3195369-BBA2-4F8C-9917-E6D361E5C803}" srcOrd="0" destOrd="0" presId="urn:microsoft.com/office/officeart/2005/8/layout/hierarchy2"/>
    <dgm:cxn modelId="{8803BC25-6C05-4DBB-AE76-20064498510F}" type="presOf" srcId="{251DECF2-4EA9-4041-B39E-A38446CA0022}" destId="{D1D9D4BD-A146-4100-91C3-1E3A0E19E699}" srcOrd="1" destOrd="0" presId="urn:microsoft.com/office/officeart/2005/8/layout/hierarchy2"/>
    <dgm:cxn modelId="{888EAC5B-C554-4DA1-B895-13A9300E60E1}" srcId="{9E8E51BD-96EE-489F-9714-DC118B72DC1E}" destId="{0A45FE71-B408-4331-9DB8-DDA1A2B8F556}" srcOrd="0" destOrd="0" parTransId="{251DECF2-4EA9-4041-B39E-A38446CA0022}" sibTransId="{E5CF6CB7-0867-4AAD-8390-79918FE13562}"/>
    <dgm:cxn modelId="{9633FE41-2DDA-4FD4-8019-A61CC883B404}" type="presOf" srcId="{6E85125A-A728-4D08-8092-40CEE9815ED0}" destId="{4D8EA0B7-1195-4D7F-B133-167A89851BB6}" srcOrd="0" destOrd="0" presId="urn:microsoft.com/office/officeart/2005/8/layout/hierarchy2"/>
    <dgm:cxn modelId="{B04F20E4-5C33-44C7-B17B-06D12D767A4A}" srcId="{9E8E51BD-96EE-489F-9714-DC118B72DC1E}" destId="{0DA0F179-0B4F-42AF-847D-1E02AFF6CAD8}" srcOrd="1" destOrd="0" parTransId="{8974A932-E87A-4A58-83F4-4A04E82785B7}" sibTransId="{3ABC770E-341A-4ACF-8CE5-97EE14FA2F47}"/>
    <dgm:cxn modelId="{E9B5E665-98BC-420C-B89E-2BB793CF063B}" type="presOf" srcId="{251DECF2-4EA9-4041-B39E-A38446CA0022}" destId="{D81F928D-AFA6-4560-B65A-1790C83197A2}" srcOrd="0" destOrd="0" presId="urn:microsoft.com/office/officeart/2005/8/layout/hierarchy2"/>
    <dgm:cxn modelId="{A8ADC78E-44E6-4591-88E3-F6597F294816}" srcId="{330DD182-F1A7-4030-AA69-9755B16463DD}" destId="{9659E40B-0A96-4A4C-B3DB-EC4E79C6D068}" srcOrd="0" destOrd="0" parTransId="{F2388D5A-99FB-4B8D-8C1C-83E26E0A332D}" sibTransId="{531E3138-B647-4DF8-ABE4-52BCFAFF2D92}"/>
    <dgm:cxn modelId="{9969294D-475A-4624-A4D2-8D704FE70D20}" type="presOf" srcId="{0DA0F179-0B4F-42AF-847D-1E02AFF6CAD8}" destId="{B2EC70E4-7E2F-4994-90E4-AF17EFA1A364}" srcOrd="0" destOrd="0" presId="urn:microsoft.com/office/officeart/2005/8/layout/hierarchy2"/>
    <dgm:cxn modelId="{7099F4CA-34FA-4861-B992-FEBD677478A4}" srcId="{83096964-68A3-4F7C-A3CE-2964CC7CC796}" destId="{9E8E51BD-96EE-489F-9714-DC118B72DC1E}" srcOrd="0" destOrd="0" parTransId="{14384A6E-1699-4351-9359-52F0AC3CDFED}" sibTransId="{035E97BC-0A9E-49F2-9D4E-589E0B2F7F57}"/>
    <dgm:cxn modelId="{865C574F-F740-43A5-91AA-BFC756D34787}" type="presOf" srcId="{0A45FE71-B408-4331-9DB8-DDA1A2B8F556}" destId="{73AD37C5-C0AB-4E21-9593-C96345428CC0}" srcOrd="0" destOrd="0" presId="urn:microsoft.com/office/officeart/2005/8/layout/hierarchy2"/>
    <dgm:cxn modelId="{529EDDA0-396C-4253-85F2-AAB4816D18E2}" type="presOf" srcId="{6E85125A-A728-4D08-8092-40CEE9815ED0}" destId="{D5D32362-3B2A-4D83-91C0-FDDFB3E93D85}" srcOrd="1" destOrd="0" presId="urn:microsoft.com/office/officeart/2005/8/layout/hierarchy2"/>
    <dgm:cxn modelId="{F7B67535-37D0-45F3-BC25-8BA5FA264EDB}" type="presOf" srcId="{9659E40B-0A96-4A4C-B3DB-EC4E79C6D068}" destId="{14157CBD-9679-4283-AD9C-1DC8FA370D59}" srcOrd="0" destOrd="0" presId="urn:microsoft.com/office/officeart/2005/8/layout/hierarchy2"/>
    <dgm:cxn modelId="{BED42055-D61B-4910-A58F-F466FA7C455D}" type="presOf" srcId="{14384A6E-1699-4351-9359-52F0AC3CDFED}" destId="{F77A5D18-E439-4EC9-8692-035AD02FFB07}" srcOrd="1" destOrd="0" presId="urn:microsoft.com/office/officeart/2005/8/layout/hierarchy2"/>
    <dgm:cxn modelId="{17382E9D-F1AA-417A-96A2-7635EA801D5E}" type="presOf" srcId="{330DD182-F1A7-4030-AA69-9755B16463DD}" destId="{D9D34B0F-442A-4275-B497-78032AF4D9A7}" srcOrd="0" destOrd="0" presId="urn:microsoft.com/office/officeart/2005/8/layout/hierarchy2"/>
    <dgm:cxn modelId="{31C72E0D-E7A1-4C11-98B6-C00FF2053007}" srcId="{83096964-68A3-4F7C-A3CE-2964CC7CC796}" destId="{330DD182-F1A7-4030-AA69-9755B16463DD}" srcOrd="1" destOrd="0" parTransId="{6E85125A-A728-4D08-8092-40CEE9815ED0}" sibTransId="{FA4D65C1-18FA-4441-998C-F5FBAC1E4D61}"/>
    <dgm:cxn modelId="{B2C480EF-9155-4120-AA2E-2D1A242D5A7A}" type="presOf" srcId="{83096964-68A3-4F7C-A3CE-2964CC7CC796}" destId="{977CA523-BFE8-42C5-827B-2BD0B1A9A4AE}" srcOrd="0" destOrd="0" presId="urn:microsoft.com/office/officeart/2005/8/layout/hierarchy2"/>
    <dgm:cxn modelId="{08912DE5-58A2-4D45-9264-74671A69140B}" type="presParOf" srcId="{0F2DBA57-DDCD-4471-94FF-980FAFC21052}" destId="{18321B62-0F59-4571-BAEE-0DD05E866A4E}" srcOrd="0" destOrd="0" presId="urn:microsoft.com/office/officeart/2005/8/layout/hierarchy2"/>
    <dgm:cxn modelId="{DE937DA6-A118-434D-9F94-67D1549152FB}" type="presParOf" srcId="{18321B62-0F59-4571-BAEE-0DD05E866A4E}" destId="{977CA523-BFE8-42C5-827B-2BD0B1A9A4AE}" srcOrd="0" destOrd="0" presId="urn:microsoft.com/office/officeart/2005/8/layout/hierarchy2"/>
    <dgm:cxn modelId="{F2DEEE7B-D2F9-4475-884D-CC6F7B0C30DB}" type="presParOf" srcId="{18321B62-0F59-4571-BAEE-0DD05E866A4E}" destId="{A4DC2F71-0C2C-41DB-B270-5C11DCD1C1D4}" srcOrd="1" destOrd="0" presId="urn:microsoft.com/office/officeart/2005/8/layout/hierarchy2"/>
    <dgm:cxn modelId="{1AD3A7FB-2415-4A73-B8A1-78BFA60A0CAE}" type="presParOf" srcId="{A4DC2F71-0C2C-41DB-B270-5C11DCD1C1D4}" destId="{E202D563-9AB6-498B-B36E-6EA6E2B27678}" srcOrd="0" destOrd="0" presId="urn:microsoft.com/office/officeart/2005/8/layout/hierarchy2"/>
    <dgm:cxn modelId="{769C73AA-3A4E-40B6-947B-7D395E58B4EF}" type="presParOf" srcId="{E202D563-9AB6-498B-B36E-6EA6E2B27678}" destId="{F77A5D18-E439-4EC9-8692-035AD02FFB07}" srcOrd="0" destOrd="0" presId="urn:microsoft.com/office/officeart/2005/8/layout/hierarchy2"/>
    <dgm:cxn modelId="{96E7197C-1489-4CF2-8769-4B4967972E13}" type="presParOf" srcId="{A4DC2F71-0C2C-41DB-B270-5C11DCD1C1D4}" destId="{C4D17F87-DD5A-4145-9CAF-4F6DF5B3347A}" srcOrd="1" destOrd="0" presId="urn:microsoft.com/office/officeart/2005/8/layout/hierarchy2"/>
    <dgm:cxn modelId="{F750A127-D298-4816-84C6-01B8ABE8C049}" type="presParOf" srcId="{C4D17F87-DD5A-4145-9CAF-4F6DF5B3347A}" destId="{FAA2EB6B-5D80-4122-8A66-04C3FBE9D1A8}" srcOrd="0" destOrd="0" presId="urn:microsoft.com/office/officeart/2005/8/layout/hierarchy2"/>
    <dgm:cxn modelId="{4FD3108B-20A9-4FC1-8904-C0DFFB17AF29}" type="presParOf" srcId="{C4D17F87-DD5A-4145-9CAF-4F6DF5B3347A}" destId="{10628782-E1D1-46A6-8EEC-51D0CA41BD54}" srcOrd="1" destOrd="0" presId="urn:microsoft.com/office/officeart/2005/8/layout/hierarchy2"/>
    <dgm:cxn modelId="{730969CD-CF2E-4FAA-A92B-F8F18E0874D3}" type="presParOf" srcId="{10628782-E1D1-46A6-8EEC-51D0CA41BD54}" destId="{D81F928D-AFA6-4560-B65A-1790C83197A2}" srcOrd="0" destOrd="0" presId="urn:microsoft.com/office/officeart/2005/8/layout/hierarchy2"/>
    <dgm:cxn modelId="{2D5252A9-AD95-42FB-829D-3F87ACC7649A}" type="presParOf" srcId="{D81F928D-AFA6-4560-B65A-1790C83197A2}" destId="{D1D9D4BD-A146-4100-91C3-1E3A0E19E699}" srcOrd="0" destOrd="0" presId="urn:microsoft.com/office/officeart/2005/8/layout/hierarchy2"/>
    <dgm:cxn modelId="{E2362A60-EE67-4200-BB64-2FB748214B14}" type="presParOf" srcId="{10628782-E1D1-46A6-8EEC-51D0CA41BD54}" destId="{127D6AD6-44AD-4B88-941E-CFF39C5A8D95}" srcOrd="1" destOrd="0" presId="urn:microsoft.com/office/officeart/2005/8/layout/hierarchy2"/>
    <dgm:cxn modelId="{C5A1BAE1-25DA-4AF1-B8FE-B7BCDA04CD4B}" type="presParOf" srcId="{127D6AD6-44AD-4B88-941E-CFF39C5A8D95}" destId="{73AD37C5-C0AB-4E21-9593-C96345428CC0}" srcOrd="0" destOrd="0" presId="urn:microsoft.com/office/officeart/2005/8/layout/hierarchy2"/>
    <dgm:cxn modelId="{E5B717F3-D4C8-414B-9584-064AC8400F77}" type="presParOf" srcId="{127D6AD6-44AD-4B88-941E-CFF39C5A8D95}" destId="{9E005A01-9C16-4067-8920-0452EC8056D1}" srcOrd="1" destOrd="0" presId="urn:microsoft.com/office/officeart/2005/8/layout/hierarchy2"/>
    <dgm:cxn modelId="{1D98E2E7-3A85-4ED4-8524-03984E6393B4}" type="presParOf" srcId="{10628782-E1D1-46A6-8EEC-51D0CA41BD54}" destId="{E3195369-BBA2-4F8C-9917-E6D361E5C803}" srcOrd="2" destOrd="0" presId="urn:microsoft.com/office/officeart/2005/8/layout/hierarchy2"/>
    <dgm:cxn modelId="{9B4EDDC5-DD6A-4C73-9575-E669AD3527CE}" type="presParOf" srcId="{E3195369-BBA2-4F8C-9917-E6D361E5C803}" destId="{C2DD2A40-2AF0-4B01-928E-8C9AD6585357}" srcOrd="0" destOrd="0" presId="urn:microsoft.com/office/officeart/2005/8/layout/hierarchy2"/>
    <dgm:cxn modelId="{22C040AF-B497-4851-B9EF-D5DA4DD8D3E4}" type="presParOf" srcId="{10628782-E1D1-46A6-8EEC-51D0CA41BD54}" destId="{B8A0FACC-26A8-40DC-AAA8-6A7D085838B7}" srcOrd="3" destOrd="0" presId="urn:microsoft.com/office/officeart/2005/8/layout/hierarchy2"/>
    <dgm:cxn modelId="{AD0F5B3A-67C6-4289-88E7-59F4B03DE5B9}" type="presParOf" srcId="{B8A0FACC-26A8-40DC-AAA8-6A7D085838B7}" destId="{B2EC70E4-7E2F-4994-90E4-AF17EFA1A364}" srcOrd="0" destOrd="0" presId="urn:microsoft.com/office/officeart/2005/8/layout/hierarchy2"/>
    <dgm:cxn modelId="{C8940B22-DC1E-408C-9139-FAC2E4DB118B}" type="presParOf" srcId="{B8A0FACC-26A8-40DC-AAA8-6A7D085838B7}" destId="{465C423C-81FA-4F56-AB9D-BFD441D746EC}" srcOrd="1" destOrd="0" presId="urn:microsoft.com/office/officeart/2005/8/layout/hierarchy2"/>
    <dgm:cxn modelId="{3D1B3150-EDC8-49EF-9A4A-A1259FEF87F4}" type="presParOf" srcId="{A4DC2F71-0C2C-41DB-B270-5C11DCD1C1D4}" destId="{4D8EA0B7-1195-4D7F-B133-167A89851BB6}" srcOrd="2" destOrd="0" presId="urn:microsoft.com/office/officeart/2005/8/layout/hierarchy2"/>
    <dgm:cxn modelId="{A7D84270-4D9F-4B86-AD51-8C119EF62574}" type="presParOf" srcId="{4D8EA0B7-1195-4D7F-B133-167A89851BB6}" destId="{D5D32362-3B2A-4D83-91C0-FDDFB3E93D85}" srcOrd="0" destOrd="0" presId="urn:microsoft.com/office/officeart/2005/8/layout/hierarchy2"/>
    <dgm:cxn modelId="{9F5D61A3-B96C-434F-93DA-8F99EE7DF125}" type="presParOf" srcId="{A4DC2F71-0C2C-41DB-B270-5C11DCD1C1D4}" destId="{284E8594-216D-4055-A756-BBF04D3ED6E4}" srcOrd="3" destOrd="0" presId="urn:microsoft.com/office/officeart/2005/8/layout/hierarchy2"/>
    <dgm:cxn modelId="{8502FCEE-21DE-48DD-B5F7-584AE9078484}" type="presParOf" srcId="{284E8594-216D-4055-A756-BBF04D3ED6E4}" destId="{D9D34B0F-442A-4275-B497-78032AF4D9A7}" srcOrd="0" destOrd="0" presId="urn:microsoft.com/office/officeart/2005/8/layout/hierarchy2"/>
    <dgm:cxn modelId="{15DEE41C-A1C1-4870-9CB0-888804572136}" type="presParOf" srcId="{284E8594-216D-4055-A756-BBF04D3ED6E4}" destId="{32597A71-CC77-4354-BC62-6FE03CD67575}" srcOrd="1" destOrd="0" presId="urn:microsoft.com/office/officeart/2005/8/layout/hierarchy2"/>
    <dgm:cxn modelId="{69D5E26E-C7FC-4E8A-A8C2-6188A1204188}" type="presParOf" srcId="{32597A71-CC77-4354-BC62-6FE03CD67575}" destId="{F6F49B38-E7A2-4C67-8E03-D31EA0D26536}" srcOrd="0" destOrd="0" presId="urn:microsoft.com/office/officeart/2005/8/layout/hierarchy2"/>
    <dgm:cxn modelId="{2E21E316-FF44-4CC5-A051-F8F21A3E96BB}" type="presParOf" srcId="{F6F49B38-E7A2-4C67-8E03-D31EA0D26536}" destId="{AEC49778-8907-4B50-A4A5-32E07BFD2B87}" srcOrd="0" destOrd="0" presId="urn:microsoft.com/office/officeart/2005/8/layout/hierarchy2"/>
    <dgm:cxn modelId="{5BE1BCC3-C851-405E-85CC-48F8BD8405A7}" type="presParOf" srcId="{32597A71-CC77-4354-BC62-6FE03CD67575}" destId="{5C39870B-D68F-4E9D-8DFD-B4A705762C5D}" srcOrd="1" destOrd="0" presId="urn:microsoft.com/office/officeart/2005/8/layout/hierarchy2"/>
    <dgm:cxn modelId="{D64D8C93-E552-4C3E-B2F6-39B505CA60C6}" type="presParOf" srcId="{5C39870B-D68F-4E9D-8DFD-B4A705762C5D}" destId="{14157CBD-9679-4283-AD9C-1DC8FA370D59}" srcOrd="0" destOrd="0" presId="urn:microsoft.com/office/officeart/2005/8/layout/hierarchy2"/>
    <dgm:cxn modelId="{380EADCC-3424-4FD0-9F66-9BF0FA882EE9}" type="presParOf" srcId="{5C39870B-D68F-4E9D-8DFD-B4A705762C5D}" destId="{861A9783-933A-431B-8B43-F56806055218}"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86268ED-F5AB-4561-8BED-042F5189C736}"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GB"/>
        </a:p>
      </dgm:t>
    </dgm:pt>
    <dgm:pt modelId="{635BFB27-ABD9-41EA-B8C6-F09A810CAC76}">
      <dgm:prSet phldrT="[Text]" custT="1"/>
      <dgm:spPr>
        <a:solidFill>
          <a:schemeClr val="accent5">
            <a:lumMod val="50000"/>
          </a:schemeClr>
        </a:solidFill>
      </dgm:spPr>
      <dgm:t>
        <a:bodyPr/>
        <a:lstStyle/>
        <a:p>
          <a:r>
            <a:rPr lang="en-GB" sz="2800" dirty="0" smtClean="0">
              <a:solidFill>
                <a:schemeClr val="accent6"/>
              </a:solidFill>
            </a:rPr>
            <a:t>Role of the adult</a:t>
          </a:r>
          <a:endParaRPr lang="en-GB" sz="2800" dirty="0">
            <a:solidFill>
              <a:schemeClr val="accent6"/>
            </a:solidFill>
          </a:endParaRPr>
        </a:p>
      </dgm:t>
    </dgm:pt>
    <dgm:pt modelId="{1801BE2C-1E09-43A1-8B8F-11F838C10602}" type="parTrans" cxnId="{BE5CD1D7-6E18-422D-AD46-2C724C255C5C}">
      <dgm:prSet/>
      <dgm:spPr/>
      <dgm:t>
        <a:bodyPr/>
        <a:lstStyle/>
        <a:p>
          <a:endParaRPr lang="en-GB"/>
        </a:p>
      </dgm:t>
    </dgm:pt>
    <dgm:pt modelId="{27651766-69C3-4C53-A7D3-498916255973}" type="sibTrans" cxnId="{BE5CD1D7-6E18-422D-AD46-2C724C255C5C}">
      <dgm:prSet/>
      <dgm:spPr/>
      <dgm:t>
        <a:bodyPr/>
        <a:lstStyle/>
        <a:p>
          <a:endParaRPr lang="en-GB"/>
        </a:p>
      </dgm:t>
    </dgm:pt>
    <dgm:pt modelId="{41E2BE70-9D1D-4AC9-AEC7-28607DCE1DA3}">
      <dgm:prSet phldrT="[Text]" custT="1"/>
      <dgm:spPr>
        <a:solidFill>
          <a:schemeClr val="accent5">
            <a:lumMod val="60000"/>
            <a:lumOff val="40000"/>
          </a:schemeClr>
        </a:solidFill>
      </dgm:spPr>
      <dgm:t>
        <a:bodyPr/>
        <a:lstStyle/>
        <a:p>
          <a:pPr algn="ctr"/>
          <a:r>
            <a:rPr lang="en-GB" sz="1800" dirty="0" smtClean="0"/>
            <a:t>Not yet secure at ARE</a:t>
          </a:r>
        </a:p>
        <a:p>
          <a:pPr algn="l"/>
          <a:r>
            <a:rPr lang="en-GB" sz="1800" dirty="0" smtClean="0"/>
            <a:t>Teacher as </a:t>
          </a:r>
          <a:r>
            <a:rPr lang="en-GB" sz="1800" dirty="0" smtClean="0">
              <a:solidFill>
                <a:schemeClr val="bg1"/>
              </a:solidFill>
            </a:rPr>
            <a:t>instructor </a:t>
          </a:r>
          <a:r>
            <a:rPr lang="en-GB" sz="1800" dirty="0" smtClean="0"/>
            <a:t>and guide</a:t>
          </a:r>
          <a:endParaRPr lang="en-GB" sz="1800" dirty="0"/>
        </a:p>
      </dgm:t>
    </dgm:pt>
    <dgm:pt modelId="{604823D6-131A-4078-9420-1A26E3FA53B7}" type="parTrans" cxnId="{3166A73A-4C9F-47AB-B874-AA4B2A3950FA}">
      <dgm:prSet/>
      <dgm:spPr/>
      <dgm:t>
        <a:bodyPr/>
        <a:lstStyle/>
        <a:p>
          <a:endParaRPr lang="en-GB"/>
        </a:p>
      </dgm:t>
    </dgm:pt>
    <dgm:pt modelId="{33A98722-ED0F-459F-8462-01DDC08E8C74}" type="sibTrans" cxnId="{3166A73A-4C9F-47AB-B874-AA4B2A3950FA}">
      <dgm:prSet/>
      <dgm:spPr/>
      <dgm:t>
        <a:bodyPr/>
        <a:lstStyle/>
        <a:p>
          <a:endParaRPr lang="en-GB"/>
        </a:p>
      </dgm:t>
    </dgm:pt>
    <dgm:pt modelId="{A3B4A9CC-BB8C-44BF-996E-48D871E984E5}">
      <dgm:prSet phldrT="[Text]" custT="1"/>
      <dgm:spPr>
        <a:solidFill>
          <a:schemeClr val="accent5">
            <a:lumMod val="60000"/>
            <a:lumOff val="40000"/>
          </a:schemeClr>
        </a:solidFill>
      </dgm:spPr>
      <dgm:t>
        <a:bodyPr/>
        <a:lstStyle/>
        <a:p>
          <a:r>
            <a:rPr lang="en-GB" sz="2400" dirty="0" smtClean="0"/>
            <a:t>Breakaway groups: </a:t>
          </a:r>
          <a:endParaRPr lang="en-GB" sz="2400" dirty="0"/>
        </a:p>
      </dgm:t>
    </dgm:pt>
    <dgm:pt modelId="{7A1C240A-BA09-4808-965E-0EFE8A6466A1}" type="parTrans" cxnId="{D775D8D4-2A2F-4207-A943-EC6A5A716B57}">
      <dgm:prSet/>
      <dgm:spPr/>
      <dgm:t>
        <a:bodyPr/>
        <a:lstStyle/>
        <a:p>
          <a:endParaRPr lang="en-GB"/>
        </a:p>
      </dgm:t>
    </dgm:pt>
    <dgm:pt modelId="{27519D1F-D968-485E-B3A7-6683D230D890}" type="sibTrans" cxnId="{D775D8D4-2A2F-4207-A943-EC6A5A716B57}">
      <dgm:prSet/>
      <dgm:spPr/>
      <dgm:t>
        <a:bodyPr/>
        <a:lstStyle/>
        <a:p>
          <a:endParaRPr lang="en-GB"/>
        </a:p>
      </dgm:t>
    </dgm:pt>
    <dgm:pt modelId="{3E778BBD-2AF3-4DD1-BC4D-61F311E6A0C2}">
      <dgm:prSet phldrT="[Text]" custT="1"/>
      <dgm:spPr>
        <a:solidFill>
          <a:schemeClr val="accent5">
            <a:lumMod val="60000"/>
            <a:lumOff val="40000"/>
          </a:schemeClr>
        </a:solidFill>
      </dgm:spPr>
      <dgm:t>
        <a:bodyPr/>
        <a:lstStyle/>
        <a:p>
          <a:r>
            <a:rPr lang="en-GB" sz="2400" dirty="0" smtClean="0"/>
            <a:t>Returning to gaps identified by  data</a:t>
          </a:r>
          <a:endParaRPr lang="en-GB" sz="2400" dirty="0"/>
        </a:p>
      </dgm:t>
    </dgm:pt>
    <dgm:pt modelId="{32E5D7C6-8E15-4F3D-A4FC-D3D7EF2A52FC}" type="parTrans" cxnId="{244D4274-61F6-41C4-A40C-F1C669D9B3C0}">
      <dgm:prSet/>
      <dgm:spPr/>
      <dgm:t>
        <a:bodyPr/>
        <a:lstStyle/>
        <a:p>
          <a:endParaRPr lang="en-GB"/>
        </a:p>
      </dgm:t>
    </dgm:pt>
    <dgm:pt modelId="{8C226583-B014-4736-AB48-346EF67D4348}" type="sibTrans" cxnId="{244D4274-61F6-41C4-A40C-F1C669D9B3C0}">
      <dgm:prSet/>
      <dgm:spPr/>
      <dgm:t>
        <a:bodyPr/>
        <a:lstStyle/>
        <a:p>
          <a:endParaRPr lang="en-GB"/>
        </a:p>
      </dgm:t>
    </dgm:pt>
    <dgm:pt modelId="{00D85C78-F969-41B3-8CF7-0989CC31F37E}">
      <dgm:prSet phldrT="[Text]" custT="1"/>
      <dgm:spPr/>
      <dgm:t>
        <a:bodyPr/>
        <a:lstStyle/>
        <a:p>
          <a:r>
            <a:rPr lang="en-GB" sz="1800" dirty="0" smtClean="0"/>
            <a:t>Secured ARE</a:t>
          </a:r>
        </a:p>
        <a:p>
          <a:r>
            <a:rPr lang="en-GB" sz="1800" dirty="0" smtClean="0"/>
            <a:t>Capable of ‘beyond’ through additional problem solving</a:t>
          </a:r>
        </a:p>
        <a:p>
          <a:endParaRPr lang="en-GB" sz="1800" dirty="0" smtClean="0"/>
        </a:p>
        <a:p>
          <a:r>
            <a:rPr lang="en-GB" sz="1800" dirty="0" smtClean="0"/>
            <a:t>Teacher as facilitator and consultant</a:t>
          </a:r>
          <a:endParaRPr lang="en-GB" sz="1800" dirty="0"/>
        </a:p>
      </dgm:t>
    </dgm:pt>
    <dgm:pt modelId="{6297C39B-8601-4F42-8CC3-657673379648}" type="parTrans" cxnId="{D3C98BF1-663F-456D-92DB-F2983AEB47F4}">
      <dgm:prSet/>
      <dgm:spPr/>
      <dgm:t>
        <a:bodyPr/>
        <a:lstStyle/>
        <a:p>
          <a:endParaRPr lang="en-GB"/>
        </a:p>
      </dgm:t>
    </dgm:pt>
    <dgm:pt modelId="{D7EBC00E-3CB5-41E3-9D28-41AB51C8CEA1}" type="sibTrans" cxnId="{D3C98BF1-663F-456D-92DB-F2983AEB47F4}">
      <dgm:prSet/>
      <dgm:spPr/>
      <dgm:t>
        <a:bodyPr/>
        <a:lstStyle/>
        <a:p>
          <a:endParaRPr lang="en-GB"/>
        </a:p>
      </dgm:t>
    </dgm:pt>
    <dgm:pt modelId="{06F31606-0940-4298-A108-580AF01E8F38}">
      <dgm:prSet phldrT="[Text]"/>
      <dgm:spPr/>
      <dgm:t>
        <a:bodyPr/>
        <a:lstStyle/>
        <a:p>
          <a:r>
            <a:rPr lang="en-GB" dirty="0" smtClean="0"/>
            <a:t>Provide open ended tasks that allow  children to demonstrate independence and resilience</a:t>
          </a:r>
          <a:endParaRPr lang="en-GB" dirty="0"/>
        </a:p>
      </dgm:t>
    </dgm:pt>
    <dgm:pt modelId="{ADCA151F-5A1E-42C7-A3A6-1AE339290095}" type="parTrans" cxnId="{E977C8C6-A97A-4373-B7BC-E90E8839EE5A}">
      <dgm:prSet/>
      <dgm:spPr/>
      <dgm:t>
        <a:bodyPr/>
        <a:lstStyle/>
        <a:p>
          <a:endParaRPr lang="en-GB"/>
        </a:p>
      </dgm:t>
    </dgm:pt>
    <dgm:pt modelId="{065F7EE0-A435-4FE5-A0F8-78C135A7F921}" type="sibTrans" cxnId="{E977C8C6-A97A-4373-B7BC-E90E8839EE5A}">
      <dgm:prSet/>
      <dgm:spPr/>
      <dgm:t>
        <a:bodyPr/>
        <a:lstStyle/>
        <a:p>
          <a:endParaRPr lang="en-GB"/>
        </a:p>
      </dgm:t>
    </dgm:pt>
    <dgm:pt modelId="{86A3882E-751A-44A7-B252-344417624D87}" type="pres">
      <dgm:prSet presAssocID="{786268ED-F5AB-4561-8BED-042F5189C736}" presName="diagram" presStyleCnt="0">
        <dgm:presLayoutVars>
          <dgm:chPref val="1"/>
          <dgm:dir/>
          <dgm:animOne val="branch"/>
          <dgm:animLvl val="lvl"/>
          <dgm:resizeHandles val="exact"/>
        </dgm:presLayoutVars>
      </dgm:prSet>
      <dgm:spPr/>
      <dgm:t>
        <a:bodyPr/>
        <a:lstStyle/>
        <a:p>
          <a:endParaRPr lang="en-GB"/>
        </a:p>
      </dgm:t>
    </dgm:pt>
    <dgm:pt modelId="{B890D7FC-1A8F-4E61-B7FF-B7D17DCEBE7F}" type="pres">
      <dgm:prSet presAssocID="{635BFB27-ABD9-41EA-B8C6-F09A810CAC76}" presName="root1" presStyleCnt="0"/>
      <dgm:spPr/>
    </dgm:pt>
    <dgm:pt modelId="{DBF9679A-6432-46C0-8B49-A17EEE45BC2C}" type="pres">
      <dgm:prSet presAssocID="{635BFB27-ABD9-41EA-B8C6-F09A810CAC76}" presName="LevelOneTextNode" presStyleLbl="node0" presStyleIdx="0" presStyleCnt="1">
        <dgm:presLayoutVars>
          <dgm:chPref val="3"/>
        </dgm:presLayoutVars>
      </dgm:prSet>
      <dgm:spPr/>
      <dgm:t>
        <a:bodyPr/>
        <a:lstStyle/>
        <a:p>
          <a:endParaRPr lang="en-GB"/>
        </a:p>
      </dgm:t>
    </dgm:pt>
    <dgm:pt modelId="{878FC0CE-05E9-4800-A4D9-884E53D2163D}" type="pres">
      <dgm:prSet presAssocID="{635BFB27-ABD9-41EA-B8C6-F09A810CAC76}" presName="level2hierChild" presStyleCnt="0"/>
      <dgm:spPr/>
    </dgm:pt>
    <dgm:pt modelId="{9C9C627A-8F2C-43B6-9F89-6FD5446844A7}" type="pres">
      <dgm:prSet presAssocID="{604823D6-131A-4078-9420-1A26E3FA53B7}" presName="conn2-1" presStyleLbl="parChTrans1D2" presStyleIdx="0" presStyleCnt="2"/>
      <dgm:spPr/>
      <dgm:t>
        <a:bodyPr/>
        <a:lstStyle/>
        <a:p>
          <a:endParaRPr lang="en-GB"/>
        </a:p>
      </dgm:t>
    </dgm:pt>
    <dgm:pt modelId="{B9B2D10A-8655-4439-AB94-1FCA7AFBB57D}" type="pres">
      <dgm:prSet presAssocID="{604823D6-131A-4078-9420-1A26E3FA53B7}" presName="connTx" presStyleLbl="parChTrans1D2" presStyleIdx="0" presStyleCnt="2"/>
      <dgm:spPr/>
      <dgm:t>
        <a:bodyPr/>
        <a:lstStyle/>
        <a:p>
          <a:endParaRPr lang="en-GB"/>
        </a:p>
      </dgm:t>
    </dgm:pt>
    <dgm:pt modelId="{24813BEA-A5E7-4E99-879B-567150DB9016}" type="pres">
      <dgm:prSet presAssocID="{41E2BE70-9D1D-4AC9-AEC7-28607DCE1DA3}" presName="root2" presStyleCnt="0"/>
      <dgm:spPr/>
    </dgm:pt>
    <dgm:pt modelId="{F4585E8B-5E41-4821-8A94-38BDF34E7BCC}" type="pres">
      <dgm:prSet presAssocID="{41E2BE70-9D1D-4AC9-AEC7-28607DCE1DA3}" presName="LevelTwoTextNode" presStyleLbl="node2" presStyleIdx="0" presStyleCnt="2" custScaleX="106826" custScaleY="158517">
        <dgm:presLayoutVars>
          <dgm:chPref val="3"/>
        </dgm:presLayoutVars>
      </dgm:prSet>
      <dgm:spPr/>
      <dgm:t>
        <a:bodyPr/>
        <a:lstStyle/>
        <a:p>
          <a:endParaRPr lang="en-GB"/>
        </a:p>
      </dgm:t>
    </dgm:pt>
    <dgm:pt modelId="{646D20E4-FF1D-43A4-818A-5E27FF0BF035}" type="pres">
      <dgm:prSet presAssocID="{41E2BE70-9D1D-4AC9-AEC7-28607DCE1DA3}" presName="level3hierChild" presStyleCnt="0"/>
      <dgm:spPr/>
    </dgm:pt>
    <dgm:pt modelId="{22DF1662-C3CB-4446-ABEC-CC83150E1B76}" type="pres">
      <dgm:prSet presAssocID="{7A1C240A-BA09-4808-965E-0EFE8A6466A1}" presName="conn2-1" presStyleLbl="parChTrans1D3" presStyleIdx="0" presStyleCnt="3"/>
      <dgm:spPr/>
      <dgm:t>
        <a:bodyPr/>
        <a:lstStyle/>
        <a:p>
          <a:endParaRPr lang="en-GB"/>
        </a:p>
      </dgm:t>
    </dgm:pt>
    <dgm:pt modelId="{4283BF07-4050-4207-B519-F81770BDCB2D}" type="pres">
      <dgm:prSet presAssocID="{7A1C240A-BA09-4808-965E-0EFE8A6466A1}" presName="connTx" presStyleLbl="parChTrans1D3" presStyleIdx="0" presStyleCnt="3"/>
      <dgm:spPr/>
      <dgm:t>
        <a:bodyPr/>
        <a:lstStyle/>
        <a:p>
          <a:endParaRPr lang="en-GB"/>
        </a:p>
      </dgm:t>
    </dgm:pt>
    <dgm:pt modelId="{13169137-2800-49E0-95DA-E6F9AC32BCA9}" type="pres">
      <dgm:prSet presAssocID="{A3B4A9CC-BB8C-44BF-996E-48D871E984E5}" presName="root2" presStyleCnt="0"/>
      <dgm:spPr/>
    </dgm:pt>
    <dgm:pt modelId="{74F6108A-CE6D-4205-9606-E92BDDB161C3}" type="pres">
      <dgm:prSet presAssocID="{A3B4A9CC-BB8C-44BF-996E-48D871E984E5}" presName="LevelTwoTextNode" presStyleLbl="node3" presStyleIdx="0" presStyleCnt="3">
        <dgm:presLayoutVars>
          <dgm:chPref val="3"/>
        </dgm:presLayoutVars>
      </dgm:prSet>
      <dgm:spPr/>
      <dgm:t>
        <a:bodyPr/>
        <a:lstStyle/>
        <a:p>
          <a:endParaRPr lang="en-GB"/>
        </a:p>
      </dgm:t>
    </dgm:pt>
    <dgm:pt modelId="{84A6D9B4-1F96-478B-A74F-3A084A94E32E}" type="pres">
      <dgm:prSet presAssocID="{A3B4A9CC-BB8C-44BF-996E-48D871E984E5}" presName="level3hierChild" presStyleCnt="0"/>
      <dgm:spPr/>
    </dgm:pt>
    <dgm:pt modelId="{713C769A-69AA-4F30-8555-897C3BE7562A}" type="pres">
      <dgm:prSet presAssocID="{32E5D7C6-8E15-4F3D-A4FC-D3D7EF2A52FC}" presName="conn2-1" presStyleLbl="parChTrans1D3" presStyleIdx="1" presStyleCnt="3"/>
      <dgm:spPr/>
      <dgm:t>
        <a:bodyPr/>
        <a:lstStyle/>
        <a:p>
          <a:endParaRPr lang="en-GB"/>
        </a:p>
      </dgm:t>
    </dgm:pt>
    <dgm:pt modelId="{060DA3BB-7D05-4A7A-BC68-C1D4988422E5}" type="pres">
      <dgm:prSet presAssocID="{32E5D7C6-8E15-4F3D-A4FC-D3D7EF2A52FC}" presName="connTx" presStyleLbl="parChTrans1D3" presStyleIdx="1" presStyleCnt="3"/>
      <dgm:spPr/>
      <dgm:t>
        <a:bodyPr/>
        <a:lstStyle/>
        <a:p>
          <a:endParaRPr lang="en-GB"/>
        </a:p>
      </dgm:t>
    </dgm:pt>
    <dgm:pt modelId="{948CEC33-339D-44AE-9A92-837DBDCA408C}" type="pres">
      <dgm:prSet presAssocID="{3E778BBD-2AF3-4DD1-BC4D-61F311E6A0C2}" presName="root2" presStyleCnt="0"/>
      <dgm:spPr/>
    </dgm:pt>
    <dgm:pt modelId="{CBD4170B-D11D-4C80-A776-C26D48C2F8C4}" type="pres">
      <dgm:prSet presAssocID="{3E778BBD-2AF3-4DD1-BC4D-61F311E6A0C2}" presName="LevelTwoTextNode" presStyleLbl="node3" presStyleIdx="1" presStyleCnt="3">
        <dgm:presLayoutVars>
          <dgm:chPref val="3"/>
        </dgm:presLayoutVars>
      </dgm:prSet>
      <dgm:spPr/>
      <dgm:t>
        <a:bodyPr/>
        <a:lstStyle/>
        <a:p>
          <a:endParaRPr lang="en-GB"/>
        </a:p>
      </dgm:t>
    </dgm:pt>
    <dgm:pt modelId="{DC7F301D-3B7F-449A-8E55-7EE75FD432B5}" type="pres">
      <dgm:prSet presAssocID="{3E778BBD-2AF3-4DD1-BC4D-61F311E6A0C2}" presName="level3hierChild" presStyleCnt="0"/>
      <dgm:spPr/>
    </dgm:pt>
    <dgm:pt modelId="{F12EE1EA-EBF9-4E7C-AE9E-606783FF7FA9}" type="pres">
      <dgm:prSet presAssocID="{6297C39B-8601-4F42-8CC3-657673379648}" presName="conn2-1" presStyleLbl="parChTrans1D2" presStyleIdx="1" presStyleCnt="2"/>
      <dgm:spPr/>
      <dgm:t>
        <a:bodyPr/>
        <a:lstStyle/>
        <a:p>
          <a:endParaRPr lang="en-GB"/>
        </a:p>
      </dgm:t>
    </dgm:pt>
    <dgm:pt modelId="{31F56157-D501-4DED-8A73-5A1E367ED7B4}" type="pres">
      <dgm:prSet presAssocID="{6297C39B-8601-4F42-8CC3-657673379648}" presName="connTx" presStyleLbl="parChTrans1D2" presStyleIdx="1" presStyleCnt="2"/>
      <dgm:spPr/>
      <dgm:t>
        <a:bodyPr/>
        <a:lstStyle/>
        <a:p>
          <a:endParaRPr lang="en-GB"/>
        </a:p>
      </dgm:t>
    </dgm:pt>
    <dgm:pt modelId="{BA0C2859-88FA-41C6-96C0-FB12F0E157D4}" type="pres">
      <dgm:prSet presAssocID="{00D85C78-F969-41B3-8CF7-0989CC31F37E}" presName="root2" presStyleCnt="0"/>
      <dgm:spPr/>
    </dgm:pt>
    <dgm:pt modelId="{A35F4BEC-54EF-49A4-AD3A-C2A5C29625B8}" type="pres">
      <dgm:prSet presAssocID="{00D85C78-F969-41B3-8CF7-0989CC31F37E}" presName="LevelTwoTextNode" presStyleLbl="node2" presStyleIdx="1" presStyleCnt="2" custScaleX="106826" custScaleY="188031">
        <dgm:presLayoutVars>
          <dgm:chPref val="3"/>
        </dgm:presLayoutVars>
      </dgm:prSet>
      <dgm:spPr/>
      <dgm:t>
        <a:bodyPr/>
        <a:lstStyle/>
        <a:p>
          <a:endParaRPr lang="en-GB"/>
        </a:p>
      </dgm:t>
    </dgm:pt>
    <dgm:pt modelId="{1AB97EC4-0E2B-48BB-BC0C-34A5D1FDF0B5}" type="pres">
      <dgm:prSet presAssocID="{00D85C78-F969-41B3-8CF7-0989CC31F37E}" presName="level3hierChild" presStyleCnt="0"/>
      <dgm:spPr/>
    </dgm:pt>
    <dgm:pt modelId="{17D617C0-0EB2-4EF4-A079-486E0D0141B1}" type="pres">
      <dgm:prSet presAssocID="{ADCA151F-5A1E-42C7-A3A6-1AE339290095}" presName="conn2-1" presStyleLbl="parChTrans1D3" presStyleIdx="2" presStyleCnt="3"/>
      <dgm:spPr/>
      <dgm:t>
        <a:bodyPr/>
        <a:lstStyle/>
        <a:p>
          <a:endParaRPr lang="en-GB"/>
        </a:p>
      </dgm:t>
    </dgm:pt>
    <dgm:pt modelId="{2362F77C-2019-4C20-9B94-ADDD16255636}" type="pres">
      <dgm:prSet presAssocID="{ADCA151F-5A1E-42C7-A3A6-1AE339290095}" presName="connTx" presStyleLbl="parChTrans1D3" presStyleIdx="2" presStyleCnt="3"/>
      <dgm:spPr/>
      <dgm:t>
        <a:bodyPr/>
        <a:lstStyle/>
        <a:p>
          <a:endParaRPr lang="en-GB"/>
        </a:p>
      </dgm:t>
    </dgm:pt>
    <dgm:pt modelId="{92F0FE06-F2B1-4B5F-B9C5-407CB87844C3}" type="pres">
      <dgm:prSet presAssocID="{06F31606-0940-4298-A108-580AF01E8F38}" presName="root2" presStyleCnt="0"/>
      <dgm:spPr/>
    </dgm:pt>
    <dgm:pt modelId="{6A7EF858-0BFD-4323-BFA3-33BEFACBEBA3}" type="pres">
      <dgm:prSet presAssocID="{06F31606-0940-4298-A108-580AF01E8F38}" presName="LevelTwoTextNode" presStyleLbl="node3" presStyleIdx="2" presStyleCnt="3" custScaleY="128645">
        <dgm:presLayoutVars>
          <dgm:chPref val="3"/>
        </dgm:presLayoutVars>
      </dgm:prSet>
      <dgm:spPr/>
      <dgm:t>
        <a:bodyPr/>
        <a:lstStyle/>
        <a:p>
          <a:endParaRPr lang="en-GB"/>
        </a:p>
      </dgm:t>
    </dgm:pt>
    <dgm:pt modelId="{1477A797-9DF6-4D48-A9A2-B99BFEDF1D24}" type="pres">
      <dgm:prSet presAssocID="{06F31606-0940-4298-A108-580AF01E8F38}" presName="level3hierChild" presStyleCnt="0"/>
      <dgm:spPr/>
    </dgm:pt>
  </dgm:ptLst>
  <dgm:cxnLst>
    <dgm:cxn modelId="{0A3FCD0E-98EA-4887-BD3C-0D772ED15945}" type="presOf" srcId="{604823D6-131A-4078-9420-1A26E3FA53B7}" destId="{B9B2D10A-8655-4439-AB94-1FCA7AFBB57D}" srcOrd="1" destOrd="0" presId="urn:microsoft.com/office/officeart/2005/8/layout/hierarchy2"/>
    <dgm:cxn modelId="{1329DEB2-74BA-4361-96C2-410D14767D3B}" type="presOf" srcId="{ADCA151F-5A1E-42C7-A3A6-1AE339290095}" destId="{17D617C0-0EB2-4EF4-A079-486E0D0141B1}" srcOrd="0" destOrd="0" presId="urn:microsoft.com/office/officeart/2005/8/layout/hierarchy2"/>
    <dgm:cxn modelId="{34CF5AF9-6892-4CEC-843F-8AD11BE50B3D}" type="presOf" srcId="{7A1C240A-BA09-4808-965E-0EFE8A6466A1}" destId="{4283BF07-4050-4207-B519-F81770BDCB2D}" srcOrd="1" destOrd="0" presId="urn:microsoft.com/office/officeart/2005/8/layout/hierarchy2"/>
    <dgm:cxn modelId="{244D4274-61F6-41C4-A40C-F1C669D9B3C0}" srcId="{41E2BE70-9D1D-4AC9-AEC7-28607DCE1DA3}" destId="{3E778BBD-2AF3-4DD1-BC4D-61F311E6A0C2}" srcOrd="1" destOrd="0" parTransId="{32E5D7C6-8E15-4F3D-A4FC-D3D7EF2A52FC}" sibTransId="{8C226583-B014-4736-AB48-346EF67D4348}"/>
    <dgm:cxn modelId="{82A5BC9F-99D9-4E1E-8D1F-A0729C020B74}" type="presOf" srcId="{786268ED-F5AB-4561-8BED-042F5189C736}" destId="{86A3882E-751A-44A7-B252-344417624D87}" srcOrd="0" destOrd="0" presId="urn:microsoft.com/office/officeart/2005/8/layout/hierarchy2"/>
    <dgm:cxn modelId="{86EC7C7B-19A9-46DE-BC02-69F2F12FBD0E}" type="presOf" srcId="{00D85C78-F969-41B3-8CF7-0989CC31F37E}" destId="{A35F4BEC-54EF-49A4-AD3A-C2A5C29625B8}" srcOrd="0" destOrd="0" presId="urn:microsoft.com/office/officeart/2005/8/layout/hierarchy2"/>
    <dgm:cxn modelId="{E977C8C6-A97A-4373-B7BC-E90E8839EE5A}" srcId="{00D85C78-F969-41B3-8CF7-0989CC31F37E}" destId="{06F31606-0940-4298-A108-580AF01E8F38}" srcOrd="0" destOrd="0" parTransId="{ADCA151F-5A1E-42C7-A3A6-1AE339290095}" sibTransId="{065F7EE0-A435-4FE5-A0F8-78C135A7F921}"/>
    <dgm:cxn modelId="{3166A73A-4C9F-47AB-B874-AA4B2A3950FA}" srcId="{635BFB27-ABD9-41EA-B8C6-F09A810CAC76}" destId="{41E2BE70-9D1D-4AC9-AEC7-28607DCE1DA3}" srcOrd="0" destOrd="0" parTransId="{604823D6-131A-4078-9420-1A26E3FA53B7}" sibTransId="{33A98722-ED0F-459F-8462-01DDC08E8C74}"/>
    <dgm:cxn modelId="{0174DA2A-7A5A-4B57-A18D-9BAC52984650}" type="presOf" srcId="{6297C39B-8601-4F42-8CC3-657673379648}" destId="{31F56157-D501-4DED-8A73-5A1E367ED7B4}" srcOrd="1" destOrd="0" presId="urn:microsoft.com/office/officeart/2005/8/layout/hierarchy2"/>
    <dgm:cxn modelId="{B452B62E-B4A7-455F-A281-D9A427A6D2F7}" type="presOf" srcId="{604823D6-131A-4078-9420-1A26E3FA53B7}" destId="{9C9C627A-8F2C-43B6-9F89-6FD5446844A7}" srcOrd="0" destOrd="0" presId="urn:microsoft.com/office/officeart/2005/8/layout/hierarchy2"/>
    <dgm:cxn modelId="{D775D8D4-2A2F-4207-A943-EC6A5A716B57}" srcId="{41E2BE70-9D1D-4AC9-AEC7-28607DCE1DA3}" destId="{A3B4A9CC-BB8C-44BF-996E-48D871E984E5}" srcOrd="0" destOrd="0" parTransId="{7A1C240A-BA09-4808-965E-0EFE8A6466A1}" sibTransId="{27519D1F-D968-485E-B3A7-6683D230D890}"/>
    <dgm:cxn modelId="{D3C98BF1-663F-456D-92DB-F2983AEB47F4}" srcId="{635BFB27-ABD9-41EA-B8C6-F09A810CAC76}" destId="{00D85C78-F969-41B3-8CF7-0989CC31F37E}" srcOrd="1" destOrd="0" parTransId="{6297C39B-8601-4F42-8CC3-657673379648}" sibTransId="{D7EBC00E-3CB5-41E3-9D28-41AB51C8CEA1}"/>
    <dgm:cxn modelId="{E0AD8078-D468-4BC4-9A29-F997DC5BAD77}" type="presOf" srcId="{3E778BBD-2AF3-4DD1-BC4D-61F311E6A0C2}" destId="{CBD4170B-D11D-4C80-A776-C26D48C2F8C4}" srcOrd="0" destOrd="0" presId="urn:microsoft.com/office/officeart/2005/8/layout/hierarchy2"/>
    <dgm:cxn modelId="{FA22282C-7C87-41DF-8AE4-786DE45E7518}" type="presOf" srcId="{A3B4A9CC-BB8C-44BF-996E-48D871E984E5}" destId="{74F6108A-CE6D-4205-9606-E92BDDB161C3}" srcOrd="0" destOrd="0" presId="urn:microsoft.com/office/officeart/2005/8/layout/hierarchy2"/>
    <dgm:cxn modelId="{342F84E1-4F77-4C56-BB57-72C3440C5B57}" type="presOf" srcId="{6297C39B-8601-4F42-8CC3-657673379648}" destId="{F12EE1EA-EBF9-4E7C-AE9E-606783FF7FA9}" srcOrd="0" destOrd="0" presId="urn:microsoft.com/office/officeart/2005/8/layout/hierarchy2"/>
    <dgm:cxn modelId="{1A7E9F34-5631-4835-9EFF-F8F2392090FF}" type="presOf" srcId="{635BFB27-ABD9-41EA-B8C6-F09A810CAC76}" destId="{DBF9679A-6432-46C0-8B49-A17EEE45BC2C}" srcOrd="0" destOrd="0" presId="urn:microsoft.com/office/officeart/2005/8/layout/hierarchy2"/>
    <dgm:cxn modelId="{36A84F6E-166D-4B52-84F7-54CABA4290FA}" type="presOf" srcId="{32E5D7C6-8E15-4F3D-A4FC-D3D7EF2A52FC}" destId="{713C769A-69AA-4F30-8555-897C3BE7562A}" srcOrd="0" destOrd="0" presId="urn:microsoft.com/office/officeart/2005/8/layout/hierarchy2"/>
    <dgm:cxn modelId="{B591FDAB-A37D-4899-8921-82F32D00624D}" type="presOf" srcId="{06F31606-0940-4298-A108-580AF01E8F38}" destId="{6A7EF858-0BFD-4323-BFA3-33BEFACBEBA3}" srcOrd="0" destOrd="0" presId="urn:microsoft.com/office/officeart/2005/8/layout/hierarchy2"/>
    <dgm:cxn modelId="{6484C313-AC1D-498A-8028-E3609026AE03}" type="presOf" srcId="{32E5D7C6-8E15-4F3D-A4FC-D3D7EF2A52FC}" destId="{060DA3BB-7D05-4A7A-BC68-C1D4988422E5}" srcOrd="1" destOrd="0" presId="urn:microsoft.com/office/officeart/2005/8/layout/hierarchy2"/>
    <dgm:cxn modelId="{BE5CD1D7-6E18-422D-AD46-2C724C255C5C}" srcId="{786268ED-F5AB-4561-8BED-042F5189C736}" destId="{635BFB27-ABD9-41EA-B8C6-F09A810CAC76}" srcOrd="0" destOrd="0" parTransId="{1801BE2C-1E09-43A1-8B8F-11F838C10602}" sibTransId="{27651766-69C3-4C53-A7D3-498916255973}"/>
    <dgm:cxn modelId="{AE95FDDD-3CB9-41DE-9F6E-C091E2EA4E4E}" type="presOf" srcId="{7A1C240A-BA09-4808-965E-0EFE8A6466A1}" destId="{22DF1662-C3CB-4446-ABEC-CC83150E1B76}" srcOrd="0" destOrd="0" presId="urn:microsoft.com/office/officeart/2005/8/layout/hierarchy2"/>
    <dgm:cxn modelId="{9D00D2EE-1B9D-4BB9-AF61-9CACCEFE77BF}" type="presOf" srcId="{ADCA151F-5A1E-42C7-A3A6-1AE339290095}" destId="{2362F77C-2019-4C20-9B94-ADDD16255636}" srcOrd="1" destOrd="0" presId="urn:microsoft.com/office/officeart/2005/8/layout/hierarchy2"/>
    <dgm:cxn modelId="{FADC7FEF-05D8-45C4-A531-172B3B2FBE59}" type="presOf" srcId="{41E2BE70-9D1D-4AC9-AEC7-28607DCE1DA3}" destId="{F4585E8B-5E41-4821-8A94-38BDF34E7BCC}" srcOrd="0" destOrd="0" presId="urn:microsoft.com/office/officeart/2005/8/layout/hierarchy2"/>
    <dgm:cxn modelId="{B655E36A-B0AF-4C1F-BE8D-3610BE522D48}" type="presParOf" srcId="{86A3882E-751A-44A7-B252-344417624D87}" destId="{B890D7FC-1A8F-4E61-B7FF-B7D17DCEBE7F}" srcOrd="0" destOrd="0" presId="urn:microsoft.com/office/officeart/2005/8/layout/hierarchy2"/>
    <dgm:cxn modelId="{058EA224-D3FB-4056-B1D7-B76480D2BA85}" type="presParOf" srcId="{B890D7FC-1A8F-4E61-B7FF-B7D17DCEBE7F}" destId="{DBF9679A-6432-46C0-8B49-A17EEE45BC2C}" srcOrd="0" destOrd="0" presId="urn:microsoft.com/office/officeart/2005/8/layout/hierarchy2"/>
    <dgm:cxn modelId="{7933B821-EC2E-4FAB-9D50-813EA2CE57DC}" type="presParOf" srcId="{B890D7FC-1A8F-4E61-B7FF-B7D17DCEBE7F}" destId="{878FC0CE-05E9-4800-A4D9-884E53D2163D}" srcOrd="1" destOrd="0" presId="urn:microsoft.com/office/officeart/2005/8/layout/hierarchy2"/>
    <dgm:cxn modelId="{1A66D7EC-3AAA-42B3-BD59-9F95E019C321}" type="presParOf" srcId="{878FC0CE-05E9-4800-A4D9-884E53D2163D}" destId="{9C9C627A-8F2C-43B6-9F89-6FD5446844A7}" srcOrd="0" destOrd="0" presId="urn:microsoft.com/office/officeart/2005/8/layout/hierarchy2"/>
    <dgm:cxn modelId="{6BA4B347-72B7-4108-8E02-A54FB1E8360F}" type="presParOf" srcId="{9C9C627A-8F2C-43B6-9F89-6FD5446844A7}" destId="{B9B2D10A-8655-4439-AB94-1FCA7AFBB57D}" srcOrd="0" destOrd="0" presId="urn:microsoft.com/office/officeart/2005/8/layout/hierarchy2"/>
    <dgm:cxn modelId="{041EC932-4CCC-4ED1-8884-C9F6131F7F4E}" type="presParOf" srcId="{878FC0CE-05E9-4800-A4D9-884E53D2163D}" destId="{24813BEA-A5E7-4E99-879B-567150DB9016}" srcOrd="1" destOrd="0" presId="urn:microsoft.com/office/officeart/2005/8/layout/hierarchy2"/>
    <dgm:cxn modelId="{719DEAE4-B3DF-440C-9550-A71A386F7EB4}" type="presParOf" srcId="{24813BEA-A5E7-4E99-879B-567150DB9016}" destId="{F4585E8B-5E41-4821-8A94-38BDF34E7BCC}" srcOrd="0" destOrd="0" presId="urn:microsoft.com/office/officeart/2005/8/layout/hierarchy2"/>
    <dgm:cxn modelId="{D492C819-B32C-4B23-ABB9-D2AD491DCBF7}" type="presParOf" srcId="{24813BEA-A5E7-4E99-879B-567150DB9016}" destId="{646D20E4-FF1D-43A4-818A-5E27FF0BF035}" srcOrd="1" destOrd="0" presId="urn:microsoft.com/office/officeart/2005/8/layout/hierarchy2"/>
    <dgm:cxn modelId="{3B31DF31-8A6D-4422-AFA5-B9045BA6FDC2}" type="presParOf" srcId="{646D20E4-FF1D-43A4-818A-5E27FF0BF035}" destId="{22DF1662-C3CB-4446-ABEC-CC83150E1B76}" srcOrd="0" destOrd="0" presId="urn:microsoft.com/office/officeart/2005/8/layout/hierarchy2"/>
    <dgm:cxn modelId="{F6A7A897-1A49-49C6-8BEC-6315717E3409}" type="presParOf" srcId="{22DF1662-C3CB-4446-ABEC-CC83150E1B76}" destId="{4283BF07-4050-4207-B519-F81770BDCB2D}" srcOrd="0" destOrd="0" presId="urn:microsoft.com/office/officeart/2005/8/layout/hierarchy2"/>
    <dgm:cxn modelId="{B1AC56D6-090B-4621-B174-FB49A47891DD}" type="presParOf" srcId="{646D20E4-FF1D-43A4-818A-5E27FF0BF035}" destId="{13169137-2800-49E0-95DA-E6F9AC32BCA9}" srcOrd="1" destOrd="0" presId="urn:microsoft.com/office/officeart/2005/8/layout/hierarchy2"/>
    <dgm:cxn modelId="{6D1E7F51-FDF5-4421-A024-7F7FD6DF7CD3}" type="presParOf" srcId="{13169137-2800-49E0-95DA-E6F9AC32BCA9}" destId="{74F6108A-CE6D-4205-9606-E92BDDB161C3}" srcOrd="0" destOrd="0" presId="urn:microsoft.com/office/officeart/2005/8/layout/hierarchy2"/>
    <dgm:cxn modelId="{E27D5602-A25D-4816-BD0C-AAFDB6EA7A4E}" type="presParOf" srcId="{13169137-2800-49E0-95DA-E6F9AC32BCA9}" destId="{84A6D9B4-1F96-478B-A74F-3A084A94E32E}" srcOrd="1" destOrd="0" presId="urn:microsoft.com/office/officeart/2005/8/layout/hierarchy2"/>
    <dgm:cxn modelId="{34E337C0-42EF-414F-9A7F-2E5265B734C9}" type="presParOf" srcId="{646D20E4-FF1D-43A4-818A-5E27FF0BF035}" destId="{713C769A-69AA-4F30-8555-897C3BE7562A}" srcOrd="2" destOrd="0" presId="urn:microsoft.com/office/officeart/2005/8/layout/hierarchy2"/>
    <dgm:cxn modelId="{BD311991-6421-4FF9-B8C8-95519E447821}" type="presParOf" srcId="{713C769A-69AA-4F30-8555-897C3BE7562A}" destId="{060DA3BB-7D05-4A7A-BC68-C1D4988422E5}" srcOrd="0" destOrd="0" presId="urn:microsoft.com/office/officeart/2005/8/layout/hierarchy2"/>
    <dgm:cxn modelId="{D24E86AF-AA96-4BF6-B74D-265EAB99EAC5}" type="presParOf" srcId="{646D20E4-FF1D-43A4-818A-5E27FF0BF035}" destId="{948CEC33-339D-44AE-9A92-837DBDCA408C}" srcOrd="3" destOrd="0" presId="urn:microsoft.com/office/officeart/2005/8/layout/hierarchy2"/>
    <dgm:cxn modelId="{0AAD7BAF-6FA6-4D92-8808-0C07888904B2}" type="presParOf" srcId="{948CEC33-339D-44AE-9A92-837DBDCA408C}" destId="{CBD4170B-D11D-4C80-A776-C26D48C2F8C4}" srcOrd="0" destOrd="0" presId="urn:microsoft.com/office/officeart/2005/8/layout/hierarchy2"/>
    <dgm:cxn modelId="{9A6DB640-A7DB-4695-A010-297BB155EA83}" type="presParOf" srcId="{948CEC33-339D-44AE-9A92-837DBDCA408C}" destId="{DC7F301D-3B7F-449A-8E55-7EE75FD432B5}" srcOrd="1" destOrd="0" presId="urn:microsoft.com/office/officeart/2005/8/layout/hierarchy2"/>
    <dgm:cxn modelId="{49C47DD9-9F7A-4729-BBC0-FFCA2E6CDBE4}" type="presParOf" srcId="{878FC0CE-05E9-4800-A4D9-884E53D2163D}" destId="{F12EE1EA-EBF9-4E7C-AE9E-606783FF7FA9}" srcOrd="2" destOrd="0" presId="urn:microsoft.com/office/officeart/2005/8/layout/hierarchy2"/>
    <dgm:cxn modelId="{F207672A-0221-4D5A-9D8C-95A7346B356B}" type="presParOf" srcId="{F12EE1EA-EBF9-4E7C-AE9E-606783FF7FA9}" destId="{31F56157-D501-4DED-8A73-5A1E367ED7B4}" srcOrd="0" destOrd="0" presId="urn:microsoft.com/office/officeart/2005/8/layout/hierarchy2"/>
    <dgm:cxn modelId="{CC6FF86F-C098-46E3-86E9-AC727E036A8E}" type="presParOf" srcId="{878FC0CE-05E9-4800-A4D9-884E53D2163D}" destId="{BA0C2859-88FA-41C6-96C0-FB12F0E157D4}" srcOrd="3" destOrd="0" presId="urn:microsoft.com/office/officeart/2005/8/layout/hierarchy2"/>
    <dgm:cxn modelId="{FF122099-A6A7-4EB8-91AC-051911196A9E}" type="presParOf" srcId="{BA0C2859-88FA-41C6-96C0-FB12F0E157D4}" destId="{A35F4BEC-54EF-49A4-AD3A-C2A5C29625B8}" srcOrd="0" destOrd="0" presId="urn:microsoft.com/office/officeart/2005/8/layout/hierarchy2"/>
    <dgm:cxn modelId="{F9D9EFB2-15C1-47E9-8144-DEF78E99C556}" type="presParOf" srcId="{BA0C2859-88FA-41C6-96C0-FB12F0E157D4}" destId="{1AB97EC4-0E2B-48BB-BC0C-34A5D1FDF0B5}" srcOrd="1" destOrd="0" presId="urn:microsoft.com/office/officeart/2005/8/layout/hierarchy2"/>
    <dgm:cxn modelId="{6C067C28-BCAD-4F07-958E-9E13A9BE3F53}" type="presParOf" srcId="{1AB97EC4-0E2B-48BB-BC0C-34A5D1FDF0B5}" destId="{17D617C0-0EB2-4EF4-A079-486E0D0141B1}" srcOrd="0" destOrd="0" presId="urn:microsoft.com/office/officeart/2005/8/layout/hierarchy2"/>
    <dgm:cxn modelId="{C8F08EC9-E4ED-480B-969B-4F9C86BDB112}" type="presParOf" srcId="{17D617C0-0EB2-4EF4-A079-486E0D0141B1}" destId="{2362F77C-2019-4C20-9B94-ADDD16255636}" srcOrd="0" destOrd="0" presId="urn:microsoft.com/office/officeart/2005/8/layout/hierarchy2"/>
    <dgm:cxn modelId="{FD6FE18E-41F8-4FF6-91B6-2F50610CED2D}" type="presParOf" srcId="{1AB97EC4-0E2B-48BB-BC0C-34A5D1FDF0B5}" destId="{92F0FE06-F2B1-4B5F-B9C5-407CB87844C3}" srcOrd="1" destOrd="0" presId="urn:microsoft.com/office/officeart/2005/8/layout/hierarchy2"/>
    <dgm:cxn modelId="{217D2763-8D29-4BC4-BFF3-79D2C59680EF}" type="presParOf" srcId="{92F0FE06-F2B1-4B5F-B9C5-407CB87844C3}" destId="{6A7EF858-0BFD-4323-BFA3-33BEFACBEBA3}" srcOrd="0" destOrd="0" presId="urn:microsoft.com/office/officeart/2005/8/layout/hierarchy2"/>
    <dgm:cxn modelId="{6C585574-FF2E-49BB-A371-3085D27F27AC}" type="presParOf" srcId="{92F0FE06-F2B1-4B5F-B9C5-407CB87844C3}" destId="{1477A797-9DF6-4D48-A9A2-B99BFEDF1D24}"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5C96A8-B47B-4FC1-A622-603E361FA203}">
      <dsp:nvSpPr>
        <dsp:cNvPr id="0" name=""/>
        <dsp:cNvSpPr/>
      </dsp:nvSpPr>
      <dsp:spPr>
        <a:xfrm>
          <a:off x="2880323" y="-240279"/>
          <a:ext cx="2448264" cy="1752448"/>
        </a:xfrm>
        <a:prstGeom prst="roundRect">
          <a:avLst/>
        </a:prstGeom>
        <a:gradFill rotWithShape="0">
          <a:gsLst>
            <a:gs pos="0">
              <a:schemeClr val="accent4">
                <a:hueOff val="0"/>
                <a:satOff val="0"/>
                <a:lumOff val="0"/>
                <a:alphaOff val="0"/>
                <a:shade val="51000"/>
                <a:satMod val="13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b="1" kern="1200" dirty="0" smtClean="0"/>
            <a:t>Purpos</a:t>
          </a:r>
          <a:r>
            <a:rPr lang="en-GB" sz="3200" kern="1200" dirty="0" smtClean="0"/>
            <a:t>e</a:t>
          </a:r>
        </a:p>
        <a:p>
          <a:pPr lvl="0" algn="ctr" defTabSz="1422400">
            <a:lnSpc>
              <a:spcPct val="90000"/>
            </a:lnSpc>
            <a:spcBef>
              <a:spcPct val="0"/>
            </a:spcBef>
            <a:spcAft>
              <a:spcPct val="35000"/>
            </a:spcAft>
          </a:pPr>
          <a:r>
            <a:rPr lang="en-GB" sz="1800" kern="1200" dirty="0" smtClean="0"/>
            <a:t>persuade/ inform/ entertain/ advise/ compare</a:t>
          </a:r>
          <a:endParaRPr lang="en-GB" sz="1800" kern="1200" dirty="0"/>
        </a:p>
      </dsp:txBody>
      <dsp:txXfrm>
        <a:off x="2965870" y="-154732"/>
        <a:ext cx="2277170" cy="1581354"/>
      </dsp:txXfrm>
    </dsp:sp>
    <dsp:sp modelId="{7EEE0397-164D-489F-BF66-FE076F4BC342}">
      <dsp:nvSpPr>
        <dsp:cNvPr id="0" name=""/>
        <dsp:cNvSpPr/>
      </dsp:nvSpPr>
      <dsp:spPr>
        <a:xfrm>
          <a:off x="2737119" y="971326"/>
          <a:ext cx="4200718" cy="4200718"/>
        </a:xfrm>
        <a:custGeom>
          <a:avLst/>
          <a:gdLst/>
          <a:ahLst/>
          <a:cxnLst/>
          <a:rect l="0" t="0" r="0" b="0"/>
          <a:pathLst>
            <a:path>
              <a:moveTo>
                <a:pt x="2605977" y="61766"/>
              </a:moveTo>
              <a:arcTo wR="2100359" hR="2100359" stAng="17035775" swAng="2450228"/>
            </a:path>
          </a:pathLst>
        </a:custGeom>
        <a:noFill/>
        <a:ln w="9525" cap="flat" cmpd="sng" algn="ctr">
          <a:solidFill>
            <a:schemeClr val="accent4">
              <a:hueOff val="0"/>
              <a:satOff val="0"/>
              <a:lumOff val="0"/>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68446F81-D985-4957-98D3-BF026AD103EF}">
      <dsp:nvSpPr>
        <dsp:cNvPr id="0" name=""/>
        <dsp:cNvSpPr/>
      </dsp:nvSpPr>
      <dsp:spPr>
        <a:xfrm>
          <a:off x="5353352" y="1872204"/>
          <a:ext cx="2711546" cy="1752448"/>
        </a:xfrm>
        <a:prstGeom prst="roundRect">
          <a:avLst/>
        </a:prstGeom>
        <a:gradFill rotWithShape="0">
          <a:gsLst>
            <a:gs pos="0">
              <a:schemeClr val="accent4">
                <a:hueOff val="-1488257"/>
                <a:satOff val="8966"/>
                <a:lumOff val="719"/>
                <a:alphaOff val="0"/>
                <a:shade val="51000"/>
                <a:satMod val="130000"/>
              </a:schemeClr>
            </a:gs>
            <a:gs pos="80000">
              <a:schemeClr val="accent4">
                <a:hueOff val="-1488257"/>
                <a:satOff val="8966"/>
                <a:lumOff val="719"/>
                <a:alphaOff val="0"/>
                <a:shade val="93000"/>
                <a:satMod val="130000"/>
              </a:schemeClr>
            </a:gs>
            <a:gs pos="100000">
              <a:schemeClr val="accent4">
                <a:hueOff val="-1488257"/>
                <a:satOff val="8966"/>
                <a:lumOff val="719"/>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GB" sz="2800" b="1" kern="1200" dirty="0" smtClean="0"/>
            <a:t>Form</a:t>
          </a:r>
        </a:p>
        <a:p>
          <a:pPr lvl="0" algn="ctr" defTabSz="1244600">
            <a:lnSpc>
              <a:spcPct val="90000"/>
            </a:lnSpc>
            <a:spcBef>
              <a:spcPct val="0"/>
            </a:spcBef>
            <a:spcAft>
              <a:spcPct val="35000"/>
            </a:spcAft>
          </a:pPr>
          <a:r>
            <a:rPr lang="en-GB" sz="2000" kern="1200" dirty="0" smtClean="0"/>
            <a:t>letter/ leaflet/ speech/ advert</a:t>
          </a:r>
          <a:endParaRPr lang="en-GB" sz="2000" kern="1200" dirty="0"/>
        </a:p>
      </dsp:txBody>
      <dsp:txXfrm>
        <a:off x="5438899" y="1957751"/>
        <a:ext cx="2540452" cy="1581354"/>
      </dsp:txXfrm>
    </dsp:sp>
    <dsp:sp modelId="{2C3002A7-E582-449B-9823-3BFC43A4E698}">
      <dsp:nvSpPr>
        <dsp:cNvPr id="0" name=""/>
        <dsp:cNvSpPr/>
      </dsp:nvSpPr>
      <dsp:spPr>
        <a:xfrm>
          <a:off x="2747324" y="298134"/>
          <a:ext cx="4200718" cy="4200718"/>
        </a:xfrm>
        <a:custGeom>
          <a:avLst/>
          <a:gdLst/>
          <a:ahLst/>
          <a:cxnLst/>
          <a:rect l="0" t="0" r="0" b="0"/>
          <a:pathLst>
            <a:path>
              <a:moveTo>
                <a:pt x="3797019" y="3338444"/>
              </a:moveTo>
              <a:arcTo wR="2100359" hR="2100359" stAng="2167136" swAng="2414598"/>
            </a:path>
          </a:pathLst>
        </a:custGeom>
        <a:noFill/>
        <a:ln w="9525" cap="flat" cmpd="sng" algn="ctr">
          <a:solidFill>
            <a:schemeClr val="accent4">
              <a:hueOff val="-1488257"/>
              <a:satOff val="8966"/>
              <a:lumOff val="719"/>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1D46AFD1-E2BE-4415-B8D7-F2ADE7CB5AC8}">
      <dsp:nvSpPr>
        <dsp:cNvPr id="0" name=""/>
        <dsp:cNvSpPr/>
      </dsp:nvSpPr>
      <dsp:spPr>
        <a:xfrm>
          <a:off x="2880323" y="3960439"/>
          <a:ext cx="2448264" cy="1752448"/>
        </a:xfrm>
        <a:prstGeom prst="roundRect">
          <a:avLst/>
        </a:prstGeom>
        <a:gradFill rotWithShape="0">
          <a:gsLst>
            <a:gs pos="0">
              <a:schemeClr val="accent4">
                <a:hueOff val="-2976513"/>
                <a:satOff val="17933"/>
                <a:lumOff val="1437"/>
                <a:alphaOff val="0"/>
                <a:shade val="51000"/>
                <a:satMod val="130000"/>
              </a:schemeClr>
            </a:gs>
            <a:gs pos="80000">
              <a:schemeClr val="accent4">
                <a:hueOff val="-2976513"/>
                <a:satOff val="17933"/>
                <a:lumOff val="1437"/>
                <a:alphaOff val="0"/>
                <a:shade val="93000"/>
                <a:satMod val="130000"/>
              </a:schemeClr>
            </a:gs>
            <a:gs pos="100000">
              <a:schemeClr val="accent4">
                <a:hueOff val="-2976513"/>
                <a:satOff val="17933"/>
                <a:lumOff val="1437"/>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b="1" kern="1200" dirty="0" smtClean="0"/>
            <a:t>Viewpoint</a:t>
          </a:r>
        </a:p>
        <a:p>
          <a:pPr lvl="0" algn="ctr" defTabSz="1422400">
            <a:lnSpc>
              <a:spcPct val="90000"/>
            </a:lnSpc>
            <a:spcBef>
              <a:spcPct val="0"/>
            </a:spcBef>
            <a:spcAft>
              <a:spcPct val="35000"/>
            </a:spcAft>
          </a:pPr>
          <a:r>
            <a:rPr lang="en-GB" sz="2100" kern="1200" dirty="0" smtClean="0"/>
            <a:t>bias / jealous/ sympathetic/ disagree</a:t>
          </a:r>
          <a:endParaRPr lang="en-GB" sz="2100" kern="1200" dirty="0"/>
        </a:p>
      </dsp:txBody>
      <dsp:txXfrm>
        <a:off x="2965870" y="4045986"/>
        <a:ext cx="2277170" cy="1581354"/>
      </dsp:txXfrm>
    </dsp:sp>
    <dsp:sp modelId="{33315E21-F80A-458A-B3A2-E9276D238E4C}">
      <dsp:nvSpPr>
        <dsp:cNvPr id="0" name=""/>
        <dsp:cNvSpPr/>
      </dsp:nvSpPr>
      <dsp:spPr>
        <a:xfrm>
          <a:off x="1371473" y="327350"/>
          <a:ext cx="4200718" cy="4200718"/>
        </a:xfrm>
        <a:custGeom>
          <a:avLst/>
          <a:gdLst/>
          <a:ahLst/>
          <a:cxnLst/>
          <a:rect l="0" t="0" r="0" b="0"/>
          <a:pathLst>
            <a:path>
              <a:moveTo>
                <a:pt x="1495441" y="4111723"/>
              </a:moveTo>
              <a:arcTo wR="2100359" hR="2100359" stAng="6404320" swAng="2288289"/>
            </a:path>
          </a:pathLst>
        </a:custGeom>
        <a:noFill/>
        <a:ln w="9525" cap="flat" cmpd="sng" algn="ctr">
          <a:solidFill>
            <a:schemeClr val="accent4">
              <a:hueOff val="-2976513"/>
              <a:satOff val="17933"/>
              <a:lumOff val="1437"/>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 modelId="{DF7C975F-CD88-4B6D-A351-0F61C68D36BC}">
      <dsp:nvSpPr>
        <dsp:cNvPr id="0" name=""/>
        <dsp:cNvSpPr/>
      </dsp:nvSpPr>
      <dsp:spPr>
        <a:xfrm>
          <a:off x="228406" y="1872207"/>
          <a:ext cx="2711546" cy="1752448"/>
        </a:xfrm>
        <a:prstGeom prst="round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GB" sz="3200" b="1" kern="1200" dirty="0" smtClean="0"/>
            <a:t>Audience</a:t>
          </a:r>
        </a:p>
        <a:p>
          <a:pPr lvl="0" algn="ctr" defTabSz="1422400">
            <a:lnSpc>
              <a:spcPct val="90000"/>
            </a:lnSpc>
            <a:spcBef>
              <a:spcPct val="0"/>
            </a:spcBef>
            <a:spcAft>
              <a:spcPct val="35000"/>
            </a:spcAft>
          </a:pPr>
          <a:r>
            <a:rPr lang="en-GB" sz="1900" kern="1200" dirty="0" smtClean="0"/>
            <a:t>Book character/ parent/villagers </a:t>
          </a:r>
          <a:r>
            <a:rPr lang="en-GB" sz="1900" kern="1200" dirty="0" err="1" smtClean="0"/>
            <a:t>headteacher</a:t>
          </a:r>
          <a:r>
            <a:rPr lang="en-GB" sz="1900" kern="1200" dirty="0" smtClean="0"/>
            <a:t>/a friend/ younger children</a:t>
          </a:r>
          <a:endParaRPr lang="en-GB" sz="1900" kern="1200" dirty="0"/>
        </a:p>
      </dsp:txBody>
      <dsp:txXfrm>
        <a:off x="313953" y="1957754"/>
        <a:ext cx="2540452" cy="1581354"/>
      </dsp:txXfrm>
    </dsp:sp>
    <dsp:sp modelId="{0FEC9944-D7FD-4D0E-9D15-45D7A38150CC}">
      <dsp:nvSpPr>
        <dsp:cNvPr id="0" name=""/>
        <dsp:cNvSpPr/>
      </dsp:nvSpPr>
      <dsp:spPr>
        <a:xfrm>
          <a:off x="1380931" y="941737"/>
          <a:ext cx="4200718" cy="4200718"/>
        </a:xfrm>
        <a:custGeom>
          <a:avLst/>
          <a:gdLst/>
          <a:ahLst/>
          <a:cxnLst/>
          <a:rect l="0" t="0" r="0" b="0"/>
          <a:pathLst>
            <a:path>
              <a:moveTo>
                <a:pt x="363929" y="918699"/>
              </a:moveTo>
              <a:arcTo wR="2100359" hR="2100359" stAng="12854143" swAng="2325039"/>
            </a:path>
          </a:pathLst>
        </a:custGeom>
        <a:noFill/>
        <a:ln w="9525" cap="flat" cmpd="sng" algn="ctr">
          <a:solidFill>
            <a:schemeClr val="accent4">
              <a:hueOff val="-4464770"/>
              <a:satOff val="26899"/>
              <a:lumOff val="2156"/>
              <a:alphaOff val="0"/>
            </a:schemeClr>
          </a:solidFill>
          <a:prstDash val="solid"/>
        </a:ln>
        <a:effectLst/>
        <a:scene3d>
          <a:camera prst="orthographicFront"/>
          <a:lightRig rig="flat" dir="t"/>
        </a:scene3d>
        <a:sp3d z="-40000" prstMaterial="matte"/>
      </dsp:spPr>
      <dsp:style>
        <a:lnRef idx="1">
          <a:scrgbClr r="0" g="0" b="0"/>
        </a:lnRef>
        <a:fillRef idx="0">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2725" y="0"/>
            <a:ext cx="3078163" cy="511175"/>
          </a:xfrm>
          <a:prstGeom prst="rect">
            <a:avLst/>
          </a:prstGeom>
        </p:spPr>
        <p:txBody>
          <a:bodyPr vert="horz" lIns="91440" tIns="45720" rIns="91440" bIns="45720" rtlCol="0"/>
          <a:lstStyle>
            <a:lvl1pPr algn="r">
              <a:defRPr sz="1200"/>
            </a:lvl1pPr>
          </a:lstStyle>
          <a:p>
            <a:fld id="{33952516-F3B0-448C-A53D-4235710A7A92}" type="datetimeFigureOut">
              <a:rPr lang="en-GB" smtClean="0"/>
              <a:t>13/06/2017</a:t>
            </a:fld>
            <a:endParaRPr lang="en-GB"/>
          </a:p>
        </p:txBody>
      </p:sp>
      <p:sp>
        <p:nvSpPr>
          <p:cNvPr id="4" name="Footer Placeholder 3"/>
          <p:cNvSpPr>
            <a:spLocks noGrp="1"/>
          </p:cNvSpPr>
          <p:nvPr>
            <p:ph type="ftr" sz="quarter" idx="2"/>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2725" y="9721850"/>
            <a:ext cx="3078163" cy="511175"/>
          </a:xfrm>
          <a:prstGeom prst="rect">
            <a:avLst/>
          </a:prstGeom>
        </p:spPr>
        <p:txBody>
          <a:bodyPr vert="horz" lIns="91440" tIns="45720" rIns="91440" bIns="45720" rtlCol="0" anchor="b"/>
          <a:lstStyle>
            <a:lvl1pPr algn="r">
              <a:defRPr sz="1200"/>
            </a:lvl1pPr>
          </a:lstStyle>
          <a:p>
            <a:fld id="{552AFB23-EBB9-4A25-A620-26D9B7B944B2}" type="slidenum">
              <a:rPr lang="en-GB" smtClean="0"/>
              <a:t>‹#›</a:t>
            </a:fld>
            <a:endParaRPr lang="en-GB"/>
          </a:p>
        </p:txBody>
      </p:sp>
    </p:spTree>
    <p:extLst>
      <p:ext uri="{BB962C8B-B14F-4D97-AF65-F5344CB8AC3E}">
        <p14:creationId xmlns:p14="http://schemas.microsoft.com/office/powerpoint/2010/main" val="407983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4022725" y="0"/>
            <a:ext cx="3078163" cy="511175"/>
          </a:xfrm>
          <a:prstGeom prst="rect">
            <a:avLst/>
          </a:prstGeom>
        </p:spPr>
        <p:txBody>
          <a:bodyPr vert="horz" lIns="91440" tIns="45720" rIns="91440" bIns="45720" rtlCol="0"/>
          <a:lstStyle>
            <a:lvl1pPr algn="r">
              <a:defRPr sz="1200"/>
            </a:lvl1pPr>
          </a:lstStyle>
          <a:p>
            <a:fld id="{E25118A7-E0DA-4F61-994A-99213ABBEA3F}" type="datetimeFigureOut">
              <a:rPr lang="en-GB" smtClean="0"/>
              <a:t>13/06/2017</a:t>
            </a:fld>
            <a:endParaRPr lang="en-GB"/>
          </a:p>
        </p:txBody>
      </p:sp>
      <p:sp>
        <p:nvSpPr>
          <p:cNvPr id="4" name="Slide Image Placeholder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709613" y="4860925"/>
            <a:ext cx="5683250" cy="4605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4022725" y="9721850"/>
            <a:ext cx="3078163" cy="511175"/>
          </a:xfrm>
          <a:prstGeom prst="rect">
            <a:avLst/>
          </a:prstGeom>
        </p:spPr>
        <p:txBody>
          <a:bodyPr vert="horz" lIns="91440" tIns="45720" rIns="91440" bIns="45720" rtlCol="0" anchor="b"/>
          <a:lstStyle>
            <a:lvl1pPr algn="r">
              <a:defRPr sz="1200"/>
            </a:lvl1pPr>
          </a:lstStyle>
          <a:p>
            <a:fld id="{26772EB6-3975-4D52-80ED-BFAA1A69427F}" type="slidenum">
              <a:rPr lang="en-GB" smtClean="0"/>
              <a:t>‹#›</a:t>
            </a:fld>
            <a:endParaRPr lang="en-GB"/>
          </a:p>
        </p:txBody>
      </p:sp>
    </p:spTree>
    <p:extLst>
      <p:ext uri="{BB962C8B-B14F-4D97-AF65-F5344CB8AC3E}">
        <p14:creationId xmlns:p14="http://schemas.microsoft.com/office/powerpoint/2010/main" val="1000585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a:t>
            </a:fld>
            <a:endParaRPr lang="en-GB"/>
          </a:p>
        </p:txBody>
      </p:sp>
    </p:spTree>
    <p:extLst>
      <p:ext uri="{BB962C8B-B14F-4D97-AF65-F5344CB8AC3E}">
        <p14:creationId xmlns:p14="http://schemas.microsoft.com/office/powerpoint/2010/main" val="26708800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GB" dirty="0" smtClean="0"/>
              <a:t>Discuss the definitions of expert and highlight key words and phrases that will help teachers understand their role in facilitating learning and well as having sufficient evidence in the children's learning.</a:t>
            </a:r>
          </a:p>
          <a:p>
            <a:pPr>
              <a:spcBef>
                <a:spcPts val="0"/>
              </a:spcBef>
            </a:pPr>
            <a:endParaRPr lang="en-GB" dirty="0" smtClean="0"/>
          </a:p>
          <a:p>
            <a:pPr>
              <a:spcBef>
                <a:spcPts val="0"/>
              </a:spcBef>
            </a:pPr>
            <a:r>
              <a:rPr lang="en-GB" dirty="0" smtClean="0"/>
              <a:t>How are you encouraging tasks to enable these ‘indicators’ of expert?</a:t>
            </a:r>
          </a:p>
          <a:p>
            <a:pPr>
              <a:spcBef>
                <a:spcPts val="0"/>
              </a:spcBef>
            </a:pPr>
            <a:endParaRPr lang="en-GB" dirty="0" smtClean="0"/>
          </a:p>
          <a:p>
            <a:pPr>
              <a:spcBef>
                <a:spcPts val="0"/>
              </a:spcBef>
            </a:pPr>
            <a:r>
              <a:rPr lang="en-GB" dirty="0" smtClean="0"/>
              <a:t>How well are teachers using prior assessment to ensure sufficient challenge in regard to ‘indicators’ of expert?</a:t>
            </a:r>
          </a:p>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10</a:t>
            </a:fld>
            <a:endParaRPr lang="en-GB"/>
          </a:p>
        </p:txBody>
      </p:sp>
    </p:spTree>
    <p:extLst>
      <p:ext uri="{BB962C8B-B14F-4D97-AF65-F5344CB8AC3E}">
        <p14:creationId xmlns:p14="http://schemas.microsoft.com/office/powerpoint/2010/main" val="294228322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100</a:t>
            </a:fld>
            <a:endParaRPr lang="en-GB"/>
          </a:p>
        </p:txBody>
      </p:sp>
    </p:spTree>
    <p:extLst>
      <p:ext uri="{BB962C8B-B14F-4D97-AF65-F5344CB8AC3E}">
        <p14:creationId xmlns:p14="http://schemas.microsoft.com/office/powerpoint/2010/main" val="243745339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Quick </a:t>
            </a:r>
            <a:r>
              <a:rPr lang="en-GB" dirty="0" err="1" smtClean="0"/>
              <a:t>discu</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101</a:t>
            </a:fld>
            <a:endParaRPr lang="en-GB"/>
          </a:p>
        </p:txBody>
      </p:sp>
    </p:spTree>
    <p:extLst>
      <p:ext uri="{BB962C8B-B14F-4D97-AF65-F5344CB8AC3E}">
        <p14:creationId xmlns:p14="http://schemas.microsoft.com/office/powerpoint/2010/main" val="336555651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102</a:t>
            </a:fld>
            <a:endParaRPr lang="en-GB"/>
          </a:p>
        </p:txBody>
      </p:sp>
    </p:spTree>
    <p:extLst>
      <p:ext uri="{BB962C8B-B14F-4D97-AF65-F5344CB8AC3E}">
        <p14:creationId xmlns:p14="http://schemas.microsoft.com/office/powerpoint/2010/main" val="3699813619"/>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103</a:t>
            </a:fld>
            <a:endParaRPr lang="en-GB"/>
          </a:p>
        </p:txBody>
      </p:sp>
    </p:spTree>
    <p:extLst>
      <p:ext uri="{BB962C8B-B14F-4D97-AF65-F5344CB8AC3E}">
        <p14:creationId xmlns:p14="http://schemas.microsoft.com/office/powerpoint/2010/main" val="164304658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Key issue with</a:t>
            </a:r>
            <a:r>
              <a:rPr lang="en-GB" baseline="0" dirty="0" smtClean="0"/>
              <a:t> transition between any year is pitch and expectation is too low resulting in pupils spending too long in low level tasks building back up </a:t>
            </a:r>
            <a:r>
              <a:rPr lang="en-GB" baseline="0" smtClean="0"/>
              <a:t>to where </a:t>
            </a:r>
            <a:r>
              <a:rPr lang="en-GB" baseline="0" dirty="0" smtClean="0"/>
              <a:t>they might have been in the previous summer term. CTs planning with next year group teacher thinking about – ‘if I planned the next unit (</a:t>
            </a:r>
            <a:r>
              <a:rPr lang="en-GB" baseline="0" dirty="0" err="1" smtClean="0"/>
              <a:t>ie</a:t>
            </a:r>
            <a:r>
              <a:rPr lang="en-GB" baseline="0" dirty="0" smtClean="0"/>
              <a:t> autumn term one) what would I expect pupils to be able to do and what would be the challenge?’ </a:t>
            </a:r>
            <a:endParaRPr lang="en-GB" dirty="0"/>
          </a:p>
        </p:txBody>
      </p:sp>
      <p:sp>
        <p:nvSpPr>
          <p:cNvPr id="4" name="Slide Number Placeholder 3"/>
          <p:cNvSpPr>
            <a:spLocks noGrp="1"/>
          </p:cNvSpPr>
          <p:nvPr>
            <p:ph type="sldNum" sz="quarter" idx="10"/>
          </p:nvPr>
        </p:nvSpPr>
        <p:spPr/>
        <p:txBody>
          <a:bodyPr/>
          <a:lstStyle/>
          <a:p>
            <a:fld id="{74C2BDE2-51CC-43C5-8E71-B5A06D6A9104}" type="slidenum">
              <a:rPr lang="en-GB" smtClean="0"/>
              <a:t>104</a:t>
            </a:fld>
            <a:endParaRPr lang="en-GB"/>
          </a:p>
        </p:txBody>
      </p:sp>
    </p:spTree>
    <p:extLst>
      <p:ext uri="{BB962C8B-B14F-4D97-AF65-F5344CB8AC3E}">
        <p14:creationId xmlns:p14="http://schemas.microsoft.com/office/powerpoint/2010/main" val="127507087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Lots</a:t>
            </a:r>
            <a:r>
              <a:rPr lang="en-GB" baseline="0" dirty="0" smtClean="0"/>
              <a:t> of information is available to inform this yellow block – getting after gaps and what will they have forgotten</a:t>
            </a:r>
          </a:p>
        </p:txBody>
      </p:sp>
      <p:sp>
        <p:nvSpPr>
          <p:cNvPr id="4" name="Slide Number Placeholder 3"/>
          <p:cNvSpPr>
            <a:spLocks noGrp="1"/>
          </p:cNvSpPr>
          <p:nvPr>
            <p:ph type="sldNum" sz="quarter" idx="10"/>
          </p:nvPr>
        </p:nvSpPr>
        <p:spPr/>
        <p:txBody>
          <a:bodyPr/>
          <a:lstStyle/>
          <a:p>
            <a:fld id="{26772EB6-3975-4D52-80ED-BFAA1A69427F}" type="slidenum">
              <a:rPr lang="en-GB" smtClean="0"/>
              <a:t>105</a:t>
            </a:fld>
            <a:endParaRPr lang="en-GB"/>
          </a:p>
        </p:txBody>
      </p:sp>
    </p:spTree>
    <p:extLst>
      <p:ext uri="{BB962C8B-B14F-4D97-AF65-F5344CB8AC3E}">
        <p14:creationId xmlns:p14="http://schemas.microsoft.com/office/powerpoint/2010/main" val="1133856403"/>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Note – no ‘close </a:t>
            </a:r>
            <a:r>
              <a:rPr lang="en-GB" dirty="0" err="1" smtClean="0"/>
              <a:t>to’s</a:t>
            </a:r>
            <a:r>
              <a:rPr lang="en-GB" dirty="0" smtClean="0"/>
              <a:t>’ as end of year. Making then point that per</a:t>
            </a:r>
            <a:r>
              <a:rPr lang="en-GB" baseline="0" dirty="0" smtClean="0"/>
              <a:t> pupil analysis should be part of the end of year analysis</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106</a:t>
            </a:fld>
            <a:endParaRPr lang="en-GB"/>
          </a:p>
        </p:txBody>
      </p:sp>
    </p:spTree>
    <p:extLst>
      <p:ext uri="{BB962C8B-B14F-4D97-AF65-F5344CB8AC3E}">
        <p14:creationId xmlns:p14="http://schemas.microsoft.com/office/powerpoint/2010/main" val="209848003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107</a:t>
            </a:fld>
            <a:endParaRPr lang="en-GB"/>
          </a:p>
        </p:txBody>
      </p:sp>
    </p:spTree>
    <p:extLst>
      <p:ext uri="{BB962C8B-B14F-4D97-AF65-F5344CB8AC3E}">
        <p14:creationId xmlns:p14="http://schemas.microsoft.com/office/powerpoint/2010/main" val="1079667707"/>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End of year and start of next…. Who needs to</a:t>
            </a:r>
            <a:r>
              <a:rPr lang="en-GB" baseline="0" dirty="0" smtClean="0"/>
              <a:t> nail a key thing… repeated daily and who needs </a:t>
            </a:r>
          </a:p>
          <a:p>
            <a:r>
              <a:rPr lang="en-GB" baseline="0" dirty="0" smtClean="0"/>
              <a:t>Implication of timing – when do we need to do this to enable co-construction?</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108</a:t>
            </a:fld>
            <a:endParaRPr lang="en-GB"/>
          </a:p>
        </p:txBody>
      </p:sp>
    </p:spTree>
    <p:extLst>
      <p:ext uri="{BB962C8B-B14F-4D97-AF65-F5344CB8AC3E}">
        <p14:creationId xmlns:p14="http://schemas.microsoft.com/office/powerpoint/2010/main" val="2454647533"/>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Engaging literacy driver is essential English to talk through</a:t>
            </a:r>
            <a:r>
              <a:rPr lang="en-GB" baseline="0" dirty="0" smtClean="0"/>
              <a:t> slide</a:t>
            </a:r>
            <a:endParaRPr lang="en-GB" dirty="0" smtClean="0"/>
          </a:p>
          <a:p>
            <a:r>
              <a:rPr lang="en-GB" dirty="0" smtClean="0"/>
              <a:t>Accessible to all – film, image or picture book</a:t>
            </a:r>
          </a:p>
          <a:p>
            <a:endParaRPr lang="en-GB" dirty="0"/>
          </a:p>
        </p:txBody>
      </p:sp>
      <p:sp>
        <p:nvSpPr>
          <p:cNvPr id="4" name="Slide Number Placeholder 3"/>
          <p:cNvSpPr>
            <a:spLocks noGrp="1"/>
          </p:cNvSpPr>
          <p:nvPr>
            <p:ph type="sldNum" sz="quarter" idx="10"/>
          </p:nvPr>
        </p:nvSpPr>
        <p:spPr/>
        <p:txBody>
          <a:bodyPr/>
          <a:lstStyle/>
          <a:p>
            <a:fld id="{4D50C505-E7F9-4ED9-824F-4D768CC47C6B}" type="slidenum">
              <a:rPr lang="en-GB" smtClean="0">
                <a:solidFill>
                  <a:prstClr val="black"/>
                </a:solidFill>
              </a:rPr>
              <a:pPr/>
              <a:t>109</a:t>
            </a:fld>
            <a:endParaRPr lang="en-GB">
              <a:solidFill>
                <a:prstClr val="black"/>
              </a:solidFill>
            </a:endParaRPr>
          </a:p>
        </p:txBody>
      </p:sp>
    </p:spTree>
    <p:extLst>
      <p:ext uri="{BB962C8B-B14F-4D97-AF65-F5344CB8AC3E}">
        <p14:creationId xmlns:p14="http://schemas.microsoft.com/office/powerpoint/2010/main" val="6594795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400" i="1" dirty="0"/>
              <a:t>A Five-Stage Model of the Mental Activities Involved in Directed Skill Acquisition</a:t>
            </a:r>
            <a:r>
              <a:rPr lang="en-GB" sz="1400" i="1" dirty="0" smtClean="0"/>
              <a:t>’</a:t>
            </a:r>
          </a:p>
          <a:p>
            <a:r>
              <a:rPr lang="en-GB" sz="1400" i="1" dirty="0" smtClean="0"/>
              <a:t>If you didn’t know this was</a:t>
            </a:r>
            <a:r>
              <a:rPr lang="en-GB" sz="1400" i="1" baseline="0" dirty="0" smtClean="0"/>
              <a:t> ‘expert’ what would you highlight as end of year expectations?</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solidFill>
                  <a:prstClr val="black"/>
                </a:solidFill>
              </a:rPr>
              <a:pPr/>
              <a:t>11</a:t>
            </a:fld>
            <a:endParaRPr lang="en-GB">
              <a:solidFill>
                <a:prstClr val="black"/>
              </a:solidFill>
            </a:endParaRPr>
          </a:p>
        </p:txBody>
      </p:sp>
    </p:spTree>
    <p:extLst>
      <p:ext uri="{BB962C8B-B14F-4D97-AF65-F5344CB8AC3E}">
        <p14:creationId xmlns:p14="http://schemas.microsoft.com/office/powerpoint/2010/main" val="4052231563"/>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110</a:t>
            </a:fld>
            <a:endParaRPr lang="en-GB"/>
          </a:p>
        </p:txBody>
      </p:sp>
    </p:spTree>
    <p:extLst>
      <p:ext uri="{BB962C8B-B14F-4D97-AF65-F5344CB8AC3E}">
        <p14:creationId xmlns:p14="http://schemas.microsoft.com/office/powerpoint/2010/main" val="17889293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Look at this alongside the yellow band on HAM – Do</a:t>
            </a:r>
            <a:r>
              <a:rPr lang="en-GB" baseline="0" dirty="0" smtClean="0"/>
              <a:t> pupils exemplify these behaviours within the rich range of opportunity outlined in the curriculum?</a:t>
            </a:r>
            <a:endParaRPr lang="en-GB" dirty="0"/>
          </a:p>
        </p:txBody>
      </p:sp>
      <p:sp>
        <p:nvSpPr>
          <p:cNvPr id="4" name="Slide Number Placeholder 3"/>
          <p:cNvSpPr>
            <a:spLocks noGrp="1"/>
          </p:cNvSpPr>
          <p:nvPr>
            <p:ph type="sldNum" sz="quarter" idx="10"/>
          </p:nvPr>
        </p:nvSpPr>
        <p:spPr/>
        <p:txBody>
          <a:bodyPr/>
          <a:lstStyle/>
          <a:p>
            <a:fld id="{9AC23730-E15F-48DD-85B9-6F8DCD2957E3}"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21299596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Discussion of key words and phrases that make expert</a:t>
            </a:r>
            <a:r>
              <a:rPr lang="en-GB" baseline="0" dirty="0" smtClean="0"/>
              <a:t> – record on post it… What are common themes.</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13</a:t>
            </a:fld>
            <a:endParaRPr lang="en-GB"/>
          </a:p>
        </p:txBody>
      </p:sp>
    </p:spTree>
    <p:extLst>
      <p:ext uri="{BB962C8B-B14F-4D97-AF65-F5344CB8AC3E}">
        <p14:creationId xmlns:p14="http://schemas.microsoft.com/office/powerpoint/2010/main" val="3437279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14</a:t>
            </a:fld>
            <a:endParaRPr lang="en-GB"/>
          </a:p>
        </p:txBody>
      </p:sp>
    </p:spTree>
    <p:extLst>
      <p:ext uri="{BB962C8B-B14F-4D97-AF65-F5344CB8AC3E}">
        <p14:creationId xmlns:p14="http://schemas.microsoft.com/office/powerpoint/2010/main" val="7030211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Where</a:t>
            </a:r>
            <a:r>
              <a:rPr lang="en-GB" baseline="0" dirty="0" smtClean="0"/>
              <a:t> are we at this point, we are concentrating on showing more evidence of  being expert in order to secure ARE</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15</a:t>
            </a:fld>
            <a:endParaRPr lang="en-GB"/>
          </a:p>
        </p:txBody>
      </p:sp>
    </p:spTree>
    <p:extLst>
      <p:ext uri="{BB962C8B-B14F-4D97-AF65-F5344CB8AC3E}">
        <p14:creationId xmlns:p14="http://schemas.microsoft.com/office/powerpoint/2010/main" val="16583664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Quick discussion </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16</a:t>
            </a:fld>
            <a:endParaRPr lang="en-GB"/>
          </a:p>
        </p:txBody>
      </p:sp>
    </p:spTree>
    <p:extLst>
      <p:ext uri="{BB962C8B-B14F-4D97-AF65-F5344CB8AC3E}">
        <p14:creationId xmlns:p14="http://schemas.microsoft.com/office/powerpoint/2010/main" val="3365556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Could use the video clip of ‘Grace’ on the leadership </a:t>
            </a:r>
            <a:r>
              <a:rPr lang="en-GB" dirty="0" err="1" smtClean="0"/>
              <a:t>moodle</a:t>
            </a:r>
            <a:r>
              <a:rPr lang="en-GB" dirty="0" smtClean="0"/>
              <a:t> as an example of classroom management.</a:t>
            </a:r>
          </a:p>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17</a:t>
            </a:fld>
            <a:endParaRPr lang="en-GB"/>
          </a:p>
        </p:txBody>
      </p:sp>
    </p:spTree>
    <p:extLst>
      <p:ext uri="{BB962C8B-B14F-4D97-AF65-F5344CB8AC3E}">
        <p14:creationId xmlns:p14="http://schemas.microsoft.com/office/powerpoint/2010/main" val="37005777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93775" y="768350"/>
            <a:ext cx="5114925" cy="3836988"/>
          </a:xfrm>
        </p:spPr>
      </p:sp>
      <p:sp>
        <p:nvSpPr>
          <p:cNvPr id="3" name="Notes Placeholder 2"/>
          <p:cNvSpPr>
            <a:spLocks noGrp="1"/>
          </p:cNvSpPr>
          <p:nvPr>
            <p:ph type="body" idx="1"/>
          </p:nvPr>
        </p:nvSpPr>
        <p:spPr/>
        <p:txBody>
          <a:bodyPr/>
          <a:lstStyle/>
          <a:p>
            <a:r>
              <a:rPr lang="en-GB" dirty="0" smtClean="0"/>
              <a:t>These are a tool not</a:t>
            </a:r>
            <a:r>
              <a:rPr lang="en-GB" baseline="0" dirty="0" smtClean="0"/>
              <a:t> a format</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solidFill>
                  <a:prstClr val="black"/>
                </a:solidFill>
              </a:rPr>
              <a:pPr/>
              <a:t>18</a:t>
            </a:fld>
            <a:endParaRPr lang="en-GB">
              <a:solidFill>
                <a:prstClr val="black"/>
              </a:solidFill>
            </a:endParaRPr>
          </a:p>
        </p:txBody>
      </p:sp>
    </p:spTree>
    <p:extLst>
      <p:ext uri="{BB962C8B-B14F-4D97-AF65-F5344CB8AC3E}">
        <p14:creationId xmlns:p14="http://schemas.microsoft.com/office/powerpoint/2010/main" val="33636037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19</a:t>
            </a:fld>
            <a:endParaRPr lang="en-GB"/>
          </a:p>
        </p:txBody>
      </p:sp>
    </p:spTree>
    <p:extLst>
      <p:ext uri="{BB962C8B-B14F-4D97-AF65-F5344CB8AC3E}">
        <p14:creationId xmlns:p14="http://schemas.microsoft.com/office/powerpoint/2010/main" val="801037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2</a:t>
            </a:fld>
            <a:endParaRPr lang="en-GB"/>
          </a:p>
        </p:txBody>
      </p:sp>
    </p:spTree>
    <p:extLst>
      <p:ext uri="{BB962C8B-B14F-4D97-AF65-F5344CB8AC3E}">
        <p14:creationId xmlns:p14="http://schemas.microsoft.com/office/powerpoint/2010/main" val="10156823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Delegates to discuss this and share on their table</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20</a:t>
            </a:fld>
            <a:endParaRPr lang="en-GB"/>
          </a:p>
        </p:txBody>
      </p:sp>
    </p:spTree>
    <p:extLst>
      <p:ext uri="{BB962C8B-B14F-4D97-AF65-F5344CB8AC3E}">
        <p14:creationId xmlns:p14="http://schemas.microsoft.com/office/powerpoint/2010/main" val="28390211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21</a:t>
            </a:fld>
            <a:endParaRPr lang="en-GB"/>
          </a:p>
        </p:txBody>
      </p:sp>
    </p:spTree>
    <p:extLst>
      <p:ext uri="{BB962C8B-B14F-4D97-AF65-F5344CB8AC3E}">
        <p14:creationId xmlns:p14="http://schemas.microsoft.com/office/powerpoint/2010/main" val="4381938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22</a:t>
            </a:fld>
            <a:endParaRPr lang="en-GB"/>
          </a:p>
        </p:txBody>
      </p:sp>
    </p:spTree>
    <p:extLst>
      <p:ext uri="{BB962C8B-B14F-4D97-AF65-F5344CB8AC3E}">
        <p14:creationId xmlns:p14="http://schemas.microsoft.com/office/powerpoint/2010/main" val="147341035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M3 – milestone 3</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23</a:t>
            </a:fld>
            <a:endParaRPr lang="en-GB"/>
          </a:p>
        </p:txBody>
      </p:sp>
    </p:spTree>
    <p:extLst>
      <p:ext uri="{BB962C8B-B14F-4D97-AF65-F5344CB8AC3E}">
        <p14:creationId xmlns:p14="http://schemas.microsoft.com/office/powerpoint/2010/main" val="2805513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24</a:t>
            </a:fld>
            <a:endParaRPr lang="en-GB"/>
          </a:p>
        </p:txBody>
      </p:sp>
    </p:spTree>
    <p:extLst>
      <p:ext uri="{BB962C8B-B14F-4D97-AF65-F5344CB8AC3E}">
        <p14:creationId xmlns:p14="http://schemas.microsoft.com/office/powerpoint/2010/main" val="39921425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25</a:t>
            </a:fld>
            <a:endParaRPr lang="en-GB"/>
          </a:p>
        </p:txBody>
      </p:sp>
    </p:spTree>
    <p:extLst>
      <p:ext uri="{BB962C8B-B14F-4D97-AF65-F5344CB8AC3E}">
        <p14:creationId xmlns:p14="http://schemas.microsoft.com/office/powerpoint/2010/main" val="30302086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26</a:t>
            </a:fld>
            <a:endParaRPr lang="en-GB"/>
          </a:p>
        </p:txBody>
      </p:sp>
    </p:spTree>
    <p:extLst>
      <p:ext uri="{BB962C8B-B14F-4D97-AF65-F5344CB8AC3E}">
        <p14:creationId xmlns:p14="http://schemas.microsoft.com/office/powerpoint/2010/main" val="21608985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HIAS improved</a:t>
            </a:r>
            <a:r>
              <a:rPr lang="en-US" i="1" baseline="0" dirty="0" smtClean="0"/>
              <a:t> model for planning effective learning journeys – this continues for </a:t>
            </a:r>
            <a:endParaRPr lang="en-US" i="1" dirty="0"/>
          </a:p>
        </p:txBody>
      </p:sp>
      <p:sp>
        <p:nvSpPr>
          <p:cNvPr id="4" name="Slide Number Placeholder 3"/>
          <p:cNvSpPr>
            <a:spLocks noGrp="1"/>
          </p:cNvSpPr>
          <p:nvPr>
            <p:ph type="sldNum" sz="quarter" idx="10"/>
          </p:nvPr>
        </p:nvSpPr>
        <p:spPr/>
        <p:txBody>
          <a:bodyPr/>
          <a:lstStyle/>
          <a:p>
            <a:fld id="{8278544E-48E6-4A32-9C8E-D354E46F4B21}" type="slidenum">
              <a:rPr lang="en-GB" smtClean="0"/>
              <a:t>27</a:t>
            </a:fld>
            <a:endParaRPr lang="en-GB"/>
          </a:p>
        </p:txBody>
      </p:sp>
    </p:spTree>
    <p:extLst>
      <p:ext uri="{BB962C8B-B14F-4D97-AF65-F5344CB8AC3E}">
        <p14:creationId xmlns:p14="http://schemas.microsoft.com/office/powerpoint/2010/main" val="15088072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Have this conversation</a:t>
            </a:r>
            <a:r>
              <a:rPr lang="en-GB" baseline="0" dirty="0" smtClean="0"/>
              <a:t> about any text the children read – they need to unpick in reading in order to achieve in their own writing</a:t>
            </a:r>
            <a:endParaRPr lang="en-GB" dirty="0"/>
          </a:p>
        </p:txBody>
      </p:sp>
      <p:sp>
        <p:nvSpPr>
          <p:cNvPr id="4" name="Slide Number Placeholder 3"/>
          <p:cNvSpPr>
            <a:spLocks noGrp="1"/>
          </p:cNvSpPr>
          <p:nvPr>
            <p:ph type="sldNum" sz="quarter" idx="10"/>
          </p:nvPr>
        </p:nvSpPr>
        <p:spPr/>
        <p:txBody>
          <a:bodyPr/>
          <a:lstStyle/>
          <a:p>
            <a:fld id="{72A16714-BAEF-4070-B5AB-EEB2E5FFEC87}" type="slidenum">
              <a:rPr lang="en-GB" smtClean="0"/>
              <a:t>28</a:t>
            </a:fld>
            <a:endParaRPr lang="en-GB"/>
          </a:p>
        </p:txBody>
      </p:sp>
    </p:spTree>
    <p:extLst>
      <p:ext uri="{BB962C8B-B14F-4D97-AF65-F5344CB8AC3E}">
        <p14:creationId xmlns:p14="http://schemas.microsoft.com/office/powerpoint/2010/main" val="33991854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What other choices do</a:t>
            </a:r>
            <a:r>
              <a:rPr lang="en-GB" baseline="0" dirty="0" smtClean="0"/>
              <a:t> writers make?</a:t>
            </a:r>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29</a:t>
            </a:fld>
            <a:endParaRPr lang="en-GB"/>
          </a:p>
        </p:txBody>
      </p:sp>
    </p:spTree>
    <p:extLst>
      <p:ext uri="{BB962C8B-B14F-4D97-AF65-F5344CB8AC3E}">
        <p14:creationId xmlns:p14="http://schemas.microsoft.com/office/powerpoint/2010/main" val="7773129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3</a:t>
            </a:fld>
            <a:endParaRPr lang="en-GB"/>
          </a:p>
        </p:txBody>
      </p:sp>
    </p:spTree>
    <p:extLst>
      <p:ext uri="{BB962C8B-B14F-4D97-AF65-F5344CB8AC3E}">
        <p14:creationId xmlns:p14="http://schemas.microsoft.com/office/powerpoint/2010/main" val="14151385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Watch 30 seconds of film clip if time and WIFI</a:t>
            </a:r>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30</a:t>
            </a:fld>
            <a:endParaRPr lang="en-GB"/>
          </a:p>
        </p:txBody>
      </p:sp>
    </p:spTree>
    <p:extLst>
      <p:ext uri="{BB962C8B-B14F-4D97-AF65-F5344CB8AC3E}">
        <p14:creationId xmlns:p14="http://schemas.microsoft.com/office/powerpoint/2010/main" val="149014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31</a:t>
            </a:fld>
            <a:endParaRPr lang="en-GB"/>
          </a:p>
        </p:txBody>
      </p:sp>
    </p:spTree>
    <p:extLst>
      <p:ext uri="{BB962C8B-B14F-4D97-AF65-F5344CB8AC3E}">
        <p14:creationId xmlns:p14="http://schemas.microsoft.com/office/powerpoint/2010/main" val="101303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3D3BD19-6843-49AE-A8BB-D99A7A101BC4}" type="slidenum">
              <a:rPr lang="en-GB" smtClean="0"/>
              <a:t>32</a:t>
            </a:fld>
            <a:endParaRPr lang="en-GB"/>
          </a:p>
        </p:txBody>
      </p:sp>
    </p:spTree>
    <p:extLst>
      <p:ext uri="{BB962C8B-B14F-4D97-AF65-F5344CB8AC3E}">
        <p14:creationId xmlns:p14="http://schemas.microsoft.com/office/powerpoint/2010/main" val="23009421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Thinking</a:t>
            </a:r>
            <a:r>
              <a:rPr lang="en-GB" baseline="0" dirty="0" smtClean="0"/>
              <a:t> process can start at any point.</a:t>
            </a:r>
          </a:p>
          <a:p>
            <a:r>
              <a:rPr lang="en-GB" baseline="0" dirty="0" smtClean="0"/>
              <a:t>Number of givens and number of decisions can vary depending on ability, age and how used to choice children are.</a:t>
            </a:r>
          </a:p>
          <a:p>
            <a:r>
              <a:rPr lang="en-GB" baseline="0" dirty="0" smtClean="0"/>
              <a:t>Encourage staff to be brave!  Give it a go – outcomes will improve as children feel ownership over their writing choices</a:t>
            </a:r>
          </a:p>
          <a:p>
            <a:r>
              <a:rPr lang="en-GB" b="1" baseline="0" dirty="0" smtClean="0"/>
              <a:t>Activity: consider the different options / choice you might give pupils at each point?</a:t>
            </a:r>
            <a:endParaRPr lang="en-GB" b="1" dirty="0"/>
          </a:p>
        </p:txBody>
      </p:sp>
      <p:sp>
        <p:nvSpPr>
          <p:cNvPr id="4" name="Slide Number Placeholder 3"/>
          <p:cNvSpPr>
            <a:spLocks noGrp="1"/>
          </p:cNvSpPr>
          <p:nvPr>
            <p:ph type="sldNum" sz="quarter" idx="10"/>
          </p:nvPr>
        </p:nvSpPr>
        <p:spPr/>
        <p:txBody>
          <a:bodyPr/>
          <a:lstStyle/>
          <a:p>
            <a:fld id="{C3D3BD19-6843-49AE-A8BB-D99A7A101BC4}" type="slidenum">
              <a:rPr lang="en-GB" smtClean="0"/>
              <a:t>33</a:t>
            </a:fld>
            <a:endParaRPr lang="en-GB"/>
          </a:p>
        </p:txBody>
      </p:sp>
    </p:spTree>
    <p:extLst>
      <p:ext uri="{BB962C8B-B14F-4D97-AF65-F5344CB8AC3E}">
        <p14:creationId xmlns:p14="http://schemas.microsoft.com/office/powerpoint/2010/main" val="23009421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8278544E-48E6-4A32-9C8E-D354E46F4B21}" type="slidenum">
              <a:rPr lang="en-GB" smtClean="0"/>
              <a:t>34</a:t>
            </a:fld>
            <a:endParaRPr lang="en-GB"/>
          </a:p>
        </p:txBody>
      </p:sp>
    </p:spTree>
    <p:extLst>
      <p:ext uri="{BB962C8B-B14F-4D97-AF65-F5344CB8AC3E}">
        <p14:creationId xmlns:p14="http://schemas.microsoft.com/office/powerpoint/2010/main" val="150880720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35</a:t>
            </a:fld>
            <a:endParaRPr lang="en-GB"/>
          </a:p>
        </p:txBody>
      </p:sp>
    </p:spTree>
    <p:extLst>
      <p:ext uri="{BB962C8B-B14F-4D97-AF65-F5344CB8AC3E}">
        <p14:creationId xmlns:p14="http://schemas.microsoft.com/office/powerpoint/2010/main" val="31679348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36</a:t>
            </a:fld>
            <a:endParaRPr lang="en-GB"/>
          </a:p>
        </p:txBody>
      </p:sp>
    </p:spTree>
    <p:extLst>
      <p:ext uri="{BB962C8B-B14F-4D97-AF65-F5344CB8AC3E}">
        <p14:creationId xmlns:p14="http://schemas.microsoft.com/office/powerpoint/2010/main" val="10972818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Look at last 3 columns in both HAM– these link to reading at greater depth</a:t>
            </a:r>
          </a:p>
          <a:p>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37</a:t>
            </a:fld>
            <a:endParaRPr lang="en-GB"/>
          </a:p>
        </p:txBody>
      </p:sp>
    </p:spTree>
    <p:extLst>
      <p:ext uri="{BB962C8B-B14F-4D97-AF65-F5344CB8AC3E}">
        <p14:creationId xmlns:p14="http://schemas.microsoft.com/office/powerpoint/2010/main" val="9092520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can very easily remain</a:t>
            </a:r>
            <a:r>
              <a:rPr lang="en-GB" baseline="0" dirty="0" smtClean="0"/>
              <a:t> as surface level responses – we need to ensure our task design challenges pupils to draw on their wider understanding.</a:t>
            </a:r>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38</a:t>
            </a:fld>
            <a:endParaRPr lang="en-GB"/>
          </a:p>
        </p:txBody>
      </p:sp>
    </p:spTree>
    <p:extLst>
      <p:ext uri="{BB962C8B-B14F-4D97-AF65-F5344CB8AC3E}">
        <p14:creationId xmlns:p14="http://schemas.microsoft.com/office/powerpoint/2010/main" val="28320865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Encourage readers to go wider and deeper</a:t>
            </a:r>
            <a:r>
              <a:rPr lang="en-GB" baseline="0" dirty="0" smtClean="0"/>
              <a:t> – not just read more.</a:t>
            </a:r>
          </a:p>
          <a:p>
            <a:r>
              <a:rPr lang="en-GB" baseline="0" dirty="0" smtClean="0"/>
              <a:t>Pupils need these experiences at each year using age related texts – look to links and connections – parallel texts</a:t>
            </a:r>
          </a:p>
          <a:p>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39</a:t>
            </a:fld>
            <a:endParaRPr lang="en-GB"/>
          </a:p>
        </p:txBody>
      </p:sp>
    </p:spTree>
    <p:extLst>
      <p:ext uri="{BB962C8B-B14F-4D97-AF65-F5344CB8AC3E}">
        <p14:creationId xmlns:p14="http://schemas.microsoft.com/office/powerpoint/2010/main" val="29685605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are to revisit not to spend time on</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4</a:t>
            </a:fld>
            <a:endParaRPr lang="en-GB"/>
          </a:p>
        </p:txBody>
      </p:sp>
    </p:spTree>
    <p:extLst>
      <p:ext uri="{BB962C8B-B14F-4D97-AF65-F5344CB8AC3E}">
        <p14:creationId xmlns:p14="http://schemas.microsoft.com/office/powerpoint/2010/main" val="17690459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Greater depth pupils need to be challenged to think / evaluate and form an opinion</a:t>
            </a:r>
          </a:p>
          <a:p>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40</a:t>
            </a:fld>
            <a:endParaRPr lang="en-GB"/>
          </a:p>
        </p:txBody>
      </p:sp>
    </p:spTree>
    <p:extLst>
      <p:ext uri="{BB962C8B-B14F-4D97-AF65-F5344CB8AC3E}">
        <p14:creationId xmlns:p14="http://schemas.microsoft.com/office/powerpoint/2010/main" val="13842953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Pupils find this difficult if they haven’t had the necessary models.</a:t>
            </a:r>
          </a:p>
          <a:p>
            <a:r>
              <a:rPr lang="en-GB" dirty="0" smtClean="0"/>
              <a:t>The</a:t>
            </a:r>
            <a:r>
              <a:rPr lang="en-GB" baseline="0" dirty="0" smtClean="0"/>
              <a:t> key is to introduce and model vocabulary to support evaluation / speculation / opinion</a:t>
            </a:r>
            <a:endParaRPr lang="en-GB" dirty="0" smtClean="0"/>
          </a:p>
        </p:txBody>
      </p:sp>
      <p:sp>
        <p:nvSpPr>
          <p:cNvPr id="4" name="Slide Number Placeholder 3"/>
          <p:cNvSpPr>
            <a:spLocks noGrp="1"/>
          </p:cNvSpPr>
          <p:nvPr>
            <p:ph type="sldNum" sz="quarter" idx="10"/>
          </p:nvPr>
        </p:nvSpPr>
        <p:spPr/>
        <p:txBody>
          <a:bodyPr/>
          <a:lstStyle/>
          <a:p>
            <a:fld id="{D2DF1068-C87A-4180-B15D-321244380751}" type="slidenum">
              <a:rPr lang="en-GB" smtClean="0"/>
              <a:t>41</a:t>
            </a:fld>
            <a:endParaRPr lang="en-GB"/>
          </a:p>
        </p:txBody>
      </p:sp>
    </p:spTree>
    <p:extLst>
      <p:ext uri="{BB962C8B-B14F-4D97-AF65-F5344CB8AC3E}">
        <p14:creationId xmlns:p14="http://schemas.microsoft.com/office/powerpoint/2010/main" val="315716600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02060"/>
                </a:solidFill>
              </a:rPr>
              <a:t>We need to encourage tentative talk around texts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002060"/>
                </a:solidFill>
              </a:rPr>
              <a:t>Talk</a:t>
            </a:r>
            <a:r>
              <a:rPr lang="en-GB" sz="1200" baseline="0" dirty="0" smtClean="0">
                <a:solidFill>
                  <a:srgbClr val="002060"/>
                </a:solidFill>
              </a:rPr>
              <a:t> through the 1</a:t>
            </a:r>
            <a:r>
              <a:rPr lang="en-GB" sz="1200" baseline="30000" dirty="0" smtClean="0">
                <a:solidFill>
                  <a:srgbClr val="002060"/>
                </a:solidFill>
              </a:rPr>
              <a:t>st</a:t>
            </a:r>
            <a:r>
              <a:rPr lang="en-GB" sz="1200" baseline="0" dirty="0" smtClean="0">
                <a:solidFill>
                  <a:srgbClr val="002060"/>
                </a:solidFill>
              </a:rPr>
              <a:t> image – model how you frame ideas using language prompt cards.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b="1" baseline="0" dirty="0" smtClean="0">
                <a:solidFill>
                  <a:srgbClr val="002060"/>
                </a:solidFill>
              </a:rPr>
              <a:t>Activity: in pairs talk around the 2</a:t>
            </a:r>
            <a:r>
              <a:rPr lang="en-GB" sz="1200" b="1" baseline="30000" dirty="0" smtClean="0">
                <a:solidFill>
                  <a:srgbClr val="002060"/>
                </a:solidFill>
              </a:rPr>
              <a:t>nd</a:t>
            </a:r>
            <a:r>
              <a:rPr lang="en-GB" sz="1200" b="1" baseline="0" dirty="0" smtClean="0">
                <a:solidFill>
                  <a:srgbClr val="002060"/>
                </a:solidFill>
              </a:rPr>
              <a:t> image (Voices in the Park)</a:t>
            </a:r>
            <a:endParaRPr lang="en-GB" sz="1200" b="1" dirty="0" smtClean="0">
              <a:solidFill>
                <a:srgbClr val="002060"/>
              </a:solidFill>
            </a:endParaRPr>
          </a:p>
          <a:p>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42</a:t>
            </a:fld>
            <a:endParaRPr lang="en-GB"/>
          </a:p>
        </p:txBody>
      </p:sp>
    </p:spTree>
    <p:extLst>
      <p:ext uri="{BB962C8B-B14F-4D97-AF65-F5344CB8AC3E}">
        <p14:creationId xmlns:p14="http://schemas.microsoft.com/office/powerpoint/2010/main" val="33385210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600">
                <a:solidFill>
                  <a:schemeClr val="tx1"/>
                </a:solidFill>
                <a:latin typeface="Comic Sans MS" pitchFamily="1" charset="0"/>
                <a:ea typeface="ＭＳ Ｐゴシック" pitchFamily="1" charset="-128"/>
              </a:defRPr>
            </a:lvl1pPr>
            <a:lvl2pPr marL="804912" indent="-309582">
              <a:defRPr sz="2600">
                <a:solidFill>
                  <a:schemeClr val="tx1"/>
                </a:solidFill>
                <a:latin typeface="Comic Sans MS" pitchFamily="1" charset="0"/>
                <a:ea typeface="ＭＳ Ｐゴシック" pitchFamily="1" charset="-128"/>
              </a:defRPr>
            </a:lvl2pPr>
            <a:lvl3pPr marL="1238326" indent="-247665">
              <a:defRPr sz="2600">
                <a:solidFill>
                  <a:schemeClr val="tx1"/>
                </a:solidFill>
                <a:latin typeface="Comic Sans MS" pitchFamily="1" charset="0"/>
                <a:ea typeface="ＭＳ Ｐゴシック" pitchFamily="1" charset="-128"/>
              </a:defRPr>
            </a:lvl3pPr>
            <a:lvl4pPr marL="1733657" indent="-247665">
              <a:defRPr sz="2600">
                <a:solidFill>
                  <a:schemeClr val="tx1"/>
                </a:solidFill>
                <a:latin typeface="Comic Sans MS" pitchFamily="1" charset="0"/>
                <a:ea typeface="ＭＳ Ｐゴシック" pitchFamily="1" charset="-128"/>
              </a:defRPr>
            </a:lvl4pPr>
            <a:lvl5pPr marL="2228987" indent="-247665">
              <a:defRPr sz="2600">
                <a:solidFill>
                  <a:schemeClr val="tx1"/>
                </a:solidFill>
                <a:latin typeface="Comic Sans MS" pitchFamily="1" charset="0"/>
                <a:ea typeface="ＭＳ Ｐゴシック" pitchFamily="1" charset="-128"/>
              </a:defRPr>
            </a:lvl5pPr>
            <a:lvl6pPr marL="2724318" indent="-247665" eaLnBrk="0" fontAlgn="base" hangingPunct="0">
              <a:spcBef>
                <a:spcPct val="0"/>
              </a:spcBef>
              <a:spcAft>
                <a:spcPct val="0"/>
              </a:spcAft>
              <a:defRPr sz="2600">
                <a:solidFill>
                  <a:schemeClr val="tx1"/>
                </a:solidFill>
                <a:latin typeface="Comic Sans MS" pitchFamily="1" charset="0"/>
                <a:ea typeface="ＭＳ Ｐゴシック" pitchFamily="1" charset="-128"/>
              </a:defRPr>
            </a:lvl6pPr>
            <a:lvl7pPr marL="3219648" indent="-247665" eaLnBrk="0" fontAlgn="base" hangingPunct="0">
              <a:spcBef>
                <a:spcPct val="0"/>
              </a:spcBef>
              <a:spcAft>
                <a:spcPct val="0"/>
              </a:spcAft>
              <a:defRPr sz="2600">
                <a:solidFill>
                  <a:schemeClr val="tx1"/>
                </a:solidFill>
                <a:latin typeface="Comic Sans MS" pitchFamily="1" charset="0"/>
                <a:ea typeface="ＭＳ Ｐゴシック" pitchFamily="1" charset="-128"/>
              </a:defRPr>
            </a:lvl7pPr>
            <a:lvl8pPr marL="3714979" indent="-247665" eaLnBrk="0" fontAlgn="base" hangingPunct="0">
              <a:spcBef>
                <a:spcPct val="0"/>
              </a:spcBef>
              <a:spcAft>
                <a:spcPct val="0"/>
              </a:spcAft>
              <a:defRPr sz="2600">
                <a:solidFill>
                  <a:schemeClr val="tx1"/>
                </a:solidFill>
                <a:latin typeface="Comic Sans MS" pitchFamily="1" charset="0"/>
                <a:ea typeface="ＭＳ Ｐゴシック" pitchFamily="1" charset="-128"/>
              </a:defRPr>
            </a:lvl8pPr>
            <a:lvl9pPr marL="4210309" indent="-247665" eaLnBrk="0" fontAlgn="base" hangingPunct="0">
              <a:spcBef>
                <a:spcPct val="0"/>
              </a:spcBef>
              <a:spcAft>
                <a:spcPct val="0"/>
              </a:spcAft>
              <a:defRPr sz="2600">
                <a:solidFill>
                  <a:schemeClr val="tx1"/>
                </a:solidFill>
                <a:latin typeface="Comic Sans MS" pitchFamily="1" charset="0"/>
                <a:ea typeface="ＭＳ Ｐゴシック" pitchFamily="1" charset="-128"/>
              </a:defRPr>
            </a:lvl9pPr>
          </a:lstStyle>
          <a:p>
            <a:fld id="{6BDB4EE1-B175-45FF-92A8-8C47E69F95CF}" type="slidenum">
              <a:rPr lang="en-US" altLang="en-US" sz="1300">
                <a:latin typeface="Arial" charset="0"/>
              </a:rPr>
              <a:pPr/>
              <a:t>43</a:t>
            </a:fld>
            <a:endParaRPr lang="en-US" altLang="en-US" sz="1300">
              <a:latin typeface="Arial" charset="0"/>
            </a:endParaRPr>
          </a:p>
        </p:txBody>
      </p:sp>
      <p:sp>
        <p:nvSpPr>
          <p:cNvPr id="61443" name="Rectangle 7"/>
          <p:cNvSpPr txBox="1">
            <a:spLocks noGrp="1" noChangeArrowheads="1"/>
          </p:cNvSpPr>
          <p:nvPr/>
        </p:nvSpPr>
        <p:spPr bwMode="auto">
          <a:xfrm>
            <a:off x="4024736" y="9722882"/>
            <a:ext cx="3077739" cy="511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066" tIns="49533" rIns="99066" bIns="49533" anchor="b"/>
          <a:lstStyle>
            <a:lvl1pPr>
              <a:defRPr sz="2400">
                <a:solidFill>
                  <a:schemeClr val="tx1"/>
                </a:solidFill>
                <a:latin typeface="Comic Sans MS" pitchFamily="1" charset="0"/>
                <a:ea typeface="ＭＳ Ｐゴシック" pitchFamily="1" charset="-128"/>
              </a:defRPr>
            </a:lvl1pPr>
            <a:lvl2pPr marL="742950" indent="-285750">
              <a:defRPr sz="2400">
                <a:solidFill>
                  <a:schemeClr val="tx1"/>
                </a:solidFill>
                <a:latin typeface="Comic Sans MS" pitchFamily="1" charset="0"/>
                <a:ea typeface="ＭＳ Ｐゴシック" pitchFamily="1" charset="-128"/>
              </a:defRPr>
            </a:lvl2pPr>
            <a:lvl3pPr marL="1143000" indent="-228600">
              <a:defRPr sz="2400">
                <a:solidFill>
                  <a:schemeClr val="tx1"/>
                </a:solidFill>
                <a:latin typeface="Comic Sans MS" pitchFamily="1" charset="0"/>
                <a:ea typeface="ＭＳ Ｐゴシック" pitchFamily="1" charset="-128"/>
              </a:defRPr>
            </a:lvl3pPr>
            <a:lvl4pPr marL="1600200" indent="-228600">
              <a:defRPr sz="2400">
                <a:solidFill>
                  <a:schemeClr val="tx1"/>
                </a:solidFill>
                <a:latin typeface="Comic Sans MS" pitchFamily="1" charset="0"/>
                <a:ea typeface="ＭＳ Ｐゴシック" pitchFamily="1" charset="-128"/>
              </a:defRPr>
            </a:lvl4pPr>
            <a:lvl5pPr marL="2057400" indent="-228600">
              <a:defRPr sz="2400">
                <a:solidFill>
                  <a:schemeClr val="tx1"/>
                </a:solidFill>
                <a:latin typeface="Comic Sans MS"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Comic Sans MS"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Comic Sans MS"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Comic Sans MS"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Comic Sans MS" pitchFamily="1" charset="0"/>
                <a:ea typeface="ＭＳ Ｐゴシック" pitchFamily="1" charset="-128"/>
              </a:defRPr>
            </a:lvl9pPr>
          </a:lstStyle>
          <a:p>
            <a:pPr algn="r"/>
            <a:fld id="{B1769369-101C-4211-BC60-282F2580C766}" type="slidenum">
              <a:rPr lang="en-US" altLang="en-US" sz="1300">
                <a:latin typeface="Arial" charset="0"/>
              </a:rPr>
              <a:pPr algn="r"/>
              <a:t>43</a:t>
            </a:fld>
            <a:endParaRPr lang="en-US" altLang="en-US" sz="1300">
              <a:latin typeface="Arial" charset="0"/>
            </a:endParaRPr>
          </a:p>
        </p:txBody>
      </p:sp>
      <p:sp>
        <p:nvSpPr>
          <p:cNvPr id="61444" name="Rectangle 2"/>
          <p:cNvSpPr>
            <a:spLocks noGrp="1" noRot="1" noChangeAspect="1" noChangeArrowheads="1" noTextEdit="1"/>
          </p:cNvSpPr>
          <p:nvPr>
            <p:ph type="sldImg"/>
          </p:nvPr>
        </p:nvSpPr>
        <p:spPr>
          <a:ln/>
        </p:spPr>
      </p:sp>
      <p:sp>
        <p:nvSpPr>
          <p:cNvPr id="6144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Applying</a:t>
            </a:r>
            <a:r>
              <a:rPr lang="en-GB" baseline="0" dirty="0" smtClean="0"/>
              <a:t> to non-fiction</a:t>
            </a:r>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44</a:t>
            </a:fld>
            <a:endParaRPr lang="en-GB"/>
          </a:p>
        </p:txBody>
      </p:sp>
    </p:spTree>
    <p:extLst>
      <p:ext uri="{BB962C8B-B14F-4D97-AF65-F5344CB8AC3E}">
        <p14:creationId xmlns:p14="http://schemas.microsoft.com/office/powerpoint/2010/main" val="71943410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Do as task – use the cards that they already</a:t>
            </a:r>
            <a:r>
              <a:rPr lang="en-GB" baseline="0" dirty="0" smtClean="0"/>
              <a:t> have </a:t>
            </a:r>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45</a:t>
            </a:fld>
            <a:endParaRPr lang="en-GB"/>
          </a:p>
        </p:txBody>
      </p:sp>
    </p:spTree>
    <p:extLst>
      <p:ext uri="{BB962C8B-B14F-4D97-AF65-F5344CB8AC3E}">
        <p14:creationId xmlns:p14="http://schemas.microsoft.com/office/powerpoint/2010/main" val="41339345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Provide the whole text for more confident</a:t>
            </a:r>
            <a:r>
              <a:rPr lang="en-GB" baseline="0" dirty="0" smtClean="0"/>
              <a:t> readers. Or work up in stages. </a:t>
            </a:r>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46</a:t>
            </a:fld>
            <a:endParaRPr lang="en-GB"/>
          </a:p>
        </p:txBody>
      </p:sp>
    </p:spTree>
    <p:extLst>
      <p:ext uri="{BB962C8B-B14F-4D97-AF65-F5344CB8AC3E}">
        <p14:creationId xmlns:p14="http://schemas.microsoft.com/office/powerpoint/2010/main" val="114269993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47</a:t>
            </a:fld>
            <a:endParaRPr lang="en-GB"/>
          </a:p>
        </p:txBody>
      </p:sp>
    </p:spTree>
    <p:extLst>
      <p:ext uri="{BB962C8B-B14F-4D97-AF65-F5344CB8AC3E}">
        <p14:creationId xmlns:p14="http://schemas.microsoft.com/office/powerpoint/2010/main" val="313664926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Task design is key</a:t>
            </a:r>
          </a:p>
          <a:p>
            <a:r>
              <a:rPr lang="en-GB" dirty="0" smtClean="0"/>
              <a:t>Is this really challenging a child to think at greater depth?</a:t>
            </a:r>
          </a:p>
          <a:p>
            <a:r>
              <a:rPr lang="en-GB" dirty="0" smtClean="0"/>
              <a:t>We are unclear</a:t>
            </a:r>
            <a:r>
              <a:rPr lang="en-GB" baseline="0" dirty="0" smtClean="0"/>
              <a:t> of the sequence of learning that has led to this point – have themes just been given or arrived at through discussion / expansion through dialogic talk?</a:t>
            </a:r>
          </a:p>
          <a:p>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48</a:t>
            </a:fld>
            <a:endParaRPr lang="en-GB"/>
          </a:p>
        </p:txBody>
      </p:sp>
    </p:spTree>
    <p:extLst>
      <p:ext uri="{BB962C8B-B14F-4D97-AF65-F5344CB8AC3E}">
        <p14:creationId xmlns:p14="http://schemas.microsoft.com/office/powerpoint/2010/main" val="38722237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When we look at the pupils response it</a:t>
            </a:r>
            <a:r>
              <a:rPr lang="en-GB" baseline="0" dirty="0" smtClean="0"/>
              <a:t> is in the early stages of development – animations to unpick 3 key elements</a:t>
            </a:r>
            <a:endParaRPr lang="en-GB" dirty="0" smtClean="0"/>
          </a:p>
          <a:p>
            <a:r>
              <a:rPr lang="en-GB" dirty="0" smtClean="0"/>
              <a:t>With further talk and the use of language / expansion – opinion</a:t>
            </a:r>
            <a:r>
              <a:rPr lang="en-GB" baseline="0" dirty="0" smtClean="0"/>
              <a:t> models – the pupil will get there. This task was given in March – there is time to refine.</a:t>
            </a:r>
          </a:p>
          <a:p>
            <a:r>
              <a:rPr lang="en-GB" baseline="0" dirty="0" smtClean="0"/>
              <a:t>Remember written responses are only</a:t>
            </a:r>
            <a:r>
              <a:rPr lang="en-GB" dirty="0" smtClean="0"/>
              <a:t> part of the evidence– talk is still key – and small group reading (such as guided) is still important</a:t>
            </a:r>
            <a:r>
              <a:rPr lang="en-GB" baseline="0" dirty="0" smtClean="0"/>
              <a:t> to model, instruct and </a:t>
            </a:r>
            <a:endParaRPr lang="en-GB" dirty="0" smtClean="0"/>
          </a:p>
          <a:p>
            <a:r>
              <a:rPr lang="en-GB" dirty="0" smtClean="0"/>
              <a:t>develop thinking.</a:t>
            </a:r>
            <a:endParaRPr lang="en-GB" dirty="0"/>
          </a:p>
        </p:txBody>
      </p:sp>
      <p:sp>
        <p:nvSpPr>
          <p:cNvPr id="4" name="Slide Number Placeholder 3"/>
          <p:cNvSpPr>
            <a:spLocks noGrp="1"/>
          </p:cNvSpPr>
          <p:nvPr>
            <p:ph type="sldNum" sz="quarter" idx="10"/>
          </p:nvPr>
        </p:nvSpPr>
        <p:spPr/>
        <p:txBody>
          <a:bodyPr/>
          <a:lstStyle/>
          <a:p>
            <a:fld id="{D2DF1068-C87A-4180-B15D-321244380751}" type="slidenum">
              <a:rPr lang="en-GB" smtClean="0"/>
              <a:t>49</a:t>
            </a:fld>
            <a:endParaRPr lang="en-GB"/>
          </a:p>
        </p:txBody>
      </p:sp>
    </p:spTree>
    <p:extLst>
      <p:ext uri="{BB962C8B-B14F-4D97-AF65-F5344CB8AC3E}">
        <p14:creationId xmlns:p14="http://schemas.microsoft.com/office/powerpoint/2010/main" val="387222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These are to revisit not to spend time on</a:t>
            </a:r>
          </a:p>
          <a:p>
            <a:r>
              <a:rPr lang="en-GB" dirty="0" smtClean="0"/>
              <a:t>revise</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5</a:t>
            </a:fld>
            <a:endParaRPr lang="en-GB"/>
          </a:p>
        </p:txBody>
      </p:sp>
    </p:spTree>
    <p:extLst>
      <p:ext uri="{BB962C8B-B14F-4D97-AF65-F5344CB8AC3E}">
        <p14:creationId xmlns:p14="http://schemas.microsoft.com/office/powerpoint/2010/main" val="23579042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50</a:t>
            </a:fld>
            <a:endParaRPr lang="en-GB"/>
          </a:p>
        </p:txBody>
      </p:sp>
    </p:spTree>
    <p:extLst>
      <p:ext uri="{BB962C8B-B14F-4D97-AF65-F5344CB8AC3E}">
        <p14:creationId xmlns:p14="http://schemas.microsoft.com/office/powerpoint/2010/main" val="338253713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CD73C95-5A44-4822-9216-5BC73655171F}" type="slidenum">
              <a:rPr lang="en-GB" smtClean="0"/>
              <a:t>51</a:t>
            </a:fld>
            <a:endParaRPr lang="en-GB"/>
          </a:p>
        </p:txBody>
      </p:sp>
    </p:spTree>
    <p:extLst>
      <p:ext uri="{BB962C8B-B14F-4D97-AF65-F5344CB8AC3E}">
        <p14:creationId xmlns:p14="http://schemas.microsoft.com/office/powerpoint/2010/main" val="391055256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52</a:t>
            </a:fld>
            <a:endParaRPr lang="en-GB"/>
          </a:p>
        </p:txBody>
      </p:sp>
    </p:spTree>
    <p:extLst>
      <p:ext uri="{BB962C8B-B14F-4D97-AF65-F5344CB8AC3E}">
        <p14:creationId xmlns:p14="http://schemas.microsoft.com/office/powerpoint/2010/main" val="127556244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53</a:t>
            </a:fld>
            <a:endParaRPr lang="en-GB"/>
          </a:p>
        </p:txBody>
      </p:sp>
    </p:spTree>
    <p:extLst>
      <p:ext uri="{BB962C8B-B14F-4D97-AF65-F5344CB8AC3E}">
        <p14:creationId xmlns:p14="http://schemas.microsoft.com/office/powerpoint/2010/main" val="284192436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Mike Askew (2012) Transforming Primary Mathematics,</a:t>
            </a:r>
            <a:r>
              <a:rPr lang="en-GB" baseline="0" dirty="0" smtClean="0"/>
              <a:t> </a:t>
            </a:r>
            <a:r>
              <a:rPr lang="en-GB" dirty="0" smtClean="0"/>
              <a:t>Routledge  ISBN 978-0-415-60702-5</a:t>
            </a:r>
            <a:endParaRPr lang="en-GB" dirty="0"/>
          </a:p>
        </p:txBody>
      </p:sp>
      <p:sp>
        <p:nvSpPr>
          <p:cNvPr id="4" name="Slide Number Placeholder 3"/>
          <p:cNvSpPr>
            <a:spLocks noGrp="1"/>
          </p:cNvSpPr>
          <p:nvPr>
            <p:ph type="sldNum" sz="quarter" idx="10"/>
          </p:nvPr>
        </p:nvSpPr>
        <p:spPr/>
        <p:txBody>
          <a:bodyPr/>
          <a:lstStyle/>
          <a:p>
            <a:fld id="{C3D3BD19-6843-49AE-A8BB-D99A7A101BC4}" type="slidenum">
              <a:rPr lang="en-GB" smtClean="0"/>
              <a:t>54</a:t>
            </a:fld>
            <a:endParaRPr lang="en-GB"/>
          </a:p>
        </p:txBody>
      </p:sp>
    </p:spTree>
    <p:extLst>
      <p:ext uri="{BB962C8B-B14F-4D97-AF65-F5344CB8AC3E}">
        <p14:creationId xmlns:p14="http://schemas.microsoft.com/office/powerpoint/2010/main" val="18656001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Where</a:t>
            </a:r>
            <a:r>
              <a:rPr lang="en-GB" baseline="0" dirty="0" smtClean="0"/>
              <a:t> are we at this point, we are concentrating on showing more evidence of  being expert in order to secure ARE</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55</a:t>
            </a:fld>
            <a:endParaRPr lang="en-GB"/>
          </a:p>
        </p:txBody>
      </p:sp>
    </p:spTree>
    <p:extLst>
      <p:ext uri="{BB962C8B-B14F-4D97-AF65-F5344CB8AC3E}">
        <p14:creationId xmlns:p14="http://schemas.microsoft.com/office/powerpoint/2010/main" val="165836646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35113" y="568325"/>
            <a:ext cx="3732212" cy="2800350"/>
          </a:xfrm>
        </p:spPr>
      </p:sp>
      <p:sp>
        <p:nvSpPr>
          <p:cNvPr id="3" name="Notes Placeholder 2"/>
          <p:cNvSpPr>
            <a:spLocks noGrp="1"/>
          </p:cNvSpPr>
          <p:nvPr>
            <p:ph type="body" idx="1"/>
          </p:nvPr>
        </p:nvSpPr>
        <p:spPr>
          <a:xfrm>
            <a:off x="710248" y="3499986"/>
            <a:ext cx="5681980" cy="5862790"/>
          </a:xfrm>
        </p:spPr>
        <p:txBody>
          <a:bodyPr/>
          <a:lstStyle/>
          <a:p>
            <a:r>
              <a:rPr lang="en-GB" dirty="0" smtClean="0"/>
              <a:t>Schools have greater confidence in their understanding of the model</a:t>
            </a:r>
          </a:p>
          <a:p>
            <a:r>
              <a:rPr lang="en-GB" dirty="0" err="1" smtClean="0"/>
              <a:t>Eng</a:t>
            </a:r>
            <a:r>
              <a:rPr lang="en-GB" dirty="0" smtClean="0"/>
              <a:t>/ maths</a:t>
            </a:r>
            <a:endParaRPr lang="en-GB" dirty="0"/>
          </a:p>
        </p:txBody>
      </p:sp>
      <p:sp>
        <p:nvSpPr>
          <p:cNvPr id="4" name="Slide Number Placeholder 3"/>
          <p:cNvSpPr>
            <a:spLocks noGrp="1"/>
          </p:cNvSpPr>
          <p:nvPr>
            <p:ph type="sldNum" sz="quarter" idx="10"/>
          </p:nvPr>
        </p:nvSpPr>
        <p:spPr/>
        <p:txBody>
          <a:bodyPr/>
          <a:lstStyle/>
          <a:p>
            <a:fld id="{298057CC-53F8-4F7E-A870-F4BEE3123035}" type="slidenum">
              <a:rPr lang="en-GB" smtClean="0"/>
              <a:t>56</a:t>
            </a:fld>
            <a:endParaRPr lang="en-GB"/>
          </a:p>
        </p:txBody>
      </p:sp>
    </p:spTree>
    <p:extLst>
      <p:ext uri="{BB962C8B-B14F-4D97-AF65-F5344CB8AC3E}">
        <p14:creationId xmlns:p14="http://schemas.microsoft.com/office/powerpoint/2010/main" val="245267245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Eng</a:t>
            </a:r>
            <a:r>
              <a:rPr lang="en-GB" dirty="0" smtClean="0"/>
              <a:t>/ maths</a:t>
            </a:r>
            <a:endParaRPr lang="en-GB" dirty="0"/>
          </a:p>
        </p:txBody>
      </p:sp>
      <p:sp>
        <p:nvSpPr>
          <p:cNvPr id="4" name="Slide Number Placeholder 3"/>
          <p:cNvSpPr>
            <a:spLocks noGrp="1"/>
          </p:cNvSpPr>
          <p:nvPr>
            <p:ph type="sldNum" sz="quarter" idx="10"/>
          </p:nvPr>
        </p:nvSpPr>
        <p:spPr/>
        <p:txBody>
          <a:bodyPr/>
          <a:lstStyle/>
          <a:p>
            <a:fld id="{C3D3BD19-6843-49AE-A8BB-D99A7A101BC4}" type="slidenum">
              <a:rPr lang="en-GB" smtClean="0"/>
              <a:t>57</a:t>
            </a:fld>
            <a:endParaRPr lang="en-GB"/>
          </a:p>
        </p:txBody>
      </p:sp>
    </p:spTree>
    <p:extLst>
      <p:ext uri="{BB962C8B-B14F-4D97-AF65-F5344CB8AC3E}">
        <p14:creationId xmlns:p14="http://schemas.microsoft.com/office/powerpoint/2010/main" val="26340724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Eng</a:t>
            </a:r>
            <a:r>
              <a:rPr lang="en-GB" dirty="0" smtClean="0"/>
              <a:t>/maths</a:t>
            </a:r>
            <a:endParaRPr lang="en-GB" dirty="0"/>
          </a:p>
        </p:txBody>
      </p:sp>
      <p:sp>
        <p:nvSpPr>
          <p:cNvPr id="4" name="Slide Number Placeholder 3"/>
          <p:cNvSpPr>
            <a:spLocks noGrp="1"/>
          </p:cNvSpPr>
          <p:nvPr>
            <p:ph type="sldNum" sz="quarter" idx="10"/>
          </p:nvPr>
        </p:nvSpPr>
        <p:spPr/>
        <p:txBody>
          <a:bodyPr/>
          <a:lstStyle/>
          <a:p>
            <a:fld id="{C3D3BD19-6843-49AE-A8BB-D99A7A101BC4}" type="slidenum">
              <a:rPr lang="en-GB" smtClean="0"/>
              <a:t>58</a:t>
            </a:fld>
            <a:endParaRPr lang="en-GB"/>
          </a:p>
        </p:txBody>
      </p:sp>
    </p:spTree>
    <p:extLst>
      <p:ext uri="{BB962C8B-B14F-4D97-AF65-F5344CB8AC3E}">
        <p14:creationId xmlns:p14="http://schemas.microsoft.com/office/powerpoint/2010/main" val="188709578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Eng</a:t>
            </a:r>
            <a:r>
              <a:rPr lang="en-GB" dirty="0" smtClean="0"/>
              <a:t>/maths</a:t>
            </a:r>
            <a:endParaRPr lang="en-GB" dirty="0"/>
          </a:p>
        </p:txBody>
      </p:sp>
      <p:sp>
        <p:nvSpPr>
          <p:cNvPr id="4" name="Slide Number Placeholder 3"/>
          <p:cNvSpPr>
            <a:spLocks noGrp="1"/>
          </p:cNvSpPr>
          <p:nvPr>
            <p:ph type="sldNum" sz="quarter" idx="10"/>
          </p:nvPr>
        </p:nvSpPr>
        <p:spPr/>
        <p:txBody>
          <a:bodyPr/>
          <a:lstStyle/>
          <a:p>
            <a:fld id="{C3D3BD19-6843-49AE-A8BB-D99A7A101BC4}" type="slidenum">
              <a:rPr lang="en-GB" smtClean="0"/>
              <a:t>59</a:t>
            </a:fld>
            <a:endParaRPr lang="en-GB"/>
          </a:p>
        </p:txBody>
      </p:sp>
    </p:spTree>
    <p:extLst>
      <p:ext uri="{BB962C8B-B14F-4D97-AF65-F5344CB8AC3E}">
        <p14:creationId xmlns:p14="http://schemas.microsoft.com/office/powerpoint/2010/main" val="4018121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Recap on the journey</a:t>
            </a:r>
            <a:r>
              <a:rPr lang="en-GB" baseline="0" dirty="0" smtClean="0"/>
              <a:t> of the year – there should have been regular opportunities for children to show their expertise throughout the year.</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6</a:t>
            </a:fld>
            <a:endParaRPr lang="en-GB"/>
          </a:p>
        </p:txBody>
      </p:sp>
    </p:spTree>
    <p:extLst>
      <p:ext uri="{BB962C8B-B14F-4D97-AF65-F5344CB8AC3E}">
        <p14:creationId xmlns:p14="http://schemas.microsoft.com/office/powerpoint/2010/main" val="113385640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4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solidFill>
                  <a:prstClr val="black"/>
                </a:solidFill>
              </a:rPr>
              <a:pPr/>
              <a:t>60</a:t>
            </a:fld>
            <a:endParaRPr lang="en-GB">
              <a:solidFill>
                <a:prstClr val="black"/>
              </a:solidFill>
            </a:endParaRPr>
          </a:p>
        </p:txBody>
      </p:sp>
    </p:spTree>
    <p:extLst>
      <p:ext uri="{BB962C8B-B14F-4D97-AF65-F5344CB8AC3E}">
        <p14:creationId xmlns:p14="http://schemas.microsoft.com/office/powerpoint/2010/main" val="405223156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4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solidFill>
                  <a:prstClr val="black"/>
                </a:solidFill>
              </a:rPr>
              <a:pPr/>
              <a:t>61</a:t>
            </a:fld>
            <a:endParaRPr lang="en-GB">
              <a:solidFill>
                <a:prstClr val="black"/>
              </a:solidFill>
            </a:endParaRPr>
          </a:p>
        </p:txBody>
      </p:sp>
    </p:spTree>
    <p:extLst>
      <p:ext uri="{BB962C8B-B14F-4D97-AF65-F5344CB8AC3E}">
        <p14:creationId xmlns:p14="http://schemas.microsoft.com/office/powerpoint/2010/main" val="405223156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4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solidFill>
                  <a:prstClr val="black"/>
                </a:solidFill>
              </a:rPr>
              <a:pPr/>
              <a:t>62</a:t>
            </a:fld>
            <a:endParaRPr lang="en-GB">
              <a:solidFill>
                <a:prstClr val="black"/>
              </a:solidFill>
            </a:endParaRPr>
          </a:p>
        </p:txBody>
      </p:sp>
    </p:spTree>
    <p:extLst>
      <p:ext uri="{BB962C8B-B14F-4D97-AF65-F5344CB8AC3E}">
        <p14:creationId xmlns:p14="http://schemas.microsoft.com/office/powerpoint/2010/main" val="405223156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63</a:t>
            </a:fld>
            <a:endParaRPr lang="en-GB"/>
          </a:p>
        </p:txBody>
      </p:sp>
    </p:spTree>
    <p:extLst>
      <p:ext uri="{BB962C8B-B14F-4D97-AF65-F5344CB8AC3E}">
        <p14:creationId xmlns:p14="http://schemas.microsoft.com/office/powerpoint/2010/main" val="1362704542"/>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64</a:t>
            </a:fld>
            <a:endParaRPr lang="en-GB"/>
          </a:p>
        </p:txBody>
      </p:sp>
    </p:spTree>
    <p:extLst>
      <p:ext uri="{BB962C8B-B14F-4D97-AF65-F5344CB8AC3E}">
        <p14:creationId xmlns:p14="http://schemas.microsoft.com/office/powerpoint/2010/main" val="326985511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65</a:t>
            </a:fld>
            <a:endParaRPr lang="en-GB"/>
          </a:p>
        </p:txBody>
      </p:sp>
    </p:spTree>
    <p:extLst>
      <p:ext uri="{BB962C8B-B14F-4D97-AF65-F5344CB8AC3E}">
        <p14:creationId xmlns:p14="http://schemas.microsoft.com/office/powerpoint/2010/main" val="314624505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66</a:t>
            </a:fld>
            <a:endParaRPr lang="en-GB"/>
          </a:p>
        </p:txBody>
      </p:sp>
    </p:spTree>
    <p:extLst>
      <p:ext uri="{BB962C8B-B14F-4D97-AF65-F5344CB8AC3E}">
        <p14:creationId xmlns:p14="http://schemas.microsoft.com/office/powerpoint/2010/main" val="162304949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67</a:t>
            </a:fld>
            <a:endParaRPr lang="en-GB"/>
          </a:p>
        </p:txBody>
      </p:sp>
    </p:spTree>
    <p:extLst>
      <p:ext uri="{BB962C8B-B14F-4D97-AF65-F5344CB8AC3E}">
        <p14:creationId xmlns:p14="http://schemas.microsoft.com/office/powerpoint/2010/main" val="402856978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68</a:t>
            </a:fld>
            <a:endParaRPr lang="en-GB"/>
          </a:p>
        </p:txBody>
      </p:sp>
    </p:spTree>
    <p:extLst>
      <p:ext uri="{BB962C8B-B14F-4D97-AF65-F5344CB8AC3E}">
        <p14:creationId xmlns:p14="http://schemas.microsoft.com/office/powerpoint/2010/main" val="234797197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69</a:t>
            </a:fld>
            <a:endParaRPr lang="en-GB"/>
          </a:p>
        </p:txBody>
      </p:sp>
    </p:spTree>
    <p:extLst>
      <p:ext uri="{BB962C8B-B14F-4D97-AF65-F5344CB8AC3E}">
        <p14:creationId xmlns:p14="http://schemas.microsoft.com/office/powerpoint/2010/main" val="3678761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introduction of the different phase objectives over</a:t>
            </a:r>
            <a:r>
              <a:rPr lang="en-GB" baseline="0" dirty="0" smtClean="0"/>
              <a:t> the year means that the role of the teacher has to change and is multi-layered. The phased objectives are represented by the different coloured triangles and show how by milestone 3  the teacher is assessing children’s skills at three different depths.  Explain on track again – multi-layered changing teaching styles.</a:t>
            </a:r>
          </a:p>
          <a:p>
            <a:endParaRPr lang="en-GB" baseline="0" dirty="0" smtClean="0"/>
          </a:p>
          <a:p>
            <a:r>
              <a:rPr lang="en-GB" dirty="0" smtClean="0"/>
              <a:t>As</a:t>
            </a:r>
            <a:r>
              <a:rPr lang="en-GB" baseline="0" dirty="0" smtClean="0"/>
              <a:t> t</a:t>
            </a:r>
            <a:r>
              <a:rPr lang="en-GB" dirty="0" smtClean="0"/>
              <a:t>he role</a:t>
            </a:r>
            <a:r>
              <a:rPr lang="en-GB" baseline="0" dirty="0" smtClean="0"/>
              <a:t> of the teacher changes so the design of the task is critical, especially as the year progresses and Phase 2 and Phase 3 objectives are overlaid.</a:t>
            </a:r>
          </a:p>
          <a:p>
            <a:endParaRPr lang="en-GB" baseline="0" dirty="0" smtClean="0"/>
          </a:p>
          <a:p>
            <a:r>
              <a:rPr lang="en-GB" baseline="0" dirty="0" smtClean="0"/>
              <a:t>Managing challenge in the classroom for higher attainers. ‘Ahead of the wave’.</a:t>
            </a:r>
          </a:p>
          <a:p>
            <a:r>
              <a:rPr lang="en-GB" dirty="0" smtClean="0"/>
              <a:t>By Milestone 3 children have been taught the curriculum objectives for their year group</a:t>
            </a:r>
          </a:p>
          <a:p>
            <a:endParaRPr lang="en-GB" dirty="0" smtClean="0"/>
          </a:p>
          <a:p>
            <a:pPr marL="0" indent="0">
              <a:buNone/>
            </a:pPr>
            <a:r>
              <a:rPr lang="en-GB" dirty="0" smtClean="0"/>
              <a:t>M3 to the EOY is used to:</a:t>
            </a:r>
          </a:p>
          <a:p>
            <a:r>
              <a:rPr lang="en-GB" dirty="0" smtClean="0"/>
              <a:t>ensure that some children become secure in their granular domain gap analysis</a:t>
            </a:r>
          </a:p>
          <a:p>
            <a:r>
              <a:rPr lang="en-GB" dirty="0" smtClean="0"/>
              <a:t>any areas of relative weakness for the class are secured (especially if they are key to any key progression in that subject e.g. fractions) </a:t>
            </a:r>
          </a:p>
          <a:p>
            <a:r>
              <a:rPr lang="en-GB" dirty="0" smtClean="0"/>
              <a:t>Tasks are designed to stretch individual children and class domains that are already competent, giving greater opportunities to show evidence of how they can apply with resilience their knowledge, understanding and skills independently, accurately  and fluently</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7</a:t>
            </a:fld>
            <a:endParaRPr lang="en-GB"/>
          </a:p>
        </p:txBody>
      </p:sp>
    </p:spTree>
    <p:extLst>
      <p:ext uri="{BB962C8B-B14F-4D97-AF65-F5344CB8AC3E}">
        <p14:creationId xmlns:p14="http://schemas.microsoft.com/office/powerpoint/2010/main" val="8789519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70</a:t>
            </a:fld>
            <a:endParaRPr lang="en-GB"/>
          </a:p>
        </p:txBody>
      </p:sp>
    </p:spTree>
    <p:extLst>
      <p:ext uri="{BB962C8B-B14F-4D97-AF65-F5344CB8AC3E}">
        <p14:creationId xmlns:p14="http://schemas.microsoft.com/office/powerpoint/2010/main" val="121667366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71</a:t>
            </a:fld>
            <a:endParaRPr lang="en-GB"/>
          </a:p>
        </p:txBody>
      </p:sp>
    </p:spTree>
    <p:extLst>
      <p:ext uri="{BB962C8B-B14F-4D97-AF65-F5344CB8AC3E}">
        <p14:creationId xmlns:p14="http://schemas.microsoft.com/office/powerpoint/2010/main" val="142828607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72</a:t>
            </a:fld>
            <a:endParaRPr lang="en-GB"/>
          </a:p>
        </p:txBody>
      </p:sp>
    </p:spTree>
    <p:extLst>
      <p:ext uri="{BB962C8B-B14F-4D97-AF65-F5344CB8AC3E}">
        <p14:creationId xmlns:p14="http://schemas.microsoft.com/office/powerpoint/2010/main" val="187036986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73</a:t>
            </a:fld>
            <a:endParaRPr lang="en-GB"/>
          </a:p>
        </p:txBody>
      </p:sp>
    </p:spTree>
    <p:extLst>
      <p:ext uri="{BB962C8B-B14F-4D97-AF65-F5344CB8AC3E}">
        <p14:creationId xmlns:p14="http://schemas.microsoft.com/office/powerpoint/2010/main" val="3979531864"/>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74</a:t>
            </a:fld>
            <a:endParaRPr lang="en-GB"/>
          </a:p>
        </p:txBody>
      </p:sp>
    </p:spTree>
    <p:extLst>
      <p:ext uri="{BB962C8B-B14F-4D97-AF65-F5344CB8AC3E}">
        <p14:creationId xmlns:p14="http://schemas.microsoft.com/office/powerpoint/2010/main" val="76062240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75</a:t>
            </a:fld>
            <a:endParaRPr lang="en-GB"/>
          </a:p>
        </p:txBody>
      </p:sp>
    </p:spTree>
    <p:extLst>
      <p:ext uri="{BB962C8B-B14F-4D97-AF65-F5344CB8AC3E}">
        <p14:creationId xmlns:p14="http://schemas.microsoft.com/office/powerpoint/2010/main" val="6057232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76</a:t>
            </a:fld>
            <a:endParaRPr lang="en-GB"/>
          </a:p>
        </p:txBody>
      </p:sp>
    </p:spTree>
    <p:extLst>
      <p:ext uri="{BB962C8B-B14F-4D97-AF65-F5344CB8AC3E}">
        <p14:creationId xmlns:p14="http://schemas.microsoft.com/office/powerpoint/2010/main" val="416457489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77</a:t>
            </a:fld>
            <a:endParaRPr lang="en-GB"/>
          </a:p>
        </p:txBody>
      </p:sp>
    </p:spTree>
    <p:extLst>
      <p:ext uri="{BB962C8B-B14F-4D97-AF65-F5344CB8AC3E}">
        <p14:creationId xmlns:p14="http://schemas.microsoft.com/office/powerpoint/2010/main" val="13014960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78</a:t>
            </a:fld>
            <a:endParaRPr lang="en-GB"/>
          </a:p>
        </p:txBody>
      </p:sp>
    </p:spTree>
    <p:extLst>
      <p:ext uri="{BB962C8B-B14F-4D97-AF65-F5344CB8AC3E}">
        <p14:creationId xmlns:p14="http://schemas.microsoft.com/office/powerpoint/2010/main" val="257043667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79</a:t>
            </a:fld>
            <a:endParaRPr lang="en-GB"/>
          </a:p>
        </p:txBody>
      </p:sp>
    </p:spTree>
    <p:extLst>
      <p:ext uri="{BB962C8B-B14F-4D97-AF65-F5344CB8AC3E}">
        <p14:creationId xmlns:p14="http://schemas.microsoft.com/office/powerpoint/2010/main" val="1578233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M3</a:t>
            </a:r>
            <a:r>
              <a:rPr lang="en-GB" baseline="0" dirty="0" smtClean="0"/>
              <a:t> – Milestone 3</a:t>
            </a:r>
          </a:p>
          <a:p>
            <a:r>
              <a:rPr lang="en-GB" baseline="0" dirty="0" smtClean="0"/>
              <a:t>EOY – End of Year</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8</a:t>
            </a:fld>
            <a:endParaRPr lang="en-GB"/>
          </a:p>
        </p:txBody>
      </p:sp>
    </p:spTree>
    <p:extLst>
      <p:ext uri="{BB962C8B-B14F-4D97-AF65-F5344CB8AC3E}">
        <p14:creationId xmlns:p14="http://schemas.microsoft.com/office/powerpoint/2010/main" val="2357904228"/>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80</a:t>
            </a:fld>
            <a:endParaRPr lang="en-GB"/>
          </a:p>
        </p:txBody>
      </p:sp>
    </p:spTree>
    <p:extLst>
      <p:ext uri="{BB962C8B-B14F-4D97-AF65-F5344CB8AC3E}">
        <p14:creationId xmlns:p14="http://schemas.microsoft.com/office/powerpoint/2010/main" val="315364114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81</a:t>
            </a:fld>
            <a:endParaRPr lang="en-GB"/>
          </a:p>
        </p:txBody>
      </p:sp>
    </p:spTree>
    <p:extLst>
      <p:ext uri="{BB962C8B-B14F-4D97-AF65-F5344CB8AC3E}">
        <p14:creationId xmlns:p14="http://schemas.microsoft.com/office/powerpoint/2010/main" val="1896967517"/>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82</a:t>
            </a:fld>
            <a:endParaRPr lang="en-GB"/>
          </a:p>
        </p:txBody>
      </p:sp>
    </p:spTree>
    <p:extLst>
      <p:ext uri="{BB962C8B-B14F-4D97-AF65-F5344CB8AC3E}">
        <p14:creationId xmlns:p14="http://schemas.microsoft.com/office/powerpoint/2010/main" val="158929775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83</a:t>
            </a:fld>
            <a:endParaRPr lang="en-GB"/>
          </a:p>
        </p:txBody>
      </p:sp>
    </p:spTree>
    <p:extLst>
      <p:ext uri="{BB962C8B-B14F-4D97-AF65-F5344CB8AC3E}">
        <p14:creationId xmlns:p14="http://schemas.microsoft.com/office/powerpoint/2010/main" val="2631071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84</a:t>
            </a:fld>
            <a:endParaRPr lang="en-GB"/>
          </a:p>
        </p:txBody>
      </p:sp>
    </p:spTree>
    <p:extLst>
      <p:ext uri="{BB962C8B-B14F-4D97-AF65-F5344CB8AC3E}">
        <p14:creationId xmlns:p14="http://schemas.microsoft.com/office/powerpoint/2010/main" val="153964757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85</a:t>
            </a:fld>
            <a:endParaRPr lang="en-GB"/>
          </a:p>
        </p:txBody>
      </p:sp>
    </p:spTree>
    <p:extLst>
      <p:ext uri="{BB962C8B-B14F-4D97-AF65-F5344CB8AC3E}">
        <p14:creationId xmlns:p14="http://schemas.microsoft.com/office/powerpoint/2010/main" val="4001430018"/>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86</a:t>
            </a:fld>
            <a:endParaRPr lang="en-GB"/>
          </a:p>
        </p:txBody>
      </p:sp>
    </p:spTree>
    <p:extLst>
      <p:ext uri="{BB962C8B-B14F-4D97-AF65-F5344CB8AC3E}">
        <p14:creationId xmlns:p14="http://schemas.microsoft.com/office/powerpoint/2010/main" val="2091140437"/>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87</a:t>
            </a:fld>
            <a:endParaRPr lang="en-GB"/>
          </a:p>
        </p:txBody>
      </p:sp>
    </p:spTree>
    <p:extLst>
      <p:ext uri="{BB962C8B-B14F-4D97-AF65-F5344CB8AC3E}">
        <p14:creationId xmlns:p14="http://schemas.microsoft.com/office/powerpoint/2010/main" val="305545863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88</a:t>
            </a:fld>
            <a:endParaRPr lang="en-GB"/>
          </a:p>
        </p:txBody>
      </p:sp>
    </p:spTree>
    <p:extLst>
      <p:ext uri="{BB962C8B-B14F-4D97-AF65-F5344CB8AC3E}">
        <p14:creationId xmlns:p14="http://schemas.microsoft.com/office/powerpoint/2010/main" val="89190949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6/8 or 9/12,  both</a:t>
            </a:r>
            <a:r>
              <a:rPr lang="en-GB" baseline="0" dirty="0" smtClean="0"/>
              <a:t> =3/4 of a pizza each</a:t>
            </a:r>
            <a:endParaRPr lang="en-GB" dirty="0"/>
          </a:p>
        </p:txBody>
      </p:sp>
      <p:sp>
        <p:nvSpPr>
          <p:cNvPr id="4" name="Slide Number Placeholder 3"/>
          <p:cNvSpPr>
            <a:spLocks noGrp="1"/>
          </p:cNvSpPr>
          <p:nvPr>
            <p:ph type="sldNum" sz="quarter" idx="10"/>
          </p:nvPr>
        </p:nvSpPr>
        <p:spPr/>
        <p:txBody>
          <a:bodyPr/>
          <a:lstStyle/>
          <a:p>
            <a:fld id="{95550085-4FDF-4617-B909-448A875C26DD}" type="slidenum">
              <a:rPr lang="en-GB" smtClean="0"/>
              <a:t>89</a:t>
            </a:fld>
            <a:endParaRPr lang="en-GB"/>
          </a:p>
        </p:txBody>
      </p:sp>
    </p:spTree>
    <p:extLst>
      <p:ext uri="{BB962C8B-B14F-4D97-AF65-F5344CB8AC3E}">
        <p14:creationId xmlns:p14="http://schemas.microsoft.com/office/powerpoint/2010/main" val="40587077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Where</a:t>
            </a:r>
            <a:r>
              <a:rPr lang="en-GB" baseline="0" dirty="0" smtClean="0"/>
              <a:t> are we at this point, we are concentrating on showing more evidence of  being expert in order to secure ARE</a:t>
            </a:r>
            <a:endParaRPr lang="en-GB" dirty="0"/>
          </a:p>
        </p:txBody>
      </p:sp>
      <p:sp>
        <p:nvSpPr>
          <p:cNvPr id="4" name="Slide Number Placeholder 3"/>
          <p:cNvSpPr>
            <a:spLocks noGrp="1"/>
          </p:cNvSpPr>
          <p:nvPr>
            <p:ph type="sldNum" sz="quarter" idx="10"/>
          </p:nvPr>
        </p:nvSpPr>
        <p:spPr/>
        <p:txBody>
          <a:bodyPr/>
          <a:lstStyle/>
          <a:p>
            <a:fld id="{1CD73C95-5A44-4822-9216-5BC73655171F}" type="slidenum">
              <a:rPr lang="en-GB" smtClean="0"/>
              <a:t>9</a:t>
            </a:fld>
            <a:endParaRPr lang="en-GB"/>
          </a:p>
        </p:txBody>
      </p:sp>
    </p:spTree>
    <p:extLst>
      <p:ext uri="{BB962C8B-B14F-4D97-AF65-F5344CB8AC3E}">
        <p14:creationId xmlns:p14="http://schemas.microsoft.com/office/powerpoint/2010/main" val="1658366461"/>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90</a:t>
            </a:fld>
            <a:endParaRPr lang="en-GB"/>
          </a:p>
        </p:txBody>
      </p:sp>
    </p:spTree>
    <p:extLst>
      <p:ext uri="{BB962C8B-B14F-4D97-AF65-F5344CB8AC3E}">
        <p14:creationId xmlns:p14="http://schemas.microsoft.com/office/powerpoint/2010/main" val="69852095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91</a:t>
            </a:fld>
            <a:endParaRPr lang="en-GB"/>
          </a:p>
        </p:txBody>
      </p:sp>
    </p:spTree>
    <p:extLst>
      <p:ext uri="{BB962C8B-B14F-4D97-AF65-F5344CB8AC3E}">
        <p14:creationId xmlns:p14="http://schemas.microsoft.com/office/powerpoint/2010/main" val="77529425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92</a:t>
            </a:fld>
            <a:endParaRPr lang="en-GB"/>
          </a:p>
        </p:txBody>
      </p:sp>
    </p:spTree>
    <p:extLst>
      <p:ext uri="{BB962C8B-B14F-4D97-AF65-F5344CB8AC3E}">
        <p14:creationId xmlns:p14="http://schemas.microsoft.com/office/powerpoint/2010/main" val="134771945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93</a:t>
            </a:fld>
            <a:endParaRPr lang="en-GB"/>
          </a:p>
        </p:txBody>
      </p:sp>
    </p:spTree>
    <p:extLst>
      <p:ext uri="{BB962C8B-B14F-4D97-AF65-F5344CB8AC3E}">
        <p14:creationId xmlns:p14="http://schemas.microsoft.com/office/powerpoint/2010/main" val="244069841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94</a:t>
            </a:fld>
            <a:endParaRPr lang="en-GB"/>
          </a:p>
        </p:txBody>
      </p:sp>
    </p:spTree>
    <p:extLst>
      <p:ext uri="{BB962C8B-B14F-4D97-AF65-F5344CB8AC3E}">
        <p14:creationId xmlns:p14="http://schemas.microsoft.com/office/powerpoint/2010/main" val="52526675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Based on the Dreyfus model </a:t>
            </a:r>
            <a:r>
              <a:rPr lang="en-GB" sz="1400" i="1" dirty="0"/>
              <a:t>A Five-Stage Model of the Mental Activities Involved in Directed Skill Acquisition’</a:t>
            </a:r>
            <a:endParaRPr lang="en-GB" dirty="0"/>
          </a:p>
        </p:txBody>
      </p:sp>
      <p:sp>
        <p:nvSpPr>
          <p:cNvPr id="4" name="Slide Number Placeholder 3"/>
          <p:cNvSpPr>
            <a:spLocks noGrp="1"/>
          </p:cNvSpPr>
          <p:nvPr>
            <p:ph type="sldNum" sz="quarter" idx="10"/>
          </p:nvPr>
        </p:nvSpPr>
        <p:spPr/>
        <p:txBody>
          <a:bodyPr/>
          <a:lstStyle/>
          <a:p>
            <a:fld id="{BE8735DC-1746-4FD0-9932-733E695A47A7}" type="slidenum">
              <a:rPr lang="en-GB" smtClean="0">
                <a:solidFill>
                  <a:prstClr val="black"/>
                </a:solidFill>
              </a:rPr>
              <a:pPr/>
              <a:t>95</a:t>
            </a:fld>
            <a:endParaRPr lang="en-GB">
              <a:solidFill>
                <a:prstClr val="black"/>
              </a:solidFill>
            </a:endParaRPr>
          </a:p>
        </p:txBody>
      </p:sp>
    </p:spTree>
    <p:extLst>
      <p:ext uri="{BB962C8B-B14F-4D97-AF65-F5344CB8AC3E}">
        <p14:creationId xmlns:p14="http://schemas.microsoft.com/office/powerpoint/2010/main" val="405223156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96</a:t>
            </a:fld>
            <a:endParaRPr lang="en-GB"/>
          </a:p>
        </p:txBody>
      </p:sp>
    </p:spTree>
    <p:extLst>
      <p:ext uri="{BB962C8B-B14F-4D97-AF65-F5344CB8AC3E}">
        <p14:creationId xmlns:p14="http://schemas.microsoft.com/office/powerpoint/2010/main" val="4173005131"/>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97</a:t>
            </a:fld>
            <a:endParaRPr lang="en-GB"/>
          </a:p>
        </p:txBody>
      </p:sp>
    </p:spTree>
    <p:extLst>
      <p:ext uri="{BB962C8B-B14F-4D97-AF65-F5344CB8AC3E}">
        <p14:creationId xmlns:p14="http://schemas.microsoft.com/office/powerpoint/2010/main" val="269675368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Ensure that you have a written</a:t>
            </a:r>
            <a:r>
              <a:rPr lang="en-GB" baseline="0" dirty="0" smtClean="0"/>
              <a:t> rationale that is clear within your own school (including FGB) for defining ‘on track for Beyond’ and ‘Beyond’.</a:t>
            </a:r>
          </a:p>
          <a:p>
            <a:r>
              <a:rPr lang="en-GB" baseline="0" dirty="0" smtClean="0"/>
              <a:t>Refer to </a:t>
            </a:r>
            <a:r>
              <a:rPr lang="en-GB" baseline="0" smtClean="0"/>
              <a:t>transition matrices.</a:t>
            </a:r>
            <a:endParaRPr lang="en-GB" dirty="0"/>
          </a:p>
        </p:txBody>
      </p:sp>
      <p:sp>
        <p:nvSpPr>
          <p:cNvPr id="4" name="Slide Number Placeholder 3"/>
          <p:cNvSpPr>
            <a:spLocks noGrp="1"/>
          </p:cNvSpPr>
          <p:nvPr>
            <p:ph type="sldNum" sz="quarter" idx="10"/>
          </p:nvPr>
        </p:nvSpPr>
        <p:spPr/>
        <p:txBody>
          <a:bodyPr/>
          <a:lstStyle/>
          <a:p>
            <a:fld id="{26772EB6-3975-4D52-80ED-BFAA1A69427F}" type="slidenum">
              <a:rPr lang="en-GB" smtClean="0"/>
              <a:t>98</a:t>
            </a:fld>
            <a:endParaRPr lang="en-GB"/>
          </a:p>
        </p:txBody>
      </p:sp>
    </p:spTree>
    <p:extLst>
      <p:ext uri="{BB962C8B-B14F-4D97-AF65-F5344CB8AC3E}">
        <p14:creationId xmlns:p14="http://schemas.microsoft.com/office/powerpoint/2010/main" val="411356891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26772EB6-3975-4D52-80ED-BFAA1A69427F}" type="slidenum">
              <a:rPr lang="en-GB" smtClean="0"/>
              <a:t>99</a:t>
            </a:fld>
            <a:endParaRPr lang="en-GB"/>
          </a:p>
        </p:txBody>
      </p:sp>
    </p:spTree>
    <p:extLst>
      <p:ext uri="{BB962C8B-B14F-4D97-AF65-F5344CB8AC3E}">
        <p14:creationId xmlns:p14="http://schemas.microsoft.com/office/powerpoint/2010/main" val="3279850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56143537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1258500370"/>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858217050"/>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48694306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701450010"/>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82010043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2558769274"/>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1098322660"/>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1247409681"/>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319818682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dirty="0"/>
          </a:p>
        </p:txBody>
      </p:sp>
    </p:spTree>
    <p:extLst>
      <p:ext uri="{BB962C8B-B14F-4D97-AF65-F5344CB8AC3E}">
        <p14:creationId xmlns:p14="http://schemas.microsoft.com/office/powerpoint/2010/main" val="303540092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457200" y="1916831"/>
            <a:ext cx="8229600" cy="40324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45281472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464468146"/>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177494739"/>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648200" y="1600201"/>
            <a:ext cx="4038600" cy="4349079"/>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314537441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774405"/>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774405"/>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4116336159"/>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467307852"/>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95259568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484785"/>
            <a:ext cx="5111750" cy="4464496"/>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457200" y="1484784"/>
            <a:ext cx="3008313" cy="4462603"/>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2484338053"/>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pic>
        <p:nvPicPr>
          <p:cNvPr id="8"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6727955" y="188640"/>
            <a:ext cx="2340000" cy="10038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spTree>
    <p:extLst>
      <p:ext uri="{BB962C8B-B14F-4D97-AF65-F5344CB8AC3E}">
        <p14:creationId xmlns:p14="http://schemas.microsoft.com/office/powerpoint/2010/main" val="492294184"/>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081053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200995"/>
            <a:ext cx="7772400" cy="1362075"/>
          </a:xfrm>
        </p:spPr>
        <p:txBody>
          <a:bodyPr anchor="t"/>
          <a:lstStyle>
            <a:lvl1pPr algn="l">
              <a:defRPr sz="4000" b="1" cap="all">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Text Placeholder 2"/>
          <p:cNvSpPr>
            <a:spLocks noGrp="1"/>
          </p:cNvSpPr>
          <p:nvPr>
            <p:ph type="body" idx="1"/>
          </p:nvPr>
        </p:nvSpPr>
        <p:spPr>
          <a:xfrm>
            <a:off x="722313" y="1700808"/>
            <a:ext cx="7772400" cy="1500187"/>
          </a:xfrm>
        </p:spPr>
        <p:txBody>
          <a:bodyPr anchor="b"/>
          <a:lstStyle>
            <a:lvl1pPr marL="0" indent="0">
              <a:buNone/>
              <a:defRPr sz="2000">
                <a:solidFill>
                  <a:schemeClr val="tx1">
                    <a:tint val="75000"/>
                  </a:schemeClr>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133986483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sz="half" idx="1"/>
          </p:nvPr>
        </p:nvSpPr>
        <p:spPr>
          <a:xfrm>
            <a:off x="457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916832"/>
            <a:ext cx="4038600" cy="4032448"/>
          </a:xfrm>
        </p:spPr>
        <p:txBody>
          <a:bodyPr/>
          <a:lstStyle>
            <a:lvl1pPr>
              <a:defRPr sz="2800">
                <a:latin typeface="Arial" panose="020B0604020202020204" pitchFamily="34" charset="0"/>
                <a:cs typeface="Arial" panose="020B0604020202020204" pitchFamily="34" charset="0"/>
              </a:defRPr>
            </a:lvl1pPr>
            <a:lvl2pPr>
              <a:defRPr sz="2400">
                <a:latin typeface="Arial" panose="020B0604020202020204" pitchFamily="34" charset="0"/>
                <a:cs typeface="Arial" panose="020B0604020202020204" pitchFamily="34" charset="0"/>
              </a:defRPr>
            </a:lvl2pPr>
            <a:lvl3pPr>
              <a:defRPr sz="2000">
                <a:latin typeface="Arial" panose="020B0604020202020204" pitchFamily="34" charset="0"/>
                <a:cs typeface="Arial" panose="020B0604020202020204" pitchFamily="34" charset="0"/>
              </a:defRPr>
            </a:lvl3pPr>
            <a:lvl4pPr>
              <a:defRPr sz="1800">
                <a:latin typeface="Arial" panose="020B0604020202020204" pitchFamily="34" charset="0"/>
                <a:cs typeface="Arial" panose="020B0604020202020204" pitchFamily="34" charset="0"/>
              </a:defRPr>
            </a:lvl4pPr>
            <a:lvl5pPr>
              <a:defRPr sz="18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12943973"/>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700808"/>
            <a:ext cx="4040188" cy="63976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348880"/>
            <a:ext cx="4040188" cy="3600400"/>
          </a:xfrm>
        </p:spPr>
        <p:txBody>
          <a:bodyPr/>
          <a:lstStyle>
            <a:lvl1pPr>
              <a:defRPr sz="240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709118"/>
            <a:ext cx="4041775" cy="639762"/>
          </a:xfrm>
        </p:spPr>
        <p:txBody>
          <a:bodyPr anchor="b"/>
          <a:lstStyle>
            <a:lvl1pPr marL="0" indent="0">
              <a:buNone/>
              <a:defRPr sz="2400" b="1" baseline="0">
                <a:latin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348880"/>
            <a:ext cx="4041775" cy="3600400"/>
          </a:xfrm>
        </p:spPr>
        <p:txBody>
          <a:bodyPr/>
          <a:lstStyle>
            <a:lvl1pPr>
              <a:defRPr sz="2400" baseline="0">
                <a:latin typeface="Arial" panose="020B0604020202020204" pitchFamily="34" charset="0"/>
                <a:cs typeface="Arial" panose="020B0604020202020204" pitchFamily="34" charset="0"/>
              </a:defRPr>
            </a:lvl1pPr>
            <a:lvl2pPr>
              <a:defRPr sz="2000">
                <a:latin typeface="Arial" panose="020B0604020202020204" pitchFamily="34" charset="0"/>
                <a:cs typeface="Arial" panose="020B0604020202020204" pitchFamily="34" charset="0"/>
              </a:defRPr>
            </a:lvl2pPr>
            <a:lvl3pPr>
              <a:defRPr sz="18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394101929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Tree>
    <p:extLst>
      <p:ext uri="{BB962C8B-B14F-4D97-AF65-F5344CB8AC3E}">
        <p14:creationId xmlns:p14="http://schemas.microsoft.com/office/powerpoint/2010/main" val="33652760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8792113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atin typeface="Arial" panose="020B0604020202020204" pitchFamily="34" charset="0"/>
                <a:cs typeface="Arial" panose="020B0604020202020204" pitchFamily="34" charset="0"/>
              </a:defRPr>
            </a:lvl1pPr>
          </a:lstStyle>
          <a:p>
            <a:r>
              <a:rPr lang="en-US" smtClean="0"/>
              <a:t>Click to edit Master title style</a:t>
            </a:r>
            <a:endParaRPr lang="en-GB" dirty="0"/>
          </a:p>
        </p:txBody>
      </p:sp>
      <p:sp>
        <p:nvSpPr>
          <p:cNvPr id="3" name="Content Placeholder 2"/>
          <p:cNvSpPr>
            <a:spLocks noGrp="1"/>
          </p:cNvSpPr>
          <p:nvPr>
            <p:ph idx="1"/>
          </p:nvPr>
        </p:nvSpPr>
        <p:spPr>
          <a:xfrm>
            <a:off x="3575050" y="1916831"/>
            <a:ext cx="5111750" cy="4032449"/>
          </a:xfr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half" idx="2"/>
          </p:nvPr>
        </p:nvSpPr>
        <p:spPr>
          <a:xfrm>
            <a:off x="457200" y="1916832"/>
            <a:ext cx="3008313" cy="4030555"/>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Tree>
    <p:extLst>
      <p:ext uri="{BB962C8B-B14F-4D97-AF65-F5344CB8AC3E}">
        <p14:creationId xmlns:p14="http://schemas.microsoft.com/office/powerpoint/2010/main" val="3979277936"/>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3752" y="4800600"/>
            <a:ext cx="5486400" cy="566738"/>
          </a:xfrm>
        </p:spPr>
        <p:txBody>
          <a:bodyPr anchor="b"/>
          <a:lstStyle>
            <a:lvl1pPr algn="l">
              <a:defRPr sz="2000" b="1" baseline="0">
                <a:latin typeface="Arial" panose="020B0604020202020204" pitchFamily="34" charset="0"/>
              </a:defRPr>
            </a:lvl1pPr>
          </a:lstStyle>
          <a:p>
            <a:r>
              <a:rPr lang="en-US" smtClean="0"/>
              <a:t>Click to edit Master title style</a:t>
            </a:r>
            <a:endParaRPr lang="en-GB" dirty="0"/>
          </a:p>
        </p:txBody>
      </p:sp>
      <p:sp>
        <p:nvSpPr>
          <p:cNvPr id="3" name="Picture Placeholder 2"/>
          <p:cNvSpPr>
            <a:spLocks noGrp="1"/>
          </p:cNvSpPr>
          <p:nvPr>
            <p:ph type="pic" idx="1"/>
          </p:nvPr>
        </p:nvSpPr>
        <p:spPr>
          <a:xfrm>
            <a:off x="453752" y="612775"/>
            <a:ext cx="5486400" cy="4114800"/>
          </a:xfrm>
        </p:spPr>
        <p:txBody>
          <a:bodyPr/>
          <a:lstStyle>
            <a:lvl1pPr marL="0" indent="0">
              <a:buNone/>
              <a:defRPr sz="32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GB" dirty="0"/>
          </a:p>
        </p:txBody>
      </p:sp>
      <p:sp>
        <p:nvSpPr>
          <p:cNvPr id="4" name="Text Placeholder 3"/>
          <p:cNvSpPr>
            <a:spLocks noGrp="1"/>
          </p:cNvSpPr>
          <p:nvPr>
            <p:ph type="body" sz="half" idx="2"/>
          </p:nvPr>
        </p:nvSpPr>
        <p:spPr>
          <a:xfrm>
            <a:off x="453752" y="5367338"/>
            <a:ext cx="5486400" cy="509934"/>
          </a:xfrm>
        </p:spPr>
        <p:txBody>
          <a:bodyPr/>
          <a:lstStyle>
            <a:lvl1pPr marL="0" indent="0">
              <a:buNone/>
              <a:defRPr sz="1400">
                <a:latin typeface="Arial" panose="020B0604020202020204" pitchFamily="34" charset="0"/>
                <a:cs typeface="Arial" panose="020B060402020202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725538756"/>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2.jpe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5.tiff"/><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jpe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5.tiff"/><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1.jpe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theme" Target="../theme/theme3.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916831"/>
            <a:ext cx="8229600" cy="4032449"/>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a:blip r:embed="rId12"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p:cNvPicPr>
          <p:nvPr userDrawn="1"/>
        </p:nvPicPr>
        <p:blipFill>
          <a:blip r:embed="rId13" cstate="print">
            <a:extLst>
              <a:ext uri="{28A0092B-C50C-407E-A947-70E740481C1C}">
                <a14:useLocalDpi xmlns:a14="http://schemas.microsoft.com/office/drawing/2010/main" val="0"/>
              </a:ext>
            </a:extLst>
          </a:blip>
          <a:stretch>
            <a:fillRect/>
          </a:stretch>
        </p:blipFill>
        <p:spPr>
          <a:xfrm>
            <a:off x="396000" y="6062400"/>
            <a:ext cx="1911600" cy="507600"/>
          </a:xfrm>
          <a:prstGeom prst="rect">
            <a:avLst/>
          </a:prstGeom>
        </p:spPr>
      </p:pic>
      <p:pic>
        <p:nvPicPr>
          <p:cNvPr id="9" name="Picture 8"/>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2699792" y="6021288"/>
            <a:ext cx="1911600" cy="601642"/>
          </a:xfrm>
          <a:prstGeom prst="rect">
            <a:avLst/>
          </a:prstGeom>
        </p:spPr>
      </p:pic>
    </p:spTree>
    <p:extLst>
      <p:ext uri="{BB962C8B-B14F-4D97-AF65-F5344CB8AC3E}">
        <p14:creationId xmlns:p14="http://schemas.microsoft.com/office/powerpoint/2010/main" val="24869790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iming>
    <p:tnLst>
      <p:par>
        <p:cTn id="1" dur="indefinite" restart="never" nodeType="tmRoot"/>
      </p:par>
    </p:tnLst>
  </p:timing>
  <p:txStyles>
    <p:titleStyle>
      <a:lvl1pPr algn="l"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3"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13702588"/>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74638"/>
            <a:ext cx="6131024" cy="1143000"/>
          </a:xfrm>
          <a:prstGeom prst="rect">
            <a:avLst/>
          </a:prstGeom>
        </p:spPr>
        <p:txBody>
          <a:bodyPr vert="horz" lIns="91440" tIns="45720" rIns="91440" bIns="45720" rtlCol="0" anchor="ctr">
            <a:noAutofit/>
          </a:bodyPr>
          <a:lstStyle/>
          <a:p>
            <a:r>
              <a:rPr lang="en-US" smtClean="0"/>
              <a:t>Click to edit Master title style</a:t>
            </a:r>
            <a:endParaRPr lang="en-GB" dirty="0"/>
          </a:p>
        </p:txBody>
      </p:sp>
      <p:sp>
        <p:nvSpPr>
          <p:cNvPr id="3" name="Text Placeholder 2"/>
          <p:cNvSpPr>
            <a:spLocks noGrp="1"/>
          </p:cNvSpPr>
          <p:nvPr>
            <p:ph type="body" idx="1"/>
          </p:nvPr>
        </p:nvSpPr>
        <p:spPr>
          <a:xfrm>
            <a:off x="457200" y="1600201"/>
            <a:ext cx="8229600" cy="43490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pic>
        <p:nvPicPr>
          <p:cNvPr id="8" name="Picture 2"/>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r="81208" b="43192"/>
          <a:stretch/>
        </p:blipFill>
        <p:spPr bwMode="auto">
          <a:xfrm>
            <a:off x="7436139" y="4653135"/>
            <a:ext cx="1888389" cy="22185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95536" y="6052717"/>
            <a:ext cx="1911096" cy="509016"/>
          </a:xfrm>
          <a:prstGeom prst="rect">
            <a:avLst/>
          </a:prstGeom>
        </p:spPr>
      </p:pic>
      <p:pic>
        <p:nvPicPr>
          <p:cNvPr id="10" name="Picture 2"/>
          <p:cNvPicPr>
            <a:picLocks noChangeAspect="1" noChangeArrowheads="1"/>
          </p:cNvPicPr>
          <p:nvPr/>
        </p:nvPicPr>
        <p:blipFill>
          <a:blip r:embed="rId14" cstate="print">
            <a:extLst>
              <a:ext uri="{28A0092B-C50C-407E-A947-70E740481C1C}">
                <a14:useLocalDpi xmlns:a14="http://schemas.microsoft.com/office/drawing/2010/main" val="0"/>
              </a:ext>
            </a:extLst>
          </a:blip>
          <a:stretch>
            <a:fillRect/>
          </a:stretch>
        </p:blipFill>
        <p:spPr bwMode="auto">
          <a:xfrm>
            <a:off x="6912480" y="260648"/>
            <a:ext cx="1980000" cy="769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3659535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Lst>
  <p:timing>
    <p:tnLst>
      <p:par>
        <p:cTn id="1" dur="indefinite" restart="never" nodeType="tmRoot"/>
      </p:par>
    </p:tnLst>
  </p:timing>
  <p:txStyles>
    <p:title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5.xml"/></Relationships>
</file>

<file path=ppt/slides/_rels/slide100.xml.rels><?xml version="1.0" encoding="UTF-8" standalone="yes"?>
<Relationships xmlns="http://schemas.openxmlformats.org/package/2006/relationships"><Relationship Id="rId3" Type="http://schemas.openxmlformats.org/officeDocument/2006/relationships/image" Target="../media/image102.emf"/><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1.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102.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11.png"/><Relationship Id="rId7" Type="http://schemas.openxmlformats.org/officeDocument/2006/relationships/diagramColors" Target="../diagrams/colors10.xml"/><Relationship Id="rId2" Type="http://schemas.openxmlformats.org/officeDocument/2006/relationships/notesSlide" Target="../notesSlides/notesSlide102.xml"/><Relationship Id="rId1" Type="http://schemas.openxmlformats.org/officeDocument/2006/relationships/slideLayout" Target="../slideLayouts/slideLayout7.xml"/><Relationship Id="rId6" Type="http://schemas.openxmlformats.org/officeDocument/2006/relationships/diagramQuickStyle" Target="../diagrams/quickStyle10.xml"/><Relationship Id="rId5" Type="http://schemas.openxmlformats.org/officeDocument/2006/relationships/diagramLayout" Target="../diagrams/layout10.xml"/><Relationship Id="rId10" Type="http://schemas.openxmlformats.org/officeDocument/2006/relationships/image" Target="../media/image13.png"/><Relationship Id="rId4" Type="http://schemas.openxmlformats.org/officeDocument/2006/relationships/diagramData" Target="../diagrams/data10.xml"/><Relationship Id="rId9" Type="http://schemas.openxmlformats.org/officeDocument/2006/relationships/image" Target="../media/image12.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106.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3" Type="http://schemas.openxmlformats.org/officeDocument/2006/relationships/image" Target="../media/image103.emf"/><Relationship Id="rId2" Type="http://schemas.openxmlformats.org/officeDocument/2006/relationships/notesSlide" Target="../notesSlides/notesSlide107.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8.xml"/><Relationship Id="rId1" Type="http://schemas.openxmlformats.org/officeDocument/2006/relationships/slideLayout" Target="../slideLayouts/slideLayout16.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10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09.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9.emf"/><Relationship Id="rId4" Type="http://schemas.openxmlformats.org/officeDocument/2006/relationships/image" Target="../media/image8.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10" Type="http://schemas.openxmlformats.org/officeDocument/2006/relationships/image" Target="../media/image13.png"/><Relationship Id="rId4" Type="http://schemas.openxmlformats.org/officeDocument/2006/relationships/diagramLayout" Target="../diagrams/layout1.xml"/><Relationship Id="rId9" Type="http://schemas.openxmlformats.org/officeDocument/2006/relationships/image" Target="../media/image12.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4.png"/><Relationship Id="rId18" Type="http://schemas.openxmlformats.org/officeDocument/2006/relationships/diagramColors" Target="../diagrams/colors4.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17" Type="http://schemas.openxmlformats.org/officeDocument/2006/relationships/diagramQuickStyle" Target="../diagrams/quickStyle4.xml"/><Relationship Id="rId2" Type="http://schemas.openxmlformats.org/officeDocument/2006/relationships/notesSlide" Target="../notesSlides/notesSlide27.xml"/><Relationship Id="rId16" Type="http://schemas.openxmlformats.org/officeDocument/2006/relationships/diagramLayout" Target="../diagrams/layout4.xml"/><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Data" Target="../diagrams/data4.xml"/><Relationship Id="rId10" Type="http://schemas.openxmlformats.org/officeDocument/2006/relationships/diagramQuickStyle" Target="../diagrams/quickStyle3.xml"/><Relationship Id="rId19" Type="http://schemas.microsoft.com/office/2007/relationships/diagramDrawing" Target="../diagrams/drawing4.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hyperlink" Target="https://www.youtube.com/watch?v=PF0L3gvSVcg"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diagramQuickStyle" Target="../diagrams/quickStyle6.xml"/><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diagramLayout" Target="../diagrams/layout6.xml"/><Relationship Id="rId2" Type="http://schemas.openxmlformats.org/officeDocument/2006/relationships/notesSlide" Target="../notesSlides/notesSlide37.xml"/><Relationship Id="rId16"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22.png"/><Relationship Id="rId11" Type="http://schemas.openxmlformats.org/officeDocument/2006/relationships/diagramData" Target="../diagrams/data6.xml"/><Relationship Id="rId5" Type="http://schemas.openxmlformats.org/officeDocument/2006/relationships/image" Target="../media/image21.wmf"/><Relationship Id="rId15" Type="http://schemas.microsoft.com/office/2007/relationships/diagramDrawing" Target="../diagrams/drawing6.xml"/><Relationship Id="rId10" Type="http://schemas.openxmlformats.org/officeDocument/2006/relationships/image" Target="../media/image26.png"/><Relationship Id="rId4" Type="http://schemas.openxmlformats.org/officeDocument/2006/relationships/image" Target="../media/image20.wmf"/><Relationship Id="rId9" Type="http://schemas.openxmlformats.org/officeDocument/2006/relationships/image" Target="../media/image25.png"/><Relationship Id="rId14" Type="http://schemas.openxmlformats.org/officeDocument/2006/relationships/diagramColors" Target="../diagrams/colors6.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4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0.emf"/><Relationship Id="rId4" Type="http://schemas.openxmlformats.org/officeDocument/2006/relationships/oleObject" Target="../embeddings/oleObject1.bin"/></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8.xml.rels><?xml version="1.0" encoding="UTF-8" standalone="yes"?>
<Relationships xmlns="http://schemas.openxmlformats.org/package/2006/relationships"><Relationship Id="rId8" Type="http://schemas.microsoft.com/office/2007/relationships/diagramDrawing" Target="../diagrams/drawing9.xml"/><Relationship Id="rId3" Type="http://schemas.openxmlformats.org/officeDocument/2006/relationships/image" Target="../media/image11.png"/><Relationship Id="rId7" Type="http://schemas.openxmlformats.org/officeDocument/2006/relationships/diagramColors" Target="../diagrams/colors9.xml"/><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diagramQuickStyle" Target="../diagrams/quickStyle9.xml"/><Relationship Id="rId5" Type="http://schemas.openxmlformats.org/officeDocument/2006/relationships/diagramLayout" Target="../diagrams/layout9.xml"/><Relationship Id="rId10" Type="http://schemas.openxmlformats.org/officeDocument/2006/relationships/image" Target="../media/image13.png"/><Relationship Id="rId4" Type="http://schemas.openxmlformats.org/officeDocument/2006/relationships/diagramData" Target="../diagrams/data9.xml"/><Relationship Id="rId9" Type="http://schemas.openxmlformats.org/officeDocument/2006/relationships/image" Target="../media/image12.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8" Type="http://schemas.openxmlformats.org/officeDocument/2006/relationships/image" Target="../media/image47.jpeg"/><Relationship Id="rId13" Type="http://schemas.openxmlformats.org/officeDocument/2006/relationships/image" Target="../media/image52.png"/><Relationship Id="rId3" Type="http://schemas.openxmlformats.org/officeDocument/2006/relationships/image" Target="../media/image42.jpeg"/><Relationship Id="rId7" Type="http://schemas.openxmlformats.org/officeDocument/2006/relationships/image" Target="../media/image46.jpeg"/><Relationship Id="rId12" Type="http://schemas.openxmlformats.org/officeDocument/2006/relationships/image" Target="../media/image51.png"/><Relationship Id="rId2" Type="http://schemas.openxmlformats.org/officeDocument/2006/relationships/notesSlide" Target="../notesSlides/notesSlide66.xml"/><Relationship Id="rId1" Type="http://schemas.openxmlformats.org/officeDocument/2006/relationships/slideLayout" Target="../slideLayouts/slideLayout6.xml"/><Relationship Id="rId6" Type="http://schemas.openxmlformats.org/officeDocument/2006/relationships/image" Target="../media/image45.jpeg"/><Relationship Id="rId11" Type="http://schemas.openxmlformats.org/officeDocument/2006/relationships/image" Target="../media/image50.png"/><Relationship Id="rId5" Type="http://schemas.openxmlformats.org/officeDocument/2006/relationships/image" Target="../media/image44.jpeg"/><Relationship Id="rId10" Type="http://schemas.openxmlformats.org/officeDocument/2006/relationships/image" Target="../media/image49.jpeg"/><Relationship Id="rId4" Type="http://schemas.openxmlformats.org/officeDocument/2006/relationships/image" Target="../media/image43.jpeg"/><Relationship Id="rId9" Type="http://schemas.openxmlformats.org/officeDocument/2006/relationships/image" Target="../media/image48.jpeg"/><Relationship Id="rId14" Type="http://schemas.openxmlformats.org/officeDocument/2006/relationships/image" Target="../media/image53.png"/></Relationships>
</file>

<file path=ppt/slides/_rels/slide6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67.xml"/><Relationship Id="rId1" Type="http://schemas.openxmlformats.org/officeDocument/2006/relationships/slideLayout" Target="../slideLayouts/slideLayout6.xml"/><Relationship Id="rId5" Type="http://schemas.openxmlformats.org/officeDocument/2006/relationships/image" Target="../media/image56.jpeg"/><Relationship Id="rId4" Type="http://schemas.openxmlformats.org/officeDocument/2006/relationships/image" Target="../media/image55.jpeg"/></Relationships>
</file>

<file path=ppt/slides/_rels/slide6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8.xml"/><Relationship Id="rId1" Type="http://schemas.openxmlformats.org/officeDocument/2006/relationships/slideLayout" Target="../slideLayouts/slideLayout6.xml"/><Relationship Id="rId4" Type="http://schemas.openxmlformats.org/officeDocument/2006/relationships/image" Target="../media/image57.jpe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2.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46.jpeg"/><Relationship Id="rId4" Type="http://schemas.openxmlformats.org/officeDocument/2006/relationships/image" Target="../media/image55.jpe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65.png"/><Relationship Id="rId7" Type="http://schemas.openxmlformats.org/officeDocument/2006/relationships/image" Target="../media/image69.png"/><Relationship Id="rId2" Type="http://schemas.openxmlformats.org/officeDocument/2006/relationships/notesSlide" Target="../notesSlides/notesSlide81.xml"/><Relationship Id="rId1" Type="http://schemas.openxmlformats.org/officeDocument/2006/relationships/slideLayout" Target="../slideLayouts/slideLayout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 Id="rId9" Type="http://schemas.openxmlformats.org/officeDocument/2006/relationships/hyperlink" Target="https://www.ncetm.org.uk/resources/46689" TargetMode="External"/></Relationships>
</file>

<file path=ppt/slides/_rels/slide8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82.xml"/><Relationship Id="rId1" Type="http://schemas.openxmlformats.org/officeDocument/2006/relationships/slideLayout" Target="../slideLayouts/slideLayout6.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 Id="rId9" Type="http://schemas.openxmlformats.org/officeDocument/2006/relationships/image" Target="../media/image77.png"/></Relationships>
</file>

<file path=ppt/slides/_rels/slide8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3.xml"/><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84.xml"/><Relationship Id="rId1" Type="http://schemas.openxmlformats.org/officeDocument/2006/relationships/slideLayout" Target="../slideLayouts/slideLayout6.xml"/><Relationship Id="rId6" Type="http://schemas.openxmlformats.org/officeDocument/2006/relationships/image" Target="../media/image82.png"/><Relationship Id="rId5" Type="http://schemas.openxmlformats.org/officeDocument/2006/relationships/image" Target="../media/image81.png"/><Relationship Id="rId10" Type="http://schemas.openxmlformats.org/officeDocument/2006/relationships/image" Target="../media/image86.png"/><Relationship Id="rId4" Type="http://schemas.openxmlformats.org/officeDocument/2006/relationships/image" Target="../media/image80.png"/><Relationship Id="rId9" Type="http://schemas.openxmlformats.org/officeDocument/2006/relationships/image" Target="../media/image85.png"/></Relationships>
</file>

<file path=ppt/slides/_rels/slide8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85.xml"/><Relationship Id="rId1" Type="http://schemas.openxmlformats.org/officeDocument/2006/relationships/slideLayout" Target="../slideLayouts/slideLayout6.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8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86.xml"/><Relationship Id="rId1" Type="http://schemas.openxmlformats.org/officeDocument/2006/relationships/slideLayout" Target="../slideLayouts/slideLayout6.xml"/><Relationship Id="rId5" Type="http://schemas.openxmlformats.org/officeDocument/2006/relationships/image" Target="../media/image93.png"/><Relationship Id="rId4" Type="http://schemas.openxmlformats.org/officeDocument/2006/relationships/image" Target="../media/image92.png"/></Relationships>
</file>

<file path=ppt/slides/_rels/slide8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87.xml"/><Relationship Id="rId1" Type="http://schemas.openxmlformats.org/officeDocument/2006/relationships/slideLayout" Target="../slideLayouts/slideLayout6.xml"/><Relationship Id="rId5" Type="http://schemas.openxmlformats.org/officeDocument/2006/relationships/image" Target="../media/image96.png"/><Relationship Id="rId4" Type="http://schemas.openxmlformats.org/officeDocument/2006/relationships/image" Target="../media/image95.png"/></Relationships>
</file>

<file path=ppt/slides/_rels/slide88.x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notesSlide" Target="../notesSlides/notesSlide88.xml"/><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3" Type="http://schemas.openxmlformats.org/officeDocument/2006/relationships/image" Target="../media/image98.jpg"/><Relationship Id="rId2" Type="http://schemas.openxmlformats.org/officeDocument/2006/relationships/notesSlide" Target="../notesSlides/notesSlide89.xml"/><Relationship Id="rId1" Type="http://schemas.openxmlformats.org/officeDocument/2006/relationships/slideLayout" Target="../slideLayouts/slideLayout2.xml"/><Relationship Id="rId4" Type="http://schemas.openxmlformats.org/officeDocument/2006/relationships/image" Target="../media/image99.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90.xml"/><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b="1" dirty="0">
                <a:solidFill>
                  <a:srgbClr val="0070C0"/>
                </a:solidFill>
              </a:rPr>
              <a:t>Hampshire Assessment Model</a:t>
            </a:r>
            <a:br>
              <a:rPr lang="en-GB" b="1" dirty="0">
                <a:solidFill>
                  <a:srgbClr val="0070C0"/>
                </a:solidFill>
              </a:rPr>
            </a:br>
            <a:r>
              <a:rPr lang="en-GB" b="1" dirty="0">
                <a:solidFill>
                  <a:srgbClr val="0070C0"/>
                </a:solidFill>
              </a:rPr>
              <a:t>Project Group</a:t>
            </a:r>
          </a:p>
        </p:txBody>
      </p:sp>
      <p:sp>
        <p:nvSpPr>
          <p:cNvPr id="3" name="Subtitle 2"/>
          <p:cNvSpPr>
            <a:spLocks noGrp="1"/>
          </p:cNvSpPr>
          <p:nvPr>
            <p:ph type="subTitle" idx="1"/>
          </p:nvPr>
        </p:nvSpPr>
        <p:spPr/>
        <p:txBody>
          <a:bodyPr>
            <a:normAutofit fontScale="92500"/>
          </a:bodyPr>
          <a:lstStyle/>
          <a:p>
            <a:r>
              <a:rPr lang="en-GB" sz="2400" dirty="0" smtClean="0"/>
              <a:t>Winchester Group</a:t>
            </a:r>
          </a:p>
          <a:p>
            <a:r>
              <a:rPr lang="en-GB" sz="2400" dirty="0" err="1" smtClean="0"/>
              <a:t>Marwell</a:t>
            </a:r>
            <a:r>
              <a:rPr lang="en-GB" sz="2400" dirty="0" smtClean="0"/>
              <a:t> Hotel</a:t>
            </a:r>
          </a:p>
          <a:p>
            <a:r>
              <a:rPr lang="en-GB" sz="2400" dirty="0" smtClean="0"/>
              <a:t>7</a:t>
            </a:r>
            <a:r>
              <a:rPr lang="en-GB" sz="2400" baseline="30000" dirty="0" smtClean="0"/>
              <a:t>th</a:t>
            </a:r>
            <a:r>
              <a:rPr lang="en-GB" sz="2400" dirty="0" smtClean="0"/>
              <a:t> June 2017</a:t>
            </a:r>
          </a:p>
          <a:p>
            <a:r>
              <a:rPr lang="en-GB" sz="2400" dirty="0" smtClean="0"/>
              <a:t>Sarah Dunn, Emma Tarrant, Rebecca Reynolds</a:t>
            </a:r>
          </a:p>
        </p:txBody>
      </p:sp>
    </p:spTree>
    <p:extLst>
      <p:ext uri="{BB962C8B-B14F-4D97-AF65-F5344CB8AC3E}">
        <p14:creationId xmlns:p14="http://schemas.microsoft.com/office/powerpoint/2010/main" val="19487054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052736"/>
            <a:ext cx="7200800" cy="2831544"/>
          </a:xfrm>
          <a:prstGeom prst="rect">
            <a:avLst/>
          </a:prstGeom>
          <a:noFill/>
        </p:spPr>
        <p:txBody>
          <a:bodyPr wrap="square" rtlCol="0">
            <a:spAutoFit/>
          </a:bodyPr>
          <a:lstStyle/>
          <a:p>
            <a:r>
              <a:rPr lang="en-GB" sz="3200" b="1" dirty="0">
                <a:solidFill>
                  <a:srgbClr val="0070C0"/>
                </a:solidFill>
                <a:latin typeface="Arial" panose="020B0604020202020204" pitchFamily="34" charset="0"/>
                <a:ea typeface="+mj-ea"/>
                <a:cs typeface="Arial" panose="020B0604020202020204" pitchFamily="34" charset="0"/>
              </a:rPr>
              <a:t>Activity</a:t>
            </a:r>
          </a:p>
          <a:p>
            <a:endParaRPr lang="en-GB" dirty="0"/>
          </a:p>
          <a:p>
            <a:r>
              <a:rPr lang="en-GB" sz="3200" dirty="0" smtClean="0"/>
              <a:t>In pairs highlight key words and phrases that indicate aspects of achieving end of year expectations?</a:t>
            </a:r>
          </a:p>
          <a:p>
            <a:endParaRPr lang="en-GB" sz="3200" dirty="0"/>
          </a:p>
        </p:txBody>
      </p:sp>
    </p:spTree>
    <p:extLst>
      <p:ext uri="{BB962C8B-B14F-4D97-AF65-F5344CB8AC3E}">
        <p14:creationId xmlns:p14="http://schemas.microsoft.com/office/powerpoint/2010/main" val="993959950"/>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3669" y="40940"/>
            <a:ext cx="9130355" cy="6736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07504" y="1700808"/>
            <a:ext cx="966931" cy="3416320"/>
          </a:xfrm>
          <a:prstGeom prst="rect">
            <a:avLst/>
          </a:prstGeom>
          <a:noFill/>
        </p:spPr>
        <p:txBody>
          <a:bodyPr wrap="none" rtlCol="0">
            <a:spAutoFit/>
          </a:bodyPr>
          <a:lstStyle/>
          <a:p>
            <a:r>
              <a:rPr lang="en-GB" dirty="0" smtClean="0"/>
              <a:t>Beyond</a:t>
            </a:r>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r>
              <a:rPr lang="en-GB" dirty="0" smtClean="0"/>
              <a:t>Expert</a:t>
            </a:r>
            <a:endParaRPr lang="en-GB" dirty="0"/>
          </a:p>
        </p:txBody>
      </p:sp>
      <p:sp>
        <p:nvSpPr>
          <p:cNvPr id="5" name="Right Arrow 4"/>
          <p:cNvSpPr/>
          <p:nvPr/>
        </p:nvSpPr>
        <p:spPr>
          <a:xfrm rot="1797827">
            <a:off x="1080667" y="2144787"/>
            <a:ext cx="1224136"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Arrow 5"/>
          <p:cNvSpPr/>
          <p:nvPr/>
        </p:nvSpPr>
        <p:spPr>
          <a:xfrm rot="18063927">
            <a:off x="639271" y="4087253"/>
            <a:ext cx="984672" cy="3600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7906399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Managing the difference in the role of the teacher - consultant</a:t>
            </a:r>
          </a:p>
        </p:txBody>
      </p:sp>
      <p:sp>
        <p:nvSpPr>
          <p:cNvPr id="3" name="Content Placeholder 2"/>
          <p:cNvSpPr>
            <a:spLocks noGrp="1"/>
          </p:cNvSpPr>
          <p:nvPr>
            <p:ph idx="1"/>
          </p:nvPr>
        </p:nvSpPr>
        <p:spPr>
          <a:xfrm>
            <a:off x="395536" y="1556792"/>
            <a:ext cx="8229600" cy="4464496"/>
          </a:xfrm>
        </p:spPr>
        <p:txBody>
          <a:bodyPr>
            <a:normAutofit fontScale="92500" lnSpcReduction="20000"/>
          </a:bodyPr>
          <a:lstStyle/>
          <a:p>
            <a:pPr marL="0" indent="0">
              <a:buNone/>
            </a:pPr>
            <a:r>
              <a:rPr lang="en-GB" dirty="0" smtClean="0"/>
              <a:t>How will you support teachers in being able to design tasks that require children to adapt, create and think in the abstract? More opportunities to question and extend thinking?</a:t>
            </a:r>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r>
              <a:rPr lang="en-GB" dirty="0" smtClean="0"/>
              <a:t>What is the role of the English and mathematics leaders within this?</a:t>
            </a:r>
            <a:endParaRPr lang="en-GB" dirty="0"/>
          </a:p>
          <a:p>
            <a:pPr marL="0" indent="0">
              <a:buNone/>
            </a:pPr>
            <a:endParaRPr lang="en-GB"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3532" t="25710" r="28437" b="28267"/>
          <a:stretch/>
        </p:blipFill>
        <p:spPr bwMode="auto">
          <a:xfrm>
            <a:off x="611560" y="3068960"/>
            <a:ext cx="2431473" cy="2244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033" y="3068960"/>
            <a:ext cx="3472766" cy="216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0731" y="2605205"/>
            <a:ext cx="2738214" cy="270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174167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7" y="5254520"/>
            <a:ext cx="1389705" cy="1580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1520" y="404664"/>
            <a:ext cx="5184576" cy="584775"/>
          </a:xfrm>
          <a:prstGeom prst="rect">
            <a:avLst/>
          </a:prstGeom>
          <a:noFill/>
        </p:spPr>
        <p:txBody>
          <a:bodyPr wrap="square" rtlCol="0">
            <a:spAutoFit/>
          </a:bodyPr>
          <a:lstStyle/>
          <a:p>
            <a:r>
              <a:rPr lang="en-GB" sz="3200" b="1" dirty="0">
                <a:solidFill>
                  <a:srgbClr val="0070C0"/>
                </a:solidFill>
                <a:latin typeface="Arial" panose="020B0604020202020204" pitchFamily="34" charset="0"/>
                <a:ea typeface="+mj-ea"/>
                <a:cs typeface="Arial" panose="020B0604020202020204" pitchFamily="34" charset="0"/>
              </a:rPr>
              <a:t>Managing the difference</a:t>
            </a:r>
          </a:p>
        </p:txBody>
      </p:sp>
      <p:graphicFrame>
        <p:nvGraphicFramePr>
          <p:cNvPr id="3" name="Diagram 2"/>
          <p:cNvGraphicFramePr/>
          <p:nvPr>
            <p:extLst>
              <p:ext uri="{D42A27DB-BD31-4B8C-83A1-F6EECF244321}">
                <p14:modId xmlns:p14="http://schemas.microsoft.com/office/powerpoint/2010/main" val="1831252943"/>
              </p:ext>
            </p:extLst>
          </p:nvPr>
        </p:nvGraphicFramePr>
        <p:xfrm>
          <a:off x="251520" y="898037"/>
          <a:ext cx="8352928" cy="5472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40152" y="5416044"/>
            <a:ext cx="1293680" cy="144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392" t="37296" r="8230" b="16310"/>
          <a:stretch/>
        </p:blipFill>
        <p:spPr bwMode="auto">
          <a:xfrm>
            <a:off x="6948263" y="404664"/>
            <a:ext cx="1152128" cy="99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030830"/>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End of year assessment</a:t>
            </a:r>
          </a:p>
        </p:txBody>
      </p:sp>
      <p:sp>
        <p:nvSpPr>
          <p:cNvPr id="3" name="Content Placeholder 2"/>
          <p:cNvSpPr>
            <a:spLocks noGrp="1"/>
          </p:cNvSpPr>
          <p:nvPr>
            <p:ph idx="1"/>
          </p:nvPr>
        </p:nvSpPr>
        <p:spPr/>
        <p:txBody>
          <a:bodyPr>
            <a:normAutofit fontScale="77500" lnSpcReduction="20000"/>
          </a:bodyPr>
          <a:lstStyle/>
          <a:p>
            <a:r>
              <a:rPr lang="en-GB" sz="2600" dirty="0" smtClean="0"/>
              <a:t>Children have achieved ‘expert’ against all objectives</a:t>
            </a:r>
          </a:p>
          <a:p>
            <a:pPr lvl="1"/>
            <a:r>
              <a:rPr lang="en-GB" sz="2200" dirty="0" smtClean="0"/>
              <a:t>secure in all domains and may be beyond in some so </a:t>
            </a:r>
            <a:r>
              <a:rPr lang="en-GB" sz="2200" dirty="0" smtClean="0">
                <a:solidFill>
                  <a:srgbClr val="0070C0"/>
                </a:solidFill>
              </a:rPr>
              <a:t>met or exceeded ARE </a:t>
            </a:r>
          </a:p>
          <a:p>
            <a:pPr lvl="1"/>
            <a:r>
              <a:rPr lang="en-GB" sz="2200" dirty="0" smtClean="0">
                <a:solidFill>
                  <a:srgbClr val="0070C0"/>
                </a:solidFill>
              </a:rPr>
              <a:t>Secured all of the objectives for the year group</a:t>
            </a:r>
            <a:endParaRPr lang="en-GB" sz="2200" dirty="0">
              <a:solidFill>
                <a:srgbClr val="0070C0"/>
              </a:solidFill>
            </a:endParaRPr>
          </a:p>
          <a:p>
            <a:pPr lvl="1"/>
            <a:r>
              <a:rPr lang="en-GB" sz="2200" dirty="0" smtClean="0">
                <a:solidFill>
                  <a:srgbClr val="0070C0"/>
                </a:solidFill>
              </a:rPr>
              <a:t>TRACKER </a:t>
            </a:r>
            <a:r>
              <a:rPr lang="en-GB" sz="2200" dirty="0">
                <a:solidFill>
                  <a:srgbClr val="0070C0"/>
                </a:solidFill>
              </a:rPr>
              <a:t>= SECURELY ON TRACK</a:t>
            </a:r>
          </a:p>
          <a:p>
            <a:pPr marL="457200" lvl="1" indent="0">
              <a:buNone/>
            </a:pPr>
            <a:endParaRPr lang="en-GB" sz="2200" dirty="0" smtClean="0">
              <a:solidFill>
                <a:srgbClr val="0070C0"/>
              </a:solidFill>
            </a:endParaRPr>
          </a:p>
          <a:p>
            <a:r>
              <a:rPr lang="en-GB" sz="2600" dirty="0" smtClean="0"/>
              <a:t>Children have achieved ‘expert’ in most objectives, particularly phase 1 and 2, but are competent in phase 3 </a:t>
            </a:r>
          </a:p>
          <a:p>
            <a:pPr lvl="1"/>
            <a:r>
              <a:rPr lang="en-GB" sz="2200" dirty="0" smtClean="0"/>
              <a:t>professional judgement but likely to be secure in all domains so </a:t>
            </a:r>
            <a:r>
              <a:rPr lang="en-GB" sz="2200" dirty="0" smtClean="0">
                <a:solidFill>
                  <a:srgbClr val="0070C0"/>
                </a:solidFill>
              </a:rPr>
              <a:t>met ARE</a:t>
            </a:r>
          </a:p>
          <a:p>
            <a:pPr lvl="1"/>
            <a:r>
              <a:rPr lang="en-GB" sz="2200" dirty="0">
                <a:solidFill>
                  <a:srgbClr val="0070C0"/>
                </a:solidFill>
              </a:rPr>
              <a:t>TRACKER = SECURELY ON </a:t>
            </a:r>
            <a:r>
              <a:rPr lang="en-GB" sz="2200" dirty="0" smtClean="0">
                <a:solidFill>
                  <a:srgbClr val="0070C0"/>
                </a:solidFill>
              </a:rPr>
              <a:t>TRACK</a:t>
            </a:r>
          </a:p>
          <a:p>
            <a:pPr marL="457200" lvl="1" indent="0">
              <a:buNone/>
            </a:pPr>
            <a:endParaRPr lang="en-GB" sz="2200" dirty="0" smtClean="0">
              <a:solidFill>
                <a:srgbClr val="0070C0"/>
              </a:solidFill>
            </a:endParaRPr>
          </a:p>
          <a:p>
            <a:r>
              <a:rPr lang="en-GB" sz="2600" dirty="0" smtClean="0"/>
              <a:t>Children have a mixture of ‘expert’, ‘competent’ and ‘apprentice’ in a variety of objectives</a:t>
            </a:r>
          </a:p>
          <a:p>
            <a:pPr lvl="1"/>
            <a:r>
              <a:rPr lang="en-GB" sz="2200" dirty="0" smtClean="0"/>
              <a:t>professional judgment but likely to be below so </a:t>
            </a:r>
            <a:r>
              <a:rPr lang="en-GB" sz="2200" dirty="0" smtClean="0">
                <a:solidFill>
                  <a:srgbClr val="0070C0"/>
                </a:solidFill>
              </a:rPr>
              <a:t>not met ARE~</a:t>
            </a:r>
          </a:p>
          <a:p>
            <a:endParaRPr lang="en-GB" dirty="0" smtClean="0"/>
          </a:p>
          <a:p>
            <a:endParaRPr lang="en-GB" dirty="0"/>
          </a:p>
        </p:txBody>
      </p:sp>
    </p:spTree>
    <p:extLst>
      <p:ext uri="{BB962C8B-B14F-4D97-AF65-F5344CB8AC3E}">
        <p14:creationId xmlns:p14="http://schemas.microsoft.com/office/powerpoint/2010/main" val="3517559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b="1" dirty="0" smtClean="0">
                <a:solidFill>
                  <a:srgbClr val="0070C0"/>
                </a:solidFill>
              </a:rPr>
              <a:t>Transition</a:t>
            </a:r>
            <a:endParaRPr lang="en-GB" sz="3600" b="1" dirty="0">
              <a:solidFill>
                <a:srgbClr val="0070C0"/>
              </a:solidFill>
            </a:endParaRPr>
          </a:p>
        </p:txBody>
      </p:sp>
      <p:sp>
        <p:nvSpPr>
          <p:cNvPr id="3" name="Content Placeholder 2"/>
          <p:cNvSpPr>
            <a:spLocks noGrp="1"/>
          </p:cNvSpPr>
          <p:nvPr>
            <p:ph idx="1"/>
          </p:nvPr>
        </p:nvSpPr>
        <p:spPr>
          <a:xfrm>
            <a:off x="467544" y="1484784"/>
            <a:ext cx="8229600" cy="4032449"/>
          </a:xfrm>
        </p:spPr>
        <p:txBody>
          <a:bodyPr>
            <a:normAutofit fontScale="92500" lnSpcReduction="20000"/>
          </a:bodyPr>
          <a:lstStyle/>
          <a:p>
            <a:pPr marL="0" indent="0">
              <a:buNone/>
            </a:pPr>
            <a:r>
              <a:rPr lang="en-GB" dirty="0" smtClean="0"/>
              <a:t>What strategies are used to support continuity of learning  between summer and autumn terms?</a:t>
            </a:r>
          </a:p>
          <a:p>
            <a:pPr marL="0" indent="0">
              <a:buNone/>
            </a:pPr>
            <a:endParaRPr lang="en-GB" dirty="0"/>
          </a:p>
          <a:p>
            <a:r>
              <a:rPr lang="en-GB" dirty="0" smtClean="0"/>
              <a:t>Collaborative cross year team planning for first unit of work in September based on assessment of individuals and groups? </a:t>
            </a:r>
            <a:r>
              <a:rPr lang="en-GB" dirty="0" err="1" smtClean="0"/>
              <a:t>Eg</a:t>
            </a:r>
            <a:r>
              <a:rPr lang="en-GB" dirty="0" smtClean="0"/>
              <a:t> YR/ Y1</a:t>
            </a:r>
            <a:endParaRPr lang="en-GB" dirty="0"/>
          </a:p>
          <a:p>
            <a:r>
              <a:rPr lang="en-GB" dirty="0" smtClean="0"/>
              <a:t>Visits to classrooms summer term and revisit autumn term? </a:t>
            </a:r>
            <a:r>
              <a:rPr lang="en-GB" dirty="0" err="1" smtClean="0"/>
              <a:t>Eg</a:t>
            </a:r>
            <a:r>
              <a:rPr lang="en-GB" dirty="0" smtClean="0"/>
              <a:t> Y2/Y3</a:t>
            </a:r>
          </a:p>
          <a:p>
            <a:r>
              <a:rPr lang="en-GB" dirty="0" smtClean="0"/>
              <a:t>Using the same pupil books in autumn term (unless it would be beneficial for some pupils to have a new book)</a:t>
            </a:r>
          </a:p>
          <a:p>
            <a:pPr marL="0" indent="0">
              <a:buNone/>
            </a:pPr>
            <a:endParaRPr lang="en-GB" dirty="0" smtClean="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p:txBody>
      </p:sp>
    </p:spTree>
    <p:extLst>
      <p:ext uri="{BB962C8B-B14F-4D97-AF65-F5344CB8AC3E}">
        <p14:creationId xmlns:p14="http://schemas.microsoft.com/office/powerpoint/2010/main" val="2088522116"/>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Hampshire Assessment Model</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98851802"/>
              </p:ext>
            </p:extLst>
          </p:nvPr>
        </p:nvGraphicFramePr>
        <p:xfrm>
          <a:off x="457200" y="1916113"/>
          <a:ext cx="8229600" cy="3779520"/>
        </p:xfrm>
        <a:graphic>
          <a:graphicData uri="http://schemas.openxmlformats.org/drawingml/2006/table">
            <a:tbl>
              <a:tblPr firstRow="1" bandRow="1">
                <a:tableStyleId>{5C22544A-7EE6-4342-B048-85BDC9FD1C3A}</a:tableStyleId>
              </a:tblPr>
              <a:tblGrid>
                <a:gridCol w="1028700"/>
                <a:gridCol w="1028700"/>
                <a:gridCol w="2057400"/>
                <a:gridCol w="2057400"/>
                <a:gridCol w="2057400"/>
              </a:tblGrid>
              <a:tr h="370840">
                <a:tc gridSpan="2">
                  <a:txBody>
                    <a:bodyPr/>
                    <a:lstStyle/>
                    <a:p>
                      <a:pPr algn="ctr"/>
                      <a:r>
                        <a:rPr lang="en-GB" dirty="0" smtClean="0"/>
                        <a:t>September</a:t>
                      </a:r>
                      <a:r>
                        <a:rPr lang="en-GB" baseline="0" dirty="0" smtClean="0"/>
                        <a:t> to November</a:t>
                      </a:r>
                      <a:endParaRPr lang="en-GB" dirty="0"/>
                    </a:p>
                  </a:txBody>
                  <a:tcPr/>
                </a:tc>
                <a:tc hMerge="1">
                  <a:txBody>
                    <a:bodyPr/>
                    <a:lstStyle/>
                    <a:p>
                      <a:endParaRPr lang="en-GB"/>
                    </a:p>
                  </a:txBody>
                  <a:tcPr/>
                </a:tc>
                <a:tc>
                  <a:txBody>
                    <a:bodyPr/>
                    <a:lstStyle/>
                    <a:p>
                      <a:pPr algn="ctr"/>
                      <a:r>
                        <a:rPr lang="en-GB" dirty="0" smtClean="0"/>
                        <a:t>November to February</a:t>
                      </a:r>
                      <a:endParaRPr lang="en-GB" dirty="0"/>
                    </a:p>
                  </a:txBody>
                  <a:tcPr/>
                </a:tc>
                <a:tc>
                  <a:txBody>
                    <a:bodyPr/>
                    <a:lstStyle/>
                    <a:p>
                      <a:pPr algn="ctr"/>
                      <a:r>
                        <a:rPr lang="en-GB" dirty="0" smtClean="0"/>
                        <a:t>February </a:t>
                      </a:r>
                    </a:p>
                    <a:p>
                      <a:pPr algn="ctr"/>
                      <a:r>
                        <a:rPr lang="en-GB" dirty="0" smtClean="0"/>
                        <a:t>to April</a:t>
                      </a:r>
                      <a:endParaRPr lang="en-GB" dirty="0"/>
                    </a:p>
                  </a:txBody>
                  <a:tcPr/>
                </a:tc>
                <a:tc>
                  <a:txBody>
                    <a:bodyPr/>
                    <a:lstStyle/>
                    <a:p>
                      <a:pPr algn="ctr"/>
                      <a:r>
                        <a:rPr lang="en-GB" dirty="0" smtClean="0"/>
                        <a:t>Summer Term</a:t>
                      </a:r>
                      <a:endParaRPr lang="en-GB" dirty="0"/>
                    </a:p>
                  </a:txBody>
                  <a:tcPr/>
                </a:tc>
              </a:tr>
              <a:tr h="370840">
                <a:tc gridSpan="2">
                  <a:txBody>
                    <a:bodyPr/>
                    <a:lstStyle/>
                    <a:p>
                      <a:endParaRPr lang="en-GB" sz="1400" dirty="0"/>
                    </a:p>
                  </a:txBody>
                  <a:tcPr/>
                </a:tc>
                <a:tc hMerge="1">
                  <a:txBody>
                    <a:bodyPr/>
                    <a:lstStyle/>
                    <a:p>
                      <a:endParaRPr lang="en-GB"/>
                    </a:p>
                  </a:txBody>
                  <a:tcPr/>
                </a:tc>
                <a:tc>
                  <a:txBody>
                    <a:bodyPr/>
                    <a:lstStyle/>
                    <a:p>
                      <a:endParaRPr lang="en-GB"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smtClean="0">
                          <a:solidFill>
                            <a:schemeClr val="bg1"/>
                          </a:solidFill>
                        </a:rPr>
                        <a:t>Phase 3</a:t>
                      </a:r>
                      <a:r>
                        <a:rPr lang="en-GB" sz="1400" baseline="0" dirty="0" smtClean="0">
                          <a:solidFill>
                            <a:schemeClr val="bg1"/>
                          </a:solidFill>
                        </a:rPr>
                        <a:t> </a:t>
                      </a:r>
                      <a:r>
                        <a:rPr lang="en-GB" sz="1400" dirty="0" smtClean="0">
                          <a:solidFill>
                            <a:schemeClr val="bg1"/>
                          </a:solidFill>
                        </a:rPr>
                        <a:t>sufficiently</a:t>
                      </a:r>
                      <a:r>
                        <a:rPr lang="en-GB" sz="1400" baseline="0" dirty="0" smtClean="0">
                          <a:solidFill>
                            <a:schemeClr val="bg1"/>
                          </a:solidFill>
                        </a:rPr>
                        <a:t> secured (</a:t>
                      </a:r>
                      <a:r>
                        <a:rPr lang="en-GB" sz="1400" b="1" baseline="0" dirty="0" smtClean="0">
                          <a:solidFill>
                            <a:schemeClr val="bg1"/>
                          </a:solidFill>
                        </a:rPr>
                        <a:t>APPRENTICE</a:t>
                      </a:r>
                      <a:r>
                        <a:rPr lang="en-GB" sz="1400" baseline="0" dirty="0" smtClean="0">
                          <a:solidFill>
                            <a:schemeClr val="bg1"/>
                          </a:solidFill>
                        </a:rPr>
                        <a:t>)</a:t>
                      </a:r>
                      <a:endParaRPr lang="en-GB" sz="1400" dirty="0" smtClean="0">
                        <a:solidFill>
                          <a:schemeClr val="bg1"/>
                        </a:solidFill>
                      </a:endParaRPr>
                    </a:p>
                  </a:txBody>
                  <a:tcPr>
                    <a:solidFill>
                      <a:srgbClr val="FF0000"/>
                    </a:solidFill>
                  </a:tcPr>
                </a:tc>
                <a:tc>
                  <a:txBody>
                    <a:bodyPr/>
                    <a:lstStyle/>
                    <a:p>
                      <a:pPr algn="ctr"/>
                      <a:r>
                        <a:rPr lang="en-GB" sz="1800" dirty="0" smtClean="0">
                          <a:solidFill>
                            <a:schemeClr val="bg1"/>
                          </a:solidFill>
                        </a:rPr>
                        <a:t>Phase 3</a:t>
                      </a:r>
                    </a:p>
                    <a:p>
                      <a:pPr algn="ctr"/>
                      <a:endParaRPr lang="en-GB" sz="1050" dirty="0" smtClean="0">
                        <a:solidFill>
                          <a:schemeClr val="bg1"/>
                        </a:solidFill>
                      </a:endParaRPr>
                    </a:p>
                    <a:p>
                      <a:pPr algn="ctr"/>
                      <a:r>
                        <a:rPr lang="en-GB" sz="1200" b="1" dirty="0" smtClean="0">
                          <a:solidFill>
                            <a:schemeClr val="bg1"/>
                          </a:solidFill>
                        </a:rPr>
                        <a:t>(COMPETENT</a:t>
                      </a:r>
                      <a:r>
                        <a:rPr lang="en-GB" sz="1200" b="1" baseline="0" dirty="0" smtClean="0">
                          <a:solidFill>
                            <a:schemeClr val="bg1"/>
                          </a:solidFill>
                        </a:rPr>
                        <a:t>/EXPERT)</a:t>
                      </a:r>
                      <a:endParaRPr lang="en-GB" sz="1200" dirty="0">
                        <a:solidFill>
                          <a:schemeClr val="bg1"/>
                        </a:solidFill>
                      </a:endParaRPr>
                    </a:p>
                  </a:txBody>
                  <a:tcPr>
                    <a:solidFill>
                      <a:srgbClr val="FF0000"/>
                    </a:solidFill>
                  </a:tcPr>
                </a:tc>
              </a:tr>
              <a:tr h="370840">
                <a:tc gridSpan="2">
                  <a:txBody>
                    <a:bodyPr/>
                    <a:lstStyle/>
                    <a:p>
                      <a:endParaRPr lang="en-GB" sz="1400" dirty="0"/>
                    </a:p>
                  </a:txBody>
                  <a:tcPr/>
                </a:tc>
                <a:tc hMerge="1">
                  <a:txBody>
                    <a:bodyPr/>
                    <a:lstStyle/>
                    <a:p>
                      <a:endParaRPr lang="en-GB"/>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smtClean="0"/>
                        <a:t>Phase 2 sufficiently</a:t>
                      </a:r>
                      <a:r>
                        <a:rPr lang="en-GB" sz="1400" baseline="0" dirty="0" smtClean="0"/>
                        <a:t> secured (</a:t>
                      </a:r>
                      <a:r>
                        <a:rPr lang="en-GB" sz="1400" b="1" baseline="0" dirty="0" smtClean="0"/>
                        <a:t>APPRENTICE</a:t>
                      </a:r>
                      <a:r>
                        <a:rPr lang="en-GB" sz="1400" baseline="0" dirty="0" smtClean="0"/>
                        <a:t>)</a:t>
                      </a:r>
                      <a:endParaRPr lang="en-GB" sz="1400" dirty="0" smtClean="0"/>
                    </a:p>
                  </a:txBody>
                  <a:tcPr>
                    <a:solidFill>
                      <a:srgbClr val="FFC000"/>
                    </a:solidFill>
                  </a:tcPr>
                </a:tc>
                <a:tc>
                  <a:txBody>
                    <a:bodyPr/>
                    <a:lstStyle/>
                    <a:p>
                      <a:pPr algn="ctr"/>
                      <a:r>
                        <a:rPr lang="en-GB" sz="1600" dirty="0" smtClean="0"/>
                        <a:t>Phase 2</a:t>
                      </a:r>
                    </a:p>
                    <a:p>
                      <a:pPr algn="ctr"/>
                      <a:endParaRPr lang="en-GB" sz="1000" dirty="0" smtClean="0"/>
                    </a:p>
                    <a:p>
                      <a:pPr algn="ctr"/>
                      <a:r>
                        <a:rPr lang="en-GB" sz="1200" b="1" dirty="0" smtClean="0"/>
                        <a:t>(COMPETENT</a:t>
                      </a:r>
                      <a:r>
                        <a:rPr lang="en-GB" sz="1200" b="1" baseline="0" dirty="0" smtClean="0"/>
                        <a:t>/EXPERT)</a:t>
                      </a:r>
                      <a:endParaRPr lang="en-GB" sz="1200" dirty="0"/>
                    </a:p>
                  </a:txBody>
                  <a:tcPr>
                    <a:solidFill>
                      <a:srgbClr val="FFC000"/>
                    </a:solidFill>
                  </a:tcPr>
                </a:tc>
                <a:tc rowSpan="2">
                  <a:txBody>
                    <a:bodyPr/>
                    <a:lstStyle/>
                    <a:p>
                      <a:r>
                        <a:rPr lang="en-GB" sz="1400" b="1" dirty="0" smtClean="0">
                          <a:solidFill>
                            <a:schemeClr val="tx1"/>
                          </a:solidFill>
                        </a:rPr>
                        <a:t>Evidence</a:t>
                      </a:r>
                      <a:r>
                        <a:rPr lang="en-GB" sz="1400" b="1" baseline="0" dirty="0" smtClean="0">
                          <a:solidFill>
                            <a:schemeClr val="tx1"/>
                          </a:solidFill>
                        </a:rPr>
                        <a:t> of:</a:t>
                      </a:r>
                      <a:endParaRPr lang="en-GB" sz="1400" b="1"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Fluency</a:t>
                      </a:r>
                      <a:r>
                        <a:rPr lang="en-GB" sz="1400" dirty="0" smtClean="0">
                          <a:solidFill>
                            <a:schemeClr val="tx1"/>
                          </a:solidFill>
                        </a:rPr>
                        <a:t>?</a:t>
                      </a:r>
                      <a:br>
                        <a:rPr lang="en-GB" sz="1400" dirty="0" smtClean="0">
                          <a:solidFill>
                            <a:schemeClr val="tx1"/>
                          </a:solidFill>
                        </a:rPr>
                      </a:br>
                      <a:endParaRPr lang="en-GB" sz="1400"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Independence</a:t>
                      </a:r>
                      <a:r>
                        <a:rPr lang="en-GB" sz="1400" dirty="0" smtClean="0">
                          <a:solidFill>
                            <a:schemeClr val="tx1"/>
                          </a:solidFill>
                        </a:rPr>
                        <a:t>?</a:t>
                      </a:r>
                      <a:br>
                        <a:rPr lang="en-GB" sz="1400" dirty="0" smtClean="0">
                          <a:solidFill>
                            <a:schemeClr val="tx1"/>
                          </a:solidFill>
                        </a:rPr>
                      </a:br>
                      <a:endParaRPr lang="en-GB" sz="1400"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Resilience</a:t>
                      </a:r>
                      <a:r>
                        <a:rPr lang="en-GB" sz="1400" dirty="0" smtClean="0">
                          <a:solidFill>
                            <a:schemeClr val="tx1"/>
                          </a:solidFill>
                        </a:rPr>
                        <a:t>?</a:t>
                      </a:r>
                    </a:p>
                  </a:txBody>
                  <a:tcPr>
                    <a:solidFill>
                      <a:srgbClr val="00B0F0"/>
                    </a:solidFill>
                  </a:tcPr>
                </a:tc>
              </a:tr>
              <a:tr h="370840">
                <a:tc gridSpan="2">
                  <a:txBody>
                    <a:bodyPr/>
                    <a:lstStyle/>
                    <a:p>
                      <a:pPr algn="ctr"/>
                      <a:r>
                        <a:rPr lang="en-GB" sz="1400" dirty="0" smtClean="0"/>
                        <a:t>Phase 1 sufficiently</a:t>
                      </a:r>
                      <a:r>
                        <a:rPr lang="en-GB" sz="1400" baseline="0" dirty="0" smtClean="0"/>
                        <a:t> secured (</a:t>
                      </a:r>
                      <a:r>
                        <a:rPr lang="en-GB" sz="1400" b="1" baseline="0" dirty="0" smtClean="0"/>
                        <a:t>APPRENTICE</a:t>
                      </a:r>
                      <a:r>
                        <a:rPr lang="en-GB" sz="1400" baseline="0" dirty="0" smtClean="0"/>
                        <a:t>)</a:t>
                      </a:r>
                      <a:endParaRPr lang="en-GB" sz="1400" dirty="0"/>
                    </a:p>
                  </a:txBody>
                  <a:tcPr>
                    <a:solidFill>
                      <a:srgbClr val="92D050"/>
                    </a:solidFill>
                  </a:tcPr>
                </a:tc>
                <a:tc hMerge="1">
                  <a:txBody>
                    <a:bodyPr/>
                    <a:lstStyle/>
                    <a:p>
                      <a:endParaRPr lang="en-GB"/>
                    </a:p>
                  </a:txBody>
                  <a:tcPr/>
                </a:tc>
                <a:tc gridSpan="2">
                  <a:txBody>
                    <a:bodyPr/>
                    <a:lstStyle/>
                    <a:p>
                      <a:pPr algn="ctr"/>
                      <a:r>
                        <a:rPr lang="en-GB" sz="1400" dirty="0" smtClean="0"/>
                        <a:t>Phase 1 </a:t>
                      </a:r>
                    </a:p>
                    <a:p>
                      <a:pPr algn="ctr"/>
                      <a:endParaRPr lang="en-GB" sz="1000" dirty="0" smtClean="0"/>
                    </a:p>
                    <a:p>
                      <a:pPr algn="ctr"/>
                      <a:r>
                        <a:rPr lang="en-GB" sz="1200" b="1" dirty="0" smtClean="0"/>
                        <a:t>(COMPETENT</a:t>
                      </a:r>
                      <a:r>
                        <a:rPr lang="en-GB" sz="1200" b="1" baseline="0" dirty="0" smtClean="0"/>
                        <a:t>/EXPERT)</a:t>
                      </a:r>
                      <a:endParaRPr lang="en-GB" sz="1200" b="1" dirty="0"/>
                    </a:p>
                  </a:txBody>
                  <a:tcPr>
                    <a:solidFill>
                      <a:srgbClr val="92D050"/>
                    </a:solidFill>
                  </a:tcPr>
                </a:tc>
                <a:tc hMerge="1">
                  <a:txBody>
                    <a:bodyPr/>
                    <a:lstStyle/>
                    <a:p>
                      <a:endParaRPr lang="en-GB" sz="1400" dirty="0"/>
                    </a:p>
                  </a:txBody>
                  <a:tcPr/>
                </a:tc>
                <a:tc vMerge="1">
                  <a:txBody>
                    <a:bodyPr/>
                    <a:lstStyle/>
                    <a:p>
                      <a:endParaRPr lang="en-GB" sz="1400" dirty="0"/>
                    </a:p>
                  </a:txBody>
                  <a:tcPr/>
                </a:tc>
              </a:tr>
              <a:tr h="370840">
                <a:tc>
                  <a:txBody>
                    <a:bodyPr/>
                    <a:lstStyle/>
                    <a:p>
                      <a:pPr algn="ctr"/>
                      <a:r>
                        <a:rPr lang="en-GB" sz="1400" dirty="0" smtClean="0"/>
                        <a:t>Previous</a:t>
                      </a:r>
                      <a:r>
                        <a:rPr lang="en-GB" sz="1400" baseline="0" dirty="0" smtClean="0"/>
                        <a:t> </a:t>
                      </a:r>
                      <a:r>
                        <a:rPr lang="en-GB" sz="1400" baseline="0" dirty="0" err="1" smtClean="0"/>
                        <a:t>Yr</a:t>
                      </a:r>
                      <a:r>
                        <a:rPr lang="en-GB" sz="1400" baseline="0" dirty="0" smtClean="0"/>
                        <a:t> Group objectives secured</a:t>
                      </a:r>
                      <a:endParaRPr lang="en-GB" sz="1400" dirty="0"/>
                    </a:p>
                  </a:txBody>
                  <a:tcPr>
                    <a:solidFill>
                      <a:srgbClr val="FFFF00"/>
                    </a:solidFill>
                  </a:tcPr>
                </a:tc>
                <a:tc>
                  <a:txBody>
                    <a:bodyPr/>
                    <a:lstStyle/>
                    <a:p>
                      <a:endParaRPr lang="en-GB" sz="1400" dirty="0"/>
                    </a:p>
                  </a:txBody>
                  <a:tcPr/>
                </a:tc>
                <a:tc>
                  <a:txBody>
                    <a:bodyPr/>
                    <a:lstStyle/>
                    <a:p>
                      <a:endParaRPr lang="en-GB" sz="1400" dirty="0"/>
                    </a:p>
                  </a:txBody>
                  <a:tcPr/>
                </a:tc>
                <a:tc>
                  <a:txBody>
                    <a:bodyPr/>
                    <a:lstStyle/>
                    <a:p>
                      <a:endParaRPr lang="en-GB" sz="1400" dirty="0"/>
                    </a:p>
                  </a:txBody>
                  <a:tcPr/>
                </a:tc>
                <a:tc>
                  <a:txBody>
                    <a:bodyPr/>
                    <a:lstStyle/>
                    <a:p>
                      <a:endParaRPr lang="en-GB" sz="1400" dirty="0"/>
                    </a:p>
                  </a:txBody>
                  <a:tcPr/>
                </a:tc>
              </a:tr>
            </a:tbl>
          </a:graphicData>
        </a:graphic>
      </p:graphicFrame>
      <p:sp>
        <p:nvSpPr>
          <p:cNvPr id="3" name="Left Arrow 2"/>
          <p:cNvSpPr/>
          <p:nvPr/>
        </p:nvSpPr>
        <p:spPr>
          <a:xfrm>
            <a:off x="1835696" y="5085184"/>
            <a:ext cx="2232248" cy="360040"/>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29419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4294967295"/>
          </p:nvPr>
        </p:nvPicPr>
        <p:blipFill>
          <a:blip r:embed="rId3">
            <a:extLst>
              <a:ext uri="{28A0092B-C50C-407E-A947-70E740481C1C}">
                <a14:useLocalDpi xmlns:a14="http://schemas.microsoft.com/office/drawing/2010/main" val="0"/>
              </a:ext>
            </a:extLst>
          </a:blip>
          <a:srcRect/>
          <a:stretch>
            <a:fillRect/>
          </a:stretch>
        </p:blipFill>
        <p:spPr bwMode="auto">
          <a:xfrm>
            <a:off x="2195736" y="1628800"/>
            <a:ext cx="6711950" cy="286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Box 11"/>
          <p:cNvSpPr txBox="1"/>
          <p:nvPr/>
        </p:nvSpPr>
        <p:spPr>
          <a:xfrm>
            <a:off x="107504" y="1605581"/>
            <a:ext cx="2088231" cy="923330"/>
          </a:xfrm>
          <a:prstGeom prst="rect">
            <a:avLst/>
          </a:prstGeom>
          <a:noFill/>
        </p:spPr>
        <p:txBody>
          <a:bodyPr wrap="square" rtlCol="0">
            <a:spAutoFit/>
          </a:bodyPr>
          <a:lstStyle/>
          <a:p>
            <a:pPr algn="ctr"/>
            <a:r>
              <a:rPr lang="en-GB" dirty="0" smtClean="0">
                <a:solidFill>
                  <a:srgbClr val="0070C0"/>
                </a:solidFill>
              </a:rPr>
              <a:t>What pupil information might be needed?</a:t>
            </a:r>
            <a:endParaRPr lang="en-GB" dirty="0">
              <a:solidFill>
                <a:srgbClr val="0070C0"/>
              </a:solidFill>
            </a:endParaRPr>
          </a:p>
        </p:txBody>
      </p:sp>
      <p:sp>
        <p:nvSpPr>
          <p:cNvPr id="8" name="Right Arrow 7"/>
          <p:cNvSpPr/>
          <p:nvPr/>
        </p:nvSpPr>
        <p:spPr>
          <a:xfrm>
            <a:off x="683568" y="2708920"/>
            <a:ext cx="1296144" cy="144016"/>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Right Arrow 13"/>
          <p:cNvSpPr/>
          <p:nvPr/>
        </p:nvSpPr>
        <p:spPr>
          <a:xfrm>
            <a:off x="683568" y="3068960"/>
            <a:ext cx="1296144" cy="144016"/>
          </a:xfrm>
          <a:prstGeom prst="rightArrow">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ight Arrow 14"/>
          <p:cNvSpPr/>
          <p:nvPr/>
        </p:nvSpPr>
        <p:spPr>
          <a:xfrm>
            <a:off x="683568" y="3717032"/>
            <a:ext cx="1296144" cy="144016"/>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29394" y="4581128"/>
            <a:ext cx="9114606" cy="1246495"/>
          </a:xfrm>
          <a:prstGeom prst="rect">
            <a:avLst/>
          </a:prstGeom>
          <a:noFill/>
        </p:spPr>
        <p:txBody>
          <a:bodyPr wrap="square" rtlCol="0">
            <a:spAutoFit/>
          </a:bodyPr>
          <a:lstStyle/>
          <a:p>
            <a:r>
              <a:rPr lang="en-GB" sz="1400" dirty="0" smtClean="0">
                <a:solidFill>
                  <a:srgbClr val="FF0000"/>
                </a:solidFill>
              </a:rPr>
              <a:t>Red Arrow </a:t>
            </a:r>
            <a:r>
              <a:rPr lang="en-GB" sz="1400" dirty="0" smtClean="0"/>
              <a:t>– why is this pupil below in all domains? SEND? External factors? Prioritise particular domains?</a:t>
            </a:r>
          </a:p>
          <a:p>
            <a:endParaRPr lang="en-GB" sz="500" dirty="0"/>
          </a:p>
          <a:p>
            <a:r>
              <a:rPr lang="en-GB" sz="1400" dirty="0" smtClean="0">
                <a:solidFill>
                  <a:srgbClr val="92D050"/>
                </a:solidFill>
              </a:rPr>
              <a:t>Green Arrow </a:t>
            </a:r>
            <a:r>
              <a:rPr lang="en-GB" sz="1400" dirty="0" smtClean="0"/>
              <a:t>– possible anomalies – could you be below in NPV and beyond in others? Granular objective analysis?</a:t>
            </a:r>
          </a:p>
          <a:p>
            <a:endParaRPr lang="en-GB" sz="1400" dirty="0"/>
          </a:p>
          <a:p>
            <a:r>
              <a:rPr lang="en-GB" sz="1400" dirty="0" smtClean="0">
                <a:solidFill>
                  <a:srgbClr val="FFC000"/>
                </a:solidFill>
              </a:rPr>
              <a:t>Orange Arrow </a:t>
            </a:r>
            <a:r>
              <a:rPr lang="en-GB" sz="1400" dirty="0" smtClean="0"/>
              <a:t>– what is the plan to accelerate progress in A+S, Fractions and Geometry? </a:t>
            </a:r>
            <a:endParaRPr lang="en-GB" sz="1400" dirty="0"/>
          </a:p>
        </p:txBody>
      </p:sp>
      <p:sp>
        <p:nvSpPr>
          <p:cNvPr id="18" name="TextBox 17"/>
          <p:cNvSpPr txBox="1"/>
          <p:nvPr/>
        </p:nvSpPr>
        <p:spPr>
          <a:xfrm>
            <a:off x="323528" y="476672"/>
            <a:ext cx="5832648" cy="584775"/>
          </a:xfrm>
          <a:prstGeom prst="rect">
            <a:avLst/>
          </a:prstGeom>
          <a:noFill/>
        </p:spPr>
        <p:txBody>
          <a:bodyPr wrap="square" rtlCol="0">
            <a:spAutoFit/>
          </a:bodyPr>
          <a:lstStyle/>
          <a:p>
            <a:r>
              <a:rPr lang="en-GB" sz="3200" b="1" dirty="0" smtClean="0">
                <a:solidFill>
                  <a:srgbClr val="0070C0"/>
                </a:solidFill>
              </a:rPr>
              <a:t>Analysing individual pupils</a:t>
            </a:r>
            <a:endParaRPr lang="en-GB" sz="3200" b="1" dirty="0">
              <a:solidFill>
                <a:srgbClr val="0070C0"/>
              </a:solidFill>
            </a:endParaRPr>
          </a:p>
        </p:txBody>
      </p:sp>
    </p:spTree>
    <p:extLst>
      <p:ext uri="{BB962C8B-B14F-4D97-AF65-F5344CB8AC3E}">
        <p14:creationId xmlns:p14="http://schemas.microsoft.com/office/powerpoint/2010/main" val="1949964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animBg="1"/>
      <p:bldP spid="14" grpId="0" animBg="1"/>
      <p:bldP spid="15" grpId="0" animBg="1"/>
      <p:bldP spid="13" grpId="0"/>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736" y="1513931"/>
            <a:ext cx="6711950" cy="2865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38153" y="476671"/>
            <a:ext cx="5832648" cy="584775"/>
          </a:xfrm>
          <a:prstGeom prst="rect">
            <a:avLst/>
          </a:prstGeom>
          <a:noFill/>
        </p:spPr>
        <p:txBody>
          <a:bodyPr wrap="square" rtlCol="0">
            <a:spAutoFit/>
          </a:bodyPr>
          <a:lstStyle/>
          <a:p>
            <a:r>
              <a:rPr lang="en-GB" sz="3200" b="1" dirty="0" smtClean="0">
                <a:solidFill>
                  <a:srgbClr val="0070C0"/>
                </a:solidFill>
              </a:rPr>
              <a:t>Analysing domains</a:t>
            </a:r>
            <a:endParaRPr lang="en-GB" sz="3200" b="1" dirty="0">
              <a:solidFill>
                <a:srgbClr val="0070C0"/>
              </a:solidFill>
            </a:endParaRPr>
          </a:p>
        </p:txBody>
      </p:sp>
      <p:sp>
        <p:nvSpPr>
          <p:cNvPr id="5" name="TextBox 4"/>
          <p:cNvSpPr txBox="1"/>
          <p:nvPr/>
        </p:nvSpPr>
        <p:spPr>
          <a:xfrm>
            <a:off x="0" y="2304964"/>
            <a:ext cx="1584176" cy="923330"/>
          </a:xfrm>
          <a:prstGeom prst="rect">
            <a:avLst/>
          </a:prstGeom>
          <a:noFill/>
        </p:spPr>
        <p:txBody>
          <a:bodyPr wrap="square" rtlCol="0">
            <a:spAutoFit/>
          </a:bodyPr>
          <a:lstStyle/>
          <a:p>
            <a:pPr algn="ctr"/>
            <a:r>
              <a:rPr lang="en-GB" dirty="0" smtClean="0"/>
              <a:t>Group teaching for some</a:t>
            </a:r>
            <a:endParaRPr lang="en-GB" dirty="0"/>
          </a:p>
        </p:txBody>
      </p:sp>
      <p:sp>
        <p:nvSpPr>
          <p:cNvPr id="7" name="Up Arrow 6"/>
          <p:cNvSpPr/>
          <p:nvPr/>
        </p:nvSpPr>
        <p:spPr>
          <a:xfrm rot="5400000">
            <a:off x="1690537" y="2480248"/>
            <a:ext cx="360040" cy="57276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031431" y="5254305"/>
            <a:ext cx="2520280" cy="646331"/>
          </a:xfrm>
          <a:prstGeom prst="rect">
            <a:avLst/>
          </a:prstGeom>
          <a:noFill/>
        </p:spPr>
        <p:txBody>
          <a:bodyPr wrap="square" rtlCol="0">
            <a:spAutoFit/>
          </a:bodyPr>
          <a:lstStyle/>
          <a:p>
            <a:pPr algn="ctr"/>
            <a:r>
              <a:rPr lang="en-GB" dirty="0" smtClean="0"/>
              <a:t>Targeted intervention or small group</a:t>
            </a:r>
            <a:endParaRPr lang="en-GB" dirty="0"/>
          </a:p>
        </p:txBody>
      </p:sp>
      <p:sp>
        <p:nvSpPr>
          <p:cNvPr id="9" name="Up Arrow 8"/>
          <p:cNvSpPr/>
          <p:nvPr/>
        </p:nvSpPr>
        <p:spPr>
          <a:xfrm rot="20770798">
            <a:off x="3143330" y="4410042"/>
            <a:ext cx="360040" cy="85176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6-Point Star 9"/>
          <p:cNvSpPr/>
          <p:nvPr/>
        </p:nvSpPr>
        <p:spPr>
          <a:xfrm>
            <a:off x="238153" y="3933056"/>
            <a:ext cx="2417643" cy="2232248"/>
          </a:xfrm>
          <a:prstGeom prst="star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Using all available information</a:t>
            </a:r>
          </a:p>
          <a:p>
            <a:pPr algn="ctr"/>
            <a:endParaRPr lang="en-GB" sz="700" dirty="0"/>
          </a:p>
          <a:p>
            <a:pPr algn="ctr"/>
            <a:r>
              <a:rPr lang="en-GB" sz="1600" dirty="0" smtClean="0"/>
              <a:t>Data rich</a:t>
            </a:r>
            <a:endParaRPr lang="en-GB" sz="1600" dirty="0"/>
          </a:p>
        </p:txBody>
      </p:sp>
      <p:sp>
        <p:nvSpPr>
          <p:cNvPr id="11" name="TextBox 10"/>
          <p:cNvSpPr txBox="1"/>
          <p:nvPr/>
        </p:nvSpPr>
        <p:spPr>
          <a:xfrm>
            <a:off x="5652120" y="4710509"/>
            <a:ext cx="3491880" cy="1200329"/>
          </a:xfrm>
          <a:prstGeom prst="rect">
            <a:avLst/>
          </a:prstGeom>
          <a:noFill/>
        </p:spPr>
        <p:txBody>
          <a:bodyPr wrap="square" rtlCol="0">
            <a:spAutoFit/>
          </a:bodyPr>
          <a:lstStyle/>
          <a:p>
            <a:r>
              <a:rPr lang="en-GB" b="1" dirty="0" smtClean="0"/>
              <a:t>Co-construction linked to transition</a:t>
            </a:r>
          </a:p>
          <a:p>
            <a:pPr marL="285750" indent="-285750">
              <a:buFont typeface="Arial" panose="020B0604020202020204" pitchFamily="34" charset="0"/>
              <a:buChar char="•"/>
            </a:pPr>
            <a:r>
              <a:rPr lang="en-GB" dirty="0" smtClean="0"/>
              <a:t>When analysis is complete…..</a:t>
            </a:r>
            <a:endParaRPr lang="en-GB" dirty="0"/>
          </a:p>
        </p:txBody>
      </p:sp>
      <p:sp>
        <p:nvSpPr>
          <p:cNvPr id="12" name="TextBox 11"/>
          <p:cNvSpPr txBox="1"/>
          <p:nvPr/>
        </p:nvSpPr>
        <p:spPr>
          <a:xfrm>
            <a:off x="4414056" y="620688"/>
            <a:ext cx="2520280" cy="646331"/>
          </a:xfrm>
          <a:prstGeom prst="rect">
            <a:avLst/>
          </a:prstGeom>
          <a:noFill/>
        </p:spPr>
        <p:txBody>
          <a:bodyPr wrap="square" rtlCol="0">
            <a:spAutoFit/>
          </a:bodyPr>
          <a:lstStyle/>
          <a:p>
            <a:pPr algn="ctr"/>
            <a:r>
              <a:rPr lang="en-GB" dirty="0" smtClean="0"/>
              <a:t>Are some domains more ‘fragile’?</a:t>
            </a:r>
            <a:endParaRPr lang="en-GB" dirty="0"/>
          </a:p>
        </p:txBody>
      </p:sp>
    </p:spTree>
    <p:extLst>
      <p:ext uri="{BB962C8B-B14F-4D97-AF65-F5344CB8AC3E}">
        <p14:creationId xmlns:p14="http://schemas.microsoft.com/office/powerpoint/2010/main" val="2263740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down)">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wipe(down)">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wipe(down)">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P spid="8" grpId="0"/>
      <p:bldP spid="9" grpId="0" animBg="1"/>
      <p:bldP spid="10" grpId="0" animBg="1"/>
      <p:bldP spid="11" grpId="0"/>
      <p:bldP spid="12" grpId="0"/>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2127703903"/>
              </p:ext>
            </p:extLst>
          </p:nvPr>
        </p:nvGraphicFramePr>
        <p:xfrm>
          <a:off x="179512" y="-747464"/>
          <a:ext cx="8568952" cy="8064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txBox="1">
            <a:spLocks/>
          </p:cNvSpPr>
          <p:nvPr/>
        </p:nvSpPr>
        <p:spPr>
          <a:xfrm>
            <a:off x="179512" y="274638"/>
            <a:ext cx="6768751" cy="1143000"/>
          </a:xfrm>
          <a:prstGeom prst="rect">
            <a:avLst/>
          </a:prstGeom>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b="1" dirty="0" smtClean="0">
                <a:solidFill>
                  <a:srgbClr val="0070C0"/>
                </a:solidFill>
              </a:rPr>
              <a:t>Utilise the end of year and transition through rich drivers and tasks </a:t>
            </a:r>
            <a:br>
              <a:rPr lang="en-GB" b="1" dirty="0" smtClean="0">
                <a:solidFill>
                  <a:srgbClr val="0070C0"/>
                </a:solidFill>
              </a:rPr>
            </a:br>
            <a:r>
              <a:rPr lang="en-GB" b="1" dirty="0" smtClean="0">
                <a:solidFill>
                  <a:srgbClr val="1F497D"/>
                </a:solidFill>
              </a:rPr>
              <a:t/>
            </a:r>
            <a:br>
              <a:rPr lang="en-GB" b="1" dirty="0" smtClean="0">
                <a:solidFill>
                  <a:srgbClr val="1F497D"/>
                </a:solidFill>
              </a:rPr>
            </a:br>
            <a:endParaRPr lang="en-GB" b="1" dirty="0">
              <a:solidFill>
                <a:srgbClr val="1F497D"/>
              </a:solidFill>
            </a:endParaRPr>
          </a:p>
        </p:txBody>
      </p:sp>
    </p:spTree>
    <p:extLst>
      <p:ext uri="{BB962C8B-B14F-4D97-AF65-F5344CB8AC3E}">
        <p14:creationId xmlns:p14="http://schemas.microsoft.com/office/powerpoint/2010/main" val="307016195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Transition – </a:t>
            </a:r>
            <a:br>
              <a:rPr lang="en-GB" b="1" dirty="0" smtClean="0">
                <a:solidFill>
                  <a:srgbClr val="0070C0"/>
                </a:solidFill>
              </a:rPr>
            </a:br>
            <a:r>
              <a:rPr lang="en-GB" b="1" dirty="0" smtClean="0">
                <a:solidFill>
                  <a:srgbClr val="0070C0"/>
                </a:solidFill>
              </a:rPr>
              <a:t>Collaborative Planning </a:t>
            </a:r>
            <a:endParaRPr lang="en-GB" b="1" dirty="0">
              <a:solidFill>
                <a:srgbClr val="0070C0"/>
              </a:solidFill>
            </a:endParaRPr>
          </a:p>
        </p:txBody>
      </p:sp>
      <p:sp>
        <p:nvSpPr>
          <p:cNvPr id="3" name="Content Placeholder 2"/>
          <p:cNvSpPr>
            <a:spLocks noGrp="1"/>
          </p:cNvSpPr>
          <p:nvPr>
            <p:ph idx="1"/>
          </p:nvPr>
        </p:nvSpPr>
        <p:spPr/>
        <p:txBody>
          <a:bodyPr/>
          <a:lstStyle/>
          <a:p>
            <a:pPr marL="400050" lvl="1" indent="0" algn="ctr">
              <a:buNone/>
            </a:pPr>
            <a:r>
              <a:rPr lang="en-GB" dirty="0"/>
              <a:t>C</a:t>
            </a:r>
            <a:r>
              <a:rPr lang="en-GB" dirty="0" smtClean="0"/>
              <a:t>o-construction of the first learning journey to reinforce known weaknesses and teach to close to gap</a:t>
            </a:r>
            <a:endParaRPr lang="en-GB"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752" y="2564904"/>
            <a:ext cx="4572000" cy="3429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617885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95536" y="476672"/>
            <a:ext cx="8496944" cy="6217087"/>
          </a:xfrm>
          <a:prstGeom prst="rect">
            <a:avLst/>
          </a:prstGeom>
          <a:noFill/>
        </p:spPr>
        <p:txBody>
          <a:bodyPr wrap="square" rtlCol="0">
            <a:spAutoFit/>
          </a:bodyPr>
          <a:lstStyle/>
          <a:p>
            <a:r>
              <a:rPr lang="en-GB" sz="3200" b="1" dirty="0">
                <a:solidFill>
                  <a:srgbClr val="0070C0"/>
                </a:solidFill>
                <a:latin typeface="Arial" panose="020B0604020202020204" pitchFamily="34" charset="0"/>
                <a:ea typeface="+mj-ea"/>
                <a:cs typeface="Arial" panose="020B0604020202020204" pitchFamily="34" charset="0"/>
              </a:rPr>
              <a:t>EXPERT mathematician </a:t>
            </a:r>
            <a:r>
              <a:rPr lang="en-GB" sz="2400" b="1" dirty="0">
                <a:solidFill>
                  <a:srgbClr val="0070C0"/>
                </a:solidFill>
                <a:latin typeface="Arial" panose="020B0604020202020204" pitchFamily="34" charset="0"/>
                <a:ea typeface="+mj-ea"/>
                <a:cs typeface="Arial" panose="020B0604020202020204" pitchFamily="34" charset="0"/>
              </a:rPr>
              <a:t>(end of year) </a:t>
            </a:r>
          </a:p>
          <a:p>
            <a:pPr marL="342900" indent="-342900">
              <a:buFont typeface="Arial" panose="020B0604020202020204" pitchFamily="34" charset="0"/>
              <a:buChar char="•"/>
            </a:pPr>
            <a:r>
              <a:rPr lang="en-GB" sz="1900" dirty="0" smtClean="0">
                <a:solidFill>
                  <a:prstClr val="black"/>
                </a:solidFill>
              </a:rPr>
              <a:t>Pupils </a:t>
            </a:r>
            <a:r>
              <a:rPr lang="en-GB" sz="1900" dirty="0">
                <a:solidFill>
                  <a:prstClr val="black"/>
                </a:solidFill>
              </a:rPr>
              <a:t>can </a:t>
            </a:r>
            <a:r>
              <a:rPr lang="en-GB" sz="1900" b="1" u="sng" dirty="0">
                <a:solidFill>
                  <a:prstClr val="black"/>
                </a:solidFill>
              </a:rPr>
              <a:t>suggest and draw on a range of appropriate models  to represent  a mathematical concept</a:t>
            </a:r>
            <a:r>
              <a:rPr lang="en-GB" sz="1900" dirty="0">
                <a:solidFill>
                  <a:prstClr val="black"/>
                </a:solidFill>
              </a:rPr>
              <a:t>,  or solution including a missing box number sentence</a:t>
            </a:r>
          </a:p>
          <a:p>
            <a:pPr marL="285750" indent="-285750">
              <a:buFont typeface="Arial" panose="020B0604020202020204" pitchFamily="34" charset="0"/>
              <a:buChar char="•"/>
            </a:pPr>
            <a:r>
              <a:rPr lang="en-GB" sz="1900" dirty="0">
                <a:solidFill>
                  <a:prstClr val="black"/>
                </a:solidFill>
              </a:rPr>
              <a:t>Able to </a:t>
            </a:r>
            <a:r>
              <a:rPr lang="en-GB" sz="1900" b="1" u="sng" dirty="0">
                <a:solidFill>
                  <a:prstClr val="black"/>
                </a:solidFill>
              </a:rPr>
              <a:t>talk about their reasoning </a:t>
            </a:r>
            <a:r>
              <a:rPr lang="en-GB" sz="1900" dirty="0">
                <a:solidFill>
                  <a:prstClr val="black"/>
                </a:solidFill>
              </a:rPr>
              <a:t>using </a:t>
            </a:r>
            <a:r>
              <a:rPr lang="en-GB" sz="1900" b="1" u="sng" dirty="0">
                <a:solidFill>
                  <a:prstClr val="black"/>
                </a:solidFill>
              </a:rPr>
              <a:t>accurate vocabulary </a:t>
            </a:r>
            <a:r>
              <a:rPr lang="en-GB" sz="1900" dirty="0">
                <a:solidFill>
                  <a:prstClr val="black"/>
                </a:solidFill>
              </a:rPr>
              <a:t>when engaged in ‘intelligent practice’ tasks</a:t>
            </a:r>
          </a:p>
          <a:p>
            <a:pPr marL="285750" indent="-285750">
              <a:buFont typeface="Arial" panose="020B0604020202020204" pitchFamily="34" charset="0"/>
              <a:buChar char="•"/>
            </a:pPr>
            <a:r>
              <a:rPr lang="en-GB" sz="1900" dirty="0">
                <a:solidFill>
                  <a:prstClr val="black"/>
                </a:solidFill>
              </a:rPr>
              <a:t>Can </a:t>
            </a:r>
            <a:r>
              <a:rPr lang="en-GB" sz="1900" b="1" u="sng" dirty="0">
                <a:solidFill>
                  <a:prstClr val="black"/>
                </a:solidFill>
              </a:rPr>
              <a:t>discuss</a:t>
            </a:r>
            <a:r>
              <a:rPr lang="en-GB" sz="1900" dirty="0">
                <a:solidFill>
                  <a:prstClr val="black"/>
                </a:solidFill>
              </a:rPr>
              <a:t> what is mathematically the </a:t>
            </a:r>
            <a:r>
              <a:rPr lang="en-GB" sz="1900" b="1" u="sng" dirty="0">
                <a:solidFill>
                  <a:prstClr val="black"/>
                </a:solidFill>
              </a:rPr>
              <a:t>same and different about a range of problems</a:t>
            </a:r>
            <a:r>
              <a:rPr lang="en-GB" sz="1900" dirty="0">
                <a:solidFill>
                  <a:prstClr val="black"/>
                </a:solidFill>
              </a:rPr>
              <a:t> because the context is not distracting from the mathematics required.</a:t>
            </a:r>
          </a:p>
          <a:p>
            <a:pPr marL="285750" indent="-285750">
              <a:buFont typeface="Arial" panose="020B0604020202020204" pitchFamily="34" charset="0"/>
              <a:buChar char="•"/>
            </a:pPr>
            <a:r>
              <a:rPr lang="en-GB" sz="1900" dirty="0">
                <a:solidFill>
                  <a:prstClr val="black"/>
                </a:solidFill>
              </a:rPr>
              <a:t>Pupils respond </a:t>
            </a:r>
            <a:r>
              <a:rPr lang="en-GB" sz="1900" b="1" u="sng" dirty="0">
                <a:solidFill>
                  <a:prstClr val="black"/>
                </a:solidFill>
              </a:rPr>
              <a:t>flexibly</a:t>
            </a:r>
            <a:r>
              <a:rPr lang="en-GB" sz="1900" dirty="0">
                <a:solidFill>
                  <a:prstClr val="black"/>
                </a:solidFill>
              </a:rPr>
              <a:t> and with </a:t>
            </a:r>
            <a:r>
              <a:rPr lang="en-GB" sz="1900" b="1" u="sng" dirty="0">
                <a:solidFill>
                  <a:prstClr val="black"/>
                </a:solidFill>
              </a:rPr>
              <a:t>resilience</a:t>
            </a:r>
            <a:r>
              <a:rPr lang="en-GB" sz="1900" dirty="0">
                <a:solidFill>
                  <a:prstClr val="black"/>
                </a:solidFill>
              </a:rPr>
              <a:t> to </a:t>
            </a:r>
            <a:r>
              <a:rPr lang="en-GB" sz="1900" b="1" u="sng" dirty="0">
                <a:solidFill>
                  <a:prstClr val="black"/>
                </a:solidFill>
              </a:rPr>
              <a:t>non- routine problems</a:t>
            </a:r>
          </a:p>
          <a:p>
            <a:pPr marL="285750" indent="-285750">
              <a:buFont typeface="Arial" panose="020B0604020202020204" pitchFamily="34" charset="0"/>
              <a:buChar char="•"/>
            </a:pPr>
            <a:r>
              <a:rPr lang="en-GB" sz="1900" b="1" u="sng" dirty="0">
                <a:solidFill>
                  <a:prstClr val="black"/>
                </a:solidFill>
              </a:rPr>
              <a:t>Make decisions confidently </a:t>
            </a:r>
            <a:r>
              <a:rPr lang="en-GB" sz="1900" dirty="0">
                <a:solidFill>
                  <a:prstClr val="black"/>
                </a:solidFill>
              </a:rPr>
              <a:t>about which calculations could be worked out mentally and which calculations need pencil and paper recording.</a:t>
            </a:r>
          </a:p>
          <a:p>
            <a:pPr marL="285750" indent="-285750">
              <a:buFont typeface="Arial" panose="020B0604020202020204" pitchFamily="34" charset="0"/>
              <a:buChar char="•"/>
            </a:pPr>
            <a:r>
              <a:rPr lang="en-GB" sz="1900" dirty="0">
                <a:solidFill>
                  <a:prstClr val="black"/>
                </a:solidFill>
              </a:rPr>
              <a:t>Pupils able to </a:t>
            </a:r>
            <a:r>
              <a:rPr lang="en-GB" sz="1900" b="1" u="sng" dirty="0">
                <a:solidFill>
                  <a:prstClr val="black"/>
                </a:solidFill>
              </a:rPr>
              <a:t>discuss and illustrate connections </a:t>
            </a:r>
            <a:r>
              <a:rPr lang="en-GB" sz="1900" dirty="0">
                <a:solidFill>
                  <a:prstClr val="black"/>
                </a:solidFill>
              </a:rPr>
              <a:t>between domains of mathematics</a:t>
            </a:r>
          </a:p>
          <a:p>
            <a:pPr marL="285750" indent="-285750">
              <a:buFont typeface="Arial" panose="020B0604020202020204" pitchFamily="34" charset="0"/>
              <a:buChar char="•"/>
            </a:pPr>
            <a:r>
              <a:rPr lang="en-GB" sz="1900" dirty="0">
                <a:solidFill>
                  <a:prstClr val="black"/>
                </a:solidFill>
              </a:rPr>
              <a:t>Pupils can </a:t>
            </a:r>
            <a:r>
              <a:rPr lang="en-GB" sz="1900" b="1" u="sng" dirty="0">
                <a:solidFill>
                  <a:prstClr val="black"/>
                </a:solidFill>
              </a:rPr>
              <a:t>independently use informal and formal notation </a:t>
            </a:r>
            <a:r>
              <a:rPr lang="en-GB" sz="1900" dirty="0">
                <a:solidFill>
                  <a:prstClr val="black"/>
                </a:solidFill>
              </a:rPr>
              <a:t>to share their solutions with peers</a:t>
            </a:r>
          </a:p>
          <a:p>
            <a:pPr marL="285750" indent="-285750">
              <a:buFont typeface="Arial" panose="020B0604020202020204" pitchFamily="34" charset="0"/>
              <a:buChar char="•"/>
            </a:pPr>
            <a:r>
              <a:rPr lang="en-GB" sz="1900" dirty="0">
                <a:solidFill>
                  <a:prstClr val="black"/>
                </a:solidFill>
              </a:rPr>
              <a:t>Pupils </a:t>
            </a:r>
            <a:r>
              <a:rPr lang="en-GB" sz="1900" b="1" u="sng" dirty="0">
                <a:solidFill>
                  <a:prstClr val="black"/>
                </a:solidFill>
              </a:rPr>
              <a:t>independently use  known facts </a:t>
            </a:r>
            <a:r>
              <a:rPr lang="en-GB" sz="1900" dirty="0">
                <a:solidFill>
                  <a:prstClr val="black"/>
                </a:solidFill>
              </a:rPr>
              <a:t>involving all four operations to both simplify calculations and </a:t>
            </a:r>
            <a:r>
              <a:rPr lang="en-GB" sz="1900" b="1" u="sng" dirty="0">
                <a:solidFill>
                  <a:prstClr val="black"/>
                </a:solidFill>
              </a:rPr>
              <a:t>check reasonableness of answers </a:t>
            </a:r>
            <a:r>
              <a:rPr lang="en-GB" sz="1900" dirty="0">
                <a:solidFill>
                  <a:prstClr val="black"/>
                </a:solidFill>
              </a:rPr>
              <a:t>including in the context of measures </a:t>
            </a:r>
          </a:p>
          <a:p>
            <a:endParaRPr lang="en-GB" sz="2400" b="1" dirty="0">
              <a:solidFill>
                <a:srgbClr val="1F497D"/>
              </a:solidFill>
            </a:endParaRPr>
          </a:p>
        </p:txBody>
      </p:sp>
    </p:spTree>
    <p:extLst>
      <p:ext uri="{BB962C8B-B14F-4D97-AF65-F5344CB8AC3E}">
        <p14:creationId xmlns:p14="http://schemas.microsoft.com/office/powerpoint/2010/main" val="1974343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To consider</a:t>
            </a:r>
            <a:r>
              <a:rPr lang="en-GB" b="1" dirty="0" smtClean="0">
                <a:solidFill>
                  <a:srgbClr val="0070C0"/>
                </a:solidFill>
              </a:rPr>
              <a:t>…</a:t>
            </a:r>
            <a:endParaRPr lang="en-GB" b="1" dirty="0">
              <a:solidFill>
                <a:srgbClr val="0070C0"/>
              </a:solidFill>
            </a:endParaRPr>
          </a:p>
        </p:txBody>
      </p:sp>
      <p:sp>
        <p:nvSpPr>
          <p:cNvPr id="3" name="Content Placeholder 2"/>
          <p:cNvSpPr>
            <a:spLocks noGrp="1"/>
          </p:cNvSpPr>
          <p:nvPr>
            <p:ph idx="1"/>
          </p:nvPr>
        </p:nvSpPr>
        <p:spPr>
          <a:xfrm>
            <a:off x="395536" y="1556792"/>
            <a:ext cx="8229600" cy="4032449"/>
          </a:xfrm>
        </p:spPr>
        <p:txBody>
          <a:bodyPr/>
          <a:lstStyle/>
          <a:p>
            <a:pPr marL="0" indent="0">
              <a:buNone/>
            </a:pPr>
            <a:r>
              <a:rPr lang="en-GB" dirty="0" smtClean="0"/>
              <a:t>Have you been developing:</a:t>
            </a:r>
          </a:p>
          <a:p>
            <a:r>
              <a:rPr lang="en-GB" dirty="0" smtClean="0"/>
              <a:t>school portfolios of work for each year group to show what evidence of expert/competent at the end of phase 2 and phase 3 looks like?</a:t>
            </a:r>
          </a:p>
          <a:p>
            <a:r>
              <a:rPr lang="en-GB" dirty="0"/>
              <a:t>c</a:t>
            </a:r>
            <a:r>
              <a:rPr lang="en-GB" dirty="0" smtClean="0"/>
              <a:t>ritical pathway type documents that reflect the school specific curriculum </a:t>
            </a:r>
            <a:r>
              <a:rPr lang="en-GB" smtClean="0"/>
              <a:t>and that </a:t>
            </a:r>
            <a:r>
              <a:rPr lang="en-GB" dirty="0" smtClean="0"/>
              <a:t>are ‘reverse engineered’?</a:t>
            </a:r>
          </a:p>
        </p:txBody>
      </p:sp>
    </p:spTree>
    <p:extLst>
      <p:ext uri="{BB962C8B-B14F-4D97-AF65-F5344CB8AC3E}">
        <p14:creationId xmlns:p14="http://schemas.microsoft.com/office/powerpoint/2010/main" val="277890485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421081"/>
            <a:ext cx="8280919" cy="5386090"/>
          </a:xfrm>
          <a:prstGeom prst="rect">
            <a:avLst/>
          </a:prstGeom>
          <a:noFill/>
        </p:spPr>
        <p:txBody>
          <a:bodyPr wrap="square" rtlCol="0">
            <a:spAutoFit/>
          </a:bodyPr>
          <a:lstStyle/>
          <a:p>
            <a:r>
              <a:rPr lang="en-GB" sz="3200" b="1" dirty="0">
                <a:solidFill>
                  <a:srgbClr val="0070C0"/>
                </a:solidFill>
                <a:latin typeface="Arial" panose="020B0604020202020204" pitchFamily="34" charset="0"/>
                <a:ea typeface="+mj-ea"/>
                <a:cs typeface="Arial" panose="020B0604020202020204" pitchFamily="34" charset="0"/>
              </a:rPr>
              <a:t>EXPERT READER </a:t>
            </a:r>
          </a:p>
          <a:p>
            <a:pPr marL="285750" indent="-285750">
              <a:buFont typeface="Arial" panose="020B0604020202020204" pitchFamily="34" charset="0"/>
              <a:buChar char="•"/>
            </a:pPr>
            <a:r>
              <a:rPr lang="en-GB" sz="2400" dirty="0">
                <a:solidFill>
                  <a:prstClr val="black"/>
                </a:solidFill>
              </a:rPr>
              <a:t>Reads </a:t>
            </a:r>
            <a:r>
              <a:rPr lang="en-GB" sz="2400" b="1" u="sng" dirty="0">
                <a:solidFill>
                  <a:prstClr val="black"/>
                </a:solidFill>
              </a:rPr>
              <a:t>age appropriate texts </a:t>
            </a:r>
            <a:r>
              <a:rPr lang="en-GB" sz="2400" dirty="0">
                <a:solidFill>
                  <a:prstClr val="black"/>
                </a:solidFill>
              </a:rPr>
              <a:t>with increased </a:t>
            </a:r>
            <a:r>
              <a:rPr lang="en-GB" sz="2400" b="1" u="sng" dirty="0">
                <a:solidFill>
                  <a:prstClr val="black"/>
                </a:solidFill>
              </a:rPr>
              <a:t>stamina</a:t>
            </a:r>
          </a:p>
          <a:p>
            <a:pPr marL="285750" indent="-285750">
              <a:buFont typeface="Arial" panose="020B0604020202020204" pitchFamily="34" charset="0"/>
              <a:buChar char="•"/>
            </a:pPr>
            <a:r>
              <a:rPr lang="en-GB" sz="2400" dirty="0" smtClean="0">
                <a:solidFill>
                  <a:prstClr val="black"/>
                </a:solidFill>
              </a:rPr>
              <a:t>Approaches </a:t>
            </a:r>
            <a:r>
              <a:rPr lang="en-GB" sz="2400" dirty="0">
                <a:solidFill>
                  <a:prstClr val="black"/>
                </a:solidFill>
              </a:rPr>
              <a:t>familiar texts with </a:t>
            </a:r>
            <a:r>
              <a:rPr lang="en-GB" sz="2400" b="1" u="sng" dirty="0" smtClean="0">
                <a:solidFill>
                  <a:prstClr val="black"/>
                </a:solidFill>
              </a:rPr>
              <a:t>confidence</a:t>
            </a:r>
            <a:r>
              <a:rPr lang="en-GB" sz="2400" u="sng" dirty="0" smtClean="0">
                <a:solidFill>
                  <a:prstClr val="black"/>
                </a:solidFill>
              </a:rPr>
              <a:t>:</a:t>
            </a:r>
            <a:r>
              <a:rPr lang="en-GB" sz="2400" b="1" u="sng" dirty="0" smtClean="0">
                <a:solidFill>
                  <a:prstClr val="black"/>
                </a:solidFill>
              </a:rPr>
              <a:t> increased </a:t>
            </a:r>
            <a:r>
              <a:rPr lang="en-GB" sz="2400" b="1" u="sng" dirty="0">
                <a:solidFill>
                  <a:prstClr val="black"/>
                </a:solidFill>
              </a:rPr>
              <a:t>fluency </a:t>
            </a:r>
            <a:r>
              <a:rPr lang="en-GB" sz="2400" dirty="0">
                <a:solidFill>
                  <a:prstClr val="black"/>
                </a:solidFill>
              </a:rPr>
              <a:t>aids comprehension and allows them to</a:t>
            </a:r>
            <a:r>
              <a:rPr lang="en-GB" sz="2400" b="1" u="sng" dirty="0">
                <a:solidFill>
                  <a:prstClr val="black"/>
                </a:solidFill>
              </a:rPr>
              <a:t> </a:t>
            </a:r>
            <a:r>
              <a:rPr lang="en-GB" sz="2400" b="1" u="sng" dirty="0" smtClean="0">
                <a:solidFill>
                  <a:prstClr val="black"/>
                </a:solidFill>
              </a:rPr>
              <a:t>self-correct</a:t>
            </a:r>
            <a:endParaRPr lang="en-GB" sz="2400" b="1" u="sng" dirty="0">
              <a:solidFill>
                <a:prstClr val="black"/>
              </a:solidFill>
            </a:endParaRPr>
          </a:p>
          <a:p>
            <a:pPr marL="285750" indent="-285750">
              <a:buFont typeface="Arial" panose="020B0604020202020204" pitchFamily="34" charset="0"/>
              <a:buChar char="•"/>
            </a:pPr>
            <a:r>
              <a:rPr lang="en-GB" sz="2400" dirty="0">
                <a:solidFill>
                  <a:prstClr val="black"/>
                </a:solidFill>
              </a:rPr>
              <a:t>Selects books </a:t>
            </a:r>
            <a:r>
              <a:rPr lang="en-GB" sz="2400" dirty="0" smtClean="0">
                <a:solidFill>
                  <a:prstClr val="black"/>
                </a:solidFill>
              </a:rPr>
              <a:t>independently, </a:t>
            </a:r>
            <a:r>
              <a:rPr lang="en-GB" sz="2400" dirty="0">
                <a:solidFill>
                  <a:prstClr val="black"/>
                </a:solidFill>
              </a:rPr>
              <a:t>reads for pleasure and can use information books and materials for reference </a:t>
            </a:r>
            <a:r>
              <a:rPr lang="en-GB" sz="2400" dirty="0" smtClean="0">
                <a:solidFill>
                  <a:prstClr val="black"/>
                </a:solidFill>
              </a:rPr>
              <a:t>purposes</a:t>
            </a:r>
            <a:endParaRPr lang="en-GB" sz="2400" dirty="0">
              <a:solidFill>
                <a:prstClr val="black"/>
              </a:solidFill>
            </a:endParaRPr>
          </a:p>
          <a:p>
            <a:pPr marL="285750" indent="-285750">
              <a:buFont typeface="Arial" panose="020B0604020202020204" pitchFamily="34" charset="0"/>
              <a:buChar char="•"/>
            </a:pPr>
            <a:r>
              <a:rPr lang="en-GB" sz="2400" b="1" u="sng" dirty="0" smtClean="0">
                <a:solidFill>
                  <a:prstClr val="black"/>
                </a:solidFill>
              </a:rPr>
              <a:t>Understanding of different literary drivers </a:t>
            </a:r>
            <a:r>
              <a:rPr lang="en-GB" sz="2400" dirty="0">
                <a:solidFill>
                  <a:prstClr val="black"/>
                </a:solidFill>
              </a:rPr>
              <a:t>revealed through </a:t>
            </a:r>
            <a:r>
              <a:rPr lang="en-GB" sz="2400" b="1" u="sng" dirty="0">
                <a:solidFill>
                  <a:prstClr val="black"/>
                </a:solidFill>
              </a:rPr>
              <a:t>discussion</a:t>
            </a:r>
            <a:r>
              <a:rPr lang="en-GB" sz="2400" dirty="0">
                <a:solidFill>
                  <a:prstClr val="black"/>
                </a:solidFill>
              </a:rPr>
              <a:t> and </a:t>
            </a:r>
            <a:r>
              <a:rPr lang="en-GB" sz="2400" dirty="0" smtClean="0">
                <a:solidFill>
                  <a:prstClr val="black"/>
                </a:solidFill>
              </a:rPr>
              <a:t>writing</a:t>
            </a:r>
            <a:endParaRPr lang="en-GB" sz="2400" dirty="0">
              <a:solidFill>
                <a:prstClr val="black"/>
              </a:solidFill>
            </a:endParaRPr>
          </a:p>
          <a:p>
            <a:pPr marL="285750" indent="-285750">
              <a:buFont typeface="Arial" panose="020B0604020202020204" pitchFamily="34" charset="0"/>
              <a:buChar char="•"/>
            </a:pPr>
            <a:r>
              <a:rPr lang="en-GB" sz="2400" b="1" u="sng" dirty="0" smtClean="0">
                <a:solidFill>
                  <a:prstClr val="black"/>
                </a:solidFill>
              </a:rPr>
              <a:t>Infers </a:t>
            </a:r>
            <a:r>
              <a:rPr lang="en-GB" sz="2400" b="1" u="sng" dirty="0">
                <a:solidFill>
                  <a:prstClr val="black"/>
                </a:solidFill>
              </a:rPr>
              <a:t>beyond the </a:t>
            </a:r>
            <a:r>
              <a:rPr lang="en-GB" sz="2400" b="1" u="sng" dirty="0" smtClean="0">
                <a:solidFill>
                  <a:prstClr val="black"/>
                </a:solidFill>
              </a:rPr>
              <a:t>literal</a:t>
            </a:r>
            <a:r>
              <a:rPr lang="en-GB" sz="2400" dirty="0" smtClean="0">
                <a:solidFill>
                  <a:prstClr val="black"/>
                </a:solidFill>
              </a:rPr>
              <a:t>; draws on </a:t>
            </a:r>
            <a:r>
              <a:rPr lang="en-GB" sz="2400" b="1" u="sng" dirty="0" smtClean="0">
                <a:solidFill>
                  <a:prstClr val="black"/>
                </a:solidFill>
              </a:rPr>
              <a:t>multiple skills </a:t>
            </a:r>
            <a:r>
              <a:rPr lang="en-GB" sz="2400" b="1" u="sng" dirty="0">
                <a:solidFill>
                  <a:prstClr val="black"/>
                </a:solidFill>
              </a:rPr>
              <a:t>across </a:t>
            </a:r>
            <a:r>
              <a:rPr lang="en-GB" sz="2400" b="1" u="sng" dirty="0" smtClean="0">
                <a:solidFill>
                  <a:prstClr val="black"/>
                </a:solidFill>
              </a:rPr>
              <a:t>domains</a:t>
            </a:r>
          </a:p>
          <a:p>
            <a:pPr marL="285750" indent="-285750">
              <a:buFont typeface="Arial" panose="020B0604020202020204" pitchFamily="34" charset="0"/>
              <a:buChar char="•"/>
            </a:pPr>
            <a:r>
              <a:rPr lang="en-GB" sz="2400" b="1" u="sng" dirty="0" smtClean="0">
                <a:solidFill>
                  <a:prstClr val="black"/>
                </a:solidFill>
              </a:rPr>
              <a:t>Makes links</a:t>
            </a:r>
            <a:r>
              <a:rPr lang="en-GB" sz="2400" dirty="0" smtClean="0">
                <a:solidFill>
                  <a:prstClr val="black"/>
                </a:solidFill>
              </a:rPr>
              <a:t> between texts, experiences and the wider world</a:t>
            </a:r>
            <a:endParaRPr lang="en-GB" sz="2400" dirty="0">
              <a:solidFill>
                <a:prstClr val="black"/>
              </a:solidFill>
            </a:endParaRPr>
          </a:p>
        </p:txBody>
      </p:sp>
    </p:spTree>
    <p:extLst>
      <p:ext uri="{BB962C8B-B14F-4D97-AF65-F5344CB8AC3E}">
        <p14:creationId xmlns:p14="http://schemas.microsoft.com/office/powerpoint/2010/main" val="147366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548680"/>
            <a:ext cx="8136904" cy="4647426"/>
          </a:xfrm>
          <a:prstGeom prst="rect">
            <a:avLst/>
          </a:prstGeom>
          <a:noFill/>
        </p:spPr>
        <p:txBody>
          <a:bodyPr wrap="square" rtlCol="0">
            <a:spAutoFit/>
          </a:bodyPr>
          <a:lstStyle/>
          <a:p>
            <a:r>
              <a:rPr lang="en-GB" sz="3200" b="1" dirty="0">
                <a:solidFill>
                  <a:srgbClr val="0070C0"/>
                </a:solidFill>
                <a:latin typeface="Arial" panose="020B0604020202020204" pitchFamily="34" charset="0"/>
                <a:ea typeface="+mj-ea"/>
                <a:cs typeface="Arial" panose="020B0604020202020204" pitchFamily="34" charset="0"/>
              </a:rPr>
              <a:t>EXPERT WRITER </a:t>
            </a:r>
          </a:p>
          <a:p>
            <a:pPr marL="285750" indent="-285750">
              <a:buFont typeface="Arial" panose="020B0604020202020204" pitchFamily="34" charset="0"/>
              <a:buChar char="•"/>
            </a:pPr>
            <a:r>
              <a:rPr lang="en-GB" sz="2400" dirty="0" smtClean="0">
                <a:solidFill>
                  <a:prstClr val="black"/>
                </a:solidFill>
              </a:rPr>
              <a:t>Uses </a:t>
            </a:r>
            <a:r>
              <a:rPr lang="en-GB" sz="2400" b="1" u="sng" dirty="0">
                <a:solidFill>
                  <a:prstClr val="black"/>
                </a:solidFill>
              </a:rPr>
              <a:t>awareness of intended outcome to drive choices made</a:t>
            </a:r>
          </a:p>
          <a:p>
            <a:pPr marL="285750" indent="-285750">
              <a:buFont typeface="Arial" panose="020B0604020202020204" pitchFamily="34" charset="0"/>
              <a:buChar char="•"/>
            </a:pPr>
            <a:r>
              <a:rPr lang="en-GB" sz="2400" b="1" u="sng" dirty="0">
                <a:solidFill>
                  <a:prstClr val="black"/>
                </a:solidFill>
              </a:rPr>
              <a:t>Choices</a:t>
            </a:r>
            <a:r>
              <a:rPr lang="en-GB" sz="2400" dirty="0">
                <a:solidFill>
                  <a:prstClr val="black"/>
                </a:solidFill>
              </a:rPr>
              <a:t> made when writing are </a:t>
            </a:r>
            <a:r>
              <a:rPr lang="en-GB" sz="2400" b="1" u="sng" dirty="0">
                <a:solidFill>
                  <a:prstClr val="black"/>
                </a:solidFill>
              </a:rPr>
              <a:t>based on the breadth of experience of model texts </a:t>
            </a:r>
            <a:r>
              <a:rPr lang="en-GB" sz="2400" dirty="0">
                <a:solidFill>
                  <a:prstClr val="black"/>
                </a:solidFill>
              </a:rPr>
              <a:t>to date</a:t>
            </a:r>
          </a:p>
          <a:p>
            <a:pPr marL="285750" indent="-285750">
              <a:buFont typeface="Arial" panose="020B0604020202020204" pitchFamily="34" charset="0"/>
              <a:buChar char="•"/>
            </a:pPr>
            <a:r>
              <a:rPr lang="en-GB" sz="2400" dirty="0">
                <a:solidFill>
                  <a:prstClr val="black"/>
                </a:solidFill>
              </a:rPr>
              <a:t>Writing is developed </a:t>
            </a:r>
            <a:r>
              <a:rPr lang="en-GB" sz="2400" b="1" u="sng" dirty="0">
                <a:solidFill>
                  <a:prstClr val="black"/>
                </a:solidFill>
              </a:rPr>
              <a:t>effectively to match the </a:t>
            </a:r>
            <a:r>
              <a:rPr lang="en-GB" sz="2400" b="1" u="sng" dirty="0" smtClean="0">
                <a:solidFill>
                  <a:prstClr val="black"/>
                </a:solidFill>
              </a:rPr>
              <a:t>purpose</a:t>
            </a:r>
          </a:p>
          <a:p>
            <a:pPr marL="285750" indent="-285750">
              <a:buFont typeface="Arial" panose="020B0604020202020204" pitchFamily="34" charset="0"/>
              <a:buChar char="•"/>
            </a:pPr>
            <a:r>
              <a:rPr lang="en-GB" sz="2400" dirty="0">
                <a:solidFill>
                  <a:prstClr val="black"/>
                </a:solidFill>
              </a:rPr>
              <a:t>Can </a:t>
            </a:r>
            <a:r>
              <a:rPr lang="en-GB" sz="2400" b="1" u="sng" dirty="0">
                <a:solidFill>
                  <a:prstClr val="black"/>
                </a:solidFill>
              </a:rPr>
              <a:t>select an appropriate form or genre of writing to effectively communicate </a:t>
            </a:r>
            <a:r>
              <a:rPr lang="en-GB" sz="2400" dirty="0">
                <a:solidFill>
                  <a:prstClr val="black"/>
                </a:solidFill>
              </a:rPr>
              <a:t>in a given </a:t>
            </a:r>
            <a:r>
              <a:rPr lang="en-GB" sz="2400" dirty="0" smtClean="0">
                <a:solidFill>
                  <a:prstClr val="black"/>
                </a:solidFill>
              </a:rPr>
              <a:t>situation</a:t>
            </a:r>
          </a:p>
          <a:p>
            <a:pPr marL="285750" indent="-285750">
              <a:buFont typeface="Arial" panose="020B0604020202020204" pitchFamily="34" charset="0"/>
              <a:buChar char="•"/>
            </a:pPr>
            <a:r>
              <a:rPr lang="en-GB" sz="2400" dirty="0">
                <a:solidFill>
                  <a:prstClr val="black"/>
                </a:solidFill>
              </a:rPr>
              <a:t>Draws upon the </a:t>
            </a:r>
            <a:r>
              <a:rPr lang="en-GB" sz="2400" b="1" u="sng" dirty="0">
                <a:solidFill>
                  <a:prstClr val="black"/>
                </a:solidFill>
              </a:rPr>
              <a:t>range of experiences </a:t>
            </a:r>
            <a:r>
              <a:rPr lang="en-GB" sz="2400" dirty="0">
                <a:solidFill>
                  <a:prstClr val="black"/>
                </a:solidFill>
              </a:rPr>
              <a:t>they have had and </a:t>
            </a:r>
            <a:r>
              <a:rPr lang="en-GB" sz="2400" b="1" u="sng" dirty="0">
                <a:solidFill>
                  <a:prstClr val="black"/>
                </a:solidFill>
              </a:rPr>
              <a:t>makes appropriate word, sentence and whole text level </a:t>
            </a:r>
            <a:r>
              <a:rPr lang="en-GB" sz="2400" b="1" u="sng" dirty="0" smtClean="0">
                <a:solidFill>
                  <a:prstClr val="black"/>
                </a:solidFill>
              </a:rPr>
              <a:t>choices</a:t>
            </a:r>
            <a:r>
              <a:rPr lang="en-GB" sz="2400" dirty="0">
                <a:solidFill>
                  <a:prstClr val="black"/>
                </a:solidFill>
              </a:rPr>
              <a:t>, especially when writing for familiar purposes, genres or forms </a:t>
            </a:r>
          </a:p>
        </p:txBody>
      </p:sp>
      <p:sp>
        <p:nvSpPr>
          <p:cNvPr id="5" name="Rectangle 4"/>
          <p:cNvSpPr/>
          <p:nvPr/>
        </p:nvSpPr>
        <p:spPr>
          <a:xfrm>
            <a:off x="4860032" y="6237892"/>
            <a:ext cx="4572000" cy="430887"/>
          </a:xfrm>
          <a:prstGeom prst="rect">
            <a:avLst/>
          </a:prstGeom>
        </p:spPr>
        <p:txBody>
          <a:bodyPr>
            <a:spAutoFit/>
          </a:bodyPr>
          <a:lstStyle/>
          <a:p>
            <a:r>
              <a:rPr lang="en-GB" sz="1100" dirty="0">
                <a:solidFill>
                  <a:prstClr val="black"/>
                </a:solidFill>
              </a:rPr>
              <a:t>Based on the Dreyfus model </a:t>
            </a:r>
            <a:r>
              <a:rPr lang="en-GB" sz="1100" i="1" dirty="0">
                <a:solidFill>
                  <a:prstClr val="black"/>
                </a:solidFill>
              </a:rPr>
              <a:t>A Five-Stage Model of the Mental Activities Involved in Directed Skill Acquisition’</a:t>
            </a:r>
            <a:endParaRPr lang="en-GB" sz="1100" dirty="0">
              <a:solidFill>
                <a:prstClr val="black"/>
              </a:solidFill>
            </a:endParaRPr>
          </a:p>
        </p:txBody>
      </p:sp>
    </p:spTree>
    <p:extLst>
      <p:ext uri="{BB962C8B-B14F-4D97-AF65-F5344CB8AC3E}">
        <p14:creationId xmlns:p14="http://schemas.microsoft.com/office/powerpoint/2010/main" val="210442132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1640" y="2569230"/>
            <a:ext cx="5821978" cy="707886"/>
          </a:xfrm>
          <a:prstGeom prst="rect">
            <a:avLst/>
          </a:prstGeom>
          <a:noFill/>
        </p:spPr>
        <p:txBody>
          <a:bodyPr wrap="none" rtlCol="0">
            <a:spAutoFit/>
          </a:bodyPr>
          <a:lstStyle/>
          <a:p>
            <a:r>
              <a:rPr lang="en-GB" sz="4000" dirty="0" smtClean="0">
                <a:solidFill>
                  <a:srgbClr val="0070C0"/>
                </a:solidFill>
              </a:rPr>
              <a:t>Implications for Teaching</a:t>
            </a:r>
            <a:endParaRPr lang="en-GB" sz="4000" dirty="0">
              <a:solidFill>
                <a:srgbClr val="0070C0"/>
              </a:solidFill>
            </a:endParaRPr>
          </a:p>
        </p:txBody>
      </p:sp>
    </p:spTree>
    <p:extLst>
      <p:ext uri="{BB962C8B-B14F-4D97-AF65-F5344CB8AC3E}">
        <p14:creationId xmlns:p14="http://schemas.microsoft.com/office/powerpoint/2010/main" val="36845178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196980" y="964199"/>
            <a:ext cx="7850218" cy="2962186"/>
            <a:chOff x="695397" y="717783"/>
            <a:chExt cx="10879563" cy="5047930"/>
          </a:xfrm>
        </p:grpSpPr>
        <p:sp>
          <p:nvSpPr>
            <p:cNvPr id="9" name="Right Triangle 8"/>
            <p:cNvSpPr/>
            <p:nvPr/>
          </p:nvSpPr>
          <p:spPr>
            <a:xfrm>
              <a:off x="1461957" y="941558"/>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95397" y="717783"/>
              <a:ext cx="10879563" cy="5047930"/>
              <a:chOff x="695397" y="717783"/>
              <a:chExt cx="10879563"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noFill/>
            </p:spPr>
            <p:txBody>
              <a:bodyPr wrap="square" rtlCol="0">
                <a:spAutoFit/>
              </a:bodyPr>
              <a:lstStyle/>
              <a:p>
                <a:r>
                  <a:rPr lang="en-GB" sz="2400" b="1" dirty="0" smtClean="0">
                    <a:solidFill>
                      <a:srgbClr val="FF0000"/>
                    </a:solidFill>
                  </a:rPr>
                  <a:t>Level of Support</a:t>
                </a:r>
                <a:endParaRPr lang="en-GB" sz="2400" b="1" dirty="0">
                  <a:solidFill>
                    <a:srgbClr val="FF0000"/>
                  </a:solidFill>
                </a:endParaRPr>
              </a:p>
            </p:txBody>
          </p:sp>
        </p:grpSp>
      </p:grpSp>
      <p:grpSp>
        <p:nvGrpSpPr>
          <p:cNvPr id="20" name="Group 19"/>
          <p:cNvGrpSpPr/>
          <p:nvPr/>
        </p:nvGrpSpPr>
        <p:grpSpPr>
          <a:xfrm>
            <a:off x="557864" y="627233"/>
            <a:ext cx="3942127" cy="673932"/>
            <a:chOff x="712473" y="1119969"/>
            <a:chExt cx="3942127"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smtClean="0">
                  <a:solidFill>
                    <a:schemeClr val="bg1"/>
                  </a:solidFill>
                </a:rPr>
                <a:t>Teacher instructs</a:t>
              </a:r>
              <a:endParaRPr lang="en-US" dirty="0">
                <a:solidFill>
                  <a:schemeClr val="bg1"/>
                </a:solidFill>
              </a:endParaRPr>
            </a:p>
          </p:txBody>
        </p:sp>
        <p:sp>
          <p:nvSpPr>
            <p:cNvPr id="3" name="TextBox 2"/>
            <p:cNvSpPr txBox="1"/>
            <p:nvPr/>
          </p:nvSpPr>
          <p:spPr>
            <a:xfrm>
              <a:off x="1943707" y="1119969"/>
              <a:ext cx="2710893" cy="369332"/>
            </a:xfrm>
            <a:prstGeom prst="rect">
              <a:avLst/>
            </a:prstGeom>
            <a:solidFill>
              <a:srgbClr val="66FF99"/>
            </a:solidFill>
          </p:spPr>
          <p:txBody>
            <a:bodyPr wrap="square" rtlCol="0">
              <a:spAutoFit/>
            </a:bodyPr>
            <a:lstStyle/>
            <a:p>
              <a:pPr algn="ctr"/>
              <a:r>
                <a:rPr lang="en-GB" dirty="0" smtClean="0"/>
                <a:t>Learners are dependent</a:t>
              </a:r>
              <a:endParaRPr lang="en-US" dirty="0"/>
            </a:p>
          </p:txBody>
        </p:sp>
      </p:grpSp>
      <p:grpSp>
        <p:nvGrpSpPr>
          <p:cNvPr id="21" name="Group 20"/>
          <p:cNvGrpSpPr/>
          <p:nvPr/>
        </p:nvGrpSpPr>
        <p:grpSpPr>
          <a:xfrm>
            <a:off x="2381703" y="1408898"/>
            <a:ext cx="3972044" cy="649277"/>
            <a:chOff x="2156809" y="1802708"/>
            <a:chExt cx="3972044"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a:solidFill>
                    <a:schemeClr val="bg1"/>
                  </a:solidFill>
                </a:rPr>
                <a:t>Teacher guides</a:t>
              </a:r>
              <a:endParaRPr lang="en-US" dirty="0">
                <a:solidFill>
                  <a:schemeClr val="bg1"/>
                </a:solidFill>
              </a:endParaRPr>
            </a:p>
          </p:txBody>
        </p:sp>
        <p:sp>
          <p:nvSpPr>
            <p:cNvPr id="17" name="TextBox 16"/>
            <p:cNvSpPr txBox="1"/>
            <p:nvPr/>
          </p:nvSpPr>
          <p:spPr>
            <a:xfrm>
              <a:off x="3275856" y="1802708"/>
              <a:ext cx="2852997" cy="369332"/>
            </a:xfrm>
            <a:prstGeom prst="rect">
              <a:avLst/>
            </a:prstGeom>
            <a:solidFill>
              <a:srgbClr val="66FF99"/>
            </a:solidFill>
          </p:spPr>
          <p:txBody>
            <a:bodyPr wrap="square" rtlCol="0">
              <a:spAutoFit/>
            </a:bodyPr>
            <a:lstStyle/>
            <a:p>
              <a:pPr algn="ctr"/>
              <a:r>
                <a:rPr lang="en-GB" dirty="0" smtClean="0"/>
                <a:t>Learners are responsible</a:t>
              </a:r>
              <a:endParaRPr lang="en-US" dirty="0"/>
            </a:p>
          </p:txBody>
        </p:sp>
      </p:grpSp>
      <p:grpSp>
        <p:nvGrpSpPr>
          <p:cNvPr id="22" name="Group 21"/>
          <p:cNvGrpSpPr/>
          <p:nvPr/>
        </p:nvGrpSpPr>
        <p:grpSpPr>
          <a:xfrm>
            <a:off x="4332843" y="2190006"/>
            <a:ext cx="4199597" cy="678946"/>
            <a:chOff x="4004610" y="2505061"/>
            <a:chExt cx="4199597" cy="67894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a:solidFill>
                    <a:schemeClr val="bg1"/>
                  </a:solidFill>
                </a:rPr>
                <a:t>Teacher facilitates</a:t>
              </a:r>
              <a:endParaRPr lang="en-US" dirty="0">
                <a:solidFill>
                  <a:schemeClr val="bg1"/>
                </a:solidFill>
              </a:endParaRPr>
            </a:p>
          </p:txBody>
        </p:sp>
        <p:sp>
          <p:nvSpPr>
            <p:cNvPr id="18" name="TextBox 17"/>
            <p:cNvSpPr txBox="1"/>
            <p:nvPr/>
          </p:nvSpPr>
          <p:spPr>
            <a:xfrm>
              <a:off x="5216977" y="2505061"/>
              <a:ext cx="2987230" cy="369332"/>
            </a:xfrm>
            <a:prstGeom prst="rect">
              <a:avLst/>
            </a:prstGeom>
            <a:solidFill>
              <a:srgbClr val="66FF99"/>
            </a:solidFill>
          </p:spPr>
          <p:txBody>
            <a:bodyPr wrap="square" rtlCol="0">
              <a:spAutoFit/>
            </a:bodyPr>
            <a:lstStyle/>
            <a:p>
              <a:pPr algn="ctr"/>
              <a:r>
                <a:rPr lang="en-GB" dirty="0" smtClean="0"/>
                <a:t>Learners are resourceful</a:t>
              </a:r>
              <a:endParaRPr lang="en-US" dirty="0"/>
            </a:p>
          </p:txBody>
        </p:sp>
      </p:grpSp>
      <p:grpSp>
        <p:nvGrpSpPr>
          <p:cNvPr id="23" name="Group 22"/>
          <p:cNvGrpSpPr/>
          <p:nvPr/>
        </p:nvGrpSpPr>
        <p:grpSpPr>
          <a:xfrm>
            <a:off x="6156177" y="2953554"/>
            <a:ext cx="2987823" cy="688329"/>
            <a:chOff x="6038439" y="3297719"/>
            <a:chExt cx="2766156" cy="688329"/>
          </a:xfrm>
        </p:grpSpPr>
        <p:sp>
          <p:nvSpPr>
            <p:cNvPr id="15" name="TextBox 14"/>
            <p:cNvSpPr txBox="1"/>
            <p:nvPr/>
          </p:nvSpPr>
          <p:spPr>
            <a:xfrm>
              <a:off x="6038439" y="3616716"/>
              <a:ext cx="2020905" cy="369332"/>
            </a:xfrm>
            <a:prstGeom prst="rect">
              <a:avLst/>
            </a:prstGeom>
            <a:solidFill>
              <a:srgbClr val="0066FF"/>
            </a:solidFill>
          </p:spPr>
          <p:txBody>
            <a:bodyPr wrap="square" rtlCol="0">
              <a:spAutoFit/>
            </a:bodyPr>
            <a:lstStyle/>
            <a:p>
              <a:pPr algn="ctr"/>
              <a:r>
                <a:rPr lang="en-GB" dirty="0">
                  <a:solidFill>
                    <a:schemeClr val="bg1"/>
                  </a:solidFill>
                </a:rPr>
                <a:t>Teacher consults</a:t>
              </a:r>
              <a:endParaRPr lang="en-US" dirty="0">
                <a:solidFill>
                  <a:schemeClr val="bg1"/>
                </a:solidFill>
              </a:endParaRPr>
            </a:p>
          </p:txBody>
        </p:sp>
        <p:sp>
          <p:nvSpPr>
            <p:cNvPr id="19" name="TextBox 18"/>
            <p:cNvSpPr txBox="1"/>
            <p:nvPr/>
          </p:nvSpPr>
          <p:spPr>
            <a:xfrm>
              <a:off x="6494564" y="3297719"/>
              <a:ext cx="2310031" cy="369332"/>
            </a:xfrm>
            <a:prstGeom prst="rect">
              <a:avLst/>
            </a:prstGeom>
            <a:solidFill>
              <a:srgbClr val="66FF99"/>
            </a:solidFill>
          </p:spPr>
          <p:txBody>
            <a:bodyPr wrap="square" rtlCol="0">
              <a:spAutoFit/>
            </a:bodyPr>
            <a:lstStyle/>
            <a:p>
              <a:pPr algn="ctr"/>
              <a:r>
                <a:rPr lang="en-GB" dirty="0" smtClean="0"/>
                <a:t>Learners are creative</a:t>
              </a:r>
              <a:endParaRPr lang="en-US" dirty="0"/>
            </a:p>
          </p:txBody>
        </p:sp>
      </p:grpSp>
      <p:sp>
        <p:nvSpPr>
          <p:cNvPr id="24" name="TextBox 23"/>
          <p:cNvSpPr txBox="1"/>
          <p:nvPr/>
        </p:nvSpPr>
        <p:spPr>
          <a:xfrm>
            <a:off x="7020273" y="4005064"/>
            <a:ext cx="2088660" cy="400110"/>
          </a:xfrm>
          <a:prstGeom prst="rect">
            <a:avLst/>
          </a:prstGeom>
          <a:noFill/>
        </p:spPr>
        <p:txBody>
          <a:bodyPr wrap="square" rtlCol="0">
            <a:spAutoFit/>
          </a:bodyPr>
          <a:lstStyle/>
          <a:p>
            <a:r>
              <a:rPr lang="en-GB" sz="2000" b="1" dirty="0" smtClean="0">
                <a:solidFill>
                  <a:srgbClr val="FF0000"/>
                </a:solidFill>
              </a:rPr>
              <a:t>Academic year</a:t>
            </a:r>
            <a:endParaRPr lang="en-GB" sz="2000" b="1" dirty="0">
              <a:solidFill>
                <a:srgbClr val="FF0000"/>
              </a:solidFill>
            </a:endParaRPr>
          </a:p>
        </p:txBody>
      </p:sp>
      <p:grpSp>
        <p:nvGrpSpPr>
          <p:cNvPr id="39" name="Group 38"/>
          <p:cNvGrpSpPr/>
          <p:nvPr/>
        </p:nvGrpSpPr>
        <p:grpSpPr>
          <a:xfrm>
            <a:off x="-136997" y="3592752"/>
            <a:ext cx="6213714" cy="2543591"/>
            <a:chOff x="2069691" y="3697537"/>
            <a:chExt cx="6213714" cy="2543591"/>
          </a:xfrm>
        </p:grpSpPr>
        <p:cxnSp>
          <p:nvCxnSpPr>
            <p:cNvPr id="40" name="Straight Connector 39"/>
            <p:cNvCxnSpPr/>
            <p:nvPr/>
          </p:nvCxnSpPr>
          <p:spPr>
            <a:xfrm>
              <a:off x="2069691" y="4982754"/>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145124" y="4971869"/>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214264" y="496179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6200000">
              <a:off x="2641114" y="4738407"/>
              <a:ext cx="2528513" cy="46692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44" name="TextBox 43"/>
            <p:cNvSpPr txBox="1"/>
            <p:nvPr/>
          </p:nvSpPr>
          <p:spPr>
            <a:xfrm rot="16200000">
              <a:off x="4716546" y="4743410"/>
              <a:ext cx="2528513" cy="466923"/>
            </a:xfrm>
            <a:prstGeom prst="rect">
              <a:avLst/>
            </a:prstGeom>
            <a:solidFill>
              <a:srgbClr val="ECA07E"/>
            </a:solidFill>
            <a:ln>
              <a:solidFill>
                <a:schemeClr val="accent1">
                  <a:lumMod val="75000"/>
                </a:schemeClr>
              </a:solidFill>
            </a:ln>
          </p:spPr>
          <p:txBody>
            <a:bodyPr wrap="square" rtlCol="0">
              <a:spAutoFit/>
            </a:bodyPr>
            <a:lstStyle/>
            <a:p>
              <a:pPr algn="ctr"/>
              <a:r>
                <a:rPr lang="en-GB" sz="2400" dirty="0"/>
                <a:t>Competent</a:t>
              </a:r>
            </a:p>
          </p:txBody>
        </p:sp>
        <p:sp>
          <p:nvSpPr>
            <p:cNvPr id="45" name="TextBox 44"/>
            <p:cNvSpPr txBox="1"/>
            <p:nvPr/>
          </p:nvSpPr>
          <p:spPr>
            <a:xfrm rot="16200000">
              <a:off x="6785687" y="4728332"/>
              <a:ext cx="2528513" cy="466923"/>
            </a:xfrm>
            <a:prstGeom prst="rect">
              <a:avLst/>
            </a:prstGeom>
            <a:solidFill>
              <a:srgbClr val="BCA4B9"/>
            </a:solidFill>
            <a:ln>
              <a:solidFill>
                <a:schemeClr val="accent1">
                  <a:lumMod val="75000"/>
                </a:schemeClr>
              </a:solidFill>
            </a:ln>
          </p:spPr>
          <p:txBody>
            <a:bodyPr wrap="square" rtlCol="0">
              <a:spAutoFit/>
            </a:bodyPr>
            <a:lstStyle/>
            <a:p>
              <a:pPr algn="ctr"/>
              <a:r>
                <a:rPr lang="en-GB" sz="2400" dirty="0"/>
                <a:t>Expert</a:t>
              </a:r>
            </a:p>
          </p:txBody>
        </p:sp>
      </p:grpSp>
      <p:sp>
        <p:nvSpPr>
          <p:cNvPr id="4" name="Rectangle 3"/>
          <p:cNvSpPr/>
          <p:nvPr/>
        </p:nvSpPr>
        <p:spPr>
          <a:xfrm>
            <a:off x="6377751" y="4405174"/>
            <a:ext cx="2641310" cy="2308324"/>
          </a:xfrm>
          <a:prstGeom prst="rect">
            <a:avLst/>
          </a:prstGeom>
          <a:solidFill>
            <a:srgbClr val="FFFF00"/>
          </a:solidFill>
        </p:spPr>
        <p:txBody>
          <a:bodyPr wrap="square">
            <a:spAutoFit/>
          </a:bodyPr>
          <a:lstStyle/>
          <a:p>
            <a:r>
              <a:rPr lang="en-GB" b="1" dirty="0"/>
              <a:t>‘A MODEL’ – The journey to Mastering EOY expectations</a:t>
            </a:r>
          </a:p>
          <a:p>
            <a:r>
              <a:rPr lang="en-GB" b="1" dirty="0"/>
              <a:t>Building independence and resilience, by removing the scaffolding over time</a:t>
            </a:r>
          </a:p>
        </p:txBody>
      </p:sp>
      <p:grpSp>
        <p:nvGrpSpPr>
          <p:cNvPr id="33" name="Group 32"/>
          <p:cNvGrpSpPr/>
          <p:nvPr/>
        </p:nvGrpSpPr>
        <p:grpSpPr>
          <a:xfrm>
            <a:off x="932312" y="2877382"/>
            <a:ext cx="5399468" cy="732883"/>
            <a:chOff x="2446986" y="2435542"/>
            <a:chExt cx="7199290" cy="732883"/>
          </a:xfrm>
        </p:grpSpPr>
        <p:sp>
          <p:nvSpPr>
            <p:cNvPr id="34" name="Right Arrow 33"/>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2734065" y="2522094"/>
              <a:ext cx="5915595" cy="646331"/>
            </a:xfrm>
            <a:prstGeom prst="rect">
              <a:avLst/>
            </a:prstGeom>
            <a:noFill/>
            <a:ln w="25400">
              <a:noFill/>
            </a:ln>
          </p:spPr>
          <p:txBody>
            <a:bodyPr wrap="square" rtlCol="0">
              <a:spAutoFit/>
            </a:bodyPr>
            <a:lstStyle/>
            <a:p>
              <a:pPr algn="ctr"/>
              <a:r>
                <a:rPr lang="en-GB" b="1" dirty="0" smtClean="0">
                  <a:solidFill>
                    <a:schemeClr val="bg1"/>
                  </a:solidFill>
                </a:rPr>
                <a:t>Precise learning objectives are used  to ensure focus is clear</a:t>
              </a:r>
              <a:endParaRPr lang="en-GB" b="1" dirty="0">
                <a:solidFill>
                  <a:schemeClr val="bg1"/>
                </a:solidFill>
              </a:endParaRPr>
            </a:p>
          </p:txBody>
        </p:sp>
      </p:grpSp>
    </p:spTree>
    <p:extLst>
      <p:ext uri="{BB962C8B-B14F-4D97-AF65-F5344CB8AC3E}">
        <p14:creationId xmlns:p14="http://schemas.microsoft.com/office/powerpoint/2010/main" val="41085394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0-#ppt_w/2"/>
                                          </p:val>
                                        </p:tav>
                                        <p:tav tm="100000">
                                          <p:val>
                                            <p:strVal val="#ppt_x"/>
                                          </p:val>
                                        </p:tav>
                                      </p:tavLst>
                                    </p:anim>
                                    <p:anim calcmode="lin" valueType="num">
                                      <p:cBhvr additive="base">
                                        <p:cTn id="30"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332656"/>
            <a:ext cx="7282637" cy="1143000"/>
          </a:xfrm>
        </p:spPr>
        <p:txBody>
          <a:bodyPr/>
          <a:lstStyle/>
          <a:p>
            <a:r>
              <a:rPr lang="en-GB" sz="2800" b="1" dirty="0" smtClean="0">
                <a:solidFill>
                  <a:srgbClr val="0070C0"/>
                </a:solidFill>
              </a:rPr>
              <a:t>Managing the difference in the role of </a:t>
            </a:r>
            <a:br>
              <a:rPr lang="en-GB" sz="2800" b="1" dirty="0" smtClean="0">
                <a:solidFill>
                  <a:srgbClr val="0070C0"/>
                </a:solidFill>
              </a:rPr>
            </a:br>
            <a:r>
              <a:rPr lang="en-GB" sz="2800" b="1" dirty="0" smtClean="0">
                <a:solidFill>
                  <a:srgbClr val="0070C0"/>
                </a:solidFill>
              </a:rPr>
              <a:t>the teacher – task design for children to show resourcefulness</a:t>
            </a:r>
            <a:endParaRPr lang="en-GB" sz="2800" b="1" dirty="0">
              <a:solidFill>
                <a:srgbClr val="0070C0"/>
              </a:solidFill>
            </a:endParaRPr>
          </a:p>
        </p:txBody>
      </p:sp>
      <p:sp>
        <p:nvSpPr>
          <p:cNvPr id="3" name="Content Placeholder 2"/>
          <p:cNvSpPr>
            <a:spLocks noGrp="1"/>
          </p:cNvSpPr>
          <p:nvPr>
            <p:ph idx="1"/>
          </p:nvPr>
        </p:nvSpPr>
        <p:spPr>
          <a:xfrm>
            <a:off x="395536" y="1556792"/>
            <a:ext cx="8229600" cy="4464496"/>
          </a:xfrm>
        </p:spPr>
        <p:txBody>
          <a:bodyPr>
            <a:normAutofit/>
          </a:bodyPr>
          <a:lstStyle/>
          <a:p>
            <a:pPr marL="0" indent="0">
              <a:buNone/>
            </a:pPr>
            <a:r>
              <a:rPr lang="en-GB" dirty="0" smtClean="0"/>
              <a:t>You may need to return to a model of learning to help your staff have a better understanding of how to design tasks for evidence of expert.</a:t>
            </a:r>
          </a:p>
          <a:p>
            <a:pPr marL="0" indent="0">
              <a:buNone/>
            </a:pPr>
            <a:endParaRPr lang="en-GB" dirty="0"/>
          </a:p>
          <a:p>
            <a:pPr marL="0" indent="0">
              <a:buNone/>
            </a:pPr>
            <a:endParaRPr lang="en-GB" dirty="0" smtClean="0"/>
          </a:p>
          <a:p>
            <a:pPr marL="0" indent="0">
              <a:buNone/>
            </a:pPr>
            <a:endParaRPr lang="en-GB" dirty="0"/>
          </a:p>
          <a:p>
            <a:pPr marL="0" indent="0">
              <a:buNone/>
            </a:pPr>
            <a:endParaRPr lang="en-GB" dirty="0" smtClean="0"/>
          </a:p>
          <a:p>
            <a:pPr marL="0" indent="0">
              <a:buNone/>
            </a:pPr>
            <a:endParaRPr lang="en-GB" dirty="0"/>
          </a:p>
          <a:p>
            <a:pPr marL="0" indent="0">
              <a:buNone/>
            </a:pPr>
            <a:r>
              <a:rPr lang="en-GB" dirty="0" smtClean="0"/>
              <a:t>Which model does your school use and how?</a:t>
            </a:r>
          </a:p>
          <a:p>
            <a:pPr marL="0" indent="0">
              <a:buNone/>
            </a:pPr>
            <a:endParaRPr lang="en-GB" dirty="0"/>
          </a:p>
          <a:p>
            <a:pPr marL="0" indent="0">
              <a:buNone/>
            </a:pPr>
            <a:endParaRPr lang="en-GB"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43532" t="25710" r="28437" b="28267"/>
          <a:stretch/>
        </p:blipFill>
        <p:spPr bwMode="auto">
          <a:xfrm>
            <a:off x="611560" y="3068960"/>
            <a:ext cx="2431473" cy="2244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3033" y="3152296"/>
            <a:ext cx="3338850" cy="2077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0731" y="2605205"/>
            <a:ext cx="2738214" cy="270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754320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Managing the difference in the role of the teacher - facilitator</a:t>
            </a:r>
            <a:endParaRPr lang="en-GB" b="1" dirty="0">
              <a:solidFill>
                <a:srgbClr val="0070C0"/>
              </a:solidFill>
            </a:endParaRPr>
          </a:p>
        </p:txBody>
      </p:sp>
      <p:sp>
        <p:nvSpPr>
          <p:cNvPr id="3" name="Content Placeholder 2"/>
          <p:cNvSpPr>
            <a:spLocks noGrp="1"/>
          </p:cNvSpPr>
          <p:nvPr>
            <p:ph idx="1"/>
          </p:nvPr>
        </p:nvSpPr>
        <p:spPr>
          <a:xfrm>
            <a:off x="467544" y="1772816"/>
            <a:ext cx="8229600" cy="4032449"/>
          </a:xfrm>
        </p:spPr>
        <p:txBody>
          <a:bodyPr>
            <a:normAutofit/>
          </a:bodyPr>
          <a:lstStyle/>
          <a:p>
            <a:pPr marL="0" indent="0">
              <a:buNone/>
            </a:pPr>
            <a:r>
              <a:rPr lang="en-GB" dirty="0" smtClean="0"/>
              <a:t>You may need to return to a model to help your staff have a better understanding of classroom management in the final phase of the year. Which groups of children need instruction? Which need guiding? Which need facilitating?</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4178792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467545" y="1412776"/>
            <a:ext cx="8229600" cy="504057"/>
          </a:xfrm>
        </p:spPr>
        <p:txBody>
          <a:bodyPr>
            <a:normAutofit lnSpcReduction="10000"/>
          </a:bodyPr>
          <a:lstStyle/>
          <a:p>
            <a:r>
              <a:rPr lang="en-GB" dirty="0" smtClean="0">
                <a:solidFill>
                  <a:schemeClr val="tx2"/>
                </a:solidFill>
              </a:rPr>
              <a:t>Split inputs</a:t>
            </a:r>
            <a:endParaRPr lang="en-GB" dirty="0">
              <a:solidFill>
                <a:schemeClr val="tx2"/>
              </a:solidFill>
            </a:endParaRPr>
          </a:p>
        </p:txBody>
      </p:sp>
      <p:sp>
        <p:nvSpPr>
          <p:cNvPr id="7" name="Right Arrow Callout 6"/>
          <p:cNvSpPr/>
          <p:nvPr/>
        </p:nvSpPr>
        <p:spPr>
          <a:xfrm>
            <a:off x="467545" y="2204864"/>
            <a:ext cx="1152128" cy="3744416"/>
          </a:xfrm>
          <a:prstGeom prst="rightArrowCallout">
            <a:avLst>
              <a:gd name="adj1" fmla="val 72620"/>
              <a:gd name="adj2" fmla="val 116271"/>
              <a:gd name="adj3" fmla="val 25000"/>
              <a:gd name="adj4" fmla="val 64977"/>
            </a:avLst>
          </a:prstGeom>
          <a:no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sysClr val="windowText" lastClr="000000"/>
                </a:solidFill>
              </a:rPr>
              <a:t>Prior assessment</a:t>
            </a:r>
          </a:p>
        </p:txBody>
      </p:sp>
      <p:sp>
        <p:nvSpPr>
          <p:cNvPr id="8" name="Rounded Rectangle 7"/>
          <p:cNvSpPr/>
          <p:nvPr/>
        </p:nvSpPr>
        <p:spPr>
          <a:xfrm>
            <a:off x="1763688" y="2214384"/>
            <a:ext cx="2088232" cy="72008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Teacher Input</a:t>
            </a:r>
          </a:p>
        </p:txBody>
      </p:sp>
      <p:sp>
        <p:nvSpPr>
          <p:cNvPr id="9" name="Rounded Rectangle 8"/>
          <p:cNvSpPr/>
          <p:nvPr/>
        </p:nvSpPr>
        <p:spPr>
          <a:xfrm>
            <a:off x="3511313" y="3695628"/>
            <a:ext cx="2088232" cy="72008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smtClean="0">
                <a:solidFill>
                  <a:prstClr val="white"/>
                </a:solidFill>
              </a:rPr>
              <a:t>LSA guided</a:t>
            </a:r>
            <a:endParaRPr lang="en-GB" sz="2000" b="1" dirty="0">
              <a:solidFill>
                <a:prstClr val="white"/>
              </a:solidFill>
            </a:endParaRPr>
          </a:p>
        </p:txBody>
      </p:sp>
      <p:sp>
        <p:nvSpPr>
          <p:cNvPr id="10" name="Rounded Rectangle 9"/>
          <p:cNvSpPr/>
          <p:nvPr/>
        </p:nvSpPr>
        <p:spPr>
          <a:xfrm>
            <a:off x="4015369" y="2204864"/>
            <a:ext cx="1584176" cy="720080"/>
          </a:xfrm>
          <a:prstGeom prst="roundRect">
            <a:avLst/>
          </a:prstGeom>
          <a:gradFill>
            <a:gsLst>
              <a:gs pos="0">
                <a:schemeClr val="accent6">
                  <a:lumMod val="75000"/>
                </a:schemeClr>
              </a:gs>
              <a:gs pos="50000">
                <a:schemeClr val="accent1">
                  <a:tint val="44500"/>
                  <a:satMod val="160000"/>
                </a:schemeClr>
              </a:gs>
              <a:gs pos="100000">
                <a:schemeClr val="accent1">
                  <a:lumMod val="60000"/>
                  <a:lumOff val="4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 work</a:t>
            </a:r>
          </a:p>
        </p:txBody>
      </p:sp>
      <p:sp>
        <p:nvSpPr>
          <p:cNvPr id="11" name="Rounded Rectangle 10"/>
          <p:cNvSpPr/>
          <p:nvPr/>
        </p:nvSpPr>
        <p:spPr>
          <a:xfrm>
            <a:off x="1763688" y="3717032"/>
            <a:ext cx="1584176" cy="720080"/>
          </a:xfrm>
          <a:prstGeom prst="roundRect">
            <a:avLst/>
          </a:prstGeom>
          <a:gradFill>
            <a:gsLst>
              <a:gs pos="0">
                <a:schemeClr val="accent6">
                  <a:lumMod val="75000"/>
                </a:schemeClr>
              </a:gs>
              <a:gs pos="50000">
                <a:schemeClr val="accent1">
                  <a:tint val="44500"/>
                  <a:satMod val="160000"/>
                </a:schemeClr>
              </a:gs>
              <a:gs pos="100000">
                <a:schemeClr val="accent1">
                  <a:lumMod val="60000"/>
                  <a:lumOff val="4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 Work</a:t>
            </a:r>
          </a:p>
        </p:txBody>
      </p:sp>
      <p:sp>
        <p:nvSpPr>
          <p:cNvPr id="12" name="Rounded Rectangle 11"/>
          <p:cNvSpPr/>
          <p:nvPr/>
        </p:nvSpPr>
        <p:spPr>
          <a:xfrm>
            <a:off x="1763688" y="5229200"/>
            <a:ext cx="2088232" cy="7200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Independent work</a:t>
            </a:r>
          </a:p>
        </p:txBody>
      </p:sp>
      <p:sp>
        <p:nvSpPr>
          <p:cNvPr id="13" name="Rounded Rectangle 12"/>
          <p:cNvSpPr/>
          <p:nvPr/>
        </p:nvSpPr>
        <p:spPr>
          <a:xfrm>
            <a:off x="3995936" y="5229200"/>
            <a:ext cx="1603608" cy="72008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Teacher Guided</a:t>
            </a:r>
          </a:p>
        </p:txBody>
      </p:sp>
      <p:sp>
        <p:nvSpPr>
          <p:cNvPr id="14" name="Rounded Rectangle 13"/>
          <p:cNvSpPr/>
          <p:nvPr/>
        </p:nvSpPr>
        <p:spPr>
          <a:xfrm>
            <a:off x="7078881" y="2198008"/>
            <a:ext cx="1597576" cy="72008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LSA Guided</a:t>
            </a:r>
          </a:p>
        </p:txBody>
      </p:sp>
      <p:sp>
        <p:nvSpPr>
          <p:cNvPr id="15" name="Right Arrow Callout 14"/>
          <p:cNvSpPr/>
          <p:nvPr/>
        </p:nvSpPr>
        <p:spPr>
          <a:xfrm>
            <a:off x="5796136" y="2214384"/>
            <a:ext cx="1152128" cy="3744416"/>
          </a:xfrm>
          <a:prstGeom prst="rightArrowCallout">
            <a:avLst>
              <a:gd name="adj1" fmla="val 72620"/>
              <a:gd name="adj2" fmla="val 116271"/>
              <a:gd name="adj3" fmla="val 25000"/>
              <a:gd name="adj4" fmla="val 64977"/>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prstClr val="white"/>
                </a:solidFill>
              </a:rPr>
              <a:t>Plenary</a:t>
            </a:r>
          </a:p>
        </p:txBody>
      </p:sp>
      <p:sp>
        <p:nvSpPr>
          <p:cNvPr id="16" name="Rounded Rectangle 15"/>
          <p:cNvSpPr/>
          <p:nvPr/>
        </p:nvSpPr>
        <p:spPr>
          <a:xfrm>
            <a:off x="7078881" y="3717032"/>
            <a:ext cx="1597576" cy="720080"/>
          </a:xfrm>
          <a:prstGeom prst="roundRect">
            <a:avLst/>
          </a:prstGeom>
          <a:gradFill>
            <a:gsLst>
              <a:gs pos="0">
                <a:srgbClr val="00B050"/>
              </a:gs>
              <a:gs pos="50000">
                <a:schemeClr val="accent1">
                  <a:tint val="44500"/>
                  <a:satMod val="160000"/>
                </a:schemeClr>
              </a:gs>
              <a:gs pos="100000">
                <a:schemeClr val="accent1">
                  <a:lumMod val="60000"/>
                  <a:lumOff val="40000"/>
                </a:schemeClr>
              </a:gs>
            </a:gsLst>
            <a:path path="circle">
              <a:fillToRect l="50000" t="50000" r="50000" b="50000"/>
            </a:path>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 work</a:t>
            </a:r>
          </a:p>
        </p:txBody>
      </p:sp>
      <p:sp>
        <p:nvSpPr>
          <p:cNvPr id="17" name="Rounded Rectangle 16"/>
          <p:cNvSpPr/>
          <p:nvPr/>
        </p:nvSpPr>
        <p:spPr>
          <a:xfrm>
            <a:off x="7078881" y="5238720"/>
            <a:ext cx="1597576" cy="720080"/>
          </a:xfrm>
          <a:prstGeom prst="roundRect">
            <a:avLst/>
          </a:prstGeom>
          <a:gradFill flip="none" rotWithShape="1">
            <a:gsLst>
              <a:gs pos="0">
                <a:srgbClr val="00B050"/>
              </a:gs>
              <a:gs pos="50000">
                <a:schemeClr val="accent1">
                  <a:tint val="44500"/>
                  <a:satMod val="160000"/>
                </a:schemeClr>
              </a:gs>
              <a:gs pos="100000">
                <a:schemeClr val="accent1">
                  <a:lumMod val="60000"/>
                  <a:lumOff val="4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Ind. work</a:t>
            </a:r>
          </a:p>
        </p:txBody>
      </p:sp>
      <p:sp>
        <p:nvSpPr>
          <p:cNvPr id="18" name="Title 1"/>
          <p:cNvSpPr txBox="1">
            <a:spLocks/>
          </p:cNvSpPr>
          <p:nvPr/>
        </p:nvSpPr>
        <p:spPr>
          <a:xfrm>
            <a:off x="241176" y="260648"/>
            <a:ext cx="6131024"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b="1" dirty="0" smtClean="0">
                <a:solidFill>
                  <a:srgbClr val="0070C0"/>
                </a:solidFill>
              </a:rPr>
              <a:t>A return to ‘layered learning’ and cutaway groups</a:t>
            </a:r>
            <a:endParaRPr lang="en-GB" b="1" dirty="0">
              <a:solidFill>
                <a:srgbClr val="0070C0"/>
              </a:solidFill>
            </a:endParaRPr>
          </a:p>
        </p:txBody>
      </p:sp>
    </p:spTree>
    <p:extLst>
      <p:ext uri="{BB962C8B-B14F-4D97-AF65-F5344CB8AC3E}">
        <p14:creationId xmlns:p14="http://schemas.microsoft.com/office/powerpoint/2010/main" val="2443065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left)">
                                      <p:cBhvr>
                                        <p:cTn id="10" dur="500"/>
                                        <p:tgtEl>
                                          <p:spTgt spid="9"/>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ipe(left)">
                                      <p:cBhvr>
                                        <p:cTn id="13" dur="500"/>
                                        <p:tgtEl>
                                          <p:spTgt spid="1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left)">
                                      <p:cBhvr>
                                        <p:cTn id="18" dur="500"/>
                                        <p:tgtEl>
                                          <p:spTgt spid="10"/>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wipe(left)">
                                      <p:cBhvr>
                                        <p:cTn id="21" dur="500"/>
                                        <p:tgtEl>
                                          <p:spTgt spid="11"/>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left)">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wipe(left)">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left)">
                                      <p:cBhvr>
                                        <p:cTn id="34" dur="500"/>
                                        <p:tgtEl>
                                          <p:spTgt spid="1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wipe(left)">
                                      <p:cBhvr>
                                        <p:cTn id="37" dur="500"/>
                                        <p:tgtEl>
                                          <p:spTgt spid="16"/>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left)">
                                      <p:cBhvr>
                                        <p:cTn id="4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p:cNvGrpSpPr/>
          <p:nvPr/>
        </p:nvGrpSpPr>
        <p:grpSpPr>
          <a:xfrm>
            <a:off x="1187624" y="2166784"/>
            <a:ext cx="1779021" cy="1790680"/>
            <a:chOff x="395536" y="2166784"/>
            <a:chExt cx="2448272" cy="1790680"/>
          </a:xfrm>
        </p:grpSpPr>
        <p:sp>
          <p:nvSpPr>
            <p:cNvPr id="3" name="Rounded Rectangle 2"/>
            <p:cNvSpPr/>
            <p:nvPr/>
          </p:nvSpPr>
          <p:spPr>
            <a:xfrm>
              <a:off x="395536" y="2166784"/>
              <a:ext cx="2448272" cy="179068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9" name="Rectangle 18"/>
            <p:cNvSpPr/>
            <p:nvPr/>
          </p:nvSpPr>
          <p:spPr>
            <a:xfrm>
              <a:off x="1763688" y="2180456"/>
              <a:ext cx="792088" cy="1752600"/>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2000" b="1" dirty="0" smtClean="0">
                  <a:solidFill>
                    <a:prstClr val="white"/>
                  </a:solidFill>
                </a:rPr>
                <a:t>Practising with support</a:t>
              </a:r>
              <a:endParaRPr lang="en-GB" sz="2000" b="1" dirty="0">
                <a:solidFill>
                  <a:prstClr val="white"/>
                </a:solidFill>
              </a:endParaRPr>
            </a:p>
          </p:txBody>
        </p:sp>
      </p:grpSp>
      <p:sp>
        <p:nvSpPr>
          <p:cNvPr id="6" name="Content Placeholder 5"/>
          <p:cNvSpPr>
            <a:spLocks noGrp="1"/>
          </p:cNvSpPr>
          <p:nvPr>
            <p:ph idx="1"/>
          </p:nvPr>
        </p:nvSpPr>
        <p:spPr>
          <a:xfrm>
            <a:off x="506946" y="1347664"/>
            <a:ext cx="8229600" cy="504057"/>
          </a:xfrm>
        </p:spPr>
        <p:txBody>
          <a:bodyPr>
            <a:normAutofit lnSpcReduction="10000"/>
          </a:bodyPr>
          <a:lstStyle/>
          <a:p>
            <a:r>
              <a:rPr lang="en-GB" dirty="0" smtClean="0">
                <a:solidFill>
                  <a:schemeClr val="tx2"/>
                </a:solidFill>
              </a:rPr>
              <a:t>Breakaway group(s)</a:t>
            </a:r>
            <a:endParaRPr lang="en-GB" dirty="0">
              <a:solidFill>
                <a:schemeClr val="tx2"/>
              </a:solidFill>
            </a:endParaRPr>
          </a:p>
        </p:txBody>
      </p:sp>
      <p:sp>
        <p:nvSpPr>
          <p:cNvPr id="2" name="Rounded Rectangle 1"/>
          <p:cNvSpPr/>
          <p:nvPr/>
        </p:nvSpPr>
        <p:spPr>
          <a:xfrm>
            <a:off x="1187624" y="2166784"/>
            <a:ext cx="720080" cy="37444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smtClean="0">
                <a:solidFill>
                  <a:prstClr val="white"/>
                </a:solidFill>
              </a:rPr>
              <a:t>group </a:t>
            </a:r>
            <a:r>
              <a:rPr lang="en-GB" sz="3200" b="1" dirty="0">
                <a:solidFill>
                  <a:prstClr val="white"/>
                </a:solidFill>
              </a:rPr>
              <a:t>input</a:t>
            </a:r>
            <a:endParaRPr lang="en-GB" b="1" dirty="0">
              <a:solidFill>
                <a:prstClr val="white"/>
              </a:solidFill>
            </a:endParaRPr>
          </a:p>
        </p:txBody>
      </p:sp>
      <p:sp>
        <p:nvSpPr>
          <p:cNvPr id="18" name="Rounded Rectangle 17"/>
          <p:cNvSpPr/>
          <p:nvPr/>
        </p:nvSpPr>
        <p:spPr>
          <a:xfrm>
            <a:off x="2051721" y="4093448"/>
            <a:ext cx="3384376" cy="18177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prstClr val="white"/>
                </a:solidFill>
              </a:rPr>
              <a:t>Independent work</a:t>
            </a:r>
            <a:endParaRPr lang="en-GB" b="1" dirty="0">
              <a:solidFill>
                <a:prstClr val="white"/>
              </a:solidFill>
            </a:endParaRPr>
          </a:p>
        </p:txBody>
      </p:sp>
      <p:sp>
        <p:nvSpPr>
          <p:cNvPr id="21" name="Rounded Rectangle 20"/>
          <p:cNvSpPr/>
          <p:nvPr/>
        </p:nvSpPr>
        <p:spPr>
          <a:xfrm>
            <a:off x="3131842" y="2172288"/>
            <a:ext cx="4392488" cy="1817752"/>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a:solidFill>
                  <a:prstClr val="white"/>
                </a:solidFill>
              </a:rPr>
              <a:t>Independent work</a:t>
            </a:r>
            <a:endParaRPr lang="en-GB" b="1" dirty="0">
              <a:solidFill>
                <a:prstClr val="white"/>
              </a:solidFill>
            </a:endParaRPr>
          </a:p>
        </p:txBody>
      </p:sp>
      <p:sp>
        <p:nvSpPr>
          <p:cNvPr id="22" name="Rounded Rectangle 21"/>
          <p:cNvSpPr/>
          <p:nvPr/>
        </p:nvSpPr>
        <p:spPr>
          <a:xfrm>
            <a:off x="5580112" y="4098384"/>
            <a:ext cx="1944216" cy="1817752"/>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solidFill>
                  <a:prstClr val="white"/>
                </a:solidFill>
              </a:rPr>
              <a:t>Guided session</a:t>
            </a:r>
            <a:endParaRPr lang="en-GB" sz="1400" b="1" dirty="0">
              <a:solidFill>
                <a:prstClr val="white"/>
              </a:solidFill>
            </a:endParaRPr>
          </a:p>
        </p:txBody>
      </p:sp>
      <p:sp>
        <p:nvSpPr>
          <p:cNvPr id="23" name="Rounded Rectangle 22"/>
          <p:cNvSpPr/>
          <p:nvPr/>
        </p:nvSpPr>
        <p:spPr>
          <a:xfrm>
            <a:off x="7668345" y="2204864"/>
            <a:ext cx="576064" cy="37444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prstClr val="white"/>
                </a:solidFill>
              </a:rPr>
              <a:t>Plenary</a:t>
            </a:r>
            <a:endParaRPr lang="en-GB" b="1" dirty="0">
              <a:solidFill>
                <a:prstClr val="white"/>
              </a:solidFill>
            </a:endParaRPr>
          </a:p>
        </p:txBody>
      </p:sp>
      <p:sp>
        <p:nvSpPr>
          <p:cNvPr id="24" name="Rounded Rectangle 23"/>
          <p:cNvSpPr/>
          <p:nvPr/>
        </p:nvSpPr>
        <p:spPr>
          <a:xfrm>
            <a:off x="8460432" y="2204864"/>
            <a:ext cx="576064" cy="3744416"/>
          </a:xfrm>
          <a:prstGeom prst="roundRect">
            <a:avLst/>
          </a:prstGeom>
          <a:gradFill>
            <a:gsLst>
              <a:gs pos="0">
                <a:schemeClr val="accent6">
                  <a:lumMod val="75000"/>
                </a:schemeClr>
              </a:gs>
              <a:gs pos="50000">
                <a:schemeClr val="accent1">
                  <a:tint val="44500"/>
                  <a:satMod val="160000"/>
                </a:schemeClr>
              </a:gs>
              <a:gs pos="100000">
                <a:srgbClr val="00B050"/>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2000" b="1" dirty="0">
                <a:solidFill>
                  <a:prstClr val="white"/>
                </a:solidFill>
              </a:rPr>
              <a:t>Independent Improvement</a:t>
            </a:r>
            <a:endParaRPr lang="en-GB" sz="1200" b="1" dirty="0">
              <a:solidFill>
                <a:prstClr val="white"/>
              </a:solidFill>
            </a:endParaRPr>
          </a:p>
        </p:txBody>
      </p:sp>
      <p:sp>
        <p:nvSpPr>
          <p:cNvPr id="26" name="Right Arrow Callout 25"/>
          <p:cNvSpPr/>
          <p:nvPr/>
        </p:nvSpPr>
        <p:spPr>
          <a:xfrm>
            <a:off x="251520" y="2204864"/>
            <a:ext cx="864096" cy="3744416"/>
          </a:xfrm>
          <a:prstGeom prst="rightArrowCallout">
            <a:avLst>
              <a:gd name="adj1" fmla="val 72620"/>
              <a:gd name="adj2" fmla="val 116271"/>
              <a:gd name="adj3" fmla="val 25000"/>
              <a:gd name="adj4" fmla="val 64977"/>
            </a:avLst>
          </a:prstGeom>
          <a:no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3200" b="1" dirty="0">
                <a:solidFill>
                  <a:sysClr val="windowText" lastClr="000000"/>
                </a:solidFill>
              </a:rPr>
              <a:t>Prior assessment</a:t>
            </a:r>
          </a:p>
        </p:txBody>
      </p:sp>
      <p:sp>
        <p:nvSpPr>
          <p:cNvPr id="14" name="Title 1"/>
          <p:cNvSpPr txBox="1">
            <a:spLocks/>
          </p:cNvSpPr>
          <p:nvPr/>
        </p:nvSpPr>
        <p:spPr>
          <a:xfrm>
            <a:off x="267896" y="188640"/>
            <a:ext cx="6131024"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b="1" dirty="0" smtClean="0">
                <a:solidFill>
                  <a:srgbClr val="0070C0"/>
                </a:solidFill>
              </a:rPr>
              <a:t>A return to ‘layered learning’ and cutaway groups</a:t>
            </a:r>
            <a:endParaRPr lang="en-GB" b="1" dirty="0">
              <a:solidFill>
                <a:srgbClr val="0070C0"/>
              </a:solidFill>
            </a:endParaRPr>
          </a:p>
        </p:txBody>
      </p:sp>
    </p:spTree>
    <p:extLst>
      <p:ext uri="{BB962C8B-B14F-4D97-AF65-F5344CB8AC3E}">
        <p14:creationId xmlns:p14="http://schemas.microsoft.com/office/powerpoint/2010/main" val="318872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wipe(left)">
                                      <p:cBhvr>
                                        <p:cTn id="7" dur="500"/>
                                        <p:tgtEl>
                                          <p:spTgt spid="25"/>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left)">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left)">
                                      <p:cBhvr>
                                        <p:cTn id="15" dur="500"/>
                                        <p:tgtEl>
                                          <p:spTgt spid="21"/>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left)">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wipe(left)">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wipe(left)">
                                      <p:cBhvr>
                                        <p:cTn id="2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1" grpId="0" animBg="1"/>
      <p:bldP spid="22" grpId="0" animBg="1"/>
      <p:bldP spid="23"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Aims of the session</a:t>
            </a:r>
            <a:endParaRPr lang="en-GB" b="1" dirty="0">
              <a:solidFill>
                <a:srgbClr val="0070C0"/>
              </a:solidFill>
            </a:endParaRPr>
          </a:p>
        </p:txBody>
      </p:sp>
      <p:sp>
        <p:nvSpPr>
          <p:cNvPr id="3" name="Content Placeholder 2"/>
          <p:cNvSpPr>
            <a:spLocks noGrp="1"/>
          </p:cNvSpPr>
          <p:nvPr>
            <p:ph idx="1"/>
          </p:nvPr>
        </p:nvSpPr>
        <p:spPr>
          <a:xfrm>
            <a:off x="467544" y="1412776"/>
            <a:ext cx="8229600" cy="4248472"/>
          </a:xfrm>
        </p:spPr>
        <p:txBody>
          <a:bodyPr>
            <a:normAutofit/>
          </a:bodyPr>
          <a:lstStyle/>
          <a:p>
            <a:r>
              <a:rPr lang="en-GB" dirty="0" smtClean="0"/>
              <a:t>Revisit the principles of the HAM</a:t>
            </a:r>
          </a:p>
          <a:p>
            <a:r>
              <a:rPr lang="en-GB" dirty="0" smtClean="0"/>
              <a:t>Explore </a:t>
            </a:r>
            <a:r>
              <a:rPr lang="en-GB" dirty="0"/>
              <a:t>learning tasks that support pupils to reach ‘expert’ </a:t>
            </a:r>
            <a:endParaRPr lang="en-GB" dirty="0" smtClean="0"/>
          </a:p>
          <a:p>
            <a:r>
              <a:rPr lang="en-GB" dirty="0"/>
              <a:t>Explore how we determine which children are beyond age related expectations. </a:t>
            </a:r>
          </a:p>
          <a:p>
            <a:r>
              <a:rPr lang="en-GB" dirty="0" smtClean="0"/>
              <a:t>Consider how the available assessment information can be used to plan effective transitions between year groups</a:t>
            </a:r>
            <a:endParaRPr lang="en-GB" dirty="0"/>
          </a:p>
        </p:txBody>
      </p:sp>
    </p:spTree>
    <p:extLst>
      <p:ext uri="{BB962C8B-B14F-4D97-AF65-F5344CB8AC3E}">
        <p14:creationId xmlns:p14="http://schemas.microsoft.com/office/powerpoint/2010/main" val="249334249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Managing the difference in the role of the teacher - facilitator</a:t>
            </a:r>
            <a:endParaRPr lang="en-GB" b="1" dirty="0"/>
          </a:p>
        </p:txBody>
      </p:sp>
      <p:sp>
        <p:nvSpPr>
          <p:cNvPr id="3" name="Content Placeholder 2"/>
          <p:cNvSpPr>
            <a:spLocks noGrp="1"/>
          </p:cNvSpPr>
          <p:nvPr>
            <p:ph idx="1"/>
          </p:nvPr>
        </p:nvSpPr>
        <p:spPr/>
        <p:txBody>
          <a:bodyPr/>
          <a:lstStyle/>
          <a:p>
            <a:pPr marL="0" indent="0">
              <a:buNone/>
            </a:pPr>
            <a:r>
              <a:rPr lang="en-GB" dirty="0" smtClean="0"/>
              <a:t>What evidence do you have that your teachers have been enabling effective group work and classroom management to ensure that some children have been showing expert understanding in phase 1 and 2 objectives?</a:t>
            </a:r>
          </a:p>
          <a:p>
            <a:pPr marL="0" indent="0">
              <a:buNone/>
            </a:pPr>
            <a:endParaRPr lang="en-GB" dirty="0"/>
          </a:p>
          <a:p>
            <a:pPr marL="0" indent="0">
              <a:buNone/>
            </a:pPr>
            <a:r>
              <a:rPr lang="en-GB" dirty="0" smtClean="0"/>
              <a:t>What are the systems the school has in place to enable all teachers to develop their classroom practice in light of assessment?</a:t>
            </a:r>
            <a:endParaRPr lang="en-GB" dirty="0"/>
          </a:p>
        </p:txBody>
      </p:sp>
    </p:spTree>
    <p:extLst>
      <p:ext uri="{BB962C8B-B14F-4D97-AF65-F5344CB8AC3E}">
        <p14:creationId xmlns:p14="http://schemas.microsoft.com/office/powerpoint/2010/main" val="404287784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Assessment supporting the planning process</a:t>
            </a:r>
            <a:endParaRPr lang="en-GB" dirty="0"/>
          </a:p>
        </p:txBody>
      </p:sp>
      <p:sp>
        <p:nvSpPr>
          <p:cNvPr id="3" name="Content Placeholder 2"/>
          <p:cNvSpPr>
            <a:spLocks noGrp="1"/>
          </p:cNvSpPr>
          <p:nvPr>
            <p:ph idx="1"/>
          </p:nvPr>
        </p:nvSpPr>
        <p:spPr/>
        <p:txBody>
          <a:bodyPr>
            <a:normAutofit lnSpcReduction="10000"/>
          </a:bodyPr>
          <a:lstStyle/>
          <a:p>
            <a:pPr marL="0" indent="0">
              <a:buNone/>
            </a:pPr>
            <a:r>
              <a:rPr lang="en-GB" dirty="0" smtClean="0"/>
              <a:t>Milestone 3 data should support the planning process and the creation of a medium term plan for the last 10 weeks of the year.</a:t>
            </a:r>
          </a:p>
          <a:p>
            <a:pPr marL="0" indent="0">
              <a:buNone/>
            </a:pPr>
            <a:endParaRPr lang="en-GB" dirty="0"/>
          </a:p>
          <a:p>
            <a:pPr marL="0" indent="0">
              <a:buNone/>
            </a:pPr>
            <a:r>
              <a:rPr lang="en-GB" dirty="0" smtClean="0"/>
              <a:t>Some teachers may find it hard to start with a blank page, and this may need to be modelled. As a leader you will need oversight of how assessment has informed the planning to the end of the year.</a:t>
            </a:r>
            <a:endParaRPr lang="en-GB" dirty="0"/>
          </a:p>
        </p:txBody>
      </p:sp>
    </p:spTree>
    <p:extLst>
      <p:ext uri="{BB962C8B-B14F-4D97-AF65-F5344CB8AC3E}">
        <p14:creationId xmlns:p14="http://schemas.microsoft.com/office/powerpoint/2010/main" val="35182034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Assessment supporting the planning process</a:t>
            </a:r>
            <a:endParaRPr lang="en-GB" dirty="0"/>
          </a:p>
        </p:txBody>
      </p:sp>
      <p:sp>
        <p:nvSpPr>
          <p:cNvPr id="3" name="Content Placeholder 2"/>
          <p:cNvSpPr>
            <a:spLocks noGrp="1"/>
          </p:cNvSpPr>
          <p:nvPr>
            <p:ph idx="1"/>
          </p:nvPr>
        </p:nvSpPr>
        <p:spPr>
          <a:xfrm>
            <a:off x="254749" y="1437628"/>
            <a:ext cx="8229600" cy="4595431"/>
          </a:xfrm>
        </p:spPr>
        <p:txBody>
          <a:bodyPr>
            <a:normAutofit lnSpcReduction="10000"/>
          </a:bodyPr>
          <a:lstStyle/>
          <a:p>
            <a:pPr>
              <a:spcBef>
                <a:spcPts val="0"/>
              </a:spcBef>
            </a:pPr>
            <a:r>
              <a:rPr lang="en-GB" sz="2600" dirty="0" smtClean="0"/>
              <a:t>Tasks to encourage </a:t>
            </a:r>
          </a:p>
          <a:p>
            <a:pPr marL="0" indent="0">
              <a:spcBef>
                <a:spcPts val="0"/>
              </a:spcBef>
              <a:buNone/>
            </a:pPr>
            <a:r>
              <a:rPr lang="en-GB" sz="2600" dirty="0" smtClean="0"/>
              <a:t>abstract application</a:t>
            </a:r>
          </a:p>
          <a:p>
            <a:pPr marL="0" indent="0">
              <a:spcBef>
                <a:spcPts val="0"/>
              </a:spcBef>
              <a:buNone/>
            </a:pPr>
            <a:r>
              <a:rPr lang="en-GB" sz="2600" dirty="0"/>
              <a:t>i</a:t>
            </a:r>
            <a:r>
              <a:rPr lang="en-GB" sz="2600" dirty="0" smtClean="0"/>
              <a:t>n  </a:t>
            </a:r>
            <a:r>
              <a:rPr lang="en-GB" sz="2600" b="1" dirty="0" smtClean="0"/>
              <a:t>selection and </a:t>
            </a:r>
          </a:p>
          <a:p>
            <a:pPr marL="0" indent="0">
              <a:spcBef>
                <a:spcPts val="0"/>
              </a:spcBef>
              <a:buNone/>
            </a:pPr>
            <a:r>
              <a:rPr lang="en-GB" sz="2600" b="1" dirty="0"/>
              <a:t>r</a:t>
            </a:r>
            <a:r>
              <a:rPr lang="en-GB" sz="2600" b="1" dirty="0" smtClean="0"/>
              <a:t>etrieval, language</a:t>
            </a:r>
          </a:p>
          <a:p>
            <a:pPr marL="0" indent="0">
              <a:spcBef>
                <a:spcPts val="0"/>
              </a:spcBef>
              <a:buNone/>
            </a:pPr>
            <a:r>
              <a:rPr lang="en-GB" sz="2600" b="1" dirty="0"/>
              <a:t>f</a:t>
            </a:r>
            <a:r>
              <a:rPr lang="en-GB" sz="2600" b="1" dirty="0" smtClean="0"/>
              <a:t>or effect and themes</a:t>
            </a:r>
          </a:p>
          <a:p>
            <a:pPr marL="0" indent="0">
              <a:spcBef>
                <a:spcPts val="0"/>
              </a:spcBef>
              <a:buNone/>
            </a:pPr>
            <a:r>
              <a:rPr lang="en-GB" sz="2600" b="1" dirty="0"/>
              <a:t>a</a:t>
            </a:r>
            <a:r>
              <a:rPr lang="en-GB" sz="2600" b="1" dirty="0" smtClean="0"/>
              <a:t>nd conventions </a:t>
            </a:r>
            <a:r>
              <a:rPr lang="en-GB" sz="2600" dirty="0" smtClean="0"/>
              <a:t>for </a:t>
            </a:r>
          </a:p>
          <a:p>
            <a:pPr marL="0" indent="0">
              <a:spcBef>
                <a:spcPts val="0"/>
              </a:spcBef>
              <a:buNone/>
            </a:pPr>
            <a:r>
              <a:rPr lang="en-GB" sz="2600" dirty="0" smtClean="0"/>
              <a:t>most of the class.</a:t>
            </a:r>
          </a:p>
          <a:p>
            <a:pPr>
              <a:spcBef>
                <a:spcPts val="0"/>
              </a:spcBef>
            </a:pPr>
            <a:r>
              <a:rPr lang="en-GB" sz="2600" dirty="0" smtClean="0"/>
              <a:t>Group teaching for </a:t>
            </a:r>
          </a:p>
          <a:p>
            <a:pPr marL="0" indent="0">
              <a:spcBef>
                <a:spcPts val="0"/>
              </a:spcBef>
              <a:buNone/>
            </a:pPr>
            <a:r>
              <a:rPr lang="en-GB" sz="2600" b="1" dirty="0" smtClean="0"/>
              <a:t>reasoning and </a:t>
            </a:r>
          </a:p>
          <a:p>
            <a:pPr marL="0" indent="0">
              <a:spcBef>
                <a:spcPts val="0"/>
              </a:spcBef>
              <a:buNone/>
            </a:pPr>
            <a:r>
              <a:rPr lang="en-GB" sz="2600" b="1" dirty="0" smtClean="0"/>
              <a:t>explanation</a:t>
            </a:r>
            <a:r>
              <a:rPr lang="en-GB" sz="2600" dirty="0" smtClean="0"/>
              <a:t>. </a:t>
            </a:r>
          </a:p>
          <a:p>
            <a:pPr>
              <a:spcBef>
                <a:spcPts val="0"/>
              </a:spcBef>
            </a:pPr>
            <a:r>
              <a:rPr lang="en-GB" sz="2600" dirty="0" smtClean="0"/>
              <a:t>Targeted individual or small group work for </a:t>
            </a:r>
            <a:r>
              <a:rPr lang="en-GB" sz="2600" b="1" dirty="0" smtClean="0"/>
              <a:t>themes and conventions and language for effect</a:t>
            </a:r>
            <a:r>
              <a:rPr lang="en-GB" sz="2600" dirty="0" smtClean="0"/>
              <a:t>.</a:t>
            </a:r>
            <a:endParaRPr lang="en-GB" sz="2600"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7187" t="44887" r="22448" b="27557"/>
          <a:stretch/>
        </p:blipFill>
        <p:spPr bwMode="auto">
          <a:xfrm>
            <a:off x="3923928" y="1412776"/>
            <a:ext cx="4968552" cy="3607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Up Arrow 6"/>
          <p:cNvSpPr/>
          <p:nvPr/>
        </p:nvSpPr>
        <p:spPr>
          <a:xfrm>
            <a:off x="7236296" y="4797152"/>
            <a:ext cx="261743" cy="43204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Up Arrow 7"/>
          <p:cNvSpPr/>
          <p:nvPr/>
        </p:nvSpPr>
        <p:spPr>
          <a:xfrm rot="1040243">
            <a:off x="8268325" y="3968499"/>
            <a:ext cx="432048" cy="12241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Up Arrow 8"/>
          <p:cNvSpPr/>
          <p:nvPr/>
        </p:nvSpPr>
        <p:spPr>
          <a:xfrm rot="4065068">
            <a:off x="4808763" y="2496561"/>
            <a:ext cx="283024" cy="3075152"/>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Up Arrow 9"/>
          <p:cNvSpPr/>
          <p:nvPr/>
        </p:nvSpPr>
        <p:spPr>
          <a:xfrm rot="4512017" flipH="1">
            <a:off x="5283605" y="1827844"/>
            <a:ext cx="312245" cy="4691665"/>
          </a:xfrm>
          <a:prstGeom prst="up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941619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Assessment supporting the planning process</a:t>
            </a:r>
            <a:endParaRPr lang="en-GB" dirty="0"/>
          </a:p>
        </p:txBody>
      </p:sp>
      <p:sp>
        <p:nvSpPr>
          <p:cNvPr id="3" name="Content Placeholder 2"/>
          <p:cNvSpPr>
            <a:spLocks noGrp="1"/>
          </p:cNvSpPr>
          <p:nvPr>
            <p:ph idx="1"/>
          </p:nvPr>
        </p:nvSpPr>
        <p:spPr/>
        <p:txBody>
          <a:bodyPr>
            <a:normAutofit/>
          </a:bodyPr>
          <a:lstStyle/>
          <a:p>
            <a:pPr marL="0" indent="0">
              <a:buNone/>
            </a:pPr>
            <a:r>
              <a:rPr lang="en-GB" dirty="0" smtClean="0"/>
              <a:t>Medium term planning for the final part of the year should be based on M3 assessments.</a:t>
            </a:r>
          </a:p>
          <a:p>
            <a:pPr marL="0" indent="0">
              <a:buNone/>
            </a:pPr>
            <a:endParaRPr lang="en-GB" dirty="0"/>
          </a:p>
          <a:p>
            <a:pPr marL="0" indent="0">
              <a:buNone/>
            </a:pPr>
            <a:r>
              <a:rPr lang="en-GB" dirty="0" smtClean="0"/>
              <a:t>Tasks design within each unit will also be dependent  on M3 assessments.</a:t>
            </a:r>
          </a:p>
          <a:p>
            <a:pPr marL="0" indent="0">
              <a:buNone/>
            </a:pPr>
            <a:endParaRPr lang="en-GB" dirty="0"/>
          </a:p>
          <a:p>
            <a:pPr marL="0" indent="0">
              <a:buNone/>
            </a:pPr>
            <a:r>
              <a:rPr lang="en-GB" dirty="0" smtClean="0"/>
              <a:t>Look at M3 data for a class, what would you expect to see on the medium term planning?</a:t>
            </a:r>
            <a:endParaRPr lang="en-GB" dirty="0"/>
          </a:p>
        </p:txBody>
      </p:sp>
    </p:spTree>
    <p:extLst>
      <p:ext uri="{BB962C8B-B14F-4D97-AF65-F5344CB8AC3E}">
        <p14:creationId xmlns:p14="http://schemas.microsoft.com/office/powerpoint/2010/main" val="23849489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0070C0"/>
                </a:solidFill>
              </a:rPr>
              <a:t>English – supporting pupils to achieve expert</a:t>
            </a:r>
            <a:endParaRPr lang="en-GB" dirty="0">
              <a:solidFill>
                <a:srgbClr val="0070C0"/>
              </a:solidFill>
            </a:endParaRPr>
          </a:p>
        </p:txBody>
      </p:sp>
      <p:sp>
        <p:nvSpPr>
          <p:cNvPr id="3" name="Text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951054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51520" y="404664"/>
            <a:ext cx="5184576" cy="584775"/>
          </a:xfrm>
          <a:prstGeom prst="rect">
            <a:avLst/>
          </a:prstGeom>
          <a:noFill/>
        </p:spPr>
        <p:txBody>
          <a:bodyPr wrap="square" rtlCol="0">
            <a:spAutoFit/>
          </a:bodyPr>
          <a:lstStyle/>
          <a:p>
            <a:r>
              <a:rPr lang="en-GB" sz="3200" b="1" dirty="0" smtClean="0">
                <a:solidFill>
                  <a:srgbClr val="0070C0"/>
                </a:solidFill>
              </a:rPr>
              <a:t>Managing the difference</a:t>
            </a:r>
            <a:endParaRPr lang="en-GB" sz="3200" b="1" dirty="0">
              <a:solidFill>
                <a:srgbClr val="0070C0"/>
              </a:solidFill>
            </a:endParaRPr>
          </a:p>
        </p:txBody>
      </p:sp>
      <p:graphicFrame>
        <p:nvGraphicFramePr>
          <p:cNvPr id="3" name="Diagram 2"/>
          <p:cNvGraphicFramePr/>
          <p:nvPr>
            <p:extLst>
              <p:ext uri="{D42A27DB-BD31-4B8C-83A1-F6EECF244321}">
                <p14:modId xmlns:p14="http://schemas.microsoft.com/office/powerpoint/2010/main" val="1098790844"/>
              </p:ext>
            </p:extLst>
          </p:nvPr>
        </p:nvGraphicFramePr>
        <p:xfrm>
          <a:off x="251520" y="898037"/>
          <a:ext cx="8352928"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5" name="Group 4"/>
          <p:cNvGrpSpPr/>
          <p:nvPr/>
        </p:nvGrpSpPr>
        <p:grpSpPr>
          <a:xfrm>
            <a:off x="5940152" y="404664"/>
            <a:ext cx="2973880" cy="6453336"/>
            <a:chOff x="5940152" y="404664"/>
            <a:chExt cx="2973880" cy="6453336"/>
          </a:xfrm>
        </p:grpSpPr>
        <p:pic>
          <p:nvPicPr>
            <p:cNvPr id="4"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24327" y="5254520"/>
              <a:ext cx="1389705" cy="1580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40152" y="5416044"/>
              <a:ext cx="1293680" cy="144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392" t="37296" r="8230" b="16310"/>
            <a:stretch/>
          </p:blipFill>
          <p:spPr bwMode="auto">
            <a:xfrm>
              <a:off x="6948263" y="404664"/>
              <a:ext cx="1152128" cy="99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998161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p:spPr>
        <p:txBody>
          <a:bodyPr>
            <a:normAutofit/>
          </a:bodyPr>
          <a:lstStyle/>
          <a:p>
            <a:pPr algn="l"/>
            <a:r>
              <a:rPr lang="en-GB" b="1" dirty="0">
                <a:solidFill>
                  <a:srgbClr val="0070C0"/>
                </a:solidFill>
                <a:latin typeface="+mn-lt"/>
                <a:ea typeface="+mn-ea"/>
                <a:cs typeface="+mn-cs"/>
              </a:rPr>
              <a:t>Mastery</a:t>
            </a:r>
            <a:r>
              <a:rPr lang="en-GB" b="1" dirty="0">
                <a:solidFill>
                  <a:srgbClr val="0070C0"/>
                </a:solidFill>
              </a:rPr>
              <a:t> </a:t>
            </a:r>
            <a:r>
              <a:rPr lang="en-GB" b="1" dirty="0">
                <a:solidFill>
                  <a:srgbClr val="0070C0"/>
                </a:solidFill>
                <a:latin typeface="+mn-lt"/>
                <a:ea typeface="+mn-ea"/>
                <a:cs typeface="+mn-cs"/>
              </a:rPr>
              <a:t>in English</a:t>
            </a:r>
          </a:p>
        </p:txBody>
      </p:sp>
      <p:sp>
        <p:nvSpPr>
          <p:cNvPr id="3" name="Content Placeholder 2"/>
          <p:cNvSpPr>
            <a:spLocks noGrp="1"/>
          </p:cNvSpPr>
          <p:nvPr>
            <p:ph idx="1"/>
          </p:nvPr>
        </p:nvSpPr>
        <p:spPr>
          <a:xfrm>
            <a:off x="457200" y="1196752"/>
            <a:ext cx="8229600" cy="4752529"/>
          </a:xfrm>
        </p:spPr>
        <p:txBody>
          <a:bodyPr>
            <a:normAutofit fontScale="70000" lnSpcReduction="20000"/>
          </a:bodyPr>
          <a:lstStyle/>
          <a:p>
            <a:pPr marL="0" indent="0">
              <a:buNone/>
            </a:pPr>
            <a:r>
              <a:rPr lang="en-GB" dirty="0" smtClean="0"/>
              <a:t>At </a:t>
            </a:r>
            <a:r>
              <a:rPr lang="en-GB" dirty="0"/>
              <a:t>any one moment in time, a skill can be said to have been mastered when the child has </a:t>
            </a:r>
            <a:r>
              <a:rPr lang="en-GB" b="1" dirty="0"/>
              <a:t>sufficient knowledge and understanding </a:t>
            </a:r>
            <a:r>
              <a:rPr lang="en-GB" b="1" i="1" dirty="0"/>
              <a:t>in order to appropriately</a:t>
            </a:r>
            <a:r>
              <a:rPr lang="en-GB" b="1" dirty="0"/>
              <a:t> use and apply it in contexts </a:t>
            </a:r>
            <a:r>
              <a:rPr lang="en-GB" dirty="0"/>
              <a:t>– both familiar and unfamiliar – </a:t>
            </a:r>
            <a:r>
              <a:rPr lang="en-GB" b="1" i="1" dirty="0"/>
              <a:t>without</a:t>
            </a:r>
            <a:r>
              <a:rPr lang="en-GB" b="1" dirty="0"/>
              <a:t> </a:t>
            </a:r>
            <a:r>
              <a:rPr lang="en-GB" dirty="0"/>
              <a:t>the need for </a:t>
            </a:r>
            <a:r>
              <a:rPr lang="en-GB" b="1" dirty="0" smtClean="0"/>
              <a:t>guidance </a:t>
            </a:r>
            <a:r>
              <a:rPr lang="en-GB" b="1" dirty="0"/>
              <a:t>or </a:t>
            </a:r>
            <a:r>
              <a:rPr lang="en-GB" b="1" dirty="0" smtClean="0"/>
              <a:t>scaffolding</a:t>
            </a:r>
            <a:r>
              <a:rPr lang="en-GB" dirty="0" smtClean="0"/>
              <a:t>.</a:t>
            </a:r>
            <a:endParaRPr lang="en-GB" dirty="0"/>
          </a:p>
          <a:p>
            <a:pPr marL="0" indent="0">
              <a:buNone/>
            </a:pPr>
            <a:endParaRPr lang="en-GB" dirty="0" smtClean="0"/>
          </a:p>
          <a:p>
            <a:pPr marL="0" indent="0">
              <a:buNone/>
            </a:pPr>
            <a:r>
              <a:rPr lang="en-GB" dirty="0" smtClean="0"/>
              <a:t>As </a:t>
            </a:r>
            <a:r>
              <a:rPr lang="en-GB" dirty="0"/>
              <a:t>listening, reading, speaking and writing are all combinatorial </a:t>
            </a:r>
            <a:r>
              <a:rPr lang="en-GB" dirty="0" smtClean="0"/>
              <a:t>processes </a:t>
            </a:r>
            <a:r>
              <a:rPr lang="en-GB" dirty="0"/>
              <a:t>– they rely on a person’s ability to </a:t>
            </a:r>
            <a:r>
              <a:rPr lang="en-GB" b="1" dirty="0"/>
              <a:t>make decisions, to select from a range of processes, strategies and skills, and to blend these appropriately to produce successful outcomes </a:t>
            </a:r>
            <a:r>
              <a:rPr lang="en-GB" dirty="0"/>
              <a:t>– mastery in a single or, even, a number of skills is not sufficient to say that a child has ‘mastered’ the content of their year group’s programme of study.</a:t>
            </a:r>
          </a:p>
          <a:p>
            <a:pPr marL="0" indent="0">
              <a:buNone/>
            </a:pPr>
            <a:endParaRPr lang="en-GB" dirty="0" smtClean="0"/>
          </a:p>
          <a:p>
            <a:pPr marL="0" indent="0">
              <a:buNone/>
            </a:pPr>
            <a:r>
              <a:rPr lang="en-GB" dirty="0" smtClean="0"/>
              <a:t>Judging </a:t>
            </a:r>
            <a:r>
              <a:rPr lang="en-GB" dirty="0"/>
              <a:t>mastery in this instance would require the child to demonstrate that they are </a:t>
            </a:r>
            <a:r>
              <a:rPr lang="en-GB" b="1" dirty="0"/>
              <a:t>versatile</a:t>
            </a:r>
            <a:r>
              <a:rPr lang="en-GB" dirty="0"/>
              <a:t>: that they are able to select and combine elements from across appropriate domains with sufficient proficiency </a:t>
            </a:r>
            <a:r>
              <a:rPr lang="en-GB" b="1" dirty="0"/>
              <a:t>over time</a:t>
            </a:r>
            <a:r>
              <a:rPr lang="en-GB" dirty="0"/>
              <a:t>, in a range of </a:t>
            </a:r>
            <a:r>
              <a:rPr lang="en-GB" b="1" dirty="0"/>
              <a:t>known and unknown contexts </a:t>
            </a:r>
            <a:r>
              <a:rPr lang="en-GB" dirty="0"/>
              <a:t>to successfully comprehend or communicate meaning and intent</a:t>
            </a:r>
            <a:r>
              <a:rPr lang="en-GB" dirty="0" smtClean="0"/>
              <a:t>.</a:t>
            </a:r>
            <a:endParaRPr lang="en-GB" dirty="0"/>
          </a:p>
        </p:txBody>
      </p:sp>
      <p:sp>
        <p:nvSpPr>
          <p:cNvPr id="4" name="Cloud Callout 3"/>
          <p:cNvSpPr/>
          <p:nvPr/>
        </p:nvSpPr>
        <p:spPr>
          <a:xfrm>
            <a:off x="755576" y="1484784"/>
            <a:ext cx="7848872" cy="2520280"/>
          </a:xfrm>
          <a:prstGeom prst="cloudCallout">
            <a:avLst>
              <a:gd name="adj1" fmla="val -36542"/>
              <a:gd name="adj2" fmla="val 810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800" dirty="0" smtClean="0"/>
              <a:t>How can the curriculum </a:t>
            </a:r>
            <a:r>
              <a:rPr lang="en-GB" sz="2800" smtClean="0"/>
              <a:t>be designed </a:t>
            </a:r>
            <a:r>
              <a:rPr lang="en-GB" sz="2800" dirty="0" smtClean="0"/>
              <a:t>to </a:t>
            </a:r>
            <a:r>
              <a:rPr lang="en-GB" sz="2800" smtClean="0"/>
              <a:t>enable children to </a:t>
            </a:r>
            <a:r>
              <a:rPr lang="en-GB" sz="2800" dirty="0" smtClean="0"/>
              <a:t>demonstrate mastery?</a:t>
            </a:r>
            <a:endParaRPr lang="en-GB" sz="2800" dirty="0"/>
          </a:p>
        </p:txBody>
      </p:sp>
    </p:spTree>
    <p:extLst>
      <p:ext uri="{BB962C8B-B14F-4D97-AF65-F5344CB8AC3E}">
        <p14:creationId xmlns:p14="http://schemas.microsoft.com/office/powerpoint/2010/main" val="539796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Diagram 16"/>
          <p:cNvGraphicFramePr/>
          <p:nvPr>
            <p:extLst>
              <p:ext uri="{D42A27DB-BD31-4B8C-83A1-F6EECF244321}">
                <p14:modId xmlns:p14="http://schemas.microsoft.com/office/powerpoint/2010/main" val="660202661"/>
              </p:ext>
            </p:extLst>
          </p:nvPr>
        </p:nvGraphicFramePr>
        <p:xfrm>
          <a:off x="4068271" y="2559317"/>
          <a:ext cx="3141539" cy="2397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7" name="Diagram 46"/>
          <p:cNvGraphicFramePr/>
          <p:nvPr>
            <p:extLst>
              <p:ext uri="{D42A27DB-BD31-4B8C-83A1-F6EECF244321}">
                <p14:modId xmlns:p14="http://schemas.microsoft.com/office/powerpoint/2010/main" val="178460541"/>
              </p:ext>
            </p:extLst>
          </p:nvPr>
        </p:nvGraphicFramePr>
        <p:xfrm>
          <a:off x="494017" y="2098177"/>
          <a:ext cx="3141539" cy="23971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pSp>
        <p:nvGrpSpPr>
          <p:cNvPr id="10" name="Group 9"/>
          <p:cNvGrpSpPr/>
          <p:nvPr/>
        </p:nvGrpSpPr>
        <p:grpSpPr>
          <a:xfrm>
            <a:off x="-44102" y="622018"/>
            <a:ext cx="9672388" cy="5875998"/>
            <a:chOff x="-155190" y="650305"/>
            <a:chExt cx="9672388" cy="5875998"/>
          </a:xfrm>
        </p:grpSpPr>
        <p:sp>
          <p:nvSpPr>
            <p:cNvPr id="2" name="Rectangle 1"/>
            <p:cNvSpPr/>
            <p:nvPr/>
          </p:nvSpPr>
          <p:spPr>
            <a:xfrm>
              <a:off x="6095414" y="1622821"/>
              <a:ext cx="1080120" cy="62551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Written outcome</a:t>
              </a:r>
            </a:p>
          </p:txBody>
        </p:sp>
        <p:cxnSp>
          <p:nvCxnSpPr>
            <p:cNvPr id="3" name="Straight Connector 2"/>
            <p:cNvCxnSpPr/>
            <p:nvPr/>
          </p:nvCxnSpPr>
          <p:spPr>
            <a:xfrm>
              <a:off x="132103" y="3302948"/>
              <a:ext cx="8883353" cy="34183"/>
            </a:xfrm>
            <a:prstGeom prst="line">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155190" y="3457287"/>
              <a:ext cx="2520279" cy="369332"/>
            </a:xfrm>
            <a:prstGeom prst="rect">
              <a:avLst/>
            </a:prstGeom>
            <a:noFill/>
          </p:spPr>
          <p:txBody>
            <a:bodyPr wrap="square" rtlCol="0">
              <a:spAutoFit/>
            </a:bodyPr>
            <a:lstStyle/>
            <a:p>
              <a:pPr algn="ctr"/>
              <a:r>
                <a:rPr lang="en-GB" b="1" i="1" dirty="0" smtClean="0">
                  <a:solidFill>
                    <a:schemeClr val="accent5">
                      <a:lumMod val="60000"/>
                      <a:lumOff val="40000"/>
                    </a:schemeClr>
                  </a:solidFill>
                </a:rPr>
                <a:t>Stimulate and generate</a:t>
              </a:r>
              <a:endParaRPr lang="en-GB" b="1" i="1" dirty="0">
                <a:solidFill>
                  <a:schemeClr val="accent5">
                    <a:lumMod val="60000"/>
                    <a:lumOff val="40000"/>
                  </a:schemeClr>
                </a:solidFill>
              </a:endParaRPr>
            </a:p>
          </p:txBody>
        </p:sp>
        <p:sp>
          <p:nvSpPr>
            <p:cNvPr id="20" name="TextBox 19"/>
            <p:cNvSpPr txBox="1"/>
            <p:nvPr/>
          </p:nvSpPr>
          <p:spPr>
            <a:xfrm>
              <a:off x="2251165" y="3451283"/>
              <a:ext cx="2339087" cy="369332"/>
            </a:xfrm>
            <a:prstGeom prst="rect">
              <a:avLst/>
            </a:prstGeom>
            <a:noFill/>
          </p:spPr>
          <p:txBody>
            <a:bodyPr wrap="square" rtlCol="0">
              <a:spAutoFit/>
            </a:bodyPr>
            <a:lstStyle/>
            <a:p>
              <a:pPr algn="ctr"/>
              <a:r>
                <a:rPr lang="en-GB" b="1" i="1" dirty="0" smtClean="0">
                  <a:solidFill>
                    <a:srgbClr val="7030A0"/>
                  </a:solidFill>
                </a:rPr>
                <a:t>Capture, sift and sort</a:t>
              </a:r>
              <a:endParaRPr lang="en-GB" b="1" i="1" dirty="0">
                <a:solidFill>
                  <a:srgbClr val="7030A0"/>
                </a:solidFill>
              </a:endParaRPr>
            </a:p>
          </p:txBody>
        </p:sp>
        <p:sp>
          <p:nvSpPr>
            <p:cNvPr id="21" name="TextBox 20"/>
            <p:cNvSpPr txBox="1"/>
            <p:nvPr/>
          </p:nvSpPr>
          <p:spPr>
            <a:xfrm>
              <a:off x="6132822" y="3467722"/>
              <a:ext cx="3384376" cy="369332"/>
            </a:xfrm>
            <a:prstGeom prst="rect">
              <a:avLst/>
            </a:prstGeom>
            <a:noFill/>
          </p:spPr>
          <p:txBody>
            <a:bodyPr wrap="square" rtlCol="0">
              <a:spAutoFit/>
            </a:bodyPr>
            <a:lstStyle/>
            <a:p>
              <a:pPr algn="ctr"/>
              <a:r>
                <a:rPr lang="en-GB" b="1" i="1" dirty="0" smtClean="0">
                  <a:solidFill>
                    <a:srgbClr val="FFC000"/>
                  </a:solidFill>
                </a:rPr>
                <a:t>Create, refine, evaluate</a:t>
              </a:r>
              <a:endParaRPr lang="en-GB" b="1" i="1" dirty="0">
                <a:solidFill>
                  <a:srgbClr val="FFC000"/>
                </a:solidFill>
              </a:endParaRPr>
            </a:p>
          </p:txBody>
        </p:sp>
        <p:grpSp>
          <p:nvGrpSpPr>
            <p:cNvPr id="6" name="Group 5"/>
            <p:cNvGrpSpPr/>
            <p:nvPr/>
          </p:nvGrpSpPr>
          <p:grpSpPr>
            <a:xfrm>
              <a:off x="775434" y="4523614"/>
              <a:ext cx="2352320" cy="2002689"/>
              <a:chOff x="775434" y="4523614"/>
              <a:chExt cx="2352320" cy="2002689"/>
            </a:xfrm>
          </p:grpSpPr>
          <p:pic>
            <p:nvPicPr>
              <p:cNvPr id="8195" name="Picture 3"/>
              <p:cNvPicPr>
                <a:picLocks noChangeAspect="1" noChangeArrowheads="1"/>
              </p:cNvPicPr>
              <p:nvPr/>
            </p:nvPicPr>
            <p:blipFill rotWithShape="1">
              <a:blip r:embed="rId13">
                <a:extLst>
                  <a:ext uri="{28A0092B-C50C-407E-A947-70E740481C1C}">
                    <a14:useLocalDpi xmlns:a14="http://schemas.microsoft.com/office/drawing/2010/main" val="0"/>
                  </a:ext>
                </a:extLst>
              </a:blip>
              <a:srcRect l="35186" t="22127" r="37846" b="31915"/>
              <a:stretch/>
            </p:blipFill>
            <p:spPr bwMode="auto">
              <a:xfrm>
                <a:off x="912107" y="4523614"/>
                <a:ext cx="2215647" cy="2002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rot="1909378">
                <a:off x="775434" y="4523614"/>
                <a:ext cx="433748"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Pentagon 8"/>
            <p:cNvSpPr/>
            <p:nvPr/>
          </p:nvSpPr>
          <p:spPr>
            <a:xfrm>
              <a:off x="76913" y="650305"/>
              <a:ext cx="1830791" cy="61845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Rich text stimulus</a:t>
              </a:r>
            </a:p>
          </p:txBody>
        </p:sp>
      </p:grpSp>
      <p:sp>
        <p:nvSpPr>
          <p:cNvPr id="15" name="TextBox 14"/>
          <p:cNvSpPr txBox="1"/>
          <p:nvPr/>
        </p:nvSpPr>
        <p:spPr>
          <a:xfrm>
            <a:off x="11128" y="0"/>
            <a:ext cx="8969642" cy="461665"/>
          </a:xfrm>
          <a:prstGeom prst="rect">
            <a:avLst/>
          </a:prstGeom>
          <a:noFill/>
        </p:spPr>
        <p:txBody>
          <a:bodyPr wrap="square" rtlCol="0">
            <a:spAutoFit/>
          </a:bodyPr>
          <a:lstStyle/>
          <a:p>
            <a:r>
              <a:rPr lang="en-GB" sz="2400" b="1" dirty="0" smtClean="0">
                <a:solidFill>
                  <a:srgbClr val="0070C0"/>
                </a:solidFill>
              </a:rPr>
              <a:t>Planning a learning journey to secure gaps and </a:t>
            </a:r>
            <a:r>
              <a:rPr lang="en-GB" sz="2400" b="1" u="sng" dirty="0" smtClean="0">
                <a:solidFill>
                  <a:srgbClr val="0070C0"/>
                </a:solidFill>
              </a:rPr>
              <a:t>attain ARE</a:t>
            </a:r>
            <a:endParaRPr lang="en-GB" sz="2400" b="1" u="sng" dirty="0">
              <a:solidFill>
                <a:srgbClr val="0070C0"/>
              </a:solidFill>
            </a:endParaRPr>
          </a:p>
        </p:txBody>
      </p:sp>
      <p:grpSp>
        <p:nvGrpSpPr>
          <p:cNvPr id="14" name="Group 13"/>
          <p:cNvGrpSpPr/>
          <p:nvPr/>
        </p:nvGrpSpPr>
        <p:grpSpPr>
          <a:xfrm>
            <a:off x="5226885" y="476901"/>
            <a:ext cx="3747919" cy="3748558"/>
            <a:chOff x="5232851" y="427793"/>
            <a:chExt cx="3747919" cy="3748558"/>
          </a:xfrm>
        </p:grpSpPr>
        <p:grpSp>
          <p:nvGrpSpPr>
            <p:cNvPr id="13" name="Group 12"/>
            <p:cNvGrpSpPr/>
            <p:nvPr/>
          </p:nvGrpSpPr>
          <p:grpSpPr>
            <a:xfrm>
              <a:off x="5232851" y="427793"/>
              <a:ext cx="3747919" cy="2708642"/>
              <a:chOff x="5232851" y="427793"/>
              <a:chExt cx="3747919" cy="2708642"/>
            </a:xfrm>
          </p:grpSpPr>
          <p:pic>
            <p:nvPicPr>
              <p:cNvPr id="1026" name="Picture 2"/>
              <p:cNvPicPr>
                <a:picLocks noChangeAspect="1" noChangeArrowheads="1"/>
              </p:cNvPicPr>
              <p:nvPr/>
            </p:nvPicPr>
            <p:blipFill rotWithShape="1">
              <a:blip r:embed="rId14" cstate="print">
                <a:extLst>
                  <a:ext uri="{28A0092B-C50C-407E-A947-70E740481C1C}">
                    <a14:useLocalDpi xmlns:a14="http://schemas.microsoft.com/office/drawing/2010/main" val="0"/>
                  </a:ext>
                </a:extLst>
              </a:blip>
              <a:srcRect l="37062" t="33553" r="40647" b="15897"/>
              <a:stretch/>
            </p:blipFill>
            <p:spPr bwMode="auto">
              <a:xfrm>
                <a:off x="7986800" y="1868536"/>
                <a:ext cx="993970" cy="126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ight Arrow 7"/>
              <p:cNvSpPr/>
              <p:nvPr/>
            </p:nvSpPr>
            <p:spPr>
              <a:xfrm>
                <a:off x="5232851" y="427793"/>
                <a:ext cx="3740194" cy="1117633"/>
              </a:xfrm>
              <a:prstGeom prst="rightArrow">
                <a:avLst>
                  <a:gd name="adj1" fmla="val 50000"/>
                  <a:gd name="adj2" fmla="val 49021"/>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a:t>Continue to teach skills and </a:t>
                </a:r>
                <a:r>
                  <a:rPr lang="en-GB" sz="1600" b="1" dirty="0" smtClean="0"/>
                  <a:t>behaviours </a:t>
                </a:r>
                <a:r>
                  <a:rPr lang="en-GB" sz="1600" b="1" dirty="0"/>
                  <a:t>of a writer</a:t>
                </a:r>
              </a:p>
            </p:txBody>
          </p:sp>
          <p:sp>
            <p:nvSpPr>
              <p:cNvPr id="26" name="TextBox 25"/>
              <p:cNvSpPr txBox="1"/>
              <p:nvPr/>
            </p:nvSpPr>
            <p:spPr>
              <a:xfrm>
                <a:off x="6094227" y="2487456"/>
                <a:ext cx="1436065" cy="584775"/>
              </a:xfrm>
              <a:prstGeom prst="rect">
                <a:avLst/>
              </a:prstGeom>
              <a:solidFill>
                <a:srgbClr val="FFC000"/>
              </a:solidFill>
              <a:ln w="28575">
                <a:solidFill>
                  <a:schemeClr val="accent1">
                    <a:shade val="50000"/>
                  </a:schemeClr>
                </a:solidFill>
              </a:ln>
            </p:spPr>
            <p:txBody>
              <a:bodyPr wrap="square" rtlCol="0" anchor="ctr" anchorCtr="0">
                <a:spAutoFit/>
              </a:bodyPr>
              <a:lstStyle/>
              <a:p>
                <a:pPr algn="ctr"/>
                <a:r>
                  <a:rPr lang="en-GB" sz="1600" dirty="0" smtClean="0">
                    <a:solidFill>
                      <a:schemeClr val="bg1"/>
                    </a:solidFill>
                  </a:rPr>
                  <a:t>Proof reading and editing</a:t>
                </a:r>
                <a:endParaRPr lang="en-GB" sz="1600" dirty="0">
                  <a:solidFill>
                    <a:schemeClr val="bg1"/>
                  </a:solidFill>
                </a:endParaRPr>
              </a:p>
            </p:txBody>
          </p:sp>
        </p:grpSp>
        <p:sp>
          <p:nvSpPr>
            <p:cNvPr id="25" name="TextBox 24"/>
            <p:cNvSpPr txBox="1"/>
            <p:nvPr/>
          </p:nvSpPr>
          <p:spPr>
            <a:xfrm>
              <a:off x="6367688" y="3807019"/>
              <a:ext cx="1043140" cy="369332"/>
            </a:xfrm>
            <a:prstGeom prst="rect">
              <a:avLst/>
            </a:prstGeom>
            <a:solidFill>
              <a:srgbClr val="FFC000"/>
            </a:solidFill>
            <a:ln w="25400">
              <a:solidFill>
                <a:schemeClr val="tx2"/>
              </a:solidFill>
            </a:ln>
          </p:spPr>
          <p:txBody>
            <a:bodyPr wrap="square" rtlCol="0">
              <a:spAutoFit/>
            </a:bodyPr>
            <a:lstStyle/>
            <a:p>
              <a:pPr algn="ctr"/>
              <a:r>
                <a:rPr lang="en-GB" dirty="0" smtClean="0">
                  <a:solidFill>
                    <a:schemeClr val="bg1"/>
                  </a:solidFill>
                </a:rPr>
                <a:t>Publish</a:t>
              </a:r>
              <a:endParaRPr lang="en-GB" dirty="0">
                <a:solidFill>
                  <a:schemeClr val="bg1"/>
                </a:solidFill>
              </a:endParaRPr>
            </a:p>
          </p:txBody>
        </p:sp>
      </p:grpSp>
      <p:grpSp>
        <p:nvGrpSpPr>
          <p:cNvPr id="11" name="Group 10"/>
          <p:cNvGrpSpPr/>
          <p:nvPr/>
        </p:nvGrpSpPr>
        <p:grpSpPr>
          <a:xfrm>
            <a:off x="120381" y="1363816"/>
            <a:ext cx="2016127" cy="1736702"/>
            <a:chOff x="120381" y="1363816"/>
            <a:chExt cx="2016127" cy="1736702"/>
          </a:xfrm>
        </p:grpSpPr>
        <p:sp>
          <p:nvSpPr>
            <p:cNvPr id="28" name="Rounded Rectangle 27"/>
            <p:cNvSpPr/>
            <p:nvPr/>
          </p:nvSpPr>
          <p:spPr>
            <a:xfrm>
              <a:off x="141407" y="2045017"/>
              <a:ext cx="1080120" cy="43882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Word level</a:t>
              </a:r>
            </a:p>
          </p:txBody>
        </p:sp>
        <p:sp>
          <p:nvSpPr>
            <p:cNvPr id="30" name="Rounded Rectangle 29"/>
            <p:cNvSpPr/>
            <p:nvPr/>
          </p:nvSpPr>
          <p:spPr>
            <a:xfrm>
              <a:off x="129376" y="2581184"/>
              <a:ext cx="2007132" cy="519334"/>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Shared reading </a:t>
              </a:r>
              <a:endParaRPr lang="en-GB" sz="1400" dirty="0">
                <a:solidFill>
                  <a:srgbClr val="000000"/>
                </a:solidFill>
              </a:endParaRPr>
            </a:p>
            <a:p>
              <a:pPr algn="ctr"/>
              <a:r>
                <a:rPr lang="en-GB" sz="1400" dirty="0" smtClean="0">
                  <a:solidFill>
                    <a:srgbClr val="000000"/>
                  </a:solidFill>
                </a:rPr>
                <a:t> ‘</a:t>
              </a:r>
              <a:r>
                <a:rPr lang="en-GB" sz="1400" i="1" dirty="0" smtClean="0">
                  <a:solidFill>
                    <a:srgbClr val="000000"/>
                  </a:solidFill>
                </a:rPr>
                <a:t>reading as a reader’</a:t>
              </a:r>
            </a:p>
          </p:txBody>
        </p:sp>
        <p:sp>
          <p:nvSpPr>
            <p:cNvPr id="27" name="Rounded Rectangle 26"/>
            <p:cNvSpPr/>
            <p:nvPr/>
          </p:nvSpPr>
          <p:spPr>
            <a:xfrm>
              <a:off x="120381" y="1363816"/>
              <a:ext cx="1115616" cy="55610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Spoken language</a:t>
              </a:r>
            </a:p>
          </p:txBody>
        </p:sp>
      </p:grpSp>
      <p:grpSp>
        <p:nvGrpSpPr>
          <p:cNvPr id="42" name="Group 41"/>
          <p:cNvGrpSpPr/>
          <p:nvPr/>
        </p:nvGrpSpPr>
        <p:grpSpPr>
          <a:xfrm>
            <a:off x="1908730" y="782145"/>
            <a:ext cx="3320765" cy="3884582"/>
            <a:chOff x="1908730" y="782145"/>
            <a:chExt cx="3320765" cy="3884582"/>
          </a:xfrm>
        </p:grpSpPr>
        <p:grpSp>
          <p:nvGrpSpPr>
            <p:cNvPr id="12" name="Group 11"/>
            <p:cNvGrpSpPr/>
            <p:nvPr/>
          </p:nvGrpSpPr>
          <p:grpSpPr>
            <a:xfrm>
              <a:off x="1908730" y="782145"/>
              <a:ext cx="3320765" cy="2377862"/>
              <a:chOff x="1825277" y="727689"/>
              <a:chExt cx="3320765" cy="2377862"/>
            </a:xfrm>
          </p:grpSpPr>
          <p:sp>
            <p:nvSpPr>
              <p:cNvPr id="7" name="Rounded Rectangle 6"/>
              <p:cNvSpPr/>
              <p:nvPr/>
            </p:nvSpPr>
            <p:spPr>
              <a:xfrm>
                <a:off x="1825277" y="727689"/>
                <a:ext cx="3257109" cy="46368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dirty="0" smtClean="0">
                    <a:solidFill>
                      <a:schemeClr val="bg1"/>
                    </a:solidFill>
                  </a:rPr>
                  <a:t>Skills needed for final outcome</a:t>
                </a:r>
                <a:endParaRPr lang="en-GB" sz="1600" b="1" dirty="0">
                  <a:solidFill>
                    <a:schemeClr val="bg1"/>
                  </a:solidFill>
                </a:endParaRPr>
              </a:p>
            </p:txBody>
          </p:sp>
          <p:sp>
            <p:nvSpPr>
              <p:cNvPr id="29" name="Rounded Rectangle 28"/>
              <p:cNvSpPr/>
              <p:nvPr/>
            </p:nvSpPr>
            <p:spPr>
              <a:xfrm>
                <a:off x="2411759" y="2595543"/>
                <a:ext cx="1138141" cy="48499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Genre and form</a:t>
                </a:r>
              </a:p>
            </p:txBody>
          </p:sp>
          <p:sp>
            <p:nvSpPr>
              <p:cNvPr id="31" name="Rounded Rectangle 30"/>
              <p:cNvSpPr/>
              <p:nvPr/>
            </p:nvSpPr>
            <p:spPr>
              <a:xfrm>
                <a:off x="3026974" y="2012215"/>
                <a:ext cx="1115303" cy="48492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Planning</a:t>
                </a:r>
                <a:endParaRPr lang="en-GB" sz="1400" dirty="0">
                  <a:solidFill>
                    <a:srgbClr val="000000"/>
                  </a:solidFill>
                </a:endParaRPr>
              </a:p>
            </p:txBody>
          </p:sp>
          <p:sp>
            <p:nvSpPr>
              <p:cNvPr id="32" name="Rounded Rectangle 31"/>
              <p:cNvSpPr/>
              <p:nvPr/>
            </p:nvSpPr>
            <p:spPr>
              <a:xfrm>
                <a:off x="2744820" y="1339685"/>
                <a:ext cx="1844301" cy="55224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Shared reading  ‘</a:t>
                </a:r>
                <a:r>
                  <a:rPr lang="en-GB" sz="1400" i="1" dirty="0" smtClean="0">
                    <a:solidFill>
                      <a:srgbClr val="000000"/>
                    </a:solidFill>
                  </a:rPr>
                  <a:t>reading as a writer’</a:t>
                </a:r>
              </a:p>
            </p:txBody>
          </p:sp>
          <p:sp>
            <p:nvSpPr>
              <p:cNvPr id="33" name="Rounded Rectangle 32"/>
              <p:cNvSpPr/>
              <p:nvPr/>
            </p:nvSpPr>
            <p:spPr>
              <a:xfrm>
                <a:off x="3678949" y="2570530"/>
                <a:ext cx="1467093" cy="53502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chemeClr val="tx1"/>
                    </a:solidFill>
                  </a:rPr>
                  <a:t>Embedded </a:t>
                </a:r>
                <a:r>
                  <a:rPr lang="en-GB" sz="1400" dirty="0" err="1" smtClean="0">
                    <a:solidFill>
                      <a:schemeClr val="tx1"/>
                    </a:solidFill>
                  </a:rPr>
                  <a:t>GPaS</a:t>
                </a:r>
                <a:endParaRPr lang="en-GB" sz="1400" dirty="0" smtClean="0">
                  <a:solidFill>
                    <a:schemeClr val="tx1"/>
                  </a:solidFill>
                </a:endParaRPr>
              </a:p>
            </p:txBody>
          </p:sp>
        </p:grpSp>
        <p:sp>
          <p:nvSpPr>
            <p:cNvPr id="35" name="Rounded Rectangle 34"/>
            <p:cNvSpPr/>
            <p:nvPr/>
          </p:nvSpPr>
          <p:spPr>
            <a:xfrm>
              <a:off x="3238842" y="4181805"/>
              <a:ext cx="1430803" cy="48492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Apprentice writes</a:t>
              </a:r>
              <a:endParaRPr lang="en-GB" sz="1400" dirty="0">
                <a:solidFill>
                  <a:srgbClr val="000000"/>
                </a:solidFill>
              </a:endParaRPr>
            </a:p>
          </p:txBody>
        </p:sp>
      </p:grpSp>
      <p:grpSp>
        <p:nvGrpSpPr>
          <p:cNvPr id="18" name="Group 17"/>
          <p:cNvGrpSpPr/>
          <p:nvPr/>
        </p:nvGrpSpPr>
        <p:grpSpPr>
          <a:xfrm rot="5400000">
            <a:off x="6172279" y="1807960"/>
            <a:ext cx="1427745" cy="1276350"/>
            <a:chOff x="5543517" y="2119535"/>
            <a:chExt cx="1933214" cy="734337"/>
          </a:xfrm>
        </p:grpSpPr>
        <p:sp>
          <p:nvSpPr>
            <p:cNvPr id="19" name="Freeform 18"/>
            <p:cNvSpPr/>
            <p:nvPr/>
          </p:nvSpPr>
          <p:spPr>
            <a:xfrm>
              <a:off x="5543517" y="2119535"/>
              <a:ext cx="734337" cy="734337"/>
            </a:xfrm>
            <a:custGeom>
              <a:avLst/>
              <a:gdLst>
                <a:gd name="connsiteX0" fmla="*/ 0 w 734337"/>
                <a:gd name="connsiteY0" fmla="*/ 0 h 734337"/>
                <a:gd name="connsiteX1" fmla="*/ 734337 w 734337"/>
                <a:gd name="connsiteY1" fmla="*/ 0 h 734337"/>
                <a:gd name="connsiteX2" fmla="*/ 734337 w 734337"/>
                <a:gd name="connsiteY2" fmla="*/ 734337 h 734337"/>
                <a:gd name="connsiteX3" fmla="*/ 0 w 734337"/>
                <a:gd name="connsiteY3" fmla="*/ 734337 h 734337"/>
                <a:gd name="connsiteX4" fmla="*/ 0 w 734337"/>
                <a:gd name="connsiteY4" fmla="*/ 0 h 73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337" h="734337">
                  <a:moveTo>
                    <a:pt x="0" y="0"/>
                  </a:moveTo>
                  <a:lnTo>
                    <a:pt x="734337" y="0"/>
                  </a:lnTo>
                  <a:lnTo>
                    <a:pt x="734337" y="734337"/>
                  </a:lnTo>
                  <a:lnTo>
                    <a:pt x="0" y="7343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GB" sz="4400" kern="1200" dirty="0" smtClean="0"/>
                <a:t> </a:t>
              </a:r>
              <a:endParaRPr lang="en-GB" sz="4400" kern="1200" dirty="0"/>
            </a:p>
          </p:txBody>
        </p:sp>
        <p:sp>
          <p:nvSpPr>
            <p:cNvPr id="23" name="Freeform 22"/>
            <p:cNvSpPr/>
            <p:nvPr/>
          </p:nvSpPr>
          <p:spPr>
            <a:xfrm>
              <a:off x="6742394" y="2119535"/>
              <a:ext cx="734337" cy="734337"/>
            </a:xfrm>
            <a:custGeom>
              <a:avLst/>
              <a:gdLst>
                <a:gd name="connsiteX0" fmla="*/ 0 w 734337"/>
                <a:gd name="connsiteY0" fmla="*/ 0 h 734337"/>
                <a:gd name="connsiteX1" fmla="*/ 734337 w 734337"/>
                <a:gd name="connsiteY1" fmla="*/ 0 h 734337"/>
                <a:gd name="connsiteX2" fmla="*/ 734337 w 734337"/>
                <a:gd name="connsiteY2" fmla="*/ 734337 h 734337"/>
                <a:gd name="connsiteX3" fmla="*/ 0 w 734337"/>
                <a:gd name="connsiteY3" fmla="*/ 734337 h 734337"/>
                <a:gd name="connsiteX4" fmla="*/ 0 w 734337"/>
                <a:gd name="connsiteY4" fmla="*/ 0 h 73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337" h="734337">
                  <a:moveTo>
                    <a:pt x="0" y="0"/>
                  </a:moveTo>
                  <a:lnTo>
                    <a:pt x="734337" y="0"/>
                  </a:lnTo>
                  <a:lnTo>
                    <a:pt x="734337" y="734337"/>
                  </a:lnTo>
                  <a:lnTo>
                    <a:pt x="0" y="7343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GB" sz="4400" kern="1200" dirty="0" smtClean="0"/>
                <a:t> </a:t>
              </a:r>
              <a:endParaRPr lang="en-GB" sz="4400" kern="1200" dirty="0"/>
            </a:p>
          </p:txBody>
        </p:sp>
      </p:grpSp>
      <p:graphicFrame>
        <p:nvGraphicFramePr>
          <p:cNvPr id="44" name="Diagram 43"/>
          <p:cNvGraphicFramePr/>
          <p:nvPr>
            <p:extLst>
              <p:ext uri="{D42A27DB-BD31-4B8C-83A1-F6EECF244321}">
                <p14:modId xmlns:p14="http://schemas.microsoft.com/office/powerpoint/2010/main" val="1526860421"/>
              </p:ext>
            </p:extLst>
          </p:nvPr>
        </p:nvGraphicFramePr>
        <p:xfrm>
          <a:off x="7096982" y="1670262"/>
          <a:ext cx="1219434" cy="1222235"/>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spTree>
    <p:extLst>
      <p:ext uri="{BB962C8B-B14F-4D97-AF65-F5344CB8AC3E}">
        <p14:creationId xmlns:p14="http://schemas.microsoft.com/office/powerpoint/2010/main" val="2564570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8" presetClass="emph" presetSubtype="0" fill="hold" grpId="0" nodeType="clickEffect">
                                  <p:stCondLst>
                                    <p:cond delay="0"/>
                                  </p:stCondLst>
                                  <p:childTnLst>
                                    <p:animRot by="21600000">
                                      <p:cBhvr>
                                        <p:cTn id="22" dur="2000" fill="hold"/>
                                        <p:tgtEl>
                                          <p:spTgt spid="47"/>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1"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8" presetClass="emph" presetSubtype="0" fill="hold" grpId="0" nodeType="clickEffect">
                                  <p:stCondLst>
                                    <p:cond delay="0"/>
                                  </p:stCondLst>
                                  <p:childTnLst>
                                    <p:animRot by="21600000">
                                      <p:cBhvr>
                                        <p:cTn id="30" dur="2000" fill="hold"/>
                                        <p:tgtEl>
                                          <p:spTgt spid="17"/>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1" nodeType="click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8" presetClass="emph" presetSubtype="0" fill="hold" grpId="0" nodeType="clickEffect">
                                  <p:stCondLst>
                                    <p:cond delay="0"/>
                                  </p:stCondLst>
                                  <p:childTnLst>
                                    <p:animRot by="21600000">
                                      <p:cBhvr>
                                        <p:cTn id="38" dur="2000" fill="hold"/>
                                        <p:tgtEl>
                                          <p:spTgt spid="4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Graphic spid="17" grpId="1">
        <p:bldAsOne/>
      </p:bldGraphic>
      <p:bldGraphic spid="47" grpId="0">
        <p:bldAsOne/>
      </p:bldGraphic>
      <p:bldGraphic spid="47" grpId="1">
        <p:bldAsOne/>
      </p:bldGraphic>
      <p:bldGraphic spid="44" grpId="0">
        <p:bldAsOne/>
      </p:bldGraphic>
      <p:bldGraphic spid="44" grpId="1">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p:cNvSpPr>
            <a:spLocks noGrp="1"/>
          </p:cNvSpPr>
          <p:nvPr>
            <p:ph type="title"/>
          </p:nvPr>
        </p:nvSpPr>
        <p:spPr>
          <a:xfrm>
            <a:off x="107504" y="116632"/>
            <a:ext cx="8640960" cy="648072"/>
          </a:xfrm>
          <a:solidFill>
            <a:schemeClr val="accent5">
              <a:lumMod val="20000"/>
              <a:lumOff val="80000"/>
            </a:schemeClr>
          </a:solidFill>
        </p:spPr>
        <p:txBody>
          <a:bodyPr>
            <a:normAutofit fontScale="90000"/>
          </a:bodyPr>
          <a:lstStyle/>
          <a:p>
            <a:pPr algn="l"/>
            <a:r>
              <a:rPr lang="en-GB" sz="2400" b="1" dirty="0" smtClean="0"/>
              <a:t>The interplay between purpose, audience, viewpoint and form</a:t>
            </a:r>
            <a:endParaRPr lang="en-GB" sz="1800" b="1" dirty="0">
              <a:solidFill>
                <a:srgbClr val="0070C0"/>
              </a:solidFill>
            </a:endParaRPr>
          </a:p>
        </p:txBody>
      </p:sp>
      <p:grpSp>
        <p:nvGrpSpPr>
          <p:cNvPr id="11" name="Group 10"/>
          <p:cNvGrpSpPr/>
          <p:nvPr/>
        </p:nvGrpSpPr>
        <p:grpSpPr>
          <a:xfrm>
            <a:off x="539552" y="980728"/>
            <a:ext cx="8208912" cy="5472608"/>
            <a:chOff x="1907704" y="1017464"/>
            <a:chExt cx="8208912" cy="5472608"/>
          </a:xfrm>
        </p:grpSpPr>
        <p:grpSp>
          <p:nvGrpSpPr>
            <p:cNvPr id="7" name="Group 6"/>
            <p:cNvGrpSpPr/>
            <p:nvPr/>
          </p:nvGrpSpPr>
          <p:grpSpPr>
            <a:xfrm>
              <a:off x="1907704" y="1017464"/>
              <a:ext cx="8208912" cy="5472608"/>
              <a:chOff x="1835696" y="1017464"/>
              <a:chExt cx="8208912" cy="5472608"/>
            </a:xfrm>
          </p:grpSpPr>
          <p:graphicFrame>
            <p:nvGraphicFramePr>
              <p:cNvPr id="4" name="Diagram 3"/>
              <p:cNvGraphicFramePr/>
              <p:nvPr>
                <p:extLst>
                  <p:ext uri="{D42A27DB-BD31-4B8C-83A1-F6EECF244321}">
                    <p14:modId xmlns:p14="http://schemas.microsoft.com/office/powerpoint/2010/main" val="234379997"/>
                  </p:ext>
                </p:extLst>
              </p:nvPr>
            </p:nvGraphicFramePr>
            <p:xfrm>
              <a:off x="1835696" y="1017464"/>
              <a:ext cx="8208912"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Left-Up Arrow 4"/>
              <p:cNvSpPr/>
              <p:nvPr/>
            </p:nvSpPr>
            <p:spPr>
              <a:xfrm rot="16200000">
                <a:off x="7020271" y="1233486"/>
                <a:ext cx="1656187" cy="1944214"/>
              </a:xfrm>
              <a:prstGeom prst="leftUpArrow">
                <a:avLst>
                  <a:gd name="adj1" fmla="val 16023"/>
                  <a:gd name="adj2" fmla="val 17626"/>
                  <a:gd name="adj3" fmla="val 1794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Left-Up Arrow 7"/>
              <p:cNvSpPr/>
              <p:nvPr/>
            </p:nvSpPr>
            <p:spPr>
              <a:xfrm>
                <a:off x="6876256" y="4437112"/>
                <a:ext cx="1944216" cy="1656184"/>
              </a:xfrm>
              <a:prstGeom prst="leftUpArrow">
                <a:avLst>
                  <a:gd name="adj1" fmla="val 16023"/>
                  <a:gd name="adj2" fmla="val 17626"/>
                  <a:gd name="adj3" fmla="val 1794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Left-Up Arrow 9"/>
              <p:cNvSpPr/>
              <p:nvPr/>
            </p:nvSpPr>
            <p:spPr>
              <a:xfrm rot="5400000">
                <a:off x="3294222" y="4383476"/>
                <a:ext cx="1547444" cy="1872209"/>
              </a:xfrm>
              <a:prstGeom prst="leftUpArrow">
                <a:avLst>
                  <a:gd name="adj1" fmla="val 16023"/>
                  <a:gd name="adj2" fmla="val 17626"/>
                  <a:gd name="adj3" fmla="val 1794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Left-Up Arrow 8"/>
            <p:cNvSpPr/>
            <p:nvPr/>
          </p:nvSpPr>
          <p:spPr>
            <a:xfrm rot="10800000">
              <a:off x="3203847" y="1377498"/>
              <a:ext cx="1872209" cy="1584182"/>
            </a:xfrm>
            <a:prstGeom prst="leftUpArrow">
              <a:avLst>
                <a:gd name="adj1" fmla="val 16023"/>
                <a:gd name="adj2" fmla="val 17626"/>
                <a:gd name="adj3" fmla="val 17947"/>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0688121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1"/>
          <p:cNvSpPr/>
          <p:nvPr/>
        </p:nvSpPr>
        <p:spPr>
          <a:xfrm>
            <a:off x="145434" y="425137"/>
            <a:ext cx="2896142" cy="6120680"/>
          </a:xfrm>
          <a:prstGeom prst="rightArrow">
            <a:avLst>
              <a:gd name="adj1" fmla="val 55014"/>
              <a:gd name="adj2" fmla="val 503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2833" t="29185" r="25000" b="17037"/>
          <a:stretch/>
        </p:blipFill>
        <p:spPr bwMode="auto">
          <a:xfrm>
            <a:off x="3203848" y="2298169"/>
            <a:ext cx="2710115" cy="25486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97564" y="2562147"/>
            <a:ext cx="2376264" cy="1846659"/>
          </a:xfrm>
          <a:prstGeom prst="rect">
            <a:avLst/>
          </a:prstGeom>
          <a:noFill/>
        </p:spPr>
        <p:txBody>
          <a:bodyPr wrap="square" rtlCol="0">
            <a:spAutoFit/>
          </a:bodyPr>
          <a:lstStyle/>
          <a:p>
            <a:r>
              <a:rPr lang="en-GB" sz="2400" b="1" u="sng" dirty="0" smtClean="0">
                <a:solidFill>
                  <a:schemeClr val="bg1"/>
                </a:solidFill>
              </a:rPr>
              <a:t>Starting points</a:t>
            </a:r>
          </a:p>
          <a:p>
            <a:pPr marL="285750" indent="-285750">
              <a:buFont typeface="Arial" panose="020B0604020202020204" pitchFamily="34" charset="0"/>
              <a:buChar char="•"/>
            </a:pPr>
            <a:r>
              <a:rPr lang="en-GB" dirty="0">
                <a:solidFill>
                  <a:schemeClr val="bg1"/>
                </a:solidFill>
              </a:rPr>
              <a:t>Text inspiration</a:t>
            </a:r>
          </a:p>
          <a:p>
            <a:pPr marL="285750" indent="-285750">
              <a:buFont typeface="Arial" panose="020B0604020202020204" pitchFamily="34" charset="0"/>
              <a:buChar char="•"/>
            </a:pPr>
            <a:r>
              <a:rPr lang="en-GB" dirty="0" smtClean="0">
                <a:solidFill>
                  <a:schemeClr val="bg1"/>
                </a:solidFill>
              </a:rPr>
              <a:t>Prior learning</a:t>
            </a:r>
          </a:p>
          <a:p>
            <a:pPr marL="285750" indent="-285750">
              <a:buFont typeface="Arial" panose="020B0604020202020204" pitchFamily="34" charset="0"/>
              <a:buChar char="•"/>
            </a:pPr>
            <a:r>
              <a:rPr lang="en-GB" dirty="0" smtClean="0">
                <a:solidFill>
                  <a:schemeClr val="bg1"/>
                </a:solidFill>
              </a:rPr>
              <a:t>Pupils needs (</a:t>
            </a:r>
            <a:r>
              <a:rPr lang="en-GB" dirty="0" err="1" smtClean="0">
                <a:solidFill>
                  <a:schemeClr val="bg1"/>
                </a:solidFill>
              </a:rPr>
              <a:t>AfL</a:t>
            </a:r>
            <a:r>
              <a:rPr lang="en-GB" dirty="0" smtClean="0">
                <a:solidFill>
                  <a:schemeClr val="bg1"/>
                </a:solidFill>
              </a:rPr>
              <a:t>)</a:t>
            </a:r>
          </a:p>
          <a:p>
            <a:pPr marL="285750" indent="-285750">
              <a:buFont typeface="Arial" panose="020B0604020202020204" pitchFamily="34" charset="0"/>
              <a:buChar char="•"/>
            </a:pPr>
            <a:r>
              <a:rPr lang="en-GB" dirty="0" smtClean="0">
                <a:solidFill>
                  <a:schemeClr val="bg1"/>
                </a:solidFill>
              </a:rPr>
              <a:t>Pupils interests</a:t>
            </a:r>
          </a:p>
          <a:p>
            <a:pPr marL="285750" indent="-285750">
              <a:buFont typeface="Arial" panose="020B0604020202020204" pitchFamily="34" charset="0"/>
              <a:buChar char="•"/>
            </a:pPr>
            <a:r>
              <a:rPr lang="en-GB" dirty="0" smtClean="0">
                <a:solidFill>
                  <a:schemeClr val="bg1"/>
                </a:solidFill>
              </a:rPr>
              <a:t>NC requirements</a:t>
            </a:r>
          </a:p>
        </p:txBody>
      </p:sp>
      <p:sp>
        <p:nvSpPr>
          <p:cNvPr id="6" name="Right Arrow 5"/>
          <p:cNvSpPr/>
          <p:nvPr/>
        </p:nvSpPr>
        <p:spPr>
          <a:xfrm>
            <a:off x="6084168" y="490848"/>
            <a:ext cx="2896142" cy="6120680"/>
          </a:xfrm>
          <a:prstGeom prst="rightArrow">
            <a:avLst>
              <a:gd name="adj1" fmla="val 55014"/>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GB" sz="1600" dirty="0"/>
          </a:p>
        </p:txBody>
      </p:sp>
      <p:sp>
        <p:nvSpPr>
          <p:cNvPr id="5" name="TextBox 4"/>
          <p:cNvSpPr txBox="1"/>
          <p:nvPr/>
        </p:nvSpPr>
        <p:spPr>
          <a:xfrm>
            <a:off x="6134675" y="2618378"/>
            <a:ext cx="2752126" cy="2185214"/>
          </a:xfrm>
          <a:prstGeom prst="rect">
            <a:avLst/>
          </a:prstGeom>
          <a:noFill/>
        </p:spPr>
        <p:txBody>
          <a:bodyPr wrap="square" rtlCol="0">
            <a:spAutoFit/>
          </a:bodyPr>
          <a:lstStyle/>
          <a:p>
            <a:r>
              <a:rPr lang="en-GB" sz="2400" b="1" u="sng" dirty="0" smtClean="0">
                <a:solidFill>
                  <a:schemeClr val="bg1"/>
                </a:solidFill>
              </a:rPr>
              <a:t>Writers’ choices</a:t>
            </a:r>
          </a:p>
          <a:p>
            <a:pPr marL="285750" indent="-285750">
              <a:buFont typeface="Arial" panose="020B0604020202020204" pitchFamily="34" charset="0"/>
              <a:buChar char="•"/>
            </a:pPr>
            <a:r>
              <a:rPr lang="en-GB" sz="1600" dirty="0" smtClean="0">
                <a:solidFill>
                  <a:schemeClr val="bg1"/>
                </a:solidFill>
              </a:rPr>
              <a:t>Tense</a:t>
            </a:r>
          </a:p>
          <a:p>
            <a:pPr marL="285750" indent="-285750">
              <a:buFont typeface="Arial" panose="020B0604020202020204" pitchFamily="34" charset="0"/>
              <a:buChar char="•"/>
            </a:pPr>
            <a:r>
              <a:rPr lang="en-GB" sz="1600" dirty="0" smtClean="0">
                <a:solidFill>
                  <a:schemeClr val="bg1"/>
                </a:solidFill>
              </a:rPr>
              <a:t>1</a:t>
            </a:r>
            <a:r>
              <a:rPr lang="en-GB" sz="1600" baseline="30000" dirty="0" smtClean="0">
                <a:solidFill>
                  <a:schemeClr val="bg1"/>
                </a:solidFill>
              </a:rPr>
              <a:t>st</a:t>
            </a:r>
            <a:r>
              <a:rPr lang="en-GB" sz="1600" dirty="0" smtClean="0">
                <a:solidFill>
                  <a:schemeClr val="bg1"/>
                </a:solidFill>
              </a:rPr>
              <a:t> / 2</a:t>
            </a:r>
            <a:r>
              <a:rPr lang="en-GB" sz="1600" baseline="30000" dirty="0" smtClean="0">
                <a:solidFill>
                  <a:schemeClr val="bg1"/>
                </a:solidFill>
              </a:rPr>
              <a:t>nd</a:t>
            </a:r>
            <a:r>
              <a:rPr lang="en-GB" sz="1600" dirty="0" smtClean="0">
                <a:solidFill>
                  <a:schemeClr val="bg1"/>
                </a:solidFill>
              </a:rPr>
              <a:t> / 3</a:t>
            </a:r>
            <a:r>
              <a:rPr lang="en-GB" sz="1600" baseline="30000" dirty="0" smtClean="0">
                <a:solidFill>
                  <a:schemeClr val="bg1"/>
                </a:solidFill>
              </a:rPr>
              <a:t>rd</a:t>
            </a:r>
            <a:r>
              <a:rPr lang="en-GB" sz="1600" dirty="0" smtClean="0">
                <a:solidFill>
                  <a:schemeClr val="bg1"/>
                </a:solidFill>
              </a:rPr>
              <a:t> person</a:t>
            </a:r>
          </a:p>
          <a:p>
            <a:pPr marL="285750" indent="-285750">
              <a:buFont typeface="Arial" panose="020B0604020202020204" pitchFamily="34" charset="0"/>
              <a:buChar char="•"/>
            </a:pPr>
            <a:r>
              <a:rPr lang="en-GB" sz="1600" dirty="0" smtClean="0">
                <a:solidFill>
                  <a:schemeClr val="bg1"/>
                </a:solidFill>
              </a:rPr>
              <a:t>Formality</a:t>
            </a:r>
          </a:p>
          <a:p>
            <a:pPr marL="285750" indent="-285750">
              <a:buFont typeface="Arial" panose="020B0604020202020204" pitchFamily="34" charset="0"/>
              <a:buChar char="•"/>
            </a:pPr>
            <a:r>
              <a:rPr lang="en-GB" sz="1600" dirty="0" smtClean="0">
                <a:solidFill>
                  <a:schemeClr val="bg1"/>
                </a:solidFill>
              </a:rPr>
              <a:t>Language features</a:t>
            </a:r>
          </a:p>
          <a:p>
            <a:pPr marL="285750" indent="-285750">
              <a:buFont typeface="Arial" panose="020B0604020202020204" pitchFamily="34" charset="0"/>
              <a:buChar char="•"/>
            </a:pPr>
            <a:r>
              <a:rPr lang="en-GB" sz="1600" dirty="0" smtClean="0">
                <a:solidFill>
                  <a:schemeClr val="bg1"/>
                </a:solidFill>
              </a:rPr>
              <a:t>Grammatical devices</a:t>
            </a:r>
          </a:p>
          <a:p>
            <a:pPr marL="285750" indent="-285750">
              <a:buFont typeface="Arial" panose="020B0604020202020204" pitchFamily="34" charset="0"/>
              <a:buChar char="•"/>
            </a:pPr>
            <a:r>
              <a:rPr lang="en-GB" sz="1600" dirty="0" smtClean="0">
                <a:solidFill>
                  <a:schemeClr val="bg1"/>
                </a:solidFill>
              </a:rPr>
              <a:t>Layout</a:t>
            </a:r>
          </a:p>
          <a:p>
            <a:pPr marL="285750" indent="-285750">
              <a:buFont typeface="Arial" panose="020B0604020202020204" pitchFamily="34" charset="0"/>
              <a:buChar char="•"/>
            </a:pPr>
            <a:r>
              <a:rPr lang="en-GB" sz="1600" dirty="0" smtClean="0">
                <a:solidFill>
                  <a:schemeClr val="bg1"/>
                </a:solidFill>
              </a:rPr>
              <a:t>What else …</a:t>
            </a:r>
            <a:endParaRPr lang="en-GB" sz="1600" dirty="0">
              <a:solidFill>
                <a:schemeClr val="bg1"/>
              </a:solidFill>
            </a:endParaRPr>
          </a:p>
        </p:txBody>
      </p:sp>
      <p:sp>
        <p:nvSpPr>
          <p:cNvPr id="7" name="Title 1"/>
          <p:cNvSpPr txBox="1">
            <a:spLocks/>
          </p:cNvSpPr>
          <p:nvPr/>
        </p:nvSpPr>
        <p:spPr>
          <a:xfrm>
            <a:off x="197564" y="51089"/>
            <a:ext cx="8550900" cy="461057"/>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sz="2400" b="1" dirty="0" smtClean="0"/>
              <a:t>The interplay between decision making as a writer</a:t>
            </a:r>
            <a:endParaRPr lang="en-GB" sz="1800" b="1" dirty="0">
              <a:solidFill>
                <a:srgbClr val="0070C0"/>
              </a:solidFill>
            </a:endParaRPr>
          </a:p>
        </p:txBody>
      </p:sp>
    </p:spTree>
    <p:extLst>
      <p:ext uri="{BB962C8B-B14F-4D97-AF65-F5344CB8AC3E}">
        <p14:creationId xmlns:p14="http://schemas.microsoft.com/office/powerpoint/2010/main" val="20405134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Overview of the session</a:t>
            </a:r>
            <a:endParaRPr lang="en-GB" b="1" dirty="0"/>
          </a:p>
        </p:txBody>
      </p:sp>
      <p:sp>
        <p:nvSpPr>
          <p:cNvPr id="3" name="Content Placeholder 2"/>
          <p:cNvSpPr>
            <a:spLocks noGrp="1"/>
          </p:cNvSpPr>
          <p:nvPr>
            <p:ph idx="1"/>
          </p:nvPr>
        </p:nvSpPr>
        <p:spPr>
          <a:xfrm>
            <a:off x="467544" y="1196752"/>
            <a:ext cx="8496944" cy="5040560"/>
          </a:xfrm>
        </p:spPr>
        <p:txBody>
          <a:bodyPr>
            <a:normAutofit fontScale="70000" lnSpcReduction="20000"/>
          </a:bodyPr>
          <a:lstStyle/>
          <a:p>
            <a:pPr marL="0" indent="0">
              <a:buNone/>
            </a:pPr>
            <a:r>
              <a:rPr lang="en-GB" sz="3200" dirty="0"/>
              <a:t>9.00		</a:t>
            </a:r>
            <a:r>
              <a:rPr lang="en-GB" sz="3200" dirty="0" smtClean="0"/>
              <a:t>Revisit the principles of the HAM </a:t>
            </a:r>
          </a:p>
          <a:p>
            <a:pPr marL="0" indent="0">
              <a:buNone/>
            </a:pPr>
            <a:r>
              <a:rPr lang="en-GB" sz="3200" dirty="0"/>
              <a:t>	</a:t>
            </a:r>
            <a:r>
              <a:rPr lang="en-GB" sz="3200" dirty="0" smtClean="0"/>
              <a:t>	</a:t>
            </a:r>
          </a:p>
          <a:p>
            <a:pPr marL="0" indent="0">
              <a:buNone/>
            </a:pPr>
            <a:r>
              <a:rPr lang="en-GB" sz="3200" dirty="0" smtClean="0"/>
              <a:t>9.30		Task design: supporting pupils to achieve                  		‘expert’ in English</a:t>
            </a:r>
          </a:p>
          <a:p>
            <a:pPr marL="0" indent="0">
              <a:buNone/>
            </a:pPr>
            <a:endParaRPr lang="en-GB" sz="3200" dirty="0"/>
          </a:p>
          <a:p>
            <a:pPr marL="0" indent="0">
              <a:buNone/>
            </a:pPr>
            <a:r>
              <a:rPr lang="en-GB" sz="3200" dirty="0" smtClean="0"/>
              <a:t>10.15</a:t>
            </a:r>
            <a:r>
              <a:rPr lang="en-GB" sz="3200" dirty="0"/>
              <a:t>		Break</a:t>
            </a:r>
          </a:p>
          <a:p>
            <a:pPr marL="0" indent="0">
              <a:buNone/>
            </a:pPr>
            <a:endParaRPr lang="en-GB" sz="3200" dirty="0" smtClean="0"/>
          </a:p>
          <a:p>
            <a:pPr marL="0" indent="0">
              <a:buNone/>
            </a:pPr>
            <a:r>
              <a:rPr lang="en-GB" sz="3200" dirty="0" smtClean="0"/>
              <a:t>10.30</a:t>
            </a:r>
            <a:r>
              <a:rPr lang="en-GB" sz="3200" dirty="0"/>
              <a:t>		</a:t>
            </a:r>
            <a:r>
              <a:rPr lang="en-GB" sz="3200" dirty="0" smtClean="0"/>
              <a:t>Task Design: </a:t>
            </a:r>
            <a:r>
              <a:rPr lang="en-GB" sz="3200" dirty="0"/>
              <a:t>supporting pupils to achieve </a:t>
            </a:r>
            <a:r>
              <a:rPr lang="en-GB" sz="3200" dirty="0" smtClean="0"/>
              <a:t>‘</a:t>
            </a:r>
            <a:r>
              <a:rPr lang="en-GB" sz="3200" dirty="0"/>
              <a:t>expert</a:t>
            </a:r>
            <a:r>
              <a:rPr lang="en-GB" sz="3200" dirty="0" smtClean="0"/>
              <a:t>’ 			in Mathematics</a:t>
            </a:r>
          </a:p>
          <a:p>
            <a:pPr marL="0" indent="0">
              <a:buNone/>
            </a:pPr>
            <a:endParaRPr lang="en-GB" sz="3200" dirty="0"/>
          </a:p>
          <a:p>
            <a:pPr marL="0" indent="0">
              <a:buNone/>
            </a:pPr>
            <a:r>
              <a:rPr lang="en-GB" sz="3200" dirty="0" smtClean="0"/>
              <a:t>11.15</a:t>
            </a:r>
            <a:r>
              <a:rPr lang="en-GB" sz="3200" dirty="0"/>
              <a:t>		</a:t>
            </a:r>
            <a:r>
              <a:rPr lang="en-GB" sz="3200" dirty="0" smtClean="0"/>
              <a:t>Defining ‘Beyond’</a:t>
            </a:r>
          </a:p>
          <a:p>
            <a:pPr marL="0" indent="0">
              <a:buNone/>
            </a:pPr>
            <a:endParaRPr lang="en-GB" sz="3200" dirty="0"/>
          </a:p>
          <a:p>
            <a:pPr marL="0" indent="0">
              <a:buNone/>
            </a:pPr>
            <a:r>
              <a:rPr lang="en-GB" sz="3200" dirty="0" smtClean="0"/>
              <a:t>11.45		Using assessment to inform effective transition</a:t>
            </a:r>
          </a:p>
          <a:p>
            <a:pPr marL="0" indent="0">
              <a:buNone/>
            </a:pPr>
            <a:r>
              <a:rPr lang="en-GB" sz="3200" dirty="0"/>
              <a:t>	</a:t>
            </a:r>
            <a:r>
              <a:rPr lang="en-GB" sz="3200" dirty="0" smtClean="0"/>
              <a:t>		</a:t>
            </a:r>
            <a:r>
              <a:rPr lang="en-GB" sz="3200" dirty="0"/>
              <a:t>	 </a:t>
            </a:r>
          </a:p>
          <a:p>
            <a:pPr marL="0" indent="0">
              <a:buNone/>
            </a:pPr>
            <a:endParaRPr lang="en-GB" dirty="0"/>
          </a:p>
        </p:txBody>
      </p:sp>
    </p:spTree>
    <p:extLst>
      <p:ext uri="{BB962C8B-B14F-4D97-AF65-F5344CB8AC3E}">
        <p14:creationId xmlns:p14="http://schemas.microsoft.com/office/powerpoint/2010/main" val="245429179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484784"/>
            <a:ext cx="8208912" cy="46175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731342" y="980728"/>
            <a:ext cx="6840760" cy="646331"/>
          </a:xfrm>
          <a:prstGeom prst="rect">
            <a:avLst/>
          </a:prstGeom>
        </p:spPr>
        <p:txBody>
          <a:bodyPr wrap="square">
            <a:spAutoFit/>
          </a:bodyPr>
          <a:lstStyle/>
          <a:p>
            <a:r>
              <a:rPr lang="en-GB" dirty="0" smtClean="0">
                <a:hlinkClick r:id="rId4"/>
              </a:rPr>
              <a:t>https://www.youtube.com/watch?v=PF0L3gvSVcg</a:t>
            </a:r>
            <a:endParaRPr lang="en-GB" dirty="0" smtClean="0"/>
          </a:p>
          <a:p>
            <a:endParaRPr lang="en-GB" dirty="0"/>
          </a:p>
        </p:txBody>
      </p:sp>
      <p:sp>
        <p:nvSpPr>
          <p:cNvPr id="4" name="Title 1"/>
          <p:cNvSpPr txBox="1">
            <a:spLocks/>
          </p:cNvSpPr>
          <p:nvPr/>
        </p:nvSpPr>
        <p:spPr>
          <a:xfrm>
            <a:off x="107504" y="116632"/>
            <a:ext cx="6480720" cy="648072"/>
          </a:xfrm>
          <a:prstGeom prst="rect">
            <a:avLst/>
          </a:prstGeom>
          <a:solidFill>
            <a:schemeClr val="accent5">
              <a:lumMod val="20000"/>
              <a:lumOff val="80000"/>
            </a:schemeClr>
          </a:solidFill>
        </p:spPr>
        <p:txBody>
          <a:bodyP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GB" sz="3200" b="1" dirty="0" smtClean="0"/>
              <a:t>Using a film stimulus as an example</a:t>
            </a:r>
            <a:endParaRPr lang="en-GB" sz="2400" b="1" dirty="0">
              <a:solidFill>
                <a:srgbClr val="0070C0"/>
              </a:solidFill>
            </a:endParaRPr>
          </a:p>
        </p:txBody>
      </p:sp>
    </p:spTree>
    <p:extLst>
      <p:ext uri="{BB962C8B-B14F-4D97-AF65-F5344CB8AC3E}">
        <p14:creationId xmlns:p14="http://schemas.microsoft.com/office/powerpoint/2010/main" val="18867211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899592" y="260649"/>
            <a:ext cx="7767464" cy="2683190"/>
            <a:chOff x="470098" y="717783"/>
            <a:chExt cx="11104862" cy="5047930"/>
          </a:xfrm>
        </p:grpSpPr>
        <p:sp>
          <p:nvSpPr>
            <p:cNvPr id="9" name="Right Triangle 8"/>
            <p:cNvSpPr/>
            <p:nvPr/>
          </p:nvSpPr>
          <p:spPr>
            <a:xfrm>
              <a:off x="1461957" y="941558"/>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470098" y="717783"/>
              <a:ext cx="11104862" cy="5047930"/>
              <a:chOff x="470098" y="717783"/>
              <a:chExt cx="11104862"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539828" y="2863961"/>
                <a:ext cx="4909119" cy="889267"/>
              </a:xfrm>
              <a:prstGeom prst="rect">
                <a:avLst/>
              </a:prstGeom>
              <a:noFill/>
            </p:spPr>
            <p:txBody>
              <a:bodyPr wrap="square" rtlCol="0">
                <a:spAutoFit/>
              </a:bodyPr>
              <a:lstStyle/>
              <a:p>
                <a:r>
                  <a:rPr lang="en-GB" sz="2000" b="1" dirty="0" smtClean="0">
                    <a:solidFill>
                      <a:schemeClr val="tx2"/>
                    </a:solidFill>
                  </a:rPr>
                  <a:t>Level of Support</a:t>
                </a:r>
                <a:endParaRPr lang="en-GB" sz="2000" b="1" dirty="0">
                  <a:solidFill>
                    <a:schemeClr val="tx2"/>
                  </a:solidFill>
                </a:endParaRPr>
              </a:p>
            </p:txBody>
          </p:sp>
        </p:grpSp>
      </p:grpSp>
      <p:sp>
        <p:nvSpPr>
          <p:cNvPr id="24" name="TextBox 23"/>
          <p:cNvSpPr txBox="1"/>
          <p:nvPr/>
        </p:nvSpPr>
        <p:spPr>
          <a:xfrm>
            <a:off x="6874019" y="2972142"/>
            <a:ext cx="2088660" cy="400110"/>
          </a:xfrm>
          <a:prstGeom prst="rect">
            <a:avLst/>
          </a:prstGeom>
          <a:noFill/>
        </p:spPr>
        <p:txBody>
          <a:bodyPr wrap="square" rtlCol="0">
            <a:spAutoFit/>
          </a:bodyPr>
          <a:lstStyle/>
          <a:p>
            <a:r>
              <a:rPr lang="en-GB" sz="2000" b="1" dirty="0" smtClean="0">
                <a:solidFill>
                  <a:schemeClr val="tx2"/>
                </a:solidFill>
              </a:rPr>
              <a:t>Academic year</a:t>
            </a:r>
            <a:endParaRPr lang="en-GB" sz="2000" b="1" dirty="0">
              <a:solidFill>
                <a:schemeClr val="tx2"/>
              </a:solidFill>
            </a:endParaRPr>
          </a:p>
        </p:txBody>
      </p:sp>
      <p:sp>
        <p:nvSpPr>
          <p:cNvPr id="35" name="Title 1"/>
          <p:cNvSpPr txBox="1">
            <a:spLocks/>
          </p:cNvSpPr>
          <p:nvPr/>
        </p:nvSpPr>
        <p:spPr>
          <a:xfrm>
            <a:off x="4136837" y="836712"/>
            <a:ext cx="3781512" cy="1368152"/>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sz="2800" dirty="0" smtClean="0"/>
              <a:t>A way of reducing the scaffolding is to reduce ‘the givens’.</a:t>
            </a:r>
          </a:p>
          <a:p>
            <a:endParaRPr lang="en-GB" sz="1800" dirty="0">
              <a:solidFill>
                <a:srgbClr val="0070C0"/>
              </a:solidFill>
            </a:endParaRPr>
          </a:p>
        </p:txBody>
      </p:sp>
      <p:grpSp>
        <p:nvGrpSpPr>
          <p:cNvPr id="2" name="Group 1"/>
          <p:cNvGrpSpPr/>
          <p:nvPr/>
        </p:nvGrpSpPr>
        <p:grpSpPr>
          <a:xfrm>
            <a:off x="251520" y="3172197"/>
            <a:ext cx="8415536" cy="3566370"/>
            <a:chOff x="251520" y="3172197"/>
            <a:chExt cx="8415536" cy="3566370"/>
          </a:xfrm>
        </p:grpSpPr>
        <p:pic>
          <p:nvPicPr>
            <p:cNvPr id="3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2833" t="29185" r="25000" b="17037"/>
            <a:stretch/>
          </p:blipFill>
          <p:spPr bwMode="auto">
            <a:xfrm>
              <a:off x="2555776" y="3172197"/>
              <a:ext cx="3792338" cy="3566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4" name="Title 1"/>
            <p:cNvSpPr txBox="1">
              <a:spLocks/>
            </p:cNvSpPr>
            <p:nvPr/>
          </p:nvSpPr>
          <p:spPr>
            <a:xfrm>
              <a:off x="251520" y="4289308"/>
              <a:ext cx="2123728" cy="1332148"/>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sz="2800" dirty="0" smtClean="0"/>
                <a:t>Which will the teacher ‘give’?</a:t>
              </a:r>
            </a:p>
            <a:p>
              <a:endParaRPr lang="en-GB" sz="1800" dirty="0">
                <a:solidFill>
                  <a:srgbClr val="0070C0"/>
                </a:solidFill>
              </a:endParaRPr>
            </a:p>
          </p:txBody>
        </p:sp>
        <p:sp>
          <p:nvSpPr>
            <p:cNvPr id="55" name="Title 1"/>
            <p:cNvSpPr txBox="1">
              <a:spLocks/>
            </p:cNvSpPr>
            <p:nvPr/>
          </p:nvSpPr>
          <p:spPr>
            <a:xfrm>
              <a:off x="6543328" y="4289308"/>
              <a:ext cx="2123728" cy="1332148"/>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r>
                <a:rPr lang="en-GB" sz="2800" dirty="0" smtClean="0"/>
                <a:t>Which will the child choose? </a:t>
              </a:r>
            </a:p>
            <a:p>
              <a:endParaRPr lang="en-GB" sz="1800" dirty="0">
                <a:solidFill>
                  <a:srgbClr val="0070C0"/>
                </a:solidFill>
              </a:endParaRPr>
            </a:p>
          </p:txBody>
        </p:sp>
      </p:grpSp>
    </p:spTree>
    <p:extLst>
      <p:ext uri="{BB962C8B-B14F-4D97-AF65-F5344CB8AC3E}">
        <p14:creationId xmlns:p14="http://schemas.microsoft.com/office/powerpoint/2010/main" val="643575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2833" t="29185" r="25000" b="17037"/>
          <a:stretch/>
        </p:blipFill>
        <p:spPr bwMode="auto">
          <a:xfrm>
            <a:off x="2865512" y="1510955"/>
            <a:ext cx="3341271" cy="3142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Title 1"/>
          <p:cNvSpPr txBox="1">
            <a:spLocks/>
          </p:cNvSpPr>
          <p:nvPr/>
        </p:nvSpPr>
        <p:spPr>
          <a:xfrm>
            <a:off x="3019891" y="365872"/>
            <a:ext cx="3280301" cy="1080120"/>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sz="2400" dirty="0" smtClean="0">
                <a:solidFill>
                  <a:schemeClr val="tx1">
                    <a:lumMod val="50000"/>
                    <a:lumOff val="50000"/>
                  </a:schemeClr>
                </a:solidFill>
              </a:rPr>
              <a:t>Teacher decides: </a:t>
            </a:r>
          </a:p>
          <a:p>
            <a:pPr algn="l"/>
            <a:r>
              <a:rPr lang="en-GB" sz="2000" dirty="0" smtClean="0">
                <a:solidFill>
                  <a:srgbClr val="0070C0"/>
                </a:solidFill>
              </a:rPr>
              <a:t>To inform about extreme sports</a:t>
            </a:r>
          </a:p>
          <a:p>
            <a:pPr algn="l"/>
            <a:endParaRPr lang="en-GB" sz="1800" dirty="0" smtClean="0">
              <a:solidFill>
                <a:srgbClr val="0070C0"/>
              </a:solidFill>
            </a:endParaRPr>
          </a:p>
        </p:txBody>
      </p:sp>
      <p:sp>
        <p:nvSpPr>
          <p:cNvPr id="49" name="Title 1"/>
          <p:cNvSpPr txBox="1">
            <a:spLocks/>
          </p:cNvSpPr>
          <p:nvPr/>
        </p:nvSpPr>
        <p:spPr>
          <a:xfrm>
            <a:off x="107504" y="2420889"/>
            <a:ext cx="2520280" cy="1440160"/>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sz="2400" dirty="0" smtClean="0">
                <a:solidFill>
                  <a:schemeClr val="tx1">
                    <a:lumMod val="50000"/>
                    <a:lumOff val="50000"/>
                  </a:schemeClr>
                </a:solidFill>
              </a:rPr>
              <a:t>Teacher decides: </a:t>
            </a:r>
          </a:p>
          <a:p>
            <a:pPr algn="l"/>
            <a:r>
              <a:rPr lang="en-GB" sz="2000" dirty="0" smtClean="0">
                <a:solidFill>
                  <a:srgbClr val="0070C0"/>
                </a:solidFill>
              </a:rPr>
              <a:t>Teenagers who want to find out about extreme sports</a:t>
            </a:r>
          </a:p>
        </p:txBody>
      </p:sp>
      <p:sp>
        <p:nvSpPr>
          <p:cNvPr id="50" name="Title 1"/>
          <p:cNvSpPr txBox="1">
            <a:spLocks/>
          </p:cNvSpPr>
          <p:nvPr/>
        </p:nvSpPr>
        <p:spPr>
          <a:xfrm>
            <a:off x="6495324" y="2420888"/>
            <a:ext cx="2458963" cy="1440161"/>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sz="2400" dirty="0" smtClean="0">
                <a:solidFill>
                  <a:schemeClr val="tx1">
                    <a:lumMod val="50000"/>
                    <a:lumOff val="50000"/>
                  </a:schemeClr>
                </a:solidFill>
              </a:rPr>
              <a:t>Teacher gives 2 options: </a:t>
            </a:r>
          </a:p>
          <a:p>
            <a:pPr algn="l"/>
            <a:r>
              <a:rPr lang="en-GB" sz="2000" dirty="0" smtClean="0">
                <a:solidFill>
                  <a:srgbClr val="0070C0"/>
                </a:solidFill>
              </a:rPr>
              <a:t>Magazine article</a:t>
            </a:r>
          </a:p>
          <a:p>
            <a:pPr algn="l"/>
            <a:r>
              <a:rPr lang="en-GB" sz="2000" dirty="0" smtClean="0">
                <a:solidFill>
                  <a:srgbClr val="0070C0"/>
                </a:solidFill>
              </a:rPr>
              <a:t>Leaflet</a:t>
            </a:r>
          </a:p>
        </p:txBody>
      </p:sp>
      <p:sp>
        <p:nvSpPr>
          <p:cNvPr id="53" name="Title 1"/>
          <p:cNvSpPr txBox="1">
            <a:spLocks/>
          </p:cNvSpPr>
          <p:nvPr/>
        </p:nvSpPr>
        <p:spPr>
          <a:xfrm>
            <a:off x="-35000" y="4674360"/>
            <a:ext cx="9145016" cy="1995000"/>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sz="2400" dirty="0" smtClean="0">
                <a:solidFill>
                  <a:schemeClr val="tx1">
                    <a:lumMod val="50000"/>
                    <a:lumOff val="50000"/>
                  </a:schemeClr>
                </a:solidFill>
              </a:rPr>
              <a:t>Children brainstorm options in a group – possible outcomes:</a:t>
            </a:r>
          </a:p>
          <a:p>
            <a:pPr marL="342900" indent="-342900" algn="l">
              <a:buFont typeface="Arial" panose="020B0604020202020204" pitchFamily="34" charset="0"/>
              <a:buChar char="•"/>
            </a:pPr>
            <a:r>
              <a:rPr lang="en-GB" sz="2000" dirty="0" smtClean="0">
                <a:solidFill>
                  <a:srgbClr val="0070C0"/>
                </a:solidFill>
              </a:rPr>
              <a:t>Extreme sports put others’ lives at risk and should be banned</a:t>
            </a:r>
          </a:p>
          <a:p>
            <a:pPr marL="342900" indent="-342900" algn="l">
              <a:buFont typeface="Arial" panose="020B0604020202020204" pitchFamily="34" charset="0"/>
              <a:buChar char="•"/>
            </a:pPr>
            <a:r>
              <a:rPr lang="en-GB" sz="2000" dirty="0" smtClean="0">
                <a:solidFill>
                  <a:srgbClr val="0070C0"/>
                </a:solidFill>
              </a:rPr>
              <a:t>Extreme sports push technology advancements and should be encouraged</a:t>
            </a:r>
          </a:p>
          <a:p>
            <a:pPr marL="342900" indent="-342900" algn="l">
              <a:buFont typeface="Arial" panose="020B0604020202020204" pitchFamily="34" charset="0"/>
              <a:buChar char="•"/>
            </a:pPr>
            <a:r>
              <a:rPr lang="en-GB" sz="2000" dirty="0" smtClean="0">
                <a:solidFill>
                  <a:srgbClr val="0070C0"/>
                </a:solidFill>
              </a:rPr>
              <a:t>It should be up to individuals to decide</a:t>
            </a:r>
          </a:p>
          <a:p>
            <a:pPr marL="342900" indent="-342900" algn="l">
              <a:buFont typeface="Arial" panose="020B0604020202020204" pitchFamily="34" charset="0"/>
              <a:buChar char="•"/>
            </a:pPr>
            <a:r>
              <a:rPr lang="en-GB" sz="2000" dirty="0" smtClean="0">
                <a:solidFill>
                  <a:srgbClr val="0070C0"/>
                </a:solidFill>
              </a:rPr>
              <a:t>Extreme athletes are good role models for children</a:t>
            </a:r>
          </a:p>
          <a:p>
            <a:pPr marL="342900" indent="-342900" algn="l">
              <a:buFont typeface="Arial" panose="020B0604020202020204" pitchFamily="34" charset="0"/>
              <a:buChar char="•"/>
            </a:pPr>
            <a:r>
              <a:rPr lang="en-GB" sz="2000" dirty="0" smtClean="0">
                <a:solidFill>
                  <a:srgbClr val="0070C0"/>
                </a:solidFill>
              </a:rPr>
              <a:t>Extreme athletes are bad role models for children</a:t>
            </a:r>
          </a:p>
          <a:p>
            <a:pPr algn="l"/>
            <a:endParaRPr lang="en-GB" sz="1800" dirty="0" smtClean="0">
              <a:solidFill>
                <a:srgbClr val="0070C0"/>
              </a:solidFill>
            </a:endParaRPr>
          </a:p>
        </p:txBody>
      </p:sp>
      <p:pic>
        <p:nvPicPr>
          <p:cNvPr id="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7504" y="197103"/>
            <a:ext cx="2520280" cy="14176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25986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3"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42833" t="29185" r="25000" b="17037"/>
          <a:stretch/>
        </p:blipFill>
        <p:spPr bwMode="auto">
          <a:xfrm>
            <a:off x="2865512" y="2153247"/>
            <a:ext cx="3341271" cy="3142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 name="Title 1"/>
          <p:cNvSpPr txBox="1">
            <a:spLocks/>
          </p:cNvSpPr>
          <p:nvPr/>
        </p:nvSpPr>
        <p:spPr>
          <a:xfrm>
            <a:off x="251520" y="188639"/>
            <a:ext cx="8702767" cy="1964607"/>
          </a:xfrm>
          <a:prstGeom prst="rect">
            <a:avLst/>
          </a:prstGeom>
          <a:solidFill>
            <a:schemeClr val="accent5">
              <a:lumMod val="20000"/>
              <a:lumOff val="80000"/>
            </a:schemeClr>
          </a:solidFill>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sz="2400" dirty="0" smtClean="0">
                <a:solidFill>
                  <a:schemeClr val="tx1">
                    <a:lumMod val="50000"/>
                    <a:lumOff val="50000"/>
                  </a:schemeClr>
                </a:solidFill>
              </a:rPr>
              <a:t>Child decides purpose: </a:t>
            </a:r>
          </a:p>
          <a:p>
            <a:pPr algn="l"/>
            <a:r>
              <a:rPr lang="en-GB" sz="2000" dirty="0" smtClean="0">
                <a:solidFill>
                  <a:srgbClr val="0070C0"/>
                </a:solidFill>
              </a:rPr>
              <a:t>Recount of a day doing extreme sport</a:t>
            </a:r>
          </a:p>
          <a:p>
            <a:pPr algn="l"/>
            <a:r>
              <a:rPr lang="en-GB" sz="2000" dirty="0" smtClean="0">
                <a:solidFill>
                  <a:srgbClr val="0070C0"/>
                </a:solidFill>
              </a:rPr>
              <a:t>Inform people about the benefits / or risks of </a:t>
            </a:r>
            <a:r>
              <a:rPr lang="en-GB" sz="2000" dirty="0">
                <a:solidFill>
                  <a:srgbClr val="0070C0"/>
                </a:solidFill>
              </a:rPr>
              <a:t>extreme sport</a:t>
            </a:r>
            <a:endParaRPr lang="en-GB" sz="2000" dirty="0" smtClean="0">
              <a:solidFill>
                <a:srgbClr val="0070C0"/>
              </a:solidFill>
            </a:endParaRPr>
          </a:p>
          <a:p>
            <a:pPr algn="l"/>
            <a:r>
              <a:rPr lang="en-GB" sz="2000" dirty="0" smtClean="0">
                <a:solidFill>
                  <a:srgbClr val="0070C0"/>
                </a:solidFill>
              </a:rPr>
              <a:t>Entertain – write a narrative where there is an accident / competition won</a:t>
            </a:r>
          </a:p>
          <a:p>
            <a:pPr algn="l"/>
            <a:r>
              <a:rPr lang="en-GB" sz="2000" dirty="0" smtClean="0">
                <a:solidFill>
                  <a:srgbClr val="0070C0"/>
                </a:solidFill>
              </a:rPr>
              <a:t>Entertain – describe the tension/ emotions the moment before starting</a:t>
            </a:r>
          </a:p>
          <a:p>
            <a:pPr algn="l"/>
            <a:r>
              <a:rPr lang="en-GB" sz="2000" dirty="0" smtClean="0">
                <a:solidFill>
                  <a:srgbClr val="0070C0"/>
                </a:solidFill>
              </a:rPr>
              <a:t>Compare the life of a ballet dancer with an extreme athlete</a:t>
            </a:r>
          </a:p>
          <a:p>
            <a:pPr algn="l"/>
            <a:endParaRPr lang="en-GB" sz="1800" dirty="0" smtClean="0">
              <a:solidFill>
                <a:srgbClr val="0070C0"/>
              </a:solidFill>
            </a:endParaRPr>
          </a:p>
        </p:txBody>
      </p:sp>
      <p:sp>
        <p:nvSpPr>
          <p:cNvPr id="2" name="Right Arrow 1"/>
          <p:cNvSpPr/>
          <p:nvPr/>
        </p:nvSpPr>
        <p:spPr>
          <a:xfrm>
            <a:off x="251520" y="3364297"/>
            <a:ext cx="2376264" cy="720080"/>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Enter at any point</a:t>
            </a:r>
            <a:endParaRPr lang="en-GB" dirty="0"/>
          </a:p>
        </p:txBody>
      </p:sp>
      <p:sp>
        <p:nvSpPr>
          <p:cNvPr id="8" name="Right Arrow 7"/>
          <p:cNvSpPr/>
          <p:nvPr/>
        </p:nvSpPr>
        <p:spPr>
          <a:xfrm flipH="1">
            <a:off x="6300192" y="3364297"/>
            <a:ext cx="2654095" cy="720080"/>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Enter at any point</a:t>
            </a:r>
            <a:endParaRPr lang="en-GB" dirty="0"/>
          </a:p>
        </p:txBody>
      </p:sp>
      <p:sp>
        <p:nvSpPr>
          <p:cNvPr id="9" name="Right Arrow 8"/>
          <p:cNvSpPr/>
          <p:nvPr/>
        </p:nvSpPr>
        <p:spPr>
          <a:xfrm rot="1780502" flipH="1">
            <a:off x="4963186" y="5521247"/>
            <a:ext cx="2243238" cy="720080"/>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Enter at any point</a:t>
            </a:r>
            <a:endParaRPr lang="en-GB" dirty="0"/>
          </a:p>
        </p:txBody>
      </p:sp>
    </p:spTree>
    <p:extLst>
      <p:ext uri="{BB962C8B-B14F-4D97-AF65-F5344CB8AC3E}">
        <p14:creationId xmlns:p14="http://schemas.microsoft.com/office/powerpoint/2010/main" val="178575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03878" y="559619"/>
            <a:ext cx="8938543" cy="4449373"/>
            <a:chOff x="76913" y="650305"/>
            <a:chExt cx="8938543" cy="4449373"/>
          </a:xfrm>
        </p:grpSpPr>
        <p:sp>
          <p:nvSpPr>
            <p:cNvPr id="2" name="Rectangle 1"/>
            <p:cNvSpPr/>
            <p:nvPr/>
          </p:nvSpPr>
          <p:spPr>
            <a:xfrm>
              <a:off x="6020345" y="959532"/>
              <a:ext cx="1521403" cy="601061"/>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Written outcome</a:t>
              </a:r>
            </a:p>
          </p:txBody>
        </p:sp>
        <p:cxnSp>
          <p:nvCxnSpPr>
            <p:cNvPr id="3" name="Straight Connector 2"/>
            <p:cNvCxnSpPr/>
            <p:nvPr/>
          </p:nvCxnSpPr>
          <p:spPr>
            <a:xfrm>
              <a:off x="132103" y="3302948"/>
              <a:ext cx="8883353" cy="34183"/>
            </a:xfrm>
            <a:prstGeom prst="line">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rot="1909378">
              <a:off x="775434" y="4523614"/>
              <a:ext cx="433748"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Pentagon 8"/>
            <p:cNvSpPr/>
            <p:nvPr/>
          </p:nvSpPr>
          <p:spPr>
            <a:xfrm>
              <a:off x="76913" y="650305"/>
              <a:ext cx="1830791" cy="61845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Rich text stimulus</a:t>
              </a:r>
            </a:p>
          </p:txBody>
        </p:sp>
      </p:grpSp>
      <p:sp>
        <p:nvSpPr>
          <p:cNvPr id="15" name="TextBox 14"/>
          <p:cNvSpPr txBox="1"/>
          <p:nvPr/>
        </p:nvSpPr>
        <p:spPr>
          <a:xfrm>
            <a:off x="827584" y="-276"/>
            <a:ext cx="7650235" cy="830997"/>
          </a:xfrm>
          <a:prstGeom prst="rect">
            <a:avLst/>
          </a:prstGeom>
          <a:noFill/>
        </p:spPr>
        <p:txBody>
          <a:bodyPr wrap="square" rtlCol="0">
            <a:spAutoFit/>
          </a:bodyPr>
          <a:lstStyle/>
          <a:p>
            <a:pPr algn="ctr"/>
            <a:r>
              <a:rPr lang="en-GB" sz="2400" b="1" dirty="0" smtClean="0">
                <a:solidFill>
                  <a:srgbClr val="0070C0"/>
                </a:solidFill>
              </a:rPr>
              <a:t>Planning a learning journey for pupil choice – opportunities to </a:t>
            </a:r>
            <a:r>
              <a:rPr lang="en-GB" sz="2400" b="1" u="sng" dirty="0" smtClean="0">
                <a:solidFill>
                  <a:srgbClr val="0070C0"/>
                </a:solidFill>
              </a:rPr>
              <a:t>demonstrate beyond</a:t>
            </a:r>
            <a:endParaRPr lang="en-GB" sz="2400" b="1" u="sng" dirty="0">
              <a:solidFill>
                <a:srgbClr val="0070C0"/>
              </a:solidFill>
            </a:endParaRPr>
          </a:p>
        </p:txBody>
      </p:sp>
      <p:grpSp>
        <p:nvGrpSpPr>
          <p:cNvPr id="18" name="Group 17"/>
          <p:cNvGrpSpPr/>
          <p:nvPr/>
        </p:nvGrpSpPr>
        <p:grpSpPr>
          <a:xfrm rot="5400000">
            <a:off x="6084558" y="1895681"/>
            <a:ext cx="1403629" cy="1076789"/>
            <a:chOff x="5543517" y="2105738"/>
            <a:chExt cx="1983189" cy="748134"/>
          </a:xfrm>
        </p:grpSpPr>
        <p:sp>
          <p:nvSpPr>
            <p:cNvPr id="19" name="Freeform 18"/>
            <p:cNvSpPr/>
            <p:nvPr/>
          </p:nvSpPr>
          <p:spPr>
            <a:xfrm>
              <a:off x="5543517" y="2119535"/>
              <a:ext cx="734337" cy="734337"/>
            </a:xfrm>
            <a:custGeom>
              <a:avLst/>
              <a:gdLst>
                <a:gd name="connsiteX0" fmla="*/ 0 w 734337"/>
                <a:gd name="connsiteY0" fmla="*/ 0 h 734337"/>
                <a:gd name="connsiteX1" fmla="*/ 734337 w 734337"/>
                <a:gd name="connsiteY1" fmla="*/ 0 h 734337"/>
                <a:gd name="connsiteX2" fmla="*/ 734337 w 734337"/>
                <a:gd name="connsiteY2" fmla="*/ 734337 h 734337"/>
                <a:gd name="connsiteX3" fmla="*/ 0 w 734337"/>
                <a:gd name="connsiteY3" fmla="*/ 734337 h 734337"/>
                <a:gd name="connsiteX4" fmla="*/ 0 w 734337"/>
                <a:gd name="connsiteY4" fmla="*/ 0 h 73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337" h="734337">
                  <a:moveTo>
                    <a:pt x="0" y="0"/>
                  </a:moveTo>
                  <a:lnTo>
                    <a:pt x="734337" y="0"/>
                  </a:lnTo>
                  <a:lnTo>
                    <a:pt x="734337" y="734337"/>
                  </a:lnTo>
                  <a:lnTo>
                    <a:pt x="0" y="7343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GB" sz="4400" kern="1200" dirty="0" smtClean="0"/>
                <a:t> </a:t>
              </a:r>
              <a:endParaRPr lang="en-GB" sz="4400" kern="1200" dirty="0"/>
            </a:p>
          </p:txBody>
        </p:sp>
        <p:sp>
          <p:nvSpPr>
            <p:cNvPr id="23" name="Freeform 22"/>
            <p:cNvSpPr/>
            <p:nvPr/>
          </p:nvSpPr>
          <p:spPr>
            <a:xfrm>
              <a:off x="6792369" y="2105738"/>
              <a:ext cx="734337" cy="734337"/>
            </a:xfrm>
            <a:custGeom>
              <a:avLst/>
              <a:gdLst>
                <a:gd name="connsiteX0" fmla="*/ 0 w 734337"/>
                <a:gd name="connsiteY0" fmla="*/ 0 h 734337"/>
                <a:gd name="connsiteX1" fmla="*/ 734337 w 734337"/>
                <a:gd name="connsiteY1" fmla="*/ 0 h 734337"/>
                <a:gd name="connsiteX2" fmla="*/ 734337 w 734337"/>
                <a:gd name="connsiteY2" fmla="*/ 734337 h 734337"/>
                <a:gd name="connsiteX3" fmla="*/ 0 w 734337"/>
                <a:gd name="connsiteY3" fmla="*/ 734337 h 734337"/>
                <a:gd name="connsiteX4" fmla="*/ 0 w 734337"/>
                <a:gd name="connsiteY4" fmla="*/ 0 h 73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34337" h="734337">
                  <a:moveTo>
                    <a:pt x="0" y="0"/>
                  </a:moveTo>
                  <a:lnTo>
                    <a:pt x="734337" y="0"/>
                  </a:lnTo>
                  <a:lnTo>
                    <a:pt x="734337" y="734337"/>
                  </a:lnTo>
                  <a:lnTo>
                    <a:pt x="0" y="73433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55880" tIns="55880" rIns="55880" bIns="55880" numCol="1" spcCol="1270" anchor="ctr" anchorCtr="0">
              <a:noAutofit/>
            </a:bodyPr>
            <a:lstStyle/>
            <a:p>
              <a:pPr lvl="0" algn="ctr" defTabSz="1955800">
                <a:lnSpc>
                  <a:spcPct val="90000"/>
                </a:lnSpc>
                <a:spcBef>
                  <a:spcPct val="0"/>
                </a:spcBef>
                <a:spcAft>
                  <a:spcPct val="35000"/>
                </a:spcAft>
              </a:pPr>
              <a:r>
                <a:rPr lang="en-GB" sz="4400" kern="1200" dirty="0" smtClean="0"/>
                <a:t> </a:t>
              </a:r>
              <a:endParaRPr lang="en-GB" sz="4400" kern="1200" dirty="0"/>
            </a:p>
          </p:txBody>
        </p:sp>
      </p:grpSp>
      <p:grpSp>
        <p:nvGrpSpPr>
          <p:cNvPr id="6" name="Group 5"/>
          <p:cNvGrpSpPr/>
          <p:nvPr/>
        </p:nvGrpSpPr>
        <p:grpSpPr>
          <a:xfrm>
            <a:off x="70202" y="1363816"/>
            <a:ext cx="2555776" cy="5346925"/>
            <a:chOff x="70202" y="1363816"/>
            <a:chExt cx="2555776" cy="5346925"/>
          </a:xfrm>
        </p:grpSpPr>
        <p:grpSp>
          <p:nvGrpSpPr>
            <p:cNvPr id="11" name="Group 10"/>
            <p:cNvGrpSpPr/>
            <p:nvPr/>
          </p:nvGrpSpPr>
          <p:grpSpPr>
            <a:xfrm>
              <a:off x="120381" y="1363816"/>
              <a:ext cx="2016127" cy="1736702"/>
              <a:chOff x="120381" y="1363816"/>
              <a:chExt cx="2016127" cy="1736702"/>
            </a:xfrm>
          </p:grpSpPr>
          <p:sp>
            <p:nvSpPr>
              <p:cNvPr id="28" name="Rounded Rectangle 27"/>
              <p:cNvSpPr/>
              <p:nvPr/>
            </p:nvSpPr>
            <p:spPr>
              <a:xfrm>
                <a:off x="141407" y="2045017"/>
                <a:ext cx="1080120" cy="438825"/>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Word level</a:t>
                </a:r>
              </a:p>
            </p:txBody>
          </p:sp>
          <p:sp>
            <p:nvSpPr>
              <p:cNvPr id="30" name="Rounded Rectangle 29"/>
              <p:cNvSpPr/>
              <p:nvPr/>
            </p:nvSpPr>
            <p:spPr>
              <a:xfrm>
                <a:off x="129376" y="2581184"/>
                <a:ext cx="2007132" cy="519334"/>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Shared reading </a:t>
                </a:r>
                <a:endParaRPr lang="en-GB" sz="1400" dirty="0">
                  <a:solidFill>
                    <a:srgbClr val="000000"/>
                  </a:solidFill>
                </a:endParaRPr>
              </a:p>
              <a:p>
                <a:pPr algn="ctr"/>
                <a:r>
                  <a:rPr lang="en-GB" sz="1400" dirty="0" smtClean="0">
                    <a:solidFill>
                      <a:srgbClr val="000000"/>
                    </a:solidFill>
                  </a:rPr>
                  <a:t> ‘</a:t>
                </a:r>
                <a:r>
                  <a:rPr lang="en-GB" sz="1400" i="1" dirty="0" smtClean="0">
                    <a:solidFill>
                      <a:srgbClr val="000000"/>
                    </a:solidFill>
                  </a:rPr>
                  <a:t>reading as a reader’</a:t>
                </a:r>
              </a:p>
            </p:txBody>
          </p:sp>
          <p:sp>
            <p:nvSpPr>
              <p:cNvPr id="27" name="Rounded Rectangle 26"/>
              <p:cNvSpPr/>
              <p:nvPr/>
            </p:nvSpPr>
            <p:spPr>
              <a:xfrm>
                <a:off x="120381" y="1363816"/>
                <a:ext cx="1115616" cy="55610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smtClean="0">
                    <a:solidFill>
                      <a:srgbClr val="000000"/>
                    </a:solidFill>
                  </a:rPr>
                  <a:t>Spoken language</a:t>
                </a:r>
              </a:p>
            </p:txBody>
          </p:sp>
        </p:grpSp>
        <p:sp>
          <p:nvSpPr>
            <p:cNvPr id="16" name="Up Arrow 15"/>
            <p:cNvSpPr/>
            <p:nvPr/>
          </p:nvSpPr>
          <p:spPr>
            <a:xfrm>
              <a:off x="70202" y="3398374"/>
              <a:ext cx="2555776" cy="3312367"/>
            </a:xfrm>
            <a:prstGeom prst="upArrow">
              <a:avLst>
                <a:gd name="adj1" fmla="val 68485"/>
                <a:gd name="adj2" fmla="val 31408"/>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Immersion in the driver similar for all children</a:t>
              </a:r>
              <a:endParaRPr lang="en-GB" dirty="0">
                <a:solidFill>
                  <a:schemeClr val="tx1"/>
                </a:solidFill>
              </a:endParaRPr>
            </a:p>
          </p:txBody>
        </p:sp>
      </p:grpSp>
      <p:grpSp>
        <p:nvGrpSpPr>
          <p:cNvPr id="7" name="Group 6"/>
          <p:cNvGrpSpPr/>
          <p:nvPr/>
        </p:nvGrpSpPr>
        <p:grpSpPr>
          <a:xfrm>
            <a:off x="2136508" y="1337645"/>
            <a:ext cx="3865072" cy="5331715"/>
            <a:chOff x="2136508" y="1337645"/>
            <a:chExt cx="3865072" cy="5331715"/>
          </a:xfrm>
        </p:grpSpPr>
        <p:grpSp>
          <p:nvGrpSpPr>
            <p:cNvPr id="42" name="Group 41"/>
            <p:cNvGrpSpPr/>
            <p:nvPr/>
          </p:nvGrpSpPr>
          <p:grpSpPr>
            <a:xfrm>
              <a:off x="2136508" y="1337645"/>
              <a:ext cx="3655150" cy="1757206"/>
              <a:chOff x="2095456" y="1674108"/>
              <a:chExt cx="3655150" cy="1757206"/>
            </a:xfrm>
          </p:grpSpPr>
          <p:grpSp>
            <p:nvGrpSpPr>
              <p:cNvPr id="12" name="Group 11"/>
              <p:cNvGrpSpPr/>
              <p:nvPr/>
            </p:nvGrpSpPr>
            <p:grpSpPr>
              <a:xfrm>
                <a:off x="2095456" y="1674108"/>
                <a:ext cx="3155573" cy="1757206"/>
                <a:chOff x="2012003" y="1619652"/>
                <a:chExt cx="3155573" cy="1757206"/>
              </a:xfrm>
            </p:grpSpPr>
            <p:sp>
              <p:nvSpPr>
                <p:cNvPr id="29" name="Rounded Rectangle 28"/>
                <p:cNvSpPr/>
                <p:nvPr/>
              </p:nvSpPr>
              <p:spPr>
                <a:xfrm>
                  <a:off x="2791312" y="2615098"/>
                  <a:ext cx="2376264" cy="76176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rgbClr val="000000"/>
                      </a:solidFill>
                    </a:rPr>
                    <a:t>Opportunities for choice</a:t>
                  </a:r>
                  <a:r>
                    <a:rPr lang="en-GB" sz="1400" b="1" dirty="0">
                      <a:solidFill>
                        <a:srgbClr val="000000"/>
                      </a:solidFill>
                    </a:rPr>
                    <a:t> </a:t>
                  </a:r>
                  <a:r>
                    <a:rPr lang="en-GB" sz="1400" b="1" dirty="0" smtClean="0">
                      <a:solidFill>
                        <a:srgbClr val="000000"/>
                      </a:solidFill>
                    </a:rPr>
                    <a:t>within audience, purpose and form</a:t>
                  </a:r>
                </a:p>
              </p:txBody>
            </p:sp>
            <p:sp>
              <p:nvSpPr>
                <p:cNvPr id="31" name="Rounded Rectangle 30"/>
                <p:cNvSpPr/>
                <p:nvPr/>
              </p:nvSpPr>
              <p:spPr>
                <a:xfrm>
                  <a:off x="2012003" y="1619652"/>
                  <a:ext cx="1715411" cy="85583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rgbClr val="000000"/>
                      </a:solidFill>
                    </a:rPr>
                    <a:t>Independent planning</a:t>
                  </a:r>
                  <a:endParaRPr lang="en-GB" sz="1400" b="1" dirty="0">
                    <a:solidFill>
                      <a:srgbClr val="000000"/>
                    </a:solidFill>
                  </a:endParaRPr>
                </a:p>
              </p:txBody>
            </p:sp>
          </p:grpSp>
          <p:sp>
            <p:nvSpPr>
              <p:cNvPr id="35" name="Rounded Rectangle 34"/>
              <p:cNvSpPr/>
              <p:nvPr/>
            </p:nvSpPr>
            <p:spPr>
              <a:xfrm>
                <a:off x="3887354" y="1674108"/>
                <a:ext cx="1863252" cy="85803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smtClean="0">
                    <a:solidFill>
                      <a:srgbClr val="000000"/>
                    </a:solidFill>
                  </a:rPr>
                  <a:t>Apprentice writes to trial and reflect with peers</a:t>
                </a:r>
                <a:endParaRPr lang="en-GB" sz="1400" b="1" dirty="0">
                  <a:solidFill>
                    <a:srgbClr val="000000"/>
                  </a:solidFill>
                </a:endParaRPr>
              </a:p>
            </p:txBody>
          </p:sp>
        </p:grpSp>
        <p:sp>
          <p:nvSpPr>
            <p:cNvPr id="38" name="Up Arrow 37"/>
            <p:cNvSpPr/>
            <p:nvPr/>
          </p:nvSpPr>
          <p:spPr>
            <a:xfrm>
              <a:off x="2841445" y="3315612"/>
              <a:ext cx="3160135" cy="3353748"/>
            </a:xfrm>
            <a:prstGeom prst="upArrow">
              <a:avLst>
                <a:gd name="adj1" fmla="val 68485"/>
                <a:gd name="adj2" fmla="val 31408"/>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00" dirty="0">
                <a:solidFill>
                  <a:schemeClr val="tx1"/>
                </a:solidFill>
              </a:endParaRPr>
            </a:p>
          </p:txBody>
        </p:sp>
        <p:sp>
          <p:nvSpPr>
            <p:cNvPr id="22" name="TextBox 21"/>
            <p:cNvSpPr txBox="1"/>
            <p:nvPr/>
          </p:nvSpPr>
          <p:spPr>
            <a:xfrm>
              <a:off x="3419872" y="3939796"/>
              <a:ext cx="2016223" cy="2585323"/>
            </a:xfrm>
            <a:prstGeom prst="rect">
              <a:avLst/>
            </a:prstGeom>
            <a:noFill/>
          </p:spPr>
          <p:txBody>
            <a:bodyPr wrap="square" rtlCol="0">
              <a:spAutoFit/>
            </a:bodyPr>
            <a:lstStyle/>
            <a:p>
              <a:pPr algn="ctr"/>
              <a:r>
                <a:rPr lang="en-GB" dirty="0" smtClean="0"/>
                <a:t>Pupil </a:t>
              </a:r>
              <a:r>
                <a:rPr lang="en-GB" dirty="0"/>
                <a:t>choice </a:t>
              </a:r>
              <a:r>
                <a:rPr lang="en-GB" dirty="0" smtClean="0"/>
                <a:t>options introduced. Children make writers’ </a:t>
              </a:r>
              <a:r>
                <a:rPr lang="en-GB" dirty="0"/>
                <a:t>choices and plan in </a:t>
              </a:r>
              <a:r>
                <a:rPr lang="en-GB" dirty="0" smtClean="0"/>
                <a:t>detail.  Take responsibility for success criteria.</a:t>
              </a:r>
              <a:endParaRPr lang="en-GB" dirty="0"/>
            </a:p>
          </p:txBody>
        </p:sp>
      </p:grpSp>
      <p:grpSp>
        <p:nvGrpSpPr>
          <p:cNvPr id="8" name="Group 7"/>
          <p:cNvGrpSpPr/>
          <p:nvPr/>
        </p:nvGrpSpPr>
        <p:grpSpPr>
          <a:xfrm>
            <a:off x="5914543" y="1608701"/>
            <a:ext cx="3060261" cy="5102040"/>
            <a:chOff x="5914543" y="1608701"/>
            <a:chExt cx="3060261" cy="5102040"/>
          </a:xfrm>
        </p:grpSpPr>
        <p:sp>
          <p:nvSpPr>
            <p:cNvPr id="41" name="Up Arrow 40"/>
            <p:cNvSpPr/>
            <p:nvPr/>
          </p:nvSpPr>
          <p:spPr>
            <a:xfrm>
              <a:off x="6221450" y="3398374"/>
              <a:ext cx="2753354" cy="3312367"/>
            </a:xfrm>
            <a:prstGeom prst="upArrow">
              <a:avLst>
                <a:gd name="adj1" fmla="val 68485"/>
                <a:gd name="adj2" fmla="val 31408"/>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tx1"/>
                  </a:solidFill>
                </a:rPr>
                <a:t>Adults facilitate and consult drafting and editing process</a:t>
              </a:r>
            </a:p>
            <a:p>
              <a:pPr algn="ctr"/>
              <a:endParaRPr lang="en-GB" dirty="0">
                <a:solidFill>
                  <a:schemeClr val="tx1"/>
                </a:solidFill>
              </a:endParaRPr>
            </a:p>
            <a:p>
              <a:pPr algn="ctr"/>
              <a:r>
                <a:rPr lang="en-GB" dirty="0" smtClean="0">
                  <a:solidFill>
                    <a:schemeClr val="tx1"/>
                  </a:solidFill>
                </a:rPr>
                <a:t>Time and opportunity to publish to high standard</a:t>
              </a:r>
              <a:endParaRPr lang="en-GB" dirty="0">
                <a:solidFill>
                  <a:schemeClr val="tx1"/>
                </a:solidFill>
              </a:endParaRPr>
            </a:p>
          </p:txBody>
        </p:sp>
        <p:grpSp>
          <p:nvGrpSpPr>
            <p:cNvPr id="5" name="Group 4"/>
            <p:cNvGrpSpPr/>
            <p:nvPr/>
          </p:nvGrpSpPr>
          <p:grpSpPr>
            <a:xfrm>
              <a:off x="5914543" y="1608701"/>
              <a:ext cx="3060261" cy="1571629"/>
              <a:chOff x="5914543" y="1608701"/>
              <a:chExt cx="3060261" cy="1571629"/>
            </a:xfrm>
          </p:grpSpPr>
          <p:grpSp>
            <p:nvGrpSpPr>
              <p:cNvPr id="14" name="Group 13"/>
              <p:cNvGrpSpPr/>
              <p:nvPr/>
            </p:nvGrpSpPr>
            <p:grpSpPr>
              <a:xfrm>
                <a:off x="5914543" y="1608701"/>
                <a:ext cx="3060261" cy="1571629"/>
                <a:chOff x="5920509" y="1564806"/>
                <a:chExt cx="3060261" cy="1571629"/>
              </a:xfrm>
            </p:grpSpPr>
            <p:grpSp>
              <p:nvGrpSpPr>
                <p:cNvPr id="13" name="Group 12"/>
                <p:cNvGrpSpPr/>
                <p:nvPr/>
              </p:nvGrpSpPr>
              <p:grpSpPr>
                <a:xfrm>
                  <a:off x="5920509" y="1564806"/>
                  <a:ext cx="3060261" cy="1571629"/>
                  <a:chOff x="5920509" y="1564806"/>
                  <a:chExt cx="3060261" cy="1571629"/>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7062" t="33553" r="40647" b="15897"/>
                  <a:stretch/>
                </p:blipFill>
                <p:spPr bwMode="auto">
                  <a:xfrm>
                    <a:off x="7986800" y="1868536"/>
                    <a:ext cx="993970" cy="126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TextBox 25"/>
                  <p:cNvSpPr txBox="1"/>
                  <p:nvPr/>
                </p:nvSpPr>
                <p:spPr>
                  <a:xfrm>
                    <a:off x="5920509" y="1564806"/>
                    <a:ext cx="1786936" cy="584775"/>
                  </a:xfrm>
                  <a:prstGeom prst="rect">
                    <a:avLst/>
                  </a:prstGeom>
                  <a:solidFill>
                    <a:srgbClr val="FFC000"/>
                  </a:solidFill>
                  <a:ln w="28575">
                    <a:solidFill>
                      <a:schemeClr val="accent1">
                        <a:shade val="50000"/>
                      </a:schemeClr>
                    </a:solidFill>
                  </a:ln>
                </p:spPr>
                <p:txBody>
                  <a:bodyPr wrap="square" rtlCol="0" anchor="ctr" anchorCtr="0">
                    <a:spAutoFit/>
                  </a:bodyPr>
                  <a:lstStyle/>
                  <a:p>
                    <a:pPr algn="ctr"/>
                    <a:r>
                      <a:rPr lang="en-GB" sz="1600" dirty="0" smtClean="0">
                        <a:solidFill>
                          <a:schemeClr val="bg1"/>
                        </a:solidFill>
                      </a:rPr>
                      <a:t>Proof reading and editing</a:t>
                    </a:r>
                    <a:endParaRPr lang="en-GB" sz="1600" dirty="0">
                      <a:solidFill>
                        <a:schemeClr val="bg1"/>
                      </a:solidFill>
                    </a:endParaRPr>
                  </a:p>
                </p:txBody>
              </p:sp>
            </p:grpSp>
            <p:sp>
              <p:nvSpPr>
                <p:cNvPr id="25" name="TextBox 24"/>
                <p:cNvSpPr txBox="1"/>
                <p:nvPr/>
              </p:nvSpPr>
              <p:spPr>
                <a:xfrm>
                  <a:off x="6531539" y="2716202"/>
                  <a:ext cx="1043140" cy="369332"/>
                </a:xfrm>
                <a:prstGeom prst="rect">
                  <a:avLst/>
                </a:prstGeom>
                <a:solidFill>
                  <a:srgbClr val="FFC000"/>
                </a:solidFill>
                <a:ln w="25400">
                  <a:solidFill>
                    <a:schemeClr val="tx2"/>
                  </a:solidFill>
                </a:ln>
              </p:spPr>
              <p:txBody>
                <a:bodyPr wrap="square" rtlCol="0">
                  <a:spAutoFit/>
                </a:bodyPr>
                <a:lstStyle/>
                <a:p>
                  <a:pPr algn="ctr"/>
                  <a:r>
                    <a:rPr lang="en-GB" dirty="0" smtClean="0">
                      <a:solidFill>
                        <a:schemeClr val="bg1"/>
                      </a:solidFill>
                    </a:rPr>
                    <a:t>Publish</a:t>
                  </a:r>
                  <a:endParaRPr lang="en-GB" dirty="0">
                    <a:solidFill>
                      <a:schemeClr val="bg1"/>
                    </a:solidFill>
                  </a:endParaRPr>
                </a:p>
              </p:txBody>
            </p:sp>
          </p:grpSp>
          <p:sp>
            <p:nvSpPr>
              <p:cNvPr id="43" name="Rectangle 42"/>
              <p:cNvSpPr/>
              <p:nvPr/>
            </p:nvSpPr>
            <p:spPr>
              <a:xfrm>
                <a:off x="6001581" y="2264429"/>
                <a:ext cx="1699898" cy="435947"/>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Possible redraft</a:t>
                </a:r>
              </a:p>
            </p:txBody>
          </p:sp>
        </p:grpSp>
      </p:grpSp>
    </p:spTree>
    <p:extLst>
      <p:ext uri="{BB962C8B-B14F-4D97-AF65-F5344CB8AC3E}">
        <p14:creationId xmlns:p14="http://schemas.microsoft.com/office/powerpoint/2010/main" val="3594995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95536" y="332656"/>
            <a:ext cx="2952328" cy="6048672"/>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b="1" dirty="0" smtClean="0">
                <a:solidFill>
                  <a:schemeClr val="tx1"/>
                </a:solidFill>
              </a:rPr>
              <a:t>Purpose</a:t>
            </a:r>
          </a:p>
          <a:p>
            <a:pPr algn="ctr"/>
            <a:r>
              <a:rPr lang="en-GB" sz="1600" dirty="0" smtClean="0">
                <a:solidFill>
                  <a:schemeClr val="tx1"/>
                </a:solidFill>
              </a:rPr>
              <a:t>(a reason to write)</a:t>
            </a:r>
          </a:p>
          <a:p>
            <a:pPr algn="ctr"/>
            <a:r>
              <a:rPr lang="en-GB" b="1" dirty="0" smtClean="0">
                <a:solidFill>
                  <a:schemeClr val="tx1"/>
                </a:solidFill>
              </a:rPr>
              <a:t>Inform</a:t>
            </a:r>
            <a:endParaRPr lang="en-GB" b="1" dirty="0">
              <a:solidFill>
                <a:schemeClr val="tx1"/>
              </a:solidFill>
            </a:endParaRPr>
          </a:p>
          <a:p>
            <a:pPr algn="ctr"/>
            <a:r>
              <a:rPr lang="en-GB" b="1" dirty="0">
                <a:solidFill>
                  <a:schemeClr val="tx1"/>
                </a:solidFill>
              </a:rPr>
              <a:t>Explain</a:t>
            </a:r>
          </a:p>
          <a:p>
            <a:pPr algn="ctr"/>
            <a:r>
              <a:rPr lang="en-GB" b="1" dirty="0">
                <a:solidFill>
                  <a:schemeClr val="tx1"/>
                </a:solidFill>
              </a:rPr>
              <a:t>Describe</a:t>
            </a:r>
          </a:p>
          <a:p>
            <a:pPr algn="ctr"/>
            <a:r>
              <a:rPr lang="en-GB" b="1" dirty="0">
                <a:solidFill>
                  <a:schemeClr val="tx1"/>
                </a:solidFill>
              </a:rPr>
              <a:t>Instruct</a:t>
            </a:r>
          </a:p>
          <a:p>
            <a:pPr algn="ctr"/>
            <a:r>
              <a:rPr lang="en-GB" b="1" dirty="0">
                <a:solidFill>
                  <a:schemeClr val="tx1"/>
                </a:solidFill>
              </a:rPr>
              <a:t>Advise</a:t>
            </a:r>
          </a:p>
          <a:p>
            <a:pPr algn="ctr"/>
            <a:r>
              <a:rPr lang="en-GB" b="1" dirty="0">
                <a:solidFill>
                  <a:schemeClr val="tx1"/>
                </a:solidFill>
              </a:rPr>
              <a:t>Persuade</a:t>
            </a:r>
          </a:p>
          <a:p>
            <a:pPr algn="ctr"/>
            <a:r>
              <a:rPr lang="en-GB" b="1" dirty="0">
                <a:solidFill>
                  <a:schemeClr val="tx1"/>
                </a:solidFill>
              </a:rPr>
              <a:t>Entertain</a:t>
            </a:r>
          </a:p>
          <a:p>
            <a:pPr algn="ctr"/>
            <a:r>
              <a:rPr lang="en-GB" b="1" dirty="0">
                <a:solidFill>
                  <a:schemeClr val="tx1"/>
                </a:solidFill>
              </a:rPr>
              <a:t>Discuss</a:t>
            </a:r>
          </a:p>
          <a:p>
            <a:pPr algn="ctr"/>
            <a:r>
              <a:rPr lang="en-GB" b="1" dirty="0">
                <a:solidFill>
                  <a:schemeClr val="tx1"/>
                </a:solidFill>
              </a:rPr>
              <a:t>Retell</a:t>
            </a:r>
          </a:p>
          <a:p>
            <a:pPr algn="ctr"/>
            <a:r>
              <a:rPr lang="en-GB" b="1" dirty="0">
                <a:solidFill>
                  <a:schemeClr val="tx1"/>
                </a:solidFill>
              </a:rPr>
              <a:t>Report</a:t>
            </a:r>
          </a:p>
          <a:p>
            <a:pPr algn="ctr"/>
            <a:r>
              <a:rPr lang="en-GB" b="1" dirty="0">
                <a:solidFill>
                  <a:schemeClr val="tx1"/>
                </a:solidFill>
              </a:rPr>
              <a:t>Compare</a:t>
            </a:r>
          </a:p>
          <a:p>
            <a:pPr algn="ctr"/>
            <a:r>
              <a:rPr lang="en-GB" b="1" dirty="0">
                <a:solidFill>
                  <a:schemeClr val="tx1"/>
                </a:solidFill>
              </a:rPr>
              <a:t>Speculate</a:t>
            </a:r>
          </a:p>
          <a:p>
            <a:pPr algn="ctr"/>
            <a:r>
              <a:rPr lang="en-GB" b="1" dirty="0">
                <a:solidFill>
                  <a:schemeClr val="tx1"/>
                </a:solidFill>
              </a:rPr>
              <a:t>Evaluate</a:t>
            </a:r>
          </a:p>
          <a:p>
            <a:pPr algn="ctr"/>
            <a:r>
              <a:rPr lang="en-GB" b="1" dirty="0">
                <a:solidFill>
                  <a:schemeClr val="tx1"/>
                </a:solidFill>
              </a:rPr>
              <a:t>Explore</a:t>
            </a:r>
          </a:p>
          <a:p>
            <a:pPr algn="ctr"/>
            <a:r>
              <a:rPr lang="en-GB" b="1" dirty="0">
                <a:solidFill>
                  <a:schemeClr val="tx1"/>
                </a:solidFill>
              </a:rPr>
              <a:t>Agree/disagree</a:t>
            </a:r>
          </a:p>
        </p:txBody>
      </p:sp>
      <p:sp>
        <p:nvSpPr>
          <p:cNvPr id="3" name="Rounded Rectangle 2"/>
          <p:cNvSpPr/>
          <p:nvPr/>
        </p:nvSpPr>
        <p:spPr>
          <a:xfrm>
            <a:off x="3635896" y="332656"/>
            <a:ext cx="2160240" cy="165618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Fiction</a:t>
            </a:r>
            <a:endParaRPr lang="en-GB" b="1" dirty="0">
              <a:solidFill>
                <a:schemeClr val="tx1"/>
              </a:solidFill>
            </a:endParaRPr>
          </a:p>
        </p:txBody>
      </p:sp>
      <p:sp>
        <p:nvSpPr>
          <p:cNvPr id="4" name="Rounded Rectangle 3"/>
          <p:cNvSpPr/>
          <p:nvPr/>
        </p:nvSpPr>
        <p:spPr>
          <a:xfrm>
            <a:off x="3635896" y="2204864"/>
            <a:ext cx="2232248" cy="1656184"/>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Non-fiction</a:t>
            </a:r>
            <a:endParaRPr lang="en-GB" b="1" dirty="0">
              <a:solidFill>
                <a:schemeClr val="tx1"/>
              </a:solidFill>
            </a:endParaRPr>
          </a:p>
        </p:txBody>
      </p:sp>
      <p:sp>
        <p:nvSpPr>
          <p:cNvPr id="5" name="Rounded Rectangle 4"/>
          <p:cNvSpPr/>
          <p:nvPr/>
        </p:nvSpPr>
        <p:spPr>
          <a:xfrm>
            <a:off x="3635896" y="4221088"/>
            <a:ext cx="2232248" cy="18002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Poetry</a:t>
            </a:r>
            <a:endParaRPr lang="en-GB" b="1" dirty="0">
              <a:solidFill>
                <a:schemeClr val="tx1"/>
              </a:solidFill>
            </a:endParaRPr>
          </a:p>
        </p:txBody>
      </p:sp>
      <p:sp>
        <p:nvSpPr>
          <p:cNvPr id="6" name="Rounded Rectangle 5"/>
          <p:cNvSpPr/>
          <p:nvPr/>
        </p:nvSpPr>
        <p:spPr>
          <a:xfrm>
            <a:off x="6084168" y="332656"/>
            <a:ext cx="2880320" cy="60486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dirty="0" smtClean="0">
                <a:solidFill>
                  <a:schemeClr val="bg1"/>
                </a:solidFill>
              </a:rPr>
              <a:t>Audience</a:t>
            </a:r>
          </a:p>
          <a:p>
            <a:pPr algn="ctr"/>
            <a:r>
              <a:rPr lang="en-GB" sz="1600" b="1" dirty="0" smtClean="0">
                <a:solidFill>
                  <a:schemeClr val="tx1"/>
                </a:solidFill>
              </a:rPr>
              <a:t>A friend/peer who feels/needs…</a:t>
            </a:r>
          </a:p>
          <a:p>
            <a:pPr algn="ctr"/>
            <a:endParaRPr lang="en-GB" sz="1600" b="1" dirty="0">
              <a:solidFill>
                <a:schemeClr val="tx1"/>
              </a:solidFill>
            </a:endParaRPr>
          </a:p>
          <a:p>
            <a:pPr algn="ctr"/>
            <a:r>
              <a:rPr lang="en-GB" sz="1600" b="1" dirty="0" smtClean="0">
                <a:solidFill>
                  <a:schemeClr val="tx1"/>
                </a:solidFill>
              </a:rPr>
              <a:t>A character from a story</a:t>
            </a:r>
          </a:p>
          <a:p>
            <a:pPr algn="ctr"/>
            <a:endParaRPr lang="en-GB" sz="1600" b="1" dirty="0">
              <a:solidFill>
                <a:schemeClr val="tx1"/>
              </a:solidFill>
            </a:endParaRPr>
          </a:p>
          <a:p>
            <a:pPr algn="ctr"/>
            <a:r>
              <a:rPr lang="en-GB" sz="1600" b="1" dirty="0" smtClean="0">
                <a:solidFill>
                  <a:schemeClr val="tx1"/>
                </a:solidFill>
              </a:rPr>
              <a:t>Someone important (a teacher, a head teacher, a governor, the police, a local MP, the Queen, the Prime Minister)</a:t>
            </a:r>
          </a:p>
          <a:p>
            <a:pPr algn="ctr"/>
            <a:endParaRPr lang="en-GB" sz="1600" b="1" dirty="0">
              <a:solidFill>
                <a:schemeClr val="tx1"/>
              </a:solidFill>
            </a:endParaRPr>
          </a:p>
          <a:p>
            <a:pPr algn="ctr"/>
            <a:r>
              <a:rPr lang="en-GB" sz="1600" b="1" dirty="0" smtClean="0">
                <a:solidFill>
                  <a:schemeClr val="tx1"/>
                </a:solidFill>
              </a:rPr>
              <a:t>Several people (an army, a crowd, neighbours)</a:t>
            </a:r>
          </a:p>
          <a:p>
            <a:pPr algn="ctr"/>
            <a:endParaRPr lang="en-GB" sz="1600" b="1" dirty="0">
              <a:solidFill>
                <a:schemeClr val="tx1"/>
              </a:solidFill>
            </a:endParaRPr>
          </a:p>
          <a:p>
            <a:pPr algn="ctr"/>
            <a:r>
              <a:rPr lang="en-GB" sz="1600" b="1" dirty="0" smtClean="0">
                <a:solidFill>
                  <a:schemeClr val="tx1"/>
                </a:solidFill>
              </a:rPr>
              <a:t>Someone who wants to find out…</a:t>
            </a:r>
          </a:p>
          <a:p>
            <a:pPr algn="ctr"/>
            <a:endParaRPr lang="en-GB" sz="1600" b="1" dirty="0">
              <a:solidFill>
                <a:schemeClr val="tx1"/>
              </a:solidFill>
            </a:endParaRPr>
          </a:p>
          <a:p>
            <a:pPr algn="ctr"/>
            <a:r>
              <a:rPr lang="en-GB" sz="1600" b="1" dirty="0" smtClean="0">
                <a:solidFill>
                  <a:schemeClr val="tx1"/>
                </a:solidFill>
              </a:rPr>
              <a:t>A local industry (post office, restaurant, shop, travel agency, estate </a:t>
            </a:r>
            <a:r>
              <a:rPr lang="en-GB" b="1" dirty="0" smtClean="0">
                <a:solidFill>
                  <a:schemeClr val="tx1"/>
                </a:solidFill>
              </a:rPr>
              <a:t>agency)</a:t>
            </a:r>
          </a:p>
        </p:txBody>
      </p:sp>
    </p:spTree>
    <p:extLst>
      <p:ext uri="{BB962C8B-B14F-4D97-AF65-F5344CB8AC3E}">
        <p14:creationId xmlns:p14="http://schemas.microsoft.com/office/powerpoint/2010/main" val="69137883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t">
            <a:noAutofit/>
          </a:bodyPr>
          <a:lstStyle/>
          <a:p>
            <a:r>
              <a:rPr lang="en-GB" dirty="0">
                <a:solidFill>
                  <a:srgbClr val="0070C0"/>
                </a:solidFill>
                <a:latin typeface="+mn-lt"/>
                <a:ea typeface="+mn-ea"/>
                <a:cs typeface="+mn-cs"/>
              </a:rPr>
              <a:t>What about reading?</a:t>
            </a:r>
          </a:p>
        </p:txBody>
      </p:sp>
      <p:sp>
        <p:nvSpPr>
          <p:cNvPr id="4" name="Text Placeholder 3"/>
          <p:cNvSpPr>
            <a:spLocks noGrp="1"/>
          </p:cNvSpPr>
          <p:nvPr>
            <p:ph type="body" idx="1"/>
          </p:nvPr>
        </p:nvSpPr>
        <p:spPr/>
        <p:txBody>
          <a:bodyPr/>
          <a:lstStyle/>
          <a:p>
            <a:endParaRPr lang="en-GB"/>
          </a:p>
        </p:txBody>
      </p:sp>
    </p:spTree>
    <p:extLst>
      <p:ext uri="{BB962C8B-B14F-4D97-AF65-F5344CB8AC3E}">
        <p14:creationId xmlns:p14="http://schemas.microsoft.com/office/powerpoint/2010/main" val="363899634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6632"/>
            <a:ext cx="8229600" cy="840454"/>
          </a:xfrm>
        </p:spPr>
        <p:txBody>
          <a:bodyPr vert="horz" lIns="91440" tIns="45720" rIns="91440" bIns="45720" rtlCol="0" anchor="t">
            <a:noAutofit/>
          </a:bodyPr>
          <a:lstStyle/>
          <a:p>
            <a:r>
              <a:rPr lang="en-US" b="1" dirty="0">
                <a:solidFill>
                  <a:srgbClr val="0070C0"/>
                </a:solidFill>
                <a:latin typeface="+mn-lt"/>
                <a:ea typeface="+mn-ea"/>
                <a:cs typeface="+mn-cs"/>
              </a:rPr>
              <a:t>Reading domains: </a:t>
            </a:r>
            <a:br>
              <a:rPr lang="en-US" b="1" dirty="0">
                <a:solidFill>
                  <a:srgbClr val="0070C0"/>
                </a:solidFill>
                <a:latin typeface="+mn-lt"/>
                <a:ea typeface="+mn-ea"/>
                <a:cs typeface="+mn-cs"/>
              </a:rPr>
            </a:br>
            <a:r>
              <a:rPr lang="en-US" b="1" dirty="0">
                <a:solidFill>
                  <a:srgbClr val="0070C0"/>
                </a:solidFill>
                <a:latin typeface="+mn-lt"/>
                <a:ea typeface="+mn-ea"/>
                <a:cs typeface="+mn-cs"/>
              </a:rPr>
              <a:t>Hampshire assessment model</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6639240"/>
              </p:ext>
            </p:extLst>
          </p:nvPr>
        </p:nvGraphicFramePr>
        <p:xfrm>
          <a:off x="457200" y="2666457"/>
          <a:ext cx="8229604" cy="3377040"/>
        </p:xfrm>
        <a:graphic>
          <a:graphicData uri="http://schemas.openxmlformats.org/drawingml/2006/table">
            <a:tbl>
              <a:tblPr firstRow="1" bandRow="1">
                <a:tableStyleId>{2D5ABB26-0587-4C30-8999-92F81FD0307C}</a:tableStyleId>
              </a:tblPr>
              <a:tblGrid>
                <a:gridCol w="1164660"/>
                <a:gridCol w="960111"/>
                <a:gridCol w="960111"/>
                <a:gridCol w="960111"/>
                <a:gridCol w="960111"/>
                <a:gridCol w="1017487"/>
                <a:gridCol w="1063389"/>
                <a:gridCol w="1143624"/>
              </a:tblGrid>
              <a:tr h="633840">
                <a:tc>
                  <a:txBody>
                    <a:bodyPr/>
                    <a:lstStyle/>
                    <a:p>
                      <a:pPr algn="ctr"/>
                      <a:r>
                        <a:rPr lang="en-US" sz="1200" dirty="0" smtClean="0"/>
                        <a:t>Word reading</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gridSpan="4">
                  <a:txBody>
                    <a:bodyPr/>
                    <a:lstStyle/>
                    <a:p>
                      <a:pPr algn="ctr"/>
                      <a:r>
                        <a:rPr lang="en-US" sz="1200" dirty="0" smtClean="0"/>
                        <a:t>Comprehension</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ctr"/>
                      <a:r>
                        <a:rPr lang="en-US" sz="1200" dirty="0" smtClean="0"/>
                        <a:t>Inference</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gradFill flip="none" rotWithShape="1">
                      <a:gsLst>
                        <a:gs pos="1000">
                          <a:schemeClr val="accent1">
                            <a:lumMod val="40000"/>
                            <a:lumOff val="60000"/>
                          </a:schemeClr>
                        </a:gs>
                        <a:gs pos="100000">
                          <a:srgbClr val="FFFFFF"/>
                        </a:gs>
                      </a:gsLst>
                      <a:lin ang="0" scaled="0"/>
                      <a:tileRect/>
                    </a:gradFill>
                  </a:tcPr>
                </a:tc>
                <a:tc>
                  <a:txBody>
                    <a:bodyPr/>
                    <a:lstStyle/>
                    <a:p>
                      <a:pPr algn="ctr"/>
                      <a:r>
                        <a:rPr lang="en-US" sz="1200" dirty="0" smtClean="0"/>
                        <a:t>Language for effect</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a:r>
                        <a:rPr lang="en-US" sz="1200" dirty="0" smtClean="0"/>
                        <a:t>Themes</a:t>
                      </a:r>
                      <a:r>
                        <a:rPr lang="en-US" sz="1200" baseline="0" dirty="0" smtClean="0"/>
                        <a:t> and conventions</a:t>
                      </a:r>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r h="777240">
                <a:tc rowSpan="2">
                  <a:txBody>
                    <a:bodyPr/>
                    <a:lstStyle/>
                    <a:p>
                      <a:r>
                        <a:rPr lang="en-US" sz="1100" dirty="0" smtClean="0"/>
                        <a:t>Cracking the code: piecing together the cues to make a word make sense in context</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Clarify</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Monitor and </a:t>
                      </a:r>
                      <a:r>
                        <a:rPr lang="en-US" sz="1100" dirty="0" err="1" smtClean="0"/>
                        <a:t>summarise</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Select and retrieve</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Respond and explain</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rowSpan="2">
                  <a:txBody>
                    <a:bodyPr/>
                    <a:lstStyle/>
                    <a:p>
                      <a:r>
                        <a:rPr lang="en-US" sz="1100" dirty="0" err="1" smtClean="0"/>
                        <a:t>Empathise</a:t>
                      </a:r>
                      <a:endParaRPr lang="en-US" sz="1100" dirty="0" smtClean="0"/>
                    </a:p>
                    <a:p>
                      <a:r>
                        <a:rPr lang="en-US" sz="1100" dirty="0" smtClean="0"/>
                        <a:t>Predict</a:t>
                      </a:r>
                    </a:p>
                    <a:p>
                      <a:r>
                        <a:rPr lang="en-US" sz="1100" dirty="0" smtClean="0"/>
                        <a:t>See layers of meaning</a:t>
                      </a:r>
                    </a:p>
                    <a:p>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gradFill flip="none" rotWithShape="1">
                      <a:gsLst>
                        <a:gs pos="1000">
                          <a:schemeClr val="accent1">
                            <a:lumMod val="40000"/>
                            <a:lumOff val="60000"/>
                          </a:schemeClr>
                        </a:gs>
                        <a:gs pos="100000">
                          <a:srgbClr val="FFFFFF"/>
                        </a:gs>
                      </a:gsLst>
                      <a:lin ang="0" scaled="0"/>
                      <a:tileRect/>
                    </a:gradFill>
                  </a:tcPr>
                </a:tc>
                <a:tc rowSpan="2">
                  <a:txBody>
                    <a:bodyPr/>
                    <a:lstStyle/>
                    <a:p>
                      <a:r>
                        <a:rPr lang="en-US" sz="1100" dirty="0" smtClean="0"/>
                        <a:t>How part relates to whole: writer’s choices in relation to intention</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rowSpan="2">
                  <a:txBody>
                    <a:bodyPr/>
                    <a:lstStyle/>
                    <a:p>
                      <a:r>
                        <a:rPr lang="en-US" sz="1100" dirty="0" err="1" smtClean="0"/>
                        <a:t>Categorisation</a:t>
                      </a:r>
                      <a:r>
                        <a:rPr lang="en-US" sz="1100" dirty="0" smtClean="0"/>
                        <a:t>:</a:t>
                      </a:r>
                      <a:r>
                        <a:rPr lang="en-US" sz="1100" baseline="0" dirty="0" smtClean="0"/>
                        <a:t> similarities and differences between like texts/ other texts I have read</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r h="777240">
                <a:tc vMerge="1">
                  <a:txBody>
                    <a:bodyPr/>
                    <a:lstStyle/>
                    <a:p>
                      <a:endParaRPr lang="en-US"/>
                    </a:p>
                  </a:txBody>
                  <a:tcPr/>
                </a:tc>
                <a:tc>
                  <a:txBody>
                    <a:bodyPr/>
                    <a:lstStyle/>
                    <a:p>
                      <a:r>
                        <a:rPr lang="en-US" sz="1100" dirty="0" smtClean="0"/>
                        <a:t>Noticing the bits that don’t</a:t>
                      </a:r>
                      <a:r>
                        <a:rPr lang="en-US" sz="1100" baseline="0" dirty="0" smtClean="0"/>
                        <a:t> make sense</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Developing a mental map of the text</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Seeking the specific</a:t>
                      </a:r>
                      <a:r>
                        <a:rPr lang="is-IS" sz="1100" dirty="0" smtClean="0"/>
                        <a:t>…</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r>
                        <a:rPr lang="en-US" sz="1100" dirty="0" smtClean="0"/>
                        <a:t>What you think and feel</a:t>
                      </a:r>
                      <a:endParaRPr lang="en-US" sz="11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vMerge="1">
                  <a:txBody>
                    <a:bodyPr/>
                    <a:lstStyle/>
                    <a:p>
                      <a:endParaRPr lang="en-US"/>
                    </a:p>
                  </a:txBody>
                  <a:tcPr/>
                </a:tc>
                <a:tc vMerge="1">
                  <a:txBody>
                    <a:bodyPr/>
                    <a:lstStyle/>
                    <a:p>
                      <a:endParaRPr lang="en-US"/>
                    </a:p>
                  </a:txBody>
                  <a:tcPr/>
                </a:tc>
                <a:tc vMerge="1">
                  <a:txBody>
                    <a:bodyPr/>
                    <a:lstStyle/>
                    <a:p>
                      <a:endParaRPr lang="en-US"/>
                    </a:p>
                  </a:txBody>
                  <a:tcPr/>
                </a:tc>
              </a:tr>
              <a:tr h="889588">
                <a:tc>
                  <a:txBody>
                    <a:bodyPr/>
                    <a:lstStyle/>
                    <a:p>
                      <a:endParaRPr lang="en-US" sz="1200" dirty="0" smtClean="0"/>
                    </a:p>
                    <a:p>
                      <a:endParaRPr lang="en-US" sz="1200" dirty="0" smtClean="0"/>
                    </a:p>
                    <a:p>
                      <a:endParaRPr lang="en-US" sz="1200" dirty="0" smtClean="0"/>
                    </a:p>
                    <a:p>
                      <a:endParaRPr lang="en-US" sz="1200" dirty="0" smtClean="0"/>
                    </a:p>
                    <a:p>
                      <a:endParaRPr lang="en-US" sz="1200" dirty="0" smtClean="0"/>
                    </a:p>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gradFill flip="none" rotWithShape="1">
                      <a:gsLst>
                        <a:gs pos="1000">
                          <a:schemeClr val="accent1">
                            <a:lumMod val="40000"/>
                            <a:lumOff val="60000"/>
                          </a:schemeClr>
                        </a:gs>
                        <a:gs pos="100000">
                          <a:srgbClr val="FFFFFF"/>
                        </a:gs>
                      </a:gsLst>
                      <a:lin ang="0" scaled="0"/>
                      <a:tileRect/>
                    </a:gradFill>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endParaRPr lang="en-US" sz="1200"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bl>
          </a:graphicData>
        </a:graphic>
      </p:graphicFrame>
      <p:pic>
        <p:nvPicPr>
          <p:cNvPr id="5" name="Picture 7" descr="C:\Users\Iain\AppData\Local\Microsoft\Windows\Temporary Internet Files\Content.IE5\8R6F0P30\MC900434854[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815" y="5065886"/>
            <a:ext cx="828040" cy="828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C:\Users\Iain\AppData\Local\Microsoft\Windows\Temporary Internet Files\Content.IE5\E3UQSW2D\MC900434667[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87219" y="5389875"/>
            <a:ext cx="676175" cy="585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8" descr="C:\Users\Iain\AppData\Local\Microsoft\Windows\Temporary Internet Files\Content.IE5\GORGA0WI\MC900355983[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05250" y="5057140"/>
            <a:ext cx="667352" cy="7253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loud Callout 2"/>
          <p:cNvSpPr/>
          <p:nvPr/>
        </p:nvSpPr>
        <p:spPr>
          <a:xfrm>
            <a:off x="6028423" y="1101102"/>
            <a:ext cx="2830604" cy="1308905"/>
          </a:xfrm>
          <a:prstGeom prst="cloudCallou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1200" dirty="0" smtClean="0"/>
              <a:t>Higher cognitive demand, but it is possible to train these thinking muscles at all ages</a:t>
            </a:r>
            <a:endParaRPr lang="en-US" sz="1200" dirty="0"/>
          </a:p>
        </p:txBody>
      </p:sp>
      <p:sp>
        <p:nvSpPr>
          <p:cNvPr id="8" name="Cloud Callout 7"/>
          <p:cNvSpPr/>
          <p:nvPr/>
        </p:nvSpPr>
        <p:spPr>
          <a:xfrm>
            <a:off x="1289948" y="1101102"/>
            <a:ext cx="3973446" cy="1231781"/>
          </a:xfrm>
          <a:prstGeom prst="cloudCallout">
            <a:avLst>
              <a:gd name="adj1" fmla="val -10244"/>
              <a:gd name="adj2" fmla="val 68090"/>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dirty="0" smtClean="0"/>
              <a:t>Making meaning is the guide and the goal</a:t>
            </a:r>
            <a:endParaRPr lang="en-US" dirty="0"/>
          </a:p>
        </p:txBody>
      </p:sp>
      <p:pic>
        <p:nvPicPr>
          <p:cNvPr id="9" name="Picture 8"/>
          <p:cNvPicPr>
            <a:picLocks noChangeAspect="1"/>
          </p:cNvPicPr>
          <p:nvPr/>
        </p:nvPicPr>
        <p:blipFill>
          <a:blip r:embed="rId6"/>
          <a:stretch>
            <a:fillRect/>
          </a:stretch>
        </p:blipFill>
        <p:spPr>
          <a:xfrm>
            <a:off x="1682064" y="5068237"/>
            <a:ext cx="763479" cy="702178"/>
          </a:xfrm>
          <a:prstGeom prst="rect">
            <a:avLst/>
          </a:prstGeom>
        </p:spPr>
      </p:pic>
      <p:pic>
        <p:nvPicPr>
          <p:cNvPr id="10" name="Content Placeholder 3"/>
          <p:cNvPicPr>
            <a:picLocks noChangeAspect="1"/>
          </p:cNvPicPr>
          <p:nvPr/>
        </p:nvPicPr>
        <p:blipFill>
          <a:blip r:embed="rId7"/>
          <a:srcRect l="-39653" r="-39653"/>
          <a:stretch>
            <a:fillRect/>
          </a:stretch>
        </p:blipFill>
        <p:spPr>
          <a:xfrm>
            <a:off x="5853141" y="4939344"/>
            <a:ext cx="713070" cy="392161"/>
          </a:xfrm>
          <a:prstGeom prst="rect">
            <a:avLst/>
          </a:prstGeom>
        </p:spPr>
      </p:pic>
      <p:pic>
        <p:nvPicPr>
          <p:cNvPr id="12" name="Picture 11"/>
          <p:cNvPicPr>
            <a:picLocks noChangeAspect="1"/>
          </p:cNvPicPr>
          <p:nvPr/>
        </p:nvPicPr>
        <p:blipFill>
          <a:blip r:embed="rId8"/>
          <a:stretch>
            <a:fillRect/>
          </a:stretch>
        </p:blipFill>
        <p:spPr>
          <a:xfrm>
            <a:off x="5466127" y="4881854"/>
            <a:ext cx="436998" cy="327460"/>
          </a:xfrm>
          <a:prstGeom prst="rect">
            <a:avLst/>
          </a:prstGeom>
        </p:spPr>
      </p:pic>
      <p:pic>
        <p:nvPicPr>
          <p:cNvPr id="13" name="Picture 12"/>
          <p:cNvPicPr>
            <a:picLocks noChangeAspect="1"/>
          </p:cNvPicPr>
          <p:nvPr/>
        </p:nvPicPr>
        <p:blipFill>
          <a:blip r:embed="rId9"/>
          <a:stretch>
            <a:fillRect/>
          </a:stretch>
        </p:blipFill>
        <p:spPr>
          <a:xfrm>
            <a:off x="3595632" y="5077859"/>
            <a:ext cx="816067" cy="816067"/>
          </a:xfrm>
          <a:prstGeom prst="rect">
            <a:avLst/>
          </a:prstGeom>
        </p:spPr>
      </p:pic>
      <p:pic>
        <p:nvPicPr>
          <p:cNvPr id="11" name="Picture 10"/>
          <p:cNvPicPr>
            <a:picLocks noChangeAspect="1"/>
          </p:cNvPicPr>
          <p:nvPr/>
        </p:nvPicPr>
        <p:blipFill>
          <a:blip r:embed="rId10"/>
          <a:stretch>
            <a:fillRect/>
          </a:stretch>
        </p:blipFill>
        <p:spPr>
          <a:xfrm rot="10800000" flipH="1" flipV="1">
            <a:off x="5459238" y="5472223"/>
            <a:ext cx="992890" cy="503064"/>
          </a:xfrm>
          <a:prstGeom prst="rect">
            <a:avLst/>
          </a:prstGeom>
        </p:spPr>
      </p:pic>
      <p:pic>
        <p:nvPicPr>
          <p:cNvPr id="14" name="Picture 13"/>
          <p:cNvPicPr>
            <a:picLocks noChangeAspect="1"/>
          </p:cNvPicPr>
          <p:nvPr/>
        </p:nvPicPr>
        <p:blipFill>
          <a:blip r:embed="rId8"/>
          <a:stretch>
            <a:fillRect/>
          </a:stretch>
        </p:blipFill>
        <p:spPr>
          <a:xfrm>
            <a:off x="4723444" y="4939344"/>
            <a:ext cx="436998" cy="327460"/>
          </a:xfrm>
          <a:prstGeom prst="rect">
            <a:avLst/>
          </a:prstGeom>
        </p:spPr>
      </p:pic>
      <p:graphicFrame>
        <p:nvGraphicFramePr>
          <p:cNvPr id="15" name="Diagram 14"/>
          <p:cNvGraphicFramePr/>
          <p:nvPr>
            <p:extLst>
              <p:ext uri="{D42A27DB-BD31-4B8C-83A1-F6EECF244321}">
                <p14:modId xmlns:p14="http://schemas.microsoft.com/office/powerpoint/2010/main" val="2971237719"/>
              </p:ext>
            </p:extLst>
          </p:nvPr>
        </p:nvGraphicFramePr>
        <p:xfrm>
          <a:off x="7586757" y="4972189"/>
          <a:ext cx="1100047" cy="977622"/>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1026"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566211" y="5436405"/>
            <a:ext cx="665163"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49513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61" y="0"/>
            <a:ext cx="4572000" cy="3429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4317" y="1574619"/>
            <a:ext cx="4572000" cy="3429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0317" y="3429000"/>
            <a:ext cx="4572000" cy="3429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0811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64889142"/>
              </p:ext>
            </p:extLst>
          </p:nvPr>
        </p:nvGraphicFramePr>
        <p:xfrm>
          <a:off x="107504" y="836712"/>
          <a:ext cx="9036496" cy="5832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le 1"/>
          <p:cNvSpPr>
            <a:spLocks noGrp="1"/>
          </p:cNvSpPr>
          <p:nvPr>
            <p:ph type="title"/>
          </p:nvPr>
        </p:nvSpPr>
        <p:spPr>
          <a:xfrm>
            <a:off x="179512" y="274638"/>
            <a:ext cx="6408713" cy="634082"/>
          </a:xfrm>
        </p:spPr>
        <p:txBody>
          <a:bodyPr vert="horz" lIns="91440" tIns="45720" rIns="91440" bIns="45720" rtlCol="0" anchor="t">
            <a:noAutofit/>
          </a:bodyPr>
          <a:lstStyle/>
          <a:p>
            <a:r>
              <a:rPr lang="en-GB" b="1" dirty="0">
                <a:solidFill>
                  <a:srgbClr val="0070C0"/>
                </a:solidFill>
                <a:latin typeface="+mn-lt"/>
                <a:ea typeface="+mn-ea"/>
                <a:cs typeface="+mn-cs"/>
              </a:rPr>
              <a:t>An Enriched Curriculum offers: </a:t>
            </a:r>
          </a:p>
        </p:txBody>
      </p:sp>
    </p:spTree>
    <p:extLst>
      <p:ext uri="{BB962C8B-B14F-4D97-AF65-F5344CB8AC3E}">
        <p14:creationId xmlns:p14="http://schemas.microsoft.com/office/powerpoint/2010/main" val="154607700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Guiding principles of an assessment </a:t>
            </a:r>
            <a:r>
              <a:rPr lang="en-GB" b="1" dirty="0" smtClean="0">
                <a:solidFill>
                  <a:srgbClr val="0070C0"/>
                </a:solidFill>
              </a:rPr>
              <a:t>model</a:t>
            </a:r>
            <a:endParaRPr lang="en-GB" b="1" dirty="0">
              <a:solidFill>
                <a:srgbClr val="0070C0"/>
              </a:solidFill>
            </a:endParaRPr>
          </a:p>
        </p:txBody>
      </p:sp>
      <p:sp>
        <p:nvSpPr>
          <p:cNvPr id="3" name="Content Placeholder 2"/>
          <p:cNvSpPr>
            <a:spLocks noGrp="1"/>
          </p:cNvSpPr>
          <p:nvPr>
            <p:ph idx="1"/>
          </p:nvPr>
        </p:nvSpPr>
        <p:spPr>
          <a:xfrm>
            <a:off x="323528" y="1412776"/>
            <a:ext cx="8363272" cy="4680520"/>
          </a:xfrm>
        </p:spPr>
        <p:txBody>
          <a:bodyPr>
            <a:normAutofit fontScale="85000" lnSpcReduction="20000"/>
          </a:bodyPr>
          <a:lstStyle/>
          <a:p>
            <a:r>
              <a:rPr lang="en-GB" dirty="0" smtClean="0"/>
              <a:t>The curriculum expects that children will </a:t>
            </a:r>
            <a:r>
              <a:rPr lang="en-GB" b="1" dirty="0" smtClean="0"/>
              <a:t>deepen their grasp </a:t>
            </a:r>
            <a:r>
              <a:rPr lang="en-GB" dirty="0" smtClean="0"/>
              <a:t>of key ideas, over time, </a:t>
            </a:r>
            <a:r>
              <a:rPr lang="en-GB" b="1" dirty="0" smtClean="0"/>
              <a:t>rather than move on and leave gaps behind. </a:t>
            </a:r>
            <a:r>
              <a:rPr lang="en-GB" dirty="0" smtClean="0"/>
              <a:t>Progress </a:t>
            </a:r>
            <a:r>
              <a:rPr lang="en-GB" dirty="0"/>
              <a:t>is neither </a:t>
            </a:r>
            <a:r>
              <a:rPr lang="en-GB" b="1" dirty="0"/>
              <a:t>linear</a:t>
            </a:r>
            <a:r>
              <a:rPr lang="en-GB" dirty="0"/>
              <a:t> nor </a:t>
            </a:r>
            <a:r>
              <a:rPr lang="en-GB" b="1" dirty="0"/>
              <a:t>skinny</a:t>
            </a:r>
            <a:endParaRPr lang="en-GB" b="1" dirty="0" smtClean="0"/>
          </a:p>
          <a:p>
            <a:endParaRPr lang="en-GB" dirty="0" smtClean="0"/>
          </a:p>
          <a:p>
            <a:r>
              <a:rPr lang="en-GB" dirty="0"/>
              <a:t>T</a:t>
            </a:r>
            <a:r>
              <a:rPr lang="en-GB" dirty="0" smtClean="0"/>
              <a:t>hrough being </a:t>
            </a:r>
            <a:r>
              <a:rPr lang="en-GB" b="1" dirty="0" smtClean="0"/>
              <a:t>well taught </a:t>
            </a:r>
            <a:r>
              <a:rPr lang="en-GB" dirty="0" smtClean="0"/>
              <a:t>and </a:t>
            </a:r>
            <a:r>
              <a:rPr lang="en-GB" b="1" dirty="0" smtClean="0"/>
              <a:t>given well designed curriculum opportunities </a:t>
            </a:r>
            <a:r>
              <a:rPr lang="en-GB" dirty="0" smtClean="0"/>
              <a:t>they will develop and demonstrate their resourcefulness and versatility, (in an age appropriate way)</a:t>
            </a:r>
            <a:br>
              <a:rPr lang="en-GB" dirty="0" smtClean="0"/>
            </a:br>
            <a:endParaRPr lang="en-GB" dirty="0" smtClean="0"/>
          </a:p>
          <a:p>
            <a:r>
              <a:rPr lang="en-GB" dirty="0" smtClean="0"/>
              <a:t>This does not mean that all pupils achieve the same degree of mastery… but it is </a:t>
            </a:r>
            <a:r>
              <a:rPr lang="en-GB" b="1" dirty="0" smtClean="0"/>
              <a:t>at least sufficient (secure), </a:t>
            </a:r>
            <a:r>
              <a:rPr lang="en-GB" dirty="0" smtClean="0"/>
              <a:t>so that they can make successful progress through the fundamental ideas </a:t>
            </a:r>
            <a:r>
              <a:rPr lang="en-GB" b="1" dirty="0" smtClean="0"/>
              <a:t>(be securely on track for end of Key Stage)</a:t>
            </a:r>
            <a:r>
              <a:rPr lang="en-GB" dirty="0" smtClean="0"/>
              <a:t>. No one left behind.</a:t>
            </a:r>
          </a:p>
          <a:p>
            <a:pPr lvl="1"/>
            <a:endParaRPr lang="en-GB" dirty="0" smtClean="0"/>
          </a:p>
        </p:txBody>
      </p:sp>
    </p:spTree>
    <p:extLst>
      <p:ext uri="{BB962C8B-B14F-4D97-AF65-F5344CB8AC3E}">
        <p14:creationId xmlns:p14="http://schemas.microsoft.com/office/powerpoint/2010/main" val="21562331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3349"/>
            <a:ext cx="3672408" cy="756084"/>
          </a:xfrm>
        </p:spPr>
        <p:txBody>
          <a:bodyPr vert="horz" lIns="91440" tIns="45720" rIns="91440" bIns="45720" rtlCol="0" anchor="t">
            <a:noAutofit/>
          </a:bodyPr>
          <a:lstStyle/>
          <a:p>
            <a:r>
              <a:rPr lang="en-GB" b="1" dirty="0">
                <a:solidFill>
                  <a:srgbClr val="0070C0"/>
                </a:solidFill>
                <a:latin typeface="+mn-lt"/>
                <a:ea typeface="+mn-ea"/>
                <a:cs typeface="+mn-cs"/>
              </a:rPr>
              <a:t>Questioning:</a:t>
            </a:r>
          </a:p>
        </p:txBody>
      </p:sp>
      <p:sp>
        <p:nvSpPr>
          <p:cNvPr id="6" name="Rounded Rectangle 5"/>
          <p:cNvSpPr/>
          <p:nvPr/>
        </p:nvSpPr>
        <p:spPr>
          <a:xfrm>
            <a:off x="2565648" y="4969566"/>
            <a:ext cx="4032448" cy="1512168"/>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Expansion</a:t>
            </a:r>
            <a:r>
              <a:rPr lang="en-GB" b="1" dirty="0">
                <a:solidFill>
                  <a:schemeClr val="tx1"/>
                </a:solidFill>
              </a:rPr>
              <a:t> – evaluative/opinion questions, often linked to experience of the wider world.</a:t>
            </a:r>
            <a:endParaRPr lang="en-GB" dirty="0">
              <a:solidFill>
                <a:schemeClr val="tx1"/>
              </a:solidFill>
            </a:endParaRPr>
          </a:p>
          <a:p>
            <a:pPr algn="ctr"/>
            <a:r>
              <a:rPr lang="en-GB" b="1" dirty="0">
                <a:solidFill>
                  <a:schemeClr val="tx1"/>
                </a:solidFill>
              </a:rPr>
              <a:t>(thinking questions)</a:t>
            </a:r>
            <a:endParaRPr lang="en-GB" dirty="0">
              <a:solidFill>
                <a:schemeClr val="tx1"/>
              </a:solidFill>
            </a:endParaRPr>
          </a:p>
        </p:txBody>
      </p:sp>
      <p:grpSp>
        <p:nvGrpSpPr>
          <p:cNvPr id="15" name="Group 14"/>
          <p:cNvGrpSpPr/>
          <p:nvPr/>
        </p:nvGrpSpPr>
        <p:grpSpPr>
          <a:xfrm>
            <a:off x="2572973" y="476672"/>
            <a:ext cx="4032448" cy="2232248"/>
            <a:chOff x="2572973" y="476672"/>
            <a:chExt cx="4032448" cy="2232248"/>
          </a:xfrm>
        </p:grpSpPr>
        <p:sp>
          <p:nvSpPr>
            <p:cNvPr id="4" name="Rounded Rectangle 3"/>
            <p:cNvSpPr/>
            <p:nvPr/>
          </p:nvSpPr>
          <p:spPr>
            <a:xfrm>
              <a:off x="2572973" y="476672"/>
              <a:ext cx="4032448" cy="1512168"/>
            </a:xfrm>
            <a:prstGeom prst="roundRect">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 </a:t>
              </a:r>
              <a:r>
                <a:rPr lang="en-GB" b="1" i="1" dirty="0" smtClean="0">
                  <a:solidFill>
                    <a:schemeClr val="tx1"/>
                  </a:solidFill>
                </a:rPr>
                <a:t>Exposition</a:t>
              </a:r>
              <a:r>
                <a:rPr lang="en-GB" b="1" dirty="0" smtClean="0">
                  <a:solidFill>
                    <a:schemeClr val="tx1"/>
                  </a:solidFill>
                </a:rPr>
                <a:t> </a:t>
              </a:r>
              <a:r>
                <a:rPr lang="en-GB" b="1" dirty="0">
                  <a:solidFill>
                    <a:schemeClr val="tx1"/>
                  </a:solidFill>
                </a:rPr>
                <a:t>– literal questioning </a:t>
              </a:r>
              <a:endParaRPr lang="en-GB" dirty="0">
                <a:solidFill>
                  <a:schemeClr val="tx1"/>
                </a:solidFill>
              </a:endParaRPr>
            </a:p>
            <a:p>
              <a:pPr algn="ctr"/>
              <a:r>
                <a:rPr lang="en-GB" b="1" dirty="0">
                  <a:solidFill>
                    <a:schemeClr val="tx1"/>
                  </a:solidFill>
                </a:rPr>
                <a:t>(looking questions)</a:t>
              </a:r>
              <a:endParaRPr lang="en-GB" dirty="0">
                <a:solidFill>
                  <a:schemeClr val="tx1"/>
                </a:solidFill>
              </a:endParaRPr>
            </a:p>
          </p:txBody>
        </p:sp>
        <p:sp>
          <p:nvSpPr>
            <p:cNvPr id="7" name="Right Arrow 6"/>
            <p:cNvSpPr/>
            <p:nvPr/>
          </p:nvSpPr>
          <p:spPr>
            <a:xfrm rot="5400000">
              <a:off x="4175956" y="1988840"/>
              <a:ext cx="720080"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16" name="Group 15"/>
          <p:cNvGrpSpPr/>
          <p:nvPr/>
        </p:nvGrpSpPr>
        <p:grpSpPr>
          <a:xfrm>
            <a:off x="2543381" y="2708920"/>
            <a:ext cx="4032448" cy="2256025"/>
            <a:chOff x="2543381" y="2708920"/>
            <a:chExt cx="4032448" cy="2256025"/>
          </a:xfrm>
        </p:grpSpPr>
        <p:sp>
          <p:nvSpPr>
            <p:cNvPr id="5" name="Rounded Rectangle 4"/>
            <p:cNvSpPr/>
            <p:nvPr/>
          </p:nvSpPr>
          <p:spPr>
            <a:xfrm>
              <a:off x="2543381" y="2708920"/>
              <a:ext cx="4032448" cy="1512168"/>
            </a:xfrm>
            <a:prstGeom prst="roundRect">
              <a:avLst/>
            </a:prstGeom>
            <a:solidFill>
              <a:schemeClr val="accent3">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i="1" dirty="0">
                  <a:solidFill>
                    <a:schemeClr val="tx1"/>
                  </a:solidFill>
                </a:rPr>
                <a:t>Exploration</a:t>
              </a:r>
              <a:r>
                <a:rPr lang="en-GB" b="1" dirty="0">
                  <a:solidFill>
                    <a:schemeClr val="tx1"/>
                  </a:solidFill>
                </a:rPr>
                <a:t> – inference/deduction based on the text.</a:t>
              </a:r>
              <a:endParaRPr lang="en-GB" dirty="0">
                <a:solidFill>
                  <a:schemeClr val="tx1"/>
                </a:solidFill>
              </a:endParaRPr>
            </a:p>
            <a:p>
              <a:pPr algn="ctr"/>
              <a:r>
                <a:rPr lang="en-GB" b="1" dirty="0">
                  <a:solidFill>
                    <a:schemeClr val="tx1"/>
                  </a:solidFill>
                </a:rPr>
                <a:t>(clue questions)</a:t>
              </a:r>
              <a:endParaRPr lang="en-GB" dirty="0">
                <a:solidFill>
                  <a:schemeClr val="tx1"/>
                </a:solidFill>
              </a:endParaRPr>
            </a:p>
          </p:txBody>
        </p:sp>
        <p:sp>
          <p:nvSpPr>
            <p:cNvPr id="8" name="Right Arrow 7"/>
            <p:cNvSpPr/>
            <p:nvPr/>
          </p:nvSpPr>
          <p:spPr>
            <a:xfrm rot="5400000">
              <a:off x="4229157" y="4244865"/>
              <a:ext cx="720080" cy="7200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9" name="Cloud 8"/>
          <p:cNvSpPr/>
          <p:nvPr/>
        </p:nvSpPr>
        <p:spPr>
          <a:xfrm>
            <a:off x="107504" y="692696"/>
            <a:ext cx="2304256" cy="1440160"/>
          </a:xfrm>
          <a:prstGeom prst="clou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What do these words mean?</a:t>
            </a:r>
          </a:p>
        </p:txBody>
      </p:sp>
      <p:sp>
        <p:nvSpPr>
          <p:cNvPr id="10" name="Cloud 9"/>
          <p:cNvSpPr/>
          <p:nvPr/>
        </p:nvSpPr>
        <p:spPr>
          <a:xfrm>
            <a:off x="6836363" y="648195"/>
            <a:ext cx="2304256" cy="1440160"/>
          </a:xfrm>
          <a:prstGeom prst="cloud">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What do we know about…?</a:t>
            </a:r>
          </a:p>
        </p:txBody>
      </p:sp>
      <p:sp>
        <p:nvSpPr>
          <p:cNvPr id="11" name="Cloud 10"/>
          <p:cNvSpPr/>
          <p:nvPr/>
        </p:nvSpPr>
        <p:spPr>
          <a:xfrm>
            <a:off x="107504" y="2744924"/>
            <a:ext cx="2304256" cy="1440160"/>
          </a:xfrm>
          <a:prstGeom prst="clou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Can you predict the outcome of…?</a:t>
            </a:r>
          </a:p>
        </p:txBody>
      </p:sp>
      <p:sp>
        <p:nvSpPr>
          <p:cNvPr id="12" name="Cloud 11"/>
          <p:cNvSpPr/>
          <p:nvPr/>
        </p:nvSpPr>
        <p:spPr>
          <a:xfrm>
            <a:off x="6839744" y="2744924"/>
            <a:ext cx="2304256" cy="1499941"/>
          </a:xfrm>
          <a:prstGeom prst="cloud">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1600" dirty="0">
                <a:solidFill>
                  <a:schemeClr val="tx1"/>
                </a:solidFill>
              </a:rPr>
              <a:t>How does the phrase/word….make you feel about?</a:t>
            </a:r>
          </a:p>
        </p:txBody>
      </p:sp>
      <p:sp>
        <p:nvSpPr>
          <p:cNvPr id="13" name="Cloud 12"/>
          <p:cNvSpPr/>
          <p:nvPr/>
        </p:nvSpPr>
        <p:spPr>
          <a:xfrm>
            <a:off x="107504" y="5041574"/>
            <a:ext cx="2304256" cy="1440160"/>
          </a:xfrm>
          <a:prstGeom prst="cloud">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Can you make links between…?</a:t>
            </a:r>
          </a:p>
        </p:txBody>
      </p:sp>
      <p:sp>
        <p:nvSpPr>
          <p:cNvPr id="14" name="Cloud 13"/>
          <p:cNvSpPr/>
          <p:nvPr/>
        </p:nvSpPr>
        <p:spPr>
          <a:xfrm>
            <a:off x="6839744" y="5039287"/>
            <a:ext cx="2304256" cy="1440160"/>
          </a:xfrm>
          <a:prstGeom prst="cloud">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rPr>
              <a:t>Do you agree with the writer’s view on?</a:t>
            </a:r>
          </a:p>
        </p:txBody>
      </p:sp>
    </p:spTree>
    <p:extLst>
      <p:ext uri="{BB962C8B-B14F-4D97-AF65-F5344CB8AC3E}">
        <p14:creationId xmlns:p14="http://schemas.microsoft.com/office/powerpoint/2010/main" val="4080976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13" grpId="0" animBg="1"/>
      <p:bldP spid="1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638313774"/>
              </p:ext>
            </p:extLst>
          </p:nvPr>
        </p:nvGraphicFramePr>
        <p:xfrm>
          <a:off x="0" y="81697"/>
          <a:ext cx="9144000" cy="6729548"/>
        </p:xfrm>
        <a:graphic>
          <a:graphicData uri="http://schemas.openxmlformats.org/drawingml/2006/table">
            <a:tbl>
              <a:tblPr firstRow="1" bandRow="1">
                <a:tableStyleId>{5C22544A-7EE6-4342-B048-85BDC9FD1C3A}</a:tableStyleId>
              </a:tblPr>
              <a:tblGrid>
                <a:gridCol w="4572000"/>
                <a:gridCol w="4572000"/>
              </a:tblGrid>
              <a:tr h="176338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2800" b="1" dirty="0" smtClean="0">
                        <a:solidFill>
                          <a:srgbClr val="00206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1" dirty="0" smtClean="0">
                          <a:solidFill>
                            <a:srgbClr val="002060"/>
                          </a:solidFill>
                        </a:rPr>
                        <a:t>…could ….</a:t>
                      </a:r>
                    </a:p>
                    <a:p>
                      <a:pPr algn="ctr"/>
                      <a:endParaRPr lang="en-GB" sz="2800" b="1" dirty="0" smtClean="0">
                        <a:solidFill>
                          <a:srgbClr val="002060"/>
                        </a:solidFill>
                      </a:endParaRPr>
                    </a:p>
                    <a:p>
                      <a:pPr algn="ctr"/>
                      <a:endParaRPr lang="en-GB" sz="2800" b="1" dirty="0" smtClean="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endParaRPr lang="en-GB" sz="2800" b="1" dirty="0" smtClean="0">
                        <a:solidFill>
                          <a:srgbClr val="00206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1" dirty="0" smtClean="0">
                          <a:solidFill>
                            <a:srgbClr val="002060"/>
                          </a:solidFill>
                        </a:rPr>
                        <a:t>…makes the reader feel ….</a:t>
                      </a:r>
                    </a:p>
                    <a:p>
                      <a:pPr algn="ctr"/>
                      <a:endParaRPr lang="en-GB" sz="28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r>
              <a:tr h="1763382">
                <a:tc>
                  <a:txBody>
                    <a:bodyPr/>
                    <a:lstStyle/>
                    <a:p>
                      <a:pPr algn="ctr"/>
                      <a:endParaRPr lang="en-GB" sz="2800" b="1" dirty="0" smtClean="0">
                        <a:solidFill>
                          <a:srgbClr val="00206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1" dirty="0" smtClean="0">
                          <a:solidFill>
                            <a:srgbClr val="002060"/>
                          </a:solidFill>
                        </a:rPr>
                        <a:t>…might ….</a:t>
                      </a:r>
                    </a:p>
                    <a:p>
                      <a:pPr algn="ctr"/>
                      <a:endParaRPr lang="en-GB" sz="2800" b="1" dirty="0" smtClean="0">
                        <a:solidFill>
                          <a:srgbClr val="002060"/>
                        </a:solidFill>
                      </a:endParaRPr>
                    </a:p>
                    <a:p>
                      <a:pPr algn="ctr"/>
                      <a:endParaRPr lang="en-GB" sz="2800" b="1" dirty="0" smtClean="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66"/>
                    </a:solidFill>
                  </a:tcPr>
                </a:tc>
                <a:tc>
                  <a:txBody>
                    <a:bodyPr/>
                    <a:lstStyle/>
                    <a:p>
                      <a:pPr algn="ctr"/>
                      <a:endParaRPr lang="en-GB" sz="2800" b="1" dirty="0" smtClean="0">
                        <a:solidFill>
                          <a:srgbClr val="00206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1" dirty="0" smtClean="0">
                          <a:solidFill>
                            <a:srgbClr val="002060"/>
                          </a:solidFill>
                        </a:rPr>
                        <a:t>…represent …</a:t>
                      </a:r>
                    </a:p>
                    <a:p>
                      <a:pPr algn="ctr"/>
                      <a:endParaRPr lang="en-GB" sz="28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r>
              <a:tr h="1566454">
                <a:tc>
                  <a:txBody>
                    <a:bodyPr/>
                    <a:lstStyle/>
                    <a:p>
                      <a:pPr algn="ctr"/>
                      <a:endParaRPr lang="en-GB" sz="2800" b="1" dirty="0" smtClean="0">
                        <a:solidFill>
                          <a:srgbClr val="00206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1" dirty="0" smtClean="0">
                          <a:solidFill>
                            <a:srgbClr val="002060"/>
                          </a:solidFill>
                        </a:rPr>
                        <a:t>…maybe …</a:t>
                      </a:r>
                    </a:p>
                    <a:p>
                      <a:pPr algn="ctr"/>
                      <a:endParaRPr lang="en-GB" sz="2800" b="1" dirty="0" smtClean="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9999"/>
                    </a:solidFill>
                  </a:tcPr>
                </a:tc>
                <a:tc>
                  <a:txBody>
                    <a:bodyPr/>
                    <a:lstStyle/>
                    <a:p>
                      <a:pPr algn="ctr"/>
                      <a:endParaRPr lang="en-GB" sz="2800" b="1" dirty="0" smtClean="0">
                        <a:solidFill>
                          <a:srgbClr val="00206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1" dirty="0" smtClean="0">
                          <a:solidFill>
                            <a:srgbClr val="002060"/>
                          </a:solidFill>
                        </a:rPr>
                        <a:t>…suggest ….</a:t>
                      </a:r>
                    </a:p>
                    <a:p>
                      <a:pPr algn="ctr"/>
                      <a:endParaRPr lang="en-GB" sz="28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r>
              <a:tr h="1566454">
                <a:tc>
                  <a:txBody>
                    <a:bodyPr/>
                    <a:lstStyle/>
                    <a:p>
                      <a:pPr algn="ctr"/>
                      <a:endParaRPr lang="en-GB" sz="2800" b="1" dirty="0" smtClean="0">
                        <a:solidFill>
                          <a:srgbClr val="00206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1" dirty="0" smtClean="0">
                          <a:solidFill>
                            <a:srgbClr val="002060"/>
                          </a:solidFill>
                        </a:rPr>
                        <a:t>…seem as if….</a:t>
                      </a:r>
                    </a:p>
                    <a:p>
                      <a:pPr algn="ctr"/>
                      <a:endParaRPr lang="en-GB" sz="2800" b="1" dirty="0" smtClean="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endParaRPr lang="en-GB" sz="2800" b="1" dirty="0" smtClean="0">
                        <a:solidFill>
                          <a:srgbClr val="00206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1" dirty="0" smtClean="0">
                          <a:solidFill>
                            <a:srgbClr val="002060"/>
                          </a:solidFill>
                        </a:rPr>
                        <a:t>…symbolise …</a:t>
                      </a:r>
                    </a:p>
                    <a:p>
                      <a:pPr algn="ctr"/>
                      <a:endParaRPr lang="en-GB" sz="2800" b="1" dirty="0">
                        <a:solidFill>
                          <a:srgbClr val="00206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9FF99"/>
                    </a:solidFill>
                  </a:tcPr>
                </a:tc>
              </a:tr>
            </a:tbl>
          </a:graphicData>
        </a:graphic>
      </p:graphicFrame>
    </p:spTree>
    <p:extLst>
      <p:ext uri="{BB962C8B-B14F-4D97-AF65-F5344CB8AC3E}">
        <p14:creationId xmlns:p14="http://schemas.microsoft.com/office/powerpoint/2010/main" val="32618825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3531" y="-73504"/>
            <a:ext cx="5103283" cy="69853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9138" y="-17463"/>
            <a:ext cx="7705725" cy="6900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ounded Rectangular Callout 16"/>
          <p:cNvSpPr/>
          <p:nvPr/>
        </p:nvSpPr>
        <p:spPr>
          <a:xfrm>
            <a:off x="6994807" y="1601281"/>
            <a:ext cx="2016224" cy="982998"/>
          </a:xfrm>
          <a:prstGeom prst="wedgeRoundRectCallout">
            <a:avLst>
              <a:gd name="adj1" fmla="val -38360"/>
              <a:gd name="adj2" fmla="val 75789"/>
              <a:gd name="adj3" fmla="val 16667"/>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…makes the reader feel ….</a:t>
            </a:r>
          </a:p>
        </p:txBody>
      </p:sp>
      <p:sp>
        <p:nvSpPr>
          <p:cNvPr id="19" name="Rounded Rectangular Callout 18"/>
          <p:cNvSpPr/>
          <p:nvPr/>
        </p:nvSpPr>
        <p:spPr>
          <a:xfrm>
            <a:off x="7036952" y="2927669"/>
            <a:ext cx="2016224" cy="982998"/>
          </a:xfrm>
          <a:prstGeom prst="wedgeRoundRectCallout">
            <a:avLst>
              <a:gd name="adj1" fmla="val -38360"/>
              <a:gd name="adj2" fmla="val 75789"/>
              <a:gd name="adj3" fmla="val 16667"/>
            </a:avLst>
          </a:prstGeom>
          <a:solidFill>
            <a:schemeClr val="accent6">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rPr>
              <a:t>…represent …</a:t>
            </a:r>
          </a:p>
        </p:txBody>
      </p:sp>
      <p:sp>
        <p:nvSpPr>
          <p:cNvPr id="20" name="Rounded Rectangular Callout 19"/>
          <p:cNvSpPr/>
          <p:nvPr/>
        </p:nvSpPr>
        <p:spPr>
          <a:xfrm>
            <a:off x="7066814" y="4293096"/>
            <a:ext cx="2016224" cy="982998"/>
          </a:xfrm>
          <a:prstGeom prst="wedgeRoundRectCallout">
            <a:avLst>
              <a:gd name="adj1" fmla="val -38360"/>
              <a:gd name="adj2" fmla="val 75789"/>
              <a:gd name="adj3" fmla="val 16667"/>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rPr>
              <a:t>…suggest ….</a:t>
            </a:r>
          </a:p>
        </p:txBody>
      </p:sp>
      <p:sp>
        <p:nvSpPr>
          <p:cNvPr id="21" name="Rounded Rectangular Callout 20"/>
          <p:cNvSpPr/>
          <p:nvPr/>
        </p:nvSpPr>
        <p:spPr>
          <a:xfrm>
            <a:off x="7066814" y="5619569"/>
            <a:ext cx="2016224" cy="982998"/>
          </a:xfrm>
          <a:prstGeom prst="wedgeRoundRectCallout">
            <a:avLst>
              <a:gd name="adj1" fmla="val -38360"/>
              <a:gd name="adj2" fmla="val 75789"/>
              <a:gd name="adj3" fmla="val 16667"/>
            </a:avLst>
          </a:prstGeom>
          <a:solidFill>
            <a:srgbClr val="99FF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rPr>
              <a:t>…symbolise …</a:t>
            </a:r>
          </a:p>
        </p:txBody>
      </p:sp>
      <p:sp>
        <p:nvSpPr>
          <p:cNvPr id="22" name="Rounded Rectangular Callout 21"/>
          <p:cNvSpPr/>
          <p:nvPr/>
        </p:nvSpPr>
        <p:spPr>
          <a:xfrm>
            <a:off x="0" y="1601281"/>
            <a:ext cx="2016224" cy="982998"/>
          </a:xfrm>
          <a:prstGeom prst="wedgeRoundRectCallout">
            <a:avLst>
              <a:gd name="adj1" fmla="val 44426"/>
              <a:gd name="adj2" fmla="val 74312"/>
              <a:gd name="adj3" fmla="val 16667"/>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…could….</a:t>
            </a:r>
            <a:endParaRPr lang="en-GB" b="1" dirty="0">
              <a:solidFill>
                <a:schemeClr val="tx1"/>
              </a:solidFill>
            </a:endParaRPr>
          </a:p>
        </p:txBody>
      </p:sp>
      <p:sp>
        <p:nvSpPr>
          <p:cNvPr id="23" name="Rounded Rectangular Callout 22"/>
          <p:cNvSpPr/>
          <p:nvPr/>
        </p:nvSpPr>
        <p:spPr>
          <a:xfrm>
            <a:off x="21544" y="2927669"/>
            <a:ext cx="2016224" cy="982998"/>
          </a:xfrm>
          <a:prstGeom prst="wedgeRoundRectCallout">
            <a:avLst>
              <a:gd name="adj1" fmla="val 44426"/>
              <a:gd name="adj2" fmla="val 74312"/>
              <a:gd name="adj3" fmla="val 16667"/>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…might ….</a:t>
            </a:r>
          </a:p>
        </p:txBody>
      </p:sp>
      <p:sp>
        <p:nvSpPr>
          <p:cNvPr id="24" name="Rounded Rectangular Callout 23"/>
          <p:cNvSpPr/>
          <p:nvPr/>
        </p:nvSpPr>
        <p:spPr>
          <a:xfrm>
            <a:off x="-8746" y="4293096"/>
            <a:ext cx="2016224" cy="982998"/>
          </a:xfrm>
          <a:prstGeom prst="wedgeRoundRectCallout">
            <a:avLst>
              <a:gd name="adj1" fmla="val 44426"/>
              <a:gd name="adj2" fmla="val 74312"/>
              <a:gd name="adj3" fmla="val 16667"/>
            </a:avLst>
          </a:prstGeom>
          <a:solidFill>
            <a:srgbClr val="FF99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…maybe …</a:t>
            </a:r>
          </a:p>
        </p:txBody>
      </p:sp>
      <p:sp>
        <p:nvSpPr>
          <p:cNvPr id="25" name="Rounded Rectangular Callout 24"/>
          <p:cNvSpPr/>
          <p:nvPr/>
        </p:nvSpPr>
        <p:spPr>
          <a:xfrm>
            <a:off x="-2040" y="5661248"/>
            <a:ext cx="2016224" cy="982998"/>
          </a:xfrm>
          <a:prstGeom prst="wedgeRoundRectCallout">
            <a:avLst>
              <a:gd name="adj1" fmla="val 44426"/>
              <a:gd name="adj2" fmla="val 74312"/>
              <a:gd name="adj3" fmla="val 16667"/>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rPr>
              <a:t>…seem as if….</a:t>
            </a:r>
          </a:p>
        </p:txBody>
      </p:sp>
      <p:sp>
        <p:nvSpPr>
          <p:cNvPr id="7" name="TextBox 6"/>
          <p:cNvSpPr txBox="1"/>
          <p:nvPr/>
        </p:nvSpPr>
        <p:spPr>
          <a:xfrm>
            <a:off x="48613" y="187333"/>
            <a:ext cx="1914918" cy="1200329"/>
          </a:xfrm>
          <a:prstGeom prst="rect">
            <a:avLst/>
          </a:prstGeom>
          <a:noFill/>
        </p:spPr>
        <p:txBody>
          <a:bodyPr wrap="square" rtlCol="0">
            <a:spAutoFit/>
          </a:bodyPr>
          <a:lstStyle/>
          <a:p>
            <a:r>
              <a:rPr lang="en-GB" sz="2400" dirty="0"/>
              <a:t>Going Deeper with </a:t>
            </a:r>
            <a:r>
              <a:rPr lang="en-GB" sz="2400" dirty="0" smtClean="0"/>
              <a:t>Image</a:t>
            </a:r>
            <a:endParaRPr lang="en-GB" sz="2400" dirty="0">
              <a:solidFill>
                <a:srgbClr val="002060"/>
              </a:solidFill>
            </a:endParaRPr>
          </a:p>
        </p:txBody>
      </p:sp>
    </p:spTree>
    <p:extLst>
      <p:ext uri="{BB962C8B-B14F-4D97-AF65-F5344CB8AC3E}">
        <p14:creationId xmlns:p14="http://schemas.microsoft.com/office/powerpoint/2010/main" val="2815224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ChangeArrowheads="1"/>
          </p:cNvSpPr>
          <p:nvPr/>
        </p:nvSpPr>
        <p:spPr bwMode="auto">
          <a:xfrm>
            <a:off x="716064" y="1182687"/>
            <a:ext cx="8104407" cy="5414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lstStyle>
            <a:lvl1pPr marL="342900" indent="-342900">
              <a:defRPr sz="2400">
                <a:solidFill>
                  <a:schemeClr val="tx1"/>
                </a:solidFill>
                <a:latin typeface="Comic Sans MS" pitchFamily="1" charset="0"/>
                <a:ea typeface="ＭＳ Ｐゴシック" pitchFamily="1" charset="-128"/>
              </a:defRPr>
            </a:lvl1pPr>
            <a:lvl2pPr marL="742950" indent="-285750">
              <a:defRPr sz="2400">
                <a:solidFill>
                  <a:schemeClr val="tx1"/>
                </a:solidFill>
                <a:latin typeface="Comic Sans MS" pitchFamily="1" charset="0"/>
                <a:ea typeface="ＭＳ Ｐゴシック" pitchFamily="1" charset="-128"/>
              </a:defRPr>
            </a:lvl2pPr>
            <a:lvl3pPr marL="1143000" indent="-228600">
              <a:defRPr sz="2400">
                <a:solidFill>
                  <a:schemeClr val="tx1"/>
                </a:solidFill>
                <a:latin typeface="Comic Sans MS" pitchFamily="1" charset="0"/>
                <a:ea typeface="ＭＳ Ｐゴシック" pitchFamily="1" charset="-128"/>
              </a:defRPr>
            </a:lvl3pPr>
            <a:lvl4pPr marL="1600200" indent="-228600">
              <a:defRPr sz="2400">
                <a:solidFill>
                  <a:schemeClr val="tx1"/>
                </a:solidFill>
                <a:latin typeface="Comic Sans MS" pitchFamily="1" charset="0"/>
                <a:ea typeface="ＭＳ Ｐゴシック" pitchFamily="1" charset="-128"/>
              </a:defRPr>
            </a:lvl4pPr>
            <a:lvl5pPr marL="2057400" indent="-228600">
              <a:defRPr sz="2400">
                <a:solidFill>
                  <a:schemeClr val="tx1"/>
                </a:solidFill>
                <a:latin typeface="Comic Sans MS" pitchFamily="1" charset="0"/>
                <a:ea typeface="ＭＳ Ｐゴシック" pitchFamily="1" charset="-128"/>
              </a:defRPr>
            </a:lvl5pPr>
            <a:lvl6pPr marL="2514600" indent="-228600" eaLnBrk="0" fontAlgn="base" hangingPunct="0">
              <a:spcBef>
                <a:spcPct val="0"/>
              </a:spcBef>
              <a:spcAft>
                <a:spcPct val="0"/>
              </a:spcAft>
              <a:defRPr sz="2400">
                <a:solidFill>
                  <a:schemeClr val="tx1"/>
                </a:solidFill>
                <a:latin typeface="Comic Sans MS" pitchFamily="1" charset="0"/>
                <a:ea typeface="ＭＳ Ｐゴシック" pitchFamily="1" charset="-128"/>
              </a:defRPr>
            </a:lvl6pPr>
            <a:lvl7pPr marL="2971800" indent="-228600" eaLnBrk="0" fontAlgn="base" hangingPunct="0">
              <a:spcBef>
                <a:spcPct val="0"/>
              </a:spcBef>
              <a:spcAft>
                <a:spcPct val="0"/>
              </a:spcAft>
              <a:defRPr sz="2400">
                <a:solidFill>
                  <a:schemeClr val="tx1"/>
                </a:solidFill>
                <a:latin typeface="Comic Sans MS" pitchFamily="1" charset="0"/>
                <a:ea typeface="ＭＳ Ｐゴシック" pitchFamily="1" charset="-128"/>
              </a:defRPr>
            </a:lvl7pPr>
            <a:lvl8pPr marL="3429000" indent="-228600" eaLnBrk="0" fontAlgn="base" hangingPunct="0">
              <a:spcBef>
                <a:spcPct val="0"/>
              </a:spcBef>
              <a:spcAft>
                <a:spcPct val="0"/>
              </a:spcAft>
              <a:defRPr sz="2400">
                <a:solidFill>
                  <a:schemeClr val="tx1"/>
                </a:solidFill>
                <a:latin typeface="Comic Sans MS" pitchFamily="1" charset="0"/>
                <a:ea typeface="ＭＳ Ｐゴシック" pitchFamily="1" charset="-128"/>
              </a:defRPr>
            </a:lvl8pPr>
            <a:lvl9pPr marL="3886200" indent="-228600" eaLnBrk="0" fontAlgn="base" hangingPunct="0">
              <a:spcBef>
                <a:spcPct val="0"/>
              </a:spcBef>
              <a:spcAft>
                <a:spcPct val="0"/>
              </a:spcAft>
              <a:defRPr sz="2400">
                <a:solidFill>
                  <a:schemeClr val="tx1"/>
                </a:solidFill>
                <a:latin typeface="Comic Sans MS" pitchFamily="1" charset="0"/>
                <a:ea typeface="ＭＳ Ｐゴシック" pitchFamily="1" charset="-128"/>
              </a:defRPr>
            </a:lvl9pPr>
          </a:lstStyle>
          <a:p>
            <a:pPr>
              <a:spcBef>
                <a:spcPct val="20000"/>
              </a:spcBef>
              <a:buClr>
                <a:schemeClr val="tx2"/>
              </a:buClr>
              <a:buSzPct val="35000"/>
              <a:buFont typeface="Monotype Sorts" pitchFamily="1" charset="2"/>
              <a:buChar char="l"/>
            </a:pPr>
            <a:r>
              <a:rPr lang="en-US" altLang="en-US" sz="3200" dirty="0">
                <a:latin typeface="+mn-lt"/>
              </a:rPr>
              <a:t>…</a:t>
            </a:r>
            <a:r>
              <a:rPr lang="en-US" altLang="en-US" dirty="0">
                <a:latin typeface="+mn-lt"/>
              </a:rPr>
              <a:t>in which partners engage critically but constructively with each other's ideas; </a:t>
            </a:r>
          </a:p>
          <a:p>
            <a:pPr>
              <a:spcBef>
                <a:spcPct val="20000"/>
              </a:spcBef>
              <a:buClr>
                <a:schemeClr val="tx2"/>
              </a:buClr>
              <a:buSzPct val="35000"/>
              <a:buFont typeface="Monotype Sorts" pitchFamily="1" charset="2"/>
              <a:buChar char="l"/>
            </a:pPr>
            <a:r>
              <a:rPr lang="en-US" altLang="en-US" dirty="0">
                <a:solidFill>
                  <a:srgbClr val="DF1816"/>
                </a:solidFill>
                <a:latin typeface="+mn-lt"/>
              </a:rPr>
              <a:t>everyone participates</a:t>
            </a:r>
            <a:r>
              <a:rPr lang="en-US" altLang="en-US" dirty="0">
                <a:latin typeface="+mn-lt"/>
              </a:rPr>
              <a:t>; </a:t>
            </a:r>
          </a:p>
          <a:p>
            <a:pPr>
              <a:spcBef>
                <a:spcPct val="20000"/>
              </a:spcBef>
              <a:buClr>
                <a:schemeClr val="tx2"/>
              </a:buClr>
              <a:buSzPct val="35000"/>
              <a:buFont typeface="Monotype Sorts" pitchFamily="1" charset="2"/>
              <a:buChar char="l"/>
            </a:pPr>
            <a:r>
              <a:rPr lang="en-US" altLang="en-US" dirty="0">
                <a:latin typeface="+mn-lt"/>
              </a:rPr>
              <a:t>tentative ideas are treated with respect;</a:t>
            </a:r>
          </a:p>
          <a:p>
            <a:pPr>
              <a:spcBef>
                <a:spcPct val="20000"/>
              </a:spcBef>
              <a:buClr>
                <a:schemeClr val="tx2"/>
              </a:buClr>
              <a:buSzPct val="35000"/>
              <a:buFont typeface="Monotype Sorts" pitchFamily="1" charset="2"/>
              <a:buChar char="l"/>
            </a:pPr>
            <a:r>
              <a:rPr lang="en-US" altLang="en-US" dirty="0">
                <a:latin typeface="+mn-lt"/>
              </a:rPr>
              <a:t>ideas may be challenged;</a:t>
            </a:r>
          </a:p>
          <a:p>
            <a:pPr>
              <a:spcBef>
                <a:spcPct val="20000"/>
              </a:spcBef>
              <a:buClr>
                <a:schemeClr val="tx2"/>
              </a:buClr>
              <a:buSzPct val="35000"/>
              <a:buFont typeface="Monotype Sorts" pitchFamily="1" charset="2"/>
              <a:buChar char="l"/>
            </a:pPr>
            <a:r>
              <a:rPr lang="en-US" altLang="en-US" dirty="0">
                <a:latin typeface="+mn-lt"/>
              </a:rPr>
              <a:t>challenges are justified, </a:t>
            </a:r>
            <a:r>
              <a:rPr lang="en-US" altLang="en-US" dirty="0">
                <a:solidFill>
                  <a:srgbClr val="DF1816"/>
                </a:solidFill>
                <a:latin typeface="+mn-lt"/>
              </a:rPr>
              <a:t>reasons are given</a:t>
            </a:r>
            <a:r>
              <a:rPr lang="en-US" altLang="en-US" dirty="0">
                <a:latin typeface="+mn-lt"/>
              </a:rPr>
              <a:t> and alternative ideas or understandings are offered;</a:t>
            </a:r>
          </a:p>
          <a:p>
            <a:pPr>
              <a:spcBef>
                <a:spcPct val="20000"/>
              </a:spcBef>
              <a:buClr>
                <a:schemeClr val="tx2"/>
              </a:buClr>
              <a:buSzPct val="35000"/>
              <a:buFont typeface="Monotype Sorts" pitchFamily="1" charset="2"/>
              <a:buChar char="l"/>
            </a:pPr>
            <a:r>
              <a:rPr lang="en-US" altLang="en-US" dirty="0">
                <a:latin typeface="+mn-lt"/>
              </a:rPr>
              <a:t>opinions are considered before decisions are made and </a:t>
            </a:r>
            <a:r>
              <a:rPr lang="en-US" altLang="en-US" dirty="0">
                <a:solidFill>
                  <a:srgbClr val="DF1816"/>
                </a:solidFill>
                <a:latin typeface="+mn-lt"/>
              </a:rPr>
              <a:t>agreement is sought</a:t>
            </a:r>
            <a:r>
              <a:rPr lang="en-US" altLang="en-US" dirty="0">
                <a:latin typeface="+mn-lt"/>
              </a:rPr>
              <a:t>. </a:t>
            </a:r>
          </a:p>
          <a:p>
            <a:pPr>
              <a:spcBef>
                <a:spcPct val="20000"/>
              </a:spcBef>
              <a:buClr>
                <a:schemeClr val="tx2"/>
              </a:buClr>
              <a:buSzPct val="35000"/>
              <a:buFont typeface="Monotype Sorts" pitchFamily="1" charset="2"/>
              <a:buChar char="l"/>
            </a:pPr>
            <a:r>
              <a:rPr lang="en-US" altLang="en-US" dirty="0" smtClean="0">
                <a:solidFill>
                  <a:srgbClr val="DF1816"/>
                </a:solidFill>
                <a:latin typeface="+mn-lt"/>
              </a:rPr>
              <a:t>reasoning </a:t>
            </a:r>
            <a:r>
              <a:rPr lang="en-US" altLang="en-US" dirty="0">
                <a:solidFill>
                  <a:srgbClr val="DF1816"/>
                </a:solidFill>
                <a:latin typeface="+mn-lt"/>
              </a:rPr>
              <a:t>is visible in the talk</a:t>
            </a:r>
            <a:r>
              <a:rPr lang="en-US" altLang="en-US" sz="2800" dirty="0">
                <a:solidFill>
                  <a:srgbClr val="DF1816"/>
                </a:solidFill>
                <a:latin typeface="+mn-lt"/>
              </a:rPr>
              <a:t>.</a:t>
            </a:r>
          </a:p>
          <a:p>
            <a:pPr algn="ctr">
              <a:spcBef>
                <a:spcPct val="20000"/>
              </a:spcBef>
              <a:buClr>
                <a:schemeClr val="tx2"/>
              </a:buClr>
              <a:buSzPct val="35000"/>
            </a:pPr>
            <a:endParaRPr lang="en-US" altLang="en-US" sz="1800" dirty="0" smtClean="0">
              <a:latin typeface="+mn-lt"/>
            </a:endParaRPr>
          </a:p>
          <a:p>
            <a:pPr algn="ctr">
              <a:spcBef>
                <a:spcPct val="20000"/>
              </a:spcBef>
              <a:buClr>
                <a:schemeClr val="tx2"/>
              </a:buClr>
              <a:buSzPct val="35000"/>
            </a:pPr>
            <a:r>
              <a:rPr lang="en-US" altLang="en-US" sz="1800" dirty="0" smtClean="0">
                <a:latin typeface="+mn-lt"/>
              </a:rPr>
              <a:t>(</a:t>
            </a:r>
            <a:r>
              <a:rPr lang="en-US" altLang="en-US" sz="1800" dirty="0">
                <a:latin typeface="+mn-lt"/>
              </a:rPr>
              <a:t>Mercer &amp; Littleton, 2007; Dawes, Mercer &amp; </a:t>
            </a:r>
            <a:r>
              <a:rPr lang="en-US" altLang="en-US" sz="1800" dirty="0" err="1">
                <a:latin typeface="+mn-lt"/>
              </a:rPr>
              <a:t>Wegerif</a:t>
            </a:r>
            <a:r>
              <a:rPr lang="en-US" altLang="en-US" sz="1800" dirty="0">
                <a:latin typeface="+mn-lt"/>
              </a:rPr>
              <a:t>, 2000)</a:t>
            </a:r>
          </a:p>
        </p:txBody>
      </p:sp>
      <p:sp>
        <p:nvSpPr>
          <p:cNvPr id="24579" name="Rectangle 3"/>
          <p:cNvSpPr>
            <a:spLocks noGrp="1" noChangeArrowheads="1"/>
          </p:cNvSpPr>
          <p:nvPr>
            <p:ph type="title" idx="4294967295"/>
          </p:nvPr>
        </p:nvSpPr>
        <p:spPr>
          <a:xfrm>
            <a:off x="539552" y="332656"/>
            <a:ext cx="7632700" cy="576064"/>
          </a:xfrm>
        </p:spPr>
        <p:txBody>
          <a:bodyPr vert="horz" lIns="91440" tIns="45720" rIns="91440" bIns="45720" rtlCol="0" anchor="t">
            <a:noAutofit/>
          </a:bodyPr>
          <a:lstStyle/>
          <a:p>
            <a:pPr algn="l"/>
            <a:r>
              <a:rPr lang="en-US" altLang="en-US" b="1" dirty="0">
                <a:solidFill>
                  <a:schemeClr val="tx2"/>
                </a:solidFill>
                <a:latin typeface="+mn-lt"/>
                <a:ea typeface="+mn-ea"/>
                <a:cs typeface="+mn-cs"/>
              </a:rPr>
              <a:t> </a:t>
            </a:r>
            <a:r>
              <a:rPr lang="en-US" altLang="en-US" b="1" dirty="0">
                <a:solidFill>
                  <a:srgbClr val="0070C0"/>
                </a:solidFill>
                <a:latin typeface="+mn-lt"/>
                <a:ea typeface="+mn-ea"/>
                <a:cs typeface="+mn-cs"/>
              </a:rPr>
              <a:t>Exploratory Talk…</a:t>
            </a:r>
            <a:br>
              <a:rPr lang="en-US" altLang="en-US" b="1" dirty="0">
                <a:solidFill>
                  <a:srgbClr val="0070C0"/>
                </a:solidFill>
                <a:latin typeface="+mn-lt"/>
                <a:ea typeface="+mn-ea"/>
                <a:cs typeface="+mn-cs"/>
              </a:rPr>
            </a:br>
            <a:r>
              <a:rPr lang="en-US" altLang="en-US" b="1" dirty="0">
                <a:solidFill>
                  <a:srgbClr val="0070C0"/>
                </a:solidFill>
                <a:latin typeface="+mn-lt"/>
                <a:ea typeface="+mn-ea"/>
                <a:cs typeface="+mn-cs"/>
              </a:rPr>
              <a:t/>
            </a:r>
            <a:br>
              <a:rPr lang="en-US" altLang="en-US" b="1" dirty="0">
                <a:solidFill>
                  <a:srgbClr val="0070C0"/>
                </a:solidFill>
                <a:latin typeface="+mn-lt"/>
                <a:ea typeface="+mn-ea"/>
                <a:cs typeface="+mn-cs"/>
              </a:rPr>
            </a:br>
            <a:r>
              <a:rPr lang="en-US" altLang="en-US" b="1" dirty="0">
                <a:solidFill>
                  <a:schemeClr val="tx2"/>
                </a:solidFill>
                <a:latin typeface="+mn-lt"/>
                <a:ea typeface="+mn-ea"/>
                <a:cs typeface="+mn-cs"/>
              </a:rPr>
              <a:t/>
            </a:r>
            <a:br>
              <a:rPr lang="en-US" altLang="en-US" b="1" dirty="0">
                <a:solidFill>
                  <a:schemeClr val="tx2"/>
                </a:solidFill>
                <a:latin typeface="+mn-lt"/>
                <a:ea typeface="+mn-ea"/>
                <a:cs typeface="+mn-cs"/>
              </a:rPr>
            </a:br>
            <a:endParaRPr lang="en-US" altLang="en-US" b="1" dirty="0">
              <a:solidFill>
                <a:schemeClr val="tx2"/>
              </a:solidFill>
              <a:latin typeface="+mn-lt"/>
              <a:ea typeface="+mn-ea"/>
              <a:cs typeface="+mn-cs"/>
            </a:endParaRPr>
          </a:p>
        </p:txBody>
      </p:sp>
    </p:spTree>
    <p:extLst>
      <p:ext uri="{BB962C8B-B14F-4D97-AF65-F5344CB8AC3E}">
        <p14:creationId xmlns:p14="http://schemas.microsoft.com/office/powerpoint/2010/main" val="236291710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88640"/>
            <a:ext cx="6131024" cy="706090"/>
          </a:xfrm>
        </p:spPr>
        <p:txBody>
          <a:bodyPr vert="horz" lIns="91440" tIns="45720" rIns="91440" bIns="45720" rtlCol="0" anchor="t">
            <a:noAutofit/>
          </a:bodyPr>
          <a:lstStyle/>
          <a:p>
            <a:r>
              <a:rPr lang="en-GB" b="1" dirty="0">
                <a:solidFill>
                  <a:srgbClr val="0070C0"/>
                </a:solidFill>
                <a:latin typeface="+mn-lt"/>
                <a:ea typeface="+mn-ea"/>
                <a:cs typeface="+mn-cs"/>
              </a:rPr>
              <a:t>Taking the talk to the text </a:t>
            </a:r>
          </a:p>
        </p:txBody>
      </p:sp>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87624" y="1268760"/>
            <a:ext cx="6768752" cy="52580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ounded Rectangular Callout 5"/>
          <p:cNvSpPr/>
          <p:nvPr/>
        </p:nvSpPr>
        <p:spPr>
          <a:xfrm>
            <a:off x="7082711" y="2840379"/>
            <a:ext cx="2016224" cy="982998"/>
          </a:xfrm>
          <a:prstGeom prst="wedgeRoundRectCallout">
            <a:avLst>
              <a:gd name="adj1" fmla="val -38360"/>
              <a:gd name="adj2" fmla="val 75789"/>
              <a:gd name="adj3" fmla="val 16667"/>
            </a:avLst>
          </a:prstGeom>
          <a:solidFill>
            <a:schemeClr val="accent5">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…makes the reader feel ….</a:t>
            </a:r>
          </a:p>
        </p:txBody>
      </p:sp>
      <p:sp>
        <p:nvSpPr>
          <p:cNvPr id="7" name="Rounded Rectangular Callout 6"/>
          <p:cNvSpPr/>
          <p:nvPr/>
        </p:nvSpPr>
        <p:spPr>
          <a:xfrm>
            <a:off x="7094702" y="4721453"/>
            <a:ext cx="2016224" cy="982998"/>
          </a:xfrm>
          <a:prstGeom prst="wedgeRoundRectCallout">
            <a:avLst>
              <a:gd name="adj1" fmla="val -38360"/>
              <a:gd name="adj2" fmla="val 75789"/>
              <a:gd name="adj3" fmla="val 16667"/>
            </a:avLst>
          </a:prstGeom>
          <a:solidFill>
            <a:schemeClr val="accent4">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rPr>
              <a:t>…suggest ….</a:t>
            </a:r>
          </a:p>
        </p:txBody>
      </p:sp>
      <p:sp>
        <p:nvSpPr>
          <p:cNvPr id="8" name="Rounded Rectangular Callout 7"/>
          <p:cNvSpPr/>
          <p:nvPr/>
        </p:nvSpPr>
        <p:spPr>
          <a:xfrm>
            <a:off x="3968" y="980728"/>
            <a:ext cx="2016224" cy="982998"/>
          </a:xfrm>
          <a:prstGeom prst="wedgeRoundRectCallout">
            <a:avLst>
              <a:gd name="adj1" fmla="val 44426"/>
              <a:gd name="adj2" fmla="val 74312"/>
              <a:gd name="adj3" fmla="val 16667"/>
            </a:avLst>
          </a:prstGeom>
          <a:solidFill>
            <a:schemeClr val="accent5">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solidFill>
                  <a:schemeClr val="tx1"/>
                </a:solidFill>
              </a:rPr>
              <a:t>…could….</a:t>
            </a:r>
            <a:endParaRPr lang="en-GB" b="1" dirty="0">
              <a:solidFill>
                <a:schemeClr val="tx1"/>
              </a:solidFill>
            </a:endParaRPr>
          </a:p>
        </p:txBody>
      </p:sp>
      <p:sp>
        <p:nvSpPr>
          <p:cNvPr id="9" name="Rounded Rectangular Callout 8"/>
          <p:cNvSpPr/>
          <p:nvPr/>
        </p:nvSpPr>
        <p:spPr>
          <a:xfrm>
            <a:off x="-14466" y="2840379"/>
            <a:ext cx="2016224" cy="982998"/>
          </a:xfrm>
          <a:prstGeom prst="wedgeRoundRectCallout">
            <a:avLst>
              <a:gd name="adj1" fmla="val 44426"/>
              <a:gd name="adj2" fmla="val 74312"/>
              <a:gd name="adj3" fmla="val 16667"/>
            </a:avLst>
          </a:prstGeom>
          <a:solidFill>
            <a:srgbClr val="FFFF66"/>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…might ….</a:t>
            </a:r>
          </a:p>
        </p:txBody>
      </p:sp>
      <p:sp>
        <p:nvSpPr>
          <p:cNvPr id="10" name="Rounded Rectangular Callout 9"/>
          <p:cNvSpPr/>
          <p:nvPr/>
        </p:nvSpPr>
        <p:spPr>
          <a:xfrm>
            <a:off x="-21275" y="4721453"/>
            <a:ext cx="2016224" cy="982998"/>
          </a:xfrm>
          <a:prstGeom prst="wedgeRoundRectCallout">
            <a:avLst>
              <a:gd name="adj1" fmla="val 44426"/>
              <a:gd name="adj2" fmla="val 74312"/>
              <a:gd name="adj3" fmla="val 16667"/>
            </a:avLst>
          </a:prstGeom>
          <a:solidFill>
            <a:srgbClr val="FF9999"/>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…maybe …</a:t>
            </a:r>
          </a:p>
        </p:txBody>
      </p:sp>
      <p:sp>
        <p:nvSpPr>
          <p:cNvPr id="11" name="Rounded Rectangular Callout 10"/>
          <p:cNvSpPr/>
          <p:nvPr/>
        </p:nvSpPr>
        <p:spPr>
          <a:xfrm>
            <a:off x="6948264" y="980728"/>
            <a:ext cx="2016224" cy="982998"/>
          </a:xfrm>
          <a:prstGeom prst="wedgeRoundRectCallout">
            <a:avLst>
              <a:gd name="adj1" fmla="val -35480"/>
              <a:gd name="adj2" fmla="val 75788"/>
              <a:gd name="adj3" fmla="val 16667"/>
            </a:avLst>
          </a:prstGeom>
          <a:solidFill>
            <a:srgbClr val="92D05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b="1" dirty="0">
                <a:solidFill>
                  <a:schemeClr val="tx1"/>
                </a:solidFill>
              </a:rPr>
              <a:t>…seem as if….</a:t>
            </a:r>
          </a:p>
        </p:txBody>
      </p:sp>
    </p:spTree>
    <p:extLst>
      <p:ext uri="{BB962C8B-B14F-4D97-AF65-F5344CB8AC3E}">
        <p14:creationId xmlns:p14="http://schemas.microsoft.com/office/powerpoint/2010/main" val="19317950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t">
            <a:noAutofit/>
          </a:bodyPr>
          <a:lstStyle/>
          <a:p>
            <a:r>
              <a:rPr lang="en-GB" b="1" dirty="0">
                <a:solidFill>
                  <a:srgbClr val="0070C0"/>
                </a:solidFill>
                <a:latin typeface="+mn-lt"/>
                <a:ea typeface="+mn-ea"/>
                <a:cs typeface="+mn-cs"/>
              </a:rPr>
              <a:t>Focus on specific use of words: Language for effect</a:t>
            </a: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7779" y="1625678"/>
            <a:ext cx="8576709" cy="4500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156622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4" y="188640"/>
            <a:ext cx="8555107" cy="64973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4651547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latin typeface="+mn-lt"/>
                <a:ea typeface="+mn-ea"/>
                <a:cs typeface="+mn-cs"/>
              </a:rPr>
              <a:t>Themes</a:t>
            </a:r>
            <a:r>
              <a:rPr lang="en-GB" dirty="0" smtClean="0">
                <a:solidFill>
                  <a:srgbClr val="0070C0"/>
                </a:solidFill>
              </a:rPr>
              <a:t> </a:t>
            </a:r>
            <a:r>
              <a:rPr lang="en-GB" b="1" dirty="0">
                <a:solidFill>
                  <a:srgbClr val="0070C0"/>
                </a:solidFill>
                <a:latin typeface="+mn-lt"/>
                <a:ea typeface="+mn-ea"/>
                <a:cs typeface="+mn-cs"/>
              </a:rPr>
              <a:t>and</a:t>
            </a:r>
            <a:r>
              <a:rPr lang="en-GB" dirty="0" smtClean="0">
                <a:solidFill>
                  <a:srgbClr val="0070C0"/>
                </a:solidFill>
              </a:rPr>
              <a:t> </a:t>
            </a:r>
            <a:r>
              <a:rPr lang="en-GB" b="1" dirty="0">
                <a:solidFill>
                  <a:srgbClr val="0070C0"/>
                </a:solidFill>
                <a:latin typeface="+mn-lt"/>
                <a:ea typeface="+mn-ea"/>
                <a:cs typeface="+mn-cs"/>
              </a:rPr>
              <a:t>conventions</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27984" y="1340768"/>
            <a:ext cx="4544085"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1556792"/>
            <a:ext cx="3299676" cy="43147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012160" y="3876449"/>
            <a:ext cx="1944216" cy="369332"/>
          </a:xfrm>
          <a:prstGeom prst="rect">
            <a:avLst/>
          </a:prstGeom>
          <a:noFill/>
        </p:spPr>
        <p:txBody>
          <a:bodyPr wrap="square" rtlCol="0">
            <a:spAutoFit/>
          </a:bodyPr>
          <a:lstStyle/>
          <a:p>
            <a:r>
              <a:rPr lang="en-GB" b="1" dirty="0" smtClean="0"/>
              <a:t>Rhyming texts</a:t>
            </a:r>
            <a:endParaRPr lang="en-GB" b="1" dirty="0"/>
          </a:p>
        </p:txBody>
      </p:sp>
      <p:sp>
        <p:nvSpPr>
          <p:cNvPr id="7" name="TextBox 6"/>
          <p:cNvSpPr txBox="1"/>
          <p:nvPr/>
        </p:nvSpPr>
        <p:spPr>
          <a:xfrm>
            <a:off x="2843808" y="4509120"/>
            <a:ext cx="2640984" cy="646331"/>
          </a:xfrm>
          <a:prstGeom prst="rect">
            <a:avLst/>
          </a:prstGeom>
          <a:noFill/>
        </p:spPr>
        <p:txBody>
          <a:bodyPr wrap="square" rtlCol="0">
            <a:spAutoFit/>
          </a:bodyPr>
          <a:lstStyle/>
          <a:p>
            <a:r>
              <a:rPr lang="en-GB" b="1" dirty="0" smtClean="0"/>
              <a:t>Conflict / heroism / courage / tolerance</a:t>
            </a:r>
            <a:endParaRPr lang="en-GB" b="1" dirty="0"/>
          </a:p>
        </p:txBody>
      </p:sp>
    </p:spTree>
    <p:extLst>
      <p:ext uri="{BB962C8B-B14F-4D97-AF65-F5344CB8AC3E}">
        <p14:creationId xmlns:p14="http://schemas.microsoft.com/office/powerpoint/2010/main" val="352383160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58120" t="46512" r="3082" b="24156"/>
          <a:stretch/>
        </p:blipFill>
        <p:spPr>
          <a:xfrm>
            <a:off x="683568" y="1196752"/>
            <a:ext cx="7706673" cy="4646839"/>
          </a:xfrm>
        </p:spPr>
      </p:pic>
    </p:spTree>
    <p:extLst>
      <p:ext uri="{BB962C8B-B14F-4D97-AF65-F5344CB8AC3E}">
        <p14:creationId xmlns:p14="http://schemas.microsoft.com/office/powerpoint/2010/main" val="8258944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54974" t="46512"/>
          <a:stretch/>
        </p:blipFill>
        <p:spPr>
          <a:xfrm>
            <a:off x="251520" y="29037"/>
            <a:ext cx="7920880" cy="6699839"/>
          </a:xfrm>
        </p:spPr>
      </p:pic>
      <p:grpSp>
        <p:nvGrpSpPr>
          <p:cNvPr id="17" name="Group 16"/>
          <p:cNvGrpSpPr/>
          <p:nvPr/>
        </p:nvGrpSpPr>
        <p:grpSpPr>
          <a:xfrm>
            <a:off x="3516215" y="2676413"/>
            <a:ext cx="4176464" cy="2120739"/>
            <a:chOff x="3516215" y="2676413"/>
            <a:chExt cx="4176464" cy="2120739"/>
          </a:xfrm>
        </p:grpSpPr>
        <p:sp>
          <p:nvSpPr>
            <p:cNvPr id="6" name="Rectangle 5"/>
            <p:cNvSpPr/>
            <p:nvPr/>
          </p:nvSpPr>
          <p:spPr>
            <a:xfrm>
              <a:off x="4668343" y="4293096"/>
              <a:ext cx="3024336" cy="504056"/>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p:cNvSpPr txBox="1"/>
            <p:nvPr/>
          </p:nvSpPr>
          <p:spPr>
            <a:xfrm>
              <a:off x="3516215" y="2676413"/>
              <a:ext cx="2664296" cy="646331"/>
            </a:xfrm>
            <a:prstGeom prst="rect">
              <a:avLst/>
            </a:prstGeom>
            <a:solidFill>
              <a:srgbClr val="FFFF00"/>
            </a:solidFill>
          </p:spPr>
          <p:txBody>
            <a:bodyPr wrap="square" rtlCol="0">
              <a:spAutoFit/>
            </a:bodyPr>
            <a:lstStyle/>
            <a:p>
              <a:r>
                <a:rPr lang="en-GB" b="1" dirty="0" smtClean="0"/>
                <a:t>…the fairy queen could have…</a:t>
              </a:r>
            </a:p>
          </p:txBody>
        </p:sp>
        <p:cxnSp>
          <p:nvCxnSpPr>
            <p:cNvPr id="12" name="Straight Connector 11"/>
            <p:cNvCxnSpPr/>
            <p:nvPr/>
          </p:nvCxnSpPr>
          <p:spPr>
            <a:xfrm>
              <a:off x="4355976" y="3322744"/>
              <a:ext cx="312367" cy="924478"/>
            </a:xfrm>
            <a:prstGeom prst="line">
              <a:avLst/>
            </a:prstGeom>
            <a:ln>
              <a:solidFill>
                <a:srgbClr val="FFFF00"/>
              </a:solidFill>
            </a:ln>
          </p:spPr>
          <p:style>
            <a:lnRef idx="3">
              <a:schemeClr val="dk1"/>
            </a:lnRef>
            <a:fillRef idx="0">
              <a:schemeClr val="dk1"/>
            </a:fillRef>
            <a:effectRef idx="2">
              <a:schemeClr val="dk1"/>
            </a:effectRef>
            <a:fontRef idx="minor">
              <a:schemeClr val="tx1"/>
            </a:fontRef>
          </p:style>
        </p:cxnSp>
      </p:grpSp>
      <p:grpSp>
        <p:nvGrpSpPr>
          <p:cNvPr id="18" name="Group 17"/>
          <p:cNvGrpSpPr/>
          <p:nvPr/>
        </p:nvGrpSpPr>
        <p:grpSpPr>
          <a:xfrm>
            <a:off x="5220072" y="4797152"/>
            <a:ext cx="3923928" cy="873388"/>
            <a:chOff x="5220072" y="4797152"/>
            <a:chExt cx="3923928" cy="873388"/>
          </a:xfrm>
        </p:grpSpPr>
        <p:sp>
          <p:nvSpPr>
            <p:cNvPr id="3" name="Rectangle 2"/>
            <p:cNvSpPr/>
            <p:nvPr/>
          </p:nvSpPr>
          <p:spPr>
            <a:xfrm>
              <a:off x="5220072" y="4797152"/>
              <a:ext cx="1440160" cy="288032"/>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3" name="Straight Connector 12"/>
            <p:cNvCxnSpPr/>
            <p:nvPr/>
          </p:nvCxnSpPr>
          <p:spPr>
            <a:xfrm>
              <a:off x="6660232" y="5085184"/>
              <a:ext cx="156183" cy="462239"/>
            </a:xfrm>
            <a:prstGeom prst="line">
              <a:avLst/>
            </a:prstGeom>
            <a:ln>
              <a:solidFill>
                <a:srgbClr val="FFFF00"/>
              </a:solidFill>
            </a:ln>
          </p:spPr>
          <p:style>
            <a:lnRef idx="3">
              <a:schemeClr val="dk1"/>
            </a:lnRef>
            <a:fillRef idx="0">
              <a:schemeClr val="dk1"/>
            </a:fillRef>
            <a:effectRef idx="2">
              <a:schemeClr val="dk1"/>
            </a:effectRef>
            <a:fontRef idx="minor">
              <a:schemeClr val="tx1"/>
            </a:fontRef>
          </p:style>
        </p:cxnSp>
        <p:sp>
          <p:nvSpPr>
            <p:cNvPr id="10" name="TextBox 9"/>
            <p:cNvSpPr txBox="1"/>
            <p:nvPr/>
          </p:nvSpPr>
          <p:spPr>
            <a:xfrm>
              <a:off x="6479704" y="5301208"/>
              <a:ext cx="2664296" cy="369332"/>
            </a:xfrm>
            <a:prstGeom prst="rect">
              <a:avLst/>
            </a:prstGeom>
            <a:solidFill>
              <a:srgbClr val="FFFF00"/>
            </a:solidFill>
          </p:spPr>
          <p:txBody>
            <a:bodyPr wrap="square" rtlCol="0">
              <a:spAutoFit/>
            </a:bodyPr>
            <a:lstStyle/>
            <a:p>
              <a:pPr algn="ctr"/>
              <a:r>
                <a:rPr lang="en-GB" b="1" dirty="0" smtClean="0"/>
                <a:t>He could be</a:t>
              </a:r>
              <a:r>
                <a:rPr lang="en-GB" dirty="0" smtClean="0"/>
                <a:t>…</a:t>
              </a:r>
            </a:p>
          </p:txBody>
        </p:sp>
      </p:grpSp>
      <p:grpSp>
        <p:nvGrpSpPr>
          <p:cNvPr id="19" name="Group 18"/>
          <p:cNvGrpSpPr/>
          <p:nvPr/>
        </p:nvGrpSpPr>
        <p:grpSpPr>
          <a:xfrm>
            <a:off x="395536" y="2492896"/>
            <a:ext cx="7297142" cy="4104456"/>
            <a:chOff x="395536" y="2492896"/>
            <a:chExt cx="7297142" cy="4104456"/>
          </a:xfrm>
        </p:grpSpPr>
        <p:sp>
          <p:nvSpPr>
            <p:cNvPr id="7" name="Rectangle 6"/>
            <p:cNvSpPr/>
            <p:nvPr/>
          </p:nvSpPr>
          <p:spPr>
            <a:xfrm>
              <a:off x="467543" y="5805264"/>
              <a:ext cx="7225135" cy="792088"/>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395536" y="2492896"/>
              <a:ext cx="2664296" cy="1754326"/>
            </a:xfrm>
            <a:prstGeom prst="rect">
              <a:avLst/>
            </a:prstGeom>
            <a:solidFill>
              <a:srgbClr val="FFFF00"/>
            </a:solidFill>
          </p:spPr>
          <p:txBody>
            <a:bodyPr wrap="square" rtlCol="0">
              <a:spAutoFit/>
            </a:bodyPr>
            <a:lstStyle/>
            <a:p>
              <a:r>
                <a:rPr lang="en-GB" b="1" dirty="0" smtClean="0"/>
                <a:t>Tam Linn is mostly higher than Janet so he is showing power over her. The power is shown by height and rank.</a:t>
              </a:r>
              <a:endParaRPr lang="en-GB" b="1" dirty="0"/>
            </a:p>
          </p:txBody>
        </p:sp>
        <p:cxnSp>
          <p:nvCxnSpPr>
            <p:cNvPr id="15" name="Straight Connector 14"/>
            <p:cNvCxnSpPr/>
            <p:nvPr/>
          </p:nvCxnSpPr>
          <p:spPr>
            <a:xfrm>
              <a:off x="1979712" y="4160706"/>
              <a:ext cx="576064" cy="1644558"/>
            </a:xfrm>
            <a:prstGeom prst="line">
              <a:avLst/>
            </a:prstGeom>
            <a:ln>
              <a:solidFill>
                <a:srgbClr val="FFFF00"/>
              </a:solidFill>
            </a:ln>
          </p:spPr>
          <p:style>
            <a:lnRef idx="3">
              <a:schemeClr val="dk1"/>
            </a:lnRef>
            <a:fillRef idx="0">
              <a:schemeClr val="dk1"/>
            </a:fillRef>
            <a:effectRef idx="2">
              <a:schemeClr val="dk1"/>
            </a:effectRef>
            <a:fontRef idx="minor">
              <a:schemeClr val="tx1"/>
            </a:fontRef>
          </p:style>
        </p:cxnSp>
      </p:grpSp>
    </p:spTree>
    <p:extLst>
      <p:ext uri="{BB962C8B-B14F-4D97-AF65-F5344CB8AC3E}">
        <p14:creationId xmlns:p14="http://schemas.microsoft.com/office/powerpoint/2010/main" val="1408262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91063" cy="1143000"/>
          </a:xfrm>
        </p:spPr>
        <p:txBody>
          <a:bodyPr/>
          <a:lstStyle/>
          <a:p>
            <a:r>
              <a:rPr lang="en-GB" b="1" dirty="0">
                <a:solidFill>
                  <a:srgbClr val="0070C0"/>
                </a:solidFill>
              </a:rPr>
              <a:t>Guiding principles of </a:t>
            </a:r>
            <a:r>
              <a:rPr lang="en-GB" b="1" dirty="0" smtClean="0">
                <a:solidFill>
                  <a:srgbClr val="0070C0"/>
                </a:solidFill>
              </a:rPr>
              <a:t>an </a:t>
            </a:r>
            <a:r>
              <a:rPr lang="en-GB" b="1" dirty="0">
                <a:solidFill>
                  <a:srgbClr val="0070C0"/>
                </a:solidFill>
              </a:rPr>
              <a:t>assessment model</a:t>
            </a:r>
          </a:p>
        </p:txBody>
      </p:sp>
      <p:sp>
        <p:nvSpPr>
          <p:cNvPr id="3" name="Content Placeholder 2"/>
          <p:cNvSpPr>
            <a:spLocks noGrp="1"/>
          </p:cNvSpPr>
          <p:nvPr>
            <p:ph idx="1"/>
          </p:nvPr>
        </p:nvSpPr>
        <p:spPr>
          <a:xfrm>
            <a:off x="467544" y="1412776"/>
            <a:ext cx="8229600" cy="4608512"/>
          </a:xfrm>
        </p:spPr>
        <p:txBody>
          <a:bodyPr>
            <a:normAutofit fontScale="70000" lnSpcReduction="20000"/>
          </a:bodyPr>
          <a:lstStyle/>
          <a:p>
            <a:r>
              <a:rPr lang="en-GB" sz="3400" dirty="0"/>
              <a:t>Uses assessment to </a:t>
            </a:r>
            <a:r>
              <a:rPr lang="en-GB" sz="3400" b="1" dirty="0"/>
              <a:t>focus teachers on the content which must be secured before moving on</a:t>
            </a:r>
          </a:p>
          <a:p>
            <a:endParaRPr lang="en-GB" sz="3400" dirty="0"/>
          </a:p>
          <a:p>
            <a:r>
              <a:rPr lang="en-GB" sz="3400" dirty="0"/>
              <a:t>Content is </a:t>
            </a:r>
            <a:r>
              <a:rPr lang="en-GB" sz="3400" b="1" dirty="0"/>
              <a:t>introduced in an order </a:t>
            </a:r>
            <a:r>
              <a:rPr lang="en-GB" sz="3400" dirty="0"/>
              <a:t>which, once secured, supports achievement of the more challenging expectations of the national curriculum</a:t>
            </a:r>
          </a:p>
          <a:p>
            <a:endParaRPr lang="en-GB" sz="3400" dirty="0"/>
          </a:p>
          <a:p>
            <a:r>
              <a:rPr lang="en-GB" sz="3400" dirty="0"/>
              <a:t>Promotes a ‘</a:t>
            </a:r>
            <a:r>
              <a:rPr lang="en-GB" sz="3400" b="1" dirty="0"/>
              <a:t>recursive curriculum</a:t>
            </a:r>
            <a:r>
              <a:rPr lang="en-GB" sz="3400" dirty="0"/>
              <a:t>’ approach, enabling objectives to be returned to thus securing and deepening children’s understanding</a:t>
            </a:r>
          </a:p>
          <a:p>
            <a:endParaRPr lang="en-GB" sz="3400" dirty="0"/>
          </a:p>
          <a:p>
            <a:r>
              <a:rPr lang="en-GB" sz="3400" dirty="0"/>
              <a:t>Opportunities to </a:t>
            </a:r>
            <a:r>
              <a:rPr lang="en-GB" sz="3400" b="1" dirty="0"/>
              <a:t>develop links across subject domains </a:t>
            </a:r>
            <a:r>
              <a:rPr lang="en-GB" sz="3400" dirty="0"/>
              <a:t>are built into the content </a:t>
            </a:r>
            <a:r>
              <a:rPr lang="en-GB" sz="3400" dirty="0" smtClean="0"/>
              <a:t>progression</a:t>
            </a:r>
            <a:endParaRPr lang="en-GB" sz="3400" dirty="0"/>
          </a:p>
          <a:p>
            <a:endParaRPr lang="en-GB" dirty="0"/>
          </a:p>
        </p:txBody>
      </p:sp>
    </p:spTree>
    <p:extLst>
      <p:ext uri="{BB962C8B-B14F-4D97-AF65-F5344CB8AC3E}">
        <p14:creationId xmlns:p14="http://schemas.microsoft.com/office/powerpoint/2010/main" val="143985525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t">
            <a:noAutofit/>
          </a:bodyPr>
          <a:lstStyle/>
          <a:p>
            <a:r>
              <a:rPr lang="en-GB" b="1" dirty="0">
                <a:solidFill>
                  <a:srgbClr val="0070C0"/>
                </a:solidFill>
                <a:latin typeface="+mn-lt"/>
                <a:ea typeface="+mn-ea"/>
                <a:cs typeface="+mn-cs"/>
              </a:rPr>
              <a:t>Creating an enriched curriculum …</a:t>
            </a:r>
          </a:p>
        </p:txBody>
      </p:sp>
      <p:sp>
        <p:nvSpPr>
          <p:cNvPr id="3" name="Content Placeholder 2"/>
          <p:cNvSpPr>
            <a:spLocks noGrp="1"/>
          </p:cNvSpPr>
          <p:nvPr>
            <p:ph idx="1"/>
          </p:nvPr>
        </p:nvSpPr>
        <p:spPr/>
        <p:txBody>
          <a:bodyPr/>
          <a:lstStyle/>
          <a:p>
            <a:r>
              <a:rPr lang="en-GB" dirty="0"/>
              <a:t>What does an enriched / enhanced reading curriculum look like?</a:t>
            </a:r>
          </a:p>
          <a:p>
            <a:r>
              <a:rPr lang="en-GB" dirty="0"/>
              <a:t>Are teachers making connections between texts at a theme level?</a:t>
            </a:r>
          </a:p>
          <a:p>
            <a:r>
              <a:rPr lang="en-GB" dirty="0"/>
              <a:t>Are they enriching key texts with poetry, non fiction </a:t>
            </a:r>
            <a:r>
              <a:rPr lang="en-GB" dirty="0" err="1"/>
              <a:t>etc</a:t>
            </a:r>
            <a:r>
              <a:rPr lang="en-GB" dirty="0"/>
              <a:t>?</a:t>
            </a:r>
          </a:p>
          <a:p>
            <a:r>
              <a:rPr lang="en-GB" dirty="0"/>
              <a:t>Do the pupils ‘self regulate’ their understanding through strategies such as reciprocal reading?</a:t>
            </a:r>
          </a:p>
          <a:p>
            <a:pPr marL="0" indent="0">
              <a:buNone/>
            </a:pPr>
            <a:endParaRPr lang="en-GB" dirty="0"/>
          </a:p>
        </p:txBody>
      </p:sp>
    </p:spTree>
    <p:extLst>
      <p:ext uri="{BB962C8B-B14F-4D97-AF65-F5344CB8AC3E}">
        <p14:creationId xmlns:p14="http://schemas.microsoft.com/office/powerpoint/2010/main" val="289059282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276872"/>
            <a:ext cx="6131024" cy="1143000"/>
          </a:xfrm>
        </p:spPr>
        <p:txBody>
          <a:bodyPr/>
          <a:lstStyle/>
          <a:p>
            <a:pPr algn="l"/>
            <a:r>
              <a:rPr lang="en-GB" b="1" dirty="0" smtClean="0">
                <a:solidFill>
                  <a:srgbClr val="0070C0"/>
                </a:solidFill>
              </a:rPr>
              <a:t>Break </a:t>
            </a:r>
            <a:endParaRPr lang="en-GB" b="1" dirty="0">
              <a:solidFill>
                <a:srgbClr val="0070C0"/>
              </a:solidFill>
            </a:endParaRPr>
          </a:p>
        </p:txBody>
      </p:sp>
      <p:pic>
        <p:nvPicPr>
          <p:cNvPr id="3" name="Picture 2" descr="C:\Users\Hantsnet\AppData\Local\Microsoft\Windows\Temporary Internet Files\Content.IE5\GZJMVFBY\large-Cup-of-Tea-0-17613[1].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1536870"/>
            <a:ext cx="4572488" cy="42143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653796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solidFill>
                  <a:srgbClr val="0070C0"/>
                </a:solidFill>
              </a:rPr>
              <a:t>Mathematics – supporting pupils to achieve expert</a:t>
            </a:r>
            <a:endParaRPr lang="en-GB" dirty="0">
              <a:solidFill>
                <a:srgbClr val="0070C0"/>
              </a:solidFill>
            </a:endParaRPr>
          </a:p>
        </p:txBody>
      </p:sp>
      <p:sp>
        <p:nvSpPr>
          <p:cNvPr id="5" name="Text Placeholder 4"/>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263098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Mastery of Mathematics</a:t>
            </a:r>
            <a:endParaRPr lang="en-GB" b="1" dirty="0">
              <a:solidFill>
                <a:srgbClr val="0070C0"/>
              </a:solidFill>
            </a:endParaRPr>
          </a:p>
        </p:txBody>
      </p:sp>
      <p:sp>
        <p:nvSpPr>
          <p:cNvPr id="3" name="Content Placeholder 2"/>
          <p:cNvSpPr>
            <a:spLocks noGrp="1"/>
          </p:cNvSpPr>
          <p:nvPr>
            <p:ph idx="1"/>
          </p:nvPr>
        </p:nvSpPr>
        <p:spPr/>
        <p:txBody>
          <a:bodyPr>
            <a:normAutofit lnSpcReduction="10000"/>
          </a:bodyPr>
          <a:lstStyle/>
          <a:p>
            <a:pPr marL="0" indent="0">
              <a:buNone/>
            </a:pPr>
            <a:r>
              <a:rPr lang="en-GB" dirty="0" smtClean="0"/>
              <a:t>‘A mathematical concept or skill has been </a:t>
            </a:r>
            <a:r>
              <a:rPr lang="en-GB" i="1" dirty="0" smtClean="0"/>
              <a:t>mastered </a:t>
            </a:r>
            <a:r>
              <a:rPr lang="en-GB" dirty="0" smtClean="0"/>
              <a:t>when, through exploration, clarification, practice and application over time, a person can represent it in multiple ways, has the mathematical language to be able to communicate related ideas, and can think mathematically with the concept so that they can independently apply it to a totally new problem in an unfamiliar situation’</a:t>
            </a:r>
          </a:p>
          <a:p>
            <a:pPr marL="0" indent="0">
              <a:buNone/>
            </a:pPr>
            <a:endParaRPr lang="en-GB" dirty="0"/>
          </a:p>
          <a:p>
            <a:pPr marL="0" indent="0">
              <a:buNone/>
            </a:pPr>
            <a:r>
              <a:rPr lang="en-GB" sz="1700" dirty="0" smtClean="0"/>
              <a:t>Drury, H (2014) Mastering mathematics, Teaching to transform achievement OUP</a:t>
            </a:r>
            <a:endParaRPr lang="en-GB" sz="1700" dirty="0"/>
          </a:p>
        </p:txBody>
      </p:sp>
    </p:spTree>
    <p:extLst>
      <p:ext uri="{BB962C8B-B14F-4D97-AF65-F5344CB8AC3E}">
        <p14:creationId xmlns:p14="http://schemas.microsoft.com/office/powerpoint/2010/main" val="360046075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5954" name="Rectangle 2"/>
          <p:cNvSpPr>
            <a:spLocks noGrp="1" noChangeArrowheads="1"/>
          </p:cNvSpPr>
          <p:nvPr>
            <p:ph type="title"/>
          </p:nvPr>
        </p:nvSpPr>
        <p:spPr>
          <a:xfrm>
            <a:off x="292414" y="260648"/>
            <a:ext cx="6511834" cy="648072"/>
          </a:xfrm>
        </p:spPr>
        <p:txBody>
          <a:bodyPr/>
          <a:lstStyle/>
          <a:p>
            <a:pPr algn="l"/>
            <a:r>
              <a:rPr lang="en-GB" b="1" dirty="0">
                <a:solidFill>
                  <a:srgbClr val="0070C0"/>
                </a:solidFill>
              </a:rPr>
              <a:t>Teaching </a:t>
            </a:r>
            <a:r>
              <a:rPr lang="en-GB" b="1" dirty="0" smtClean="0">
                <a:solidFill>
                  <a:srgbClr val="0070C0"/>
                </a:solidFill>
              </a:rPr>
              <a:t>Tripod</a:t>
            </a:r>
            <a:endParaRPr lang="en-GB" b="1" dirty="0">
              <a:solidFill>
                <a:srgbClr val="0070C0"/>
              </a:solidFill>
            </a:endParaRPr>
          </a:p>
        </p:txBody>
      </p:sp>
      <p:graphicFrame>
        <p:nvGraphicFramePr>
          <p:cNvPr id="765955" name="Object 3"/>
          <p:cNvGraphicFramePr>
            <a:graphicFrameLocks noGrp="1" noChangeAspect="1"/>
          </p:cNvGraphicFramePr>
          <p:nvPr>
            <p:ph idx="1"/>
            <p:extLst>
              <p:ext uri="{D42A27DB-BD31-4B8C-83A1-F6EECF244321}">
                <p14:modId xmlns:p14="http://schemas.microsoft.com/office/powerpoint/2010/main" val="2960259477"/>
              </p:ext>
            </p:extLst>
          </p:nvPr>
        </p:nvGraphicFramePr>
        <p:xfrm>
          <a:off x="2699792" y="2376175"/>
          <a:ext cx="4065124" cy="3337042"/>
        </p:xfrm>
        <a:graphic>
          <a:graphicData uri="http://schemas.openxmlformats.org/presentationml/2006/ole">
            <mc:AlternateContent xmlns:mc="http://schemas.openxmlformats.org/markup-compatibility/2006">
              <mc:Choice xmlns:v="urn:schemas-microsoft-com:vml" Requires="v">
                <p:oleObj spid="_x0000_s2067" name="Document" r:id="rId4" imgW="5476320" imgH="4214520" progId="Word.Document.8">
                  <p:embed/>
                </p:oleObj>
              </mc:Choice>
              <mc:Fallback>
                <p:oleObj name="Document" r:id="rId4" imgW="5476320" imgH="4214520" progId="Word.Document.8">
                  <p:embed/>
                  <p:pic>
                    <p:nvPicPr>
                      <p:cNvPr id="0" name=""/>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99792" y="2376175"/>
                        <a:ext cx="4065124" cy="3337042"/>
                      </a:xfrm>
                      <a:prstGeom prst="rect">
                        <a:avLst/>
                      </a:prstGeom>
                      <a:noFill/>
                      <a:extLst/>
                    </p:spPr>
                  </p:pic>
                </p:oleObj>
              </mc:Fallback>
            </mc:AlternateContent>
          </a:graphicData>
        </a:graphic>
      </p:graphicFrame>
      <p:sp>
        <p:nvSpPr>
          <p:cNvPr id="2" name="TextBox 1"/>
          <p:cNvSpPr txBox="1"/>
          <p:nvPr/>
        </p:nvSpPr>
        <p:spPr>
          <a:xfrm>
            <a:off x="1561447" y="1240304"/>
            <a:ext cx="6138683" cy="1077218"/>
          </a:xfrm>
          <a:prstGeom prst="rect">
            <a:avLst/>
          </a:prstGeom>
          <a:noFill/>
        </p:spPr>
        <p:txBody>
          <a:bodyPr wrap="square" rtlCol="0">
            <a:spAutoFit/>
          </a:bodyPr>
          <a:lstStyle/>
          <a:p>
            <a:r>
              <a:rPr lang="en-GB" sz="1600" dirty="0">
                <a:solidFill>
                  <a:srgbClr val="0070C0"/>
                </a:solidFill>
              </a:rPr>
              <a:t>Tasks that allow children to develop understanding of a concept.</a:t>
            </a:r>
          </a:p>
          <a:p>
            <a:r>
              <a:rPr lang="en-GB" sz="1600" dirty="0">
                <a:solidFill>
                  <a:srgbClr val="0070C0"/>
                </a:solidFill>
              </a:rPr>
              <a:t>Variation- intelligent </a:t>
            </a:r>
            <a:r>
              <a:rPr lang="en-GB" sz="1600" dirty="0" smtClean="0">
                <a:solidFill>
                  <a:srgbClr val="0070C0"/>
                </a:solidFill>
              </a:rPr>
              <a:t>practice</a:t>
            </a:r>
          </a:p>
          <a:p>
            <a:r>
              <a:rPr lang="en-GB" sz="1600" dirty="0" smtClean="0">
                <a:solidFill>
                  <a:srgbClr val="0070C0"/>
                </a:solidFill>
              </a:rPr>
              <a:t>Linked examples (procedural variation)</a:t>
            </a:r>
            <a:endParaRPr lang="en-GB" sz="1600" dirty="0">
              <a:solidFill>
                <a:srgbClr val="0070C0"/>
              </a:solidFill>
            </a:endParaRPr>
          </a:p>
          <a:p>
            <a:r>
              <a:rPr lang="en-GB" sz="1600" dirty="0">
                <a:solidFill>
                  <a:srgbClr val="0070C0"/>
                </a:solidFill>
              </a:rPr>
              <a:t>Application to a variety of </a:t>
            </a:r>
            <a:r>
              <a:rPr lang="en-GB" sz="1600" dirty="0" smtClean="0">
                <a:solidFill>
                  <a:srgbClr val="0070C0"/>
                </a:solidFill>
              </a:rPr>
              <a:t>contexts</a:t>
            </a:r>
            <a:endParaRPr lang="en-GB" sz="1600" dirty="0">
              <a:solidFill>
                <a:srgbClr val="0070C0"/>
              </a:solidFill>
            </a:endParaRPr>
          </a:p>
        </p:txBody>
      </p:sp>
      <p:sp>
        <p:nvSpPr>
          <p:cNvPr id="5" name="TextBox 4"/>
          <p:cNvSpPr txBox="1"/>
          <p:nvPr/>
        </p:nvSpPr>
        <p:spPr>
          <a:xfrm>
            <a:off x="6444208" y="3429000"/>
            <a:ext cx="2511845" cy="1323439"/>
          </a:xfrm>
          <a:prstGeom prst="rect">
            <a:avLst/>
          </a:prstGeom>
          <a:noFill/>
        </p:spPr>
        <p:txBody>
          <a:bodyPr wrap="square" rtlCol="0">
            <a:spAutoFit/>
          </a:bodyPr>
          <a:lstStyle/>
          <a:p>
            <a:r>
              <a:rPr lang="en-GB" sz="1600" dirty="0">
                <a:solidFill>
                  <a:srgbClr val="0070C0"/>
                </a:solidFill>
              </a:rPr>
              <a:t>Inspecting the structure of maths</a:t>
            </a:r>
          </a:p>
          <a:p>
            <a:r>
              <a:rPr lang="en-GB" sz="1600" dirty="0">
                <a:solidFill>
                  <a:srgbClr val="0070C0"/>
                </a:solidFill>
              </a:rPr>
              <a:t>Why and how things work</a:t>
            </a:r>
          </a:p>
          <a:p>
            <a:r>
              <a:rPr lang="en-GB" sz="1600" dirty="0">
                <a:solidFill>
                  <a:srgbClr val="0070C0"/>
                </a:solidFill>
              </a:rPr>
              <a:t>Explaining</a:t>
            </a:r>
          </a:p>
          <a:p>
            <a:r>
              <a:rPr lang="en-GB" sz="1600" dirty="0">
                <a:solidFill>
                  <a:srgbClr val="0070C0"/>
                </a:solidFill>
              </a:rPr>
              <a:t>justifying</a:t>
            </a:r>
          </a:p>
        </p:txBody>
      </p:sp>
      <p:sp>
        <p:nvSpPr>
          <p:cNvPr id="6" name="TextBox 5"/>
          <p:cNvSpPr txBox="1"/>
          <p:nvPr/>
        </p:nvSpPr>
        <p:spPr>
          <a:xfrm>
            <a:off x="251520" y="3152581"/>
            <a:ext cx="2952328" cy="2308324"/>
          </a:xfrm>
          <a:prstGeom prst="rect">
            <a:avLst/>
          </a:prstGeom>
          <a:noFill/>
        </p:spPr>
        <p:txBody>
          <a:bodyPr wrap="square" rtlCol="0">
            <a:spAutoFit/>
          </a:bodyPr>
          <a:lstStyle/>
          <a:p>
            <a:r>
              <a:rPr lang="en-GB" sz="1600" dirty="0">
                <a:solidFill>
                  <a:srgbClr val="0070C0"/>
                </a:solidFill>
              </a:rPr>
              <a:t>Concrete apparatus to develop understanding alongside explaining linking with language</a:t>
            </a:r>
          </a:p>
          <a:p>
            <a:endParaRPr lang="en-GB" sz="1600" dirty="0">
              <a:solidFill>
                <a:srgbClr val="0070C0"/>
              </a:solidFill>
            </a:endParaRPr>
          </a:p>
          <a:p>
            <a:r>
              <a:rPr lang="en-GB" sz="1600" dirty="0">
                <a:solidFill>
                  <a:srgbClr val="0070C0"/>
                </a:solidFill>
              </a:rPr>
              <a:t>Images to support understanding and support explanations</a:t>
            </a:r>
          </a:p>
          <a:p>
            <a:endParaRPr lang="en-GB" sz="1600" dirty="0">
              <a:solidFill>
                <a:srgbClr val="0070C0"/>
              </a:solidFill>
            </a:endParaRPr>
          </a:p>
        </p:txBody>
      </p:sp>
      <p:sp>
        <p:nvSpPr>
          <p:cNvPr id="3" name="TextBox 2"/>
          <p:cNvSpPr txBox="1"/>
          <p:nvPr/>
        </p:nvSpPr>
        <p:spPr>
          <a:xfrm>
            <a:off x="3059832" y="5991671"/>
            <a:ext cx="3932105" cy="646331"/>
          </a:xfrm>
          <a:prstGeom prst="rect">
            <a:avLst/>
          </a:prstGeom>
          <a:noFill/>
        </p:spPr>
        <p:txBody>
          <a:bodyPr wrap="square" rtlCol="0">
            <a:spAutoFit/>
          </a:bodyPr>
          <a:lstStyle/>
          <a:p>
            <a:r>
              <a:rPr lang="en-GB" sz="1200" dirty="0"/>
              <a:t>Mike Askew (2012) Transforming Primary Mathematics, Routledge  ISBN 978-0-415-60702-5</a:t>
            </a:r>
          </a:p>
          <a:p>
            <a:endParaRPr lang="en-GB" sz="1200" dirty="0"/>
          </a:p>
        </p:txBody>
      </p:sp>
      <p:sp>
        <p:nvSpPr>
          <p:cNvPr id="4" name="TextBox 3"/>
          <p:cNvSpPr txBox="1"/>
          <p:nvPr/>
        </p:nvSpPr>
        <p:spPr>
          <a:xfrm>
            <a:off x="4211960" y="4090719"/>
            <a:ext cx="954107" cy="369332"/>
          </a:xfrm>
          <a:prstGeom prst="rect">
            <a:avLst/>
          </a:prstGeom>
          <a:noFill/>
        </p:spPr>
        <p:txBody>
          <a:bodyPr wrap="none" rtlCol="0">
            <a:spAutoFit/>
          </a:bodyPr>
          <a:lstStyle/>
          <a:p>
            <a:r>
              <a:rPr lang="en-GB" b="1" dirty="0" smtClean="0">
                <a:solidFill>
                  <a:srgbClr val="FF0000"/>
                </a:solidFill>
              </a:rPr>
              <a:t>TRUST</a:t>
            </a:r>
            <a:endParaRPr lang="en-GB" b="1" dirty="0">
              <a:solidFill>
                <a:srgbClr val="FF0000"/>
              </a:solidFill>
            </a:endParaRPr>
          </a:p>
        </p:txBody>
      </p:sp>
    </p:spTree>
    <p:extLst>
      <p:ext uri="{BB962C8B-B14F-4D97-AF65-F5344CB8AC3E}">
        <p14:creationId xmlns:p14="http://schemas.microsoft.com/office/powerpoint/2010/main" val="28073296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oup 4"/>
          <p:cNvGrpSpPr/>
          <p:nvPr/>
        </p:nvGrpSpPr>
        <p:grpSpPr>
          <a:xfrm>
            <a:off x="196980" y="964199"/>
            <a:ext cx="7850218" cy="2962186"/>
            <a:chOff x="695397" y="717783"/>
            <a:chExt cx="10879563" cy="5047930"/>
          </a:xfrm>
        </p:grpSpPr>
        <p:sp>
          <p:nvSpPr>
            <p:cNvPr id="9" name="Right Triangle 8"/>
            <p:cNvSpPr/>
            <p:nvPr/>
          </p:nvSpPr>
          <p:spPr>
            <a:xfrm>
              <a:off x="1461957" y="941558"/>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95397" y="717783"/>
              <a:ext cx="10879563" cy="5047930"/>
              <a:chOff x="695397" y="717783"/>
              <a:chExt cx="10879563"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noFill/>
            </p:spPr>
            <p:txBody>
              <a:bodyPr wrap="square" rtlCol="0">
                <a:spAutoFit/>
              </a:bodyPr>
              <a:lstStyle/>
              <a:p>
                <a:r>
                  <a:rPr lang="en-GB" sz="2400" b="1" dirty="0" smtClean="0">
                    <a:solidFill>
                      <a:srgbClr val="FF0000"/>
                    </a:solidFill>
                  </a:rPr>
                  <a:t>Level of Support</a:t>
                </a:r>
                <a:endParaRPr lang="en-GB" sz="2400" b="1" dirty="0">
                  <a:solidFill>
                    <a:srgbClr val="FF0000"/>
                  </a:solidFill>
                </a:endParaRPr>
              </a:p>
            </p:txBody>
          </p:sp>
        </p:grpSp>
      </p:grpSp>
      <p:grpSp>
        <p:nvGrpSpPr>
          <p:cNvPr id="20" name="Group 19"/>
          <p:cNvGrpSpPr/>
          <p:nvPr/>
        </p:nvGrpSpPr>
        <p:grpSpPr>
          <a:xfrm>
            <a:off x="557864" y="627233"/>
            <a:ext cx="3942127" cy="673932"/>
            <a:chOff x="712473" y="1119969"/>
            <a:chExt cx="3942127"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smtClean="0">
                  <a:solidFill>
                    <a:schemeClr val="bg1"/>
                  </a:solidFill>
                </a:rPr>
                <a:t>Teacher instructs</a:t>
              </a:r>
              <a:endParaRPr lang="en-US" dirty="0">
                <a:solidFill>
                  <a:schemeClr val="bg1"/>
                </a:solidFill>
              </a:endParaRPr>
            </a:p>
          </p:txBody>
        </p:sp>
        <p:sp>
          <p:nvSpPr>
            <p:cNvPr id="3" name="TextBox 2"/>
            <p:cNvSpPr txBox="1"/>
            <p:nvPr/>
          </p:nvSpPr>
          <p:spPr>
            <a:xfrm>
              <a:off x="1943707" y="1119969"/>
              <a:ext cx="2710893" cy="369332"/>
            </a:xfrm>
            <a:prstGeom prst="rect">
              <a:avLst/>
            </a:prstGeom>
            <a:solidFill>
              <a:srgbClr val="66FF99"/>
            </a:solidFill>
          </p:spPr>
          <p:txBody>
            <a:bodyPr wrap="square" rtlCol="0">
              <a:spAutoFit/>
            </a:bodyPr>
            <a:lstStyle/>
            <a:p>
              <a:pPr algn="ctr"/>
              <a:r>
                <a:rPr lang="en-GB" dirty="0" smtClean="0"/>
                <a:t>Learners are dependent</a:t>
              </a:r>
              <a:endParaRPr lang="en-US" dirty="0"/>
            </a:p>
          </p:txBody>
        </p:sp>
      </p:grpSp>
      <p:grpSp>
        <p:nvGrpSpPr>
          <p:cNvPr id="21" name="Group 20"/>
          <p:cNvGrpSpPr/>
          <p:nvPr/>
        </p:nvGrpSpPr>
        <p:grpSpPr>
          <a:xfrm>
            <a:off x="2381703" y="1408898"/>
            <a:ext cx="3972044" cy="649277"/>
            <a:chOff x="2156809" y="1802708"/>
            <a:chExt cx="3972044"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a:solidFill>
                    <a:schemeClr val="bg1"/>
                  </a:solidFill>
                </a:rPr>
                <a:t>Teacher guides</a:t>
              </a:r>
              <a:endParaRPr lang="en-US" dirty="0">
                <a:solidFill>
                  <a:schemeClr val="bg1"/>
                </a:solidFill>
              </a:endParaRPr>
            </a:p>
          </p:txBody>
        </p:sp>
        <p:sp>
          <p:nvSpPr>
            <p:cNvPr id="17" name="TextBox 16"/>
            <p:cNvSpPr txBox="1"/>
            <p:nvPr/>
          </p:nvSpPr>
          <p:spPr>
            <a:xfrm>
              <a:off x="3275856" y="1802708"/>
              <a:ext cx="2852997" cy="369332"/>
            </a:xfrm>
            <a:prstGeom prst="rect">
              <a:avLst/>
            </a:prstGeom>
            <a:solidFill>
              <a:srgbClr val="66FF99"/>
            </a:solidFill>
          </p:spPr>
          <p:txBody>
            <a:bodyPr wrap="square" rtlCol="0">
              <a:spAutoFit/>
            </a:bodyPr>
            <a:lstStyle/>
            <a:p>
              <a:pPr algn="ctr"/>
              <a:r>
                <a:rPr lang="en-GB" dirty="0" smtClean="0"/>
                <a:t>Learners are responsible</a:t>
              </a:r>
              <a:endParaRPr lang="en-US" dirty="0"/>
            </a:p>
          </p:txBody>
        </p:sp>
      </p:grpSp>
      <p:grpSp>
        <p:nvGrpSpPr>
          <p:cNvPr id="22" name="Group 21"/>
          <p:cNvGrpSpPr/>
          <p:nvPr/>
        </p:nvGrpSpPr>
        <p:grpSpPr>
          <a:xfrm>
            <a:off x="4332843" y="2190006"/>
            <a:ext cx="4199597" cy="678946"/>
            <a:chOff x="4004610" y="2505061"/>
            <a:chExt cx="4199597" cy="67894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a:solidFill>
                    <a:schemeClr val="bg1"/>
                  </a:solidFill>
                </a:rPr>
                <a:t>Teacher facilitates</a:t>
              </a:r>
              <a:endParaRPr lang="en-US" dirty="0">
                <a:solidFill>
                  <a:schemeClr val="bg1"/>
                </a:solidFill>
              </a:endParaRPr>
            </a:p>
          </p:txBody>
        </p:sp>
        <p:sp>
          <p:nvSpPr>
            <p:cNvPr id="18" name="TextBox 17"/>
            <p:cNvSpPr txBox="1"/>
            <p:nvPr/>
          </p:nvSpPr>
          <p:spPr>
            <a:xfrm>
              <a:off x="5216977" y="2505061"/>
              <a:ext cx="2987230" cy="369332"/>
            </a:xfrm>
            <a:prstGeom prst="rect">
              <a:avLst/>
            </a:prstGeom>
            <a:solidFill>
              <a:srgbClr val="66FF99"/>
            </a:solidFill>
          </p:spPr>
          <p:txBody>
            <a:bodyPr wrap="square" rtlCol="0">
              <a:spAutoFit/>
            </a:bodyPr>
            <a:lstStyle/>
            <a:p>
              <a:pPr algn="ctr"/>
              <a:r>
                <a:rPr lang="en-GB" dirty="0" smtClean="0"/>
                <a:t>Learners are resourceful</a:t>
              </a:r>
              <a:endParaRPr lang="en-US" dirty="0"/>
            </a:p>
          </p:txBody>
        </p:sp>
      </p:grpSp>
      <p:grpSp>
        <p:nvGrpSpPr>
          <p:cNvPr id="23" name="Group 22"/>
          <p:cNvGrpSpPr/>
          <p:nvPr/>
        </p:nvGrpSpPr>
        <p:grpSpPr>
          <a:xfrm>
            <a:off x="6156177" y="2953554"/>
            <a:ext cx="2987823" cy="688329"/>
            <a:chOff x="6038439" y="3297719"/>
            <a:chExt cx="2766156" cy="688329"/>
          </a:xfrm>
        </p:grpSpPr>
        <p:sp>
          <p:nvSpPr>
            <p:cNvPr id="15" name="TextBox 14"/>
            <p:cNvSpPr txBox="1"/>
            <p:nvPr/>
          </p:nvSpPr>
          <p:spPr>
            <a:xfrm>
              <a:off x="6038439" y="3616716"/>
              <a:ext cx="2020905" cy="369332"/>
            </a:xfrm>
            <a:prstGeom prst="rect">
              <a:avLst/>
            </a:prstGeom>
            <a:solidFill>
              <a:srgbClr val="0066FF"/>
            </a:solidFill>
          </p:spPr>
          <p:txBody>
            <a:bodyPr wrap="square" rtlCol="0">
              <a:spAutoFit/>
            </a:bodyPr>
            <a:lstStyle/>
            <a:p>
              <a:pPr algn="ctr"/>
              <a:r>
                <a:rPr lang="en-GB" dirty="0">
                  <a:solidFill>
                    <a:schemeClr val="bg1"/>
                  </a:solidFill>
                </a:rPr>
                <a:t>Teacher consults</a:t>
              </a:r>
              <a:endParaRPr lang="en-US" dirty="0">
                <a:solidFill>
                  <a:schemeClr val="bg1"/>
                </a:solidFill>
              </a:endParaRPr>
            </a:p>
          </p:txBody>
        </p:sp>
        <p:sp>
          <p:nvSpPr>
            <p:cNvPr id="19" name="TextBox 18"/>
            <p:cNvSpPr txBox="1"/>
            <p:nvPr/>
          </p:nvSpPr>
          <p:spPr>
            <a:xfrm>
              <a:off x="6494564" y="3297719"/>
              <a:ext cx="2310031" cy="369332"/>
            </a:xfrm>
            <a:prstGeom prst="rect">
              <a:avLst/>
            </a:prstGeom>
            <a:solidFill>
              <a:srgbClr val="66FF99"/>
            </a:solidFill>
          </p:spPr>
          <p:txBody>
            <a:bodyPr wrap="square" rtlCol="0">
              <a:spAutoFit/>
            </a:bodyPr>
            <a:lstStyle/>
            <a:p>
              <a:pPr algn="ctr"/>
              <a:r>
                <a:rPr lang="en-GB" dirty="0" smtClean="0"/>
                <a:t>Learners are creative</a:t>
              </a:r>
              <a:endParaRPr lang="en-US" dirty="0"/>
            </a:p>
          </p:txBody>
        </p:sp>
      </p:grpSp>
      <p:sp>
        <p:nvSpPr>
          <p:cNvPr id="24" name="TextBox 23"/>
          <p:cNvSpPr txBox="1"/>
          <p:nvPr/>
        </p:nvSpPr>
        <p:spPr>
          <a:xfrm>
            <a:off x="7020273" y="4005064"/>
            <a:ext cx="2088660" cy="400110"/>
          </a:xfrm>
          <a:prstGeom prst="rect">
            <a:avLst/>
          </a:prstGeom>
          <a:noFill/>
        </p:spPr>
        <p:txBody>
          <a:bodyPr wrap="square" rtlCol="0">
            <a:spAutoFit/>
          </a:bodyPr>
          <a:lstStyle/>
          <a:p>
            <a:r>
              <a:rPr lang="en-GB" sz="2000" b="1" dirty="0" smtClean="0">
                <a:solidFill>
                  <a:srgbClr val="FF0000"/>
                </a:solidFill>
              </a:rPr>
              <a:t>Academic year</a:t>
            </a:r>
            <a:endParaRPr lang="en-GB" sz="2000" b="1" dirty="0">
              <a:solidFill>
                <a:srgbClr val="FF0000"/>
              </a:solidFill>
            </a:endParaRPr>
          </a:p>
        </p:txBody>
      </p:sp>
      <p:grpSp>
        <p:nvGrpSpPr>
          <p:cNvPr id="39" name="Group 38"/>
          <p:cNvGrpSpPr/>
          <p:nvPr/>
        </p:nvGrpSpPr>
        <p:grpSpPr>
          <a:xfrm>
            <a:off x="-136997" y="3592752"/>
            <a:ext cx="6213714" cy="2543591"/>
            <a:chOff x="2069691" y="3697537"/>
            <a:chExt cx="6213714" cy="2543591"/>
          </a:xfrm>
        </p:grpSpPr>
        <p:cxnSp>
          <p:nvCxnSpPr>
            <p:cNvPr id="40" name="Straight Connector 39"/>
            <p:cNvCxnSpPr/>
            <p:nvPr/>
          </p:nvCxnSpPr>
          <p:spPr>
            <a:xfrm>
              <a:off x="2069691" y="4982754"/>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145124" y="4971869"/>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214264" y="496179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6200000">
              <a:off x="2641114" y="4738407"/>
              <a:ext cx="2528513" cy="46692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44" name="TextBox 43"/>
            <p:cNvSpPr txBox="1"/>
            <p:nvPr/>
          </p:nvSpPr>
          <p:spPr>
            <a:xfrm rot="16200000">
              <a:off x="4716546" y="4743410"/>
              <a:ext cx="2528513" cy="466923"/>
            </a:xfrm>
            <a:prstGeom prst="rect">
              <a:avLst/>
            </a:prstGeom>
            <a:solidFill>
              <a:srgbClr val="ECA07E"/>
            </a:solidFill>
            <a:ln>
              <a:solidFill>
                <a:schemeClr val="accent1">
                  <a:lumMod val="75000"/>
                </a:schemeClr>
              </a:solidFill>
            </a:ln>
          </p:spPr>
          <p:txBody>
            <a:bodyPr wrap="square" rtlCol="0">
              <a:spAutoFit/>
            </a:bodyPr>
            <a:lstStyle/>
            <a:p>
              <a:pPr algn="ctr"/>
              <a:r>
                <a:rPr lang="en-GB" sz="2400" dirty="0"/>
                <a:t>Competent</a:t>
              </a:r>
            </a:p>
          </p:txBody>
        </p:sp>
        <p:sp>
          <p:nvSpPr>
            <p:cNvPr id="45" name="TextBox 44"/>
            <p:cNvSpPr txBox="1"/>
            <p:nvPr/>
          </p:nvSpPr>
          <p:spPr>
            <a:xfrm rot="16200000">
              <a:off x="6785687" y="4728332"/>
              <a:ext cx="2528513" cy="466923"/>
            </a:xfrm>
            <a:prstGeom prst="rect">
              <a:avLst/>
            </a:prstGeom>
            <a:solidFill>
              <a:srgbClr val="BCA4B9"/>
            </a:solidFill>
            <a:ln>
              <a:solidFill>
                <a:schemeClr val="accent1">
                  <a:lumMod val="75000"/>
                </a:schemeClr>
              </a:solidFill>
            </a:ln>
          </p:spPr>
          <p:txBody>
            <a:bodyPr wrap="square" rtlCol="0">
              <a:spAutoFit/>
            </a:bodyPr>
            <a:lstStyle/>
            <a:p>
              <a:pPr algn="ctr"/>
              <a:r>
                <a:rPr lang="en-GB" sz="2400" dirty="0"/>
                <a:t>Expert</a:t>
              </a:r>
            </a:p>
          </p:txBody>
        </p:sp>
      </p:grpSp>
      <p:sp>
        <p:nvSpPr>
          <p:cNvPr id="4" name="Rectangle 3"/>
          <p:cNvSpPr/>
          <p:nvPr/>
        </p:nvSpPr>
        <p:spPr>
          <a:xfrm>
            <a:off x="6377751" y="4405174"/>
            <a:ext cx="2641310" cy="2308324"/>
          </a:xfrm>
          <a:prstGeom prst="rect">
            <a:avLst/>
          </a:prstGeom>
          <a:solidFill>
            <a:srgbClr val="FFFF00"/>
          </a:solidFill>
        </p:spPr>
        <p:txBody>
          <a:bodyPr wrap="square">
            <a:spAutoFit/>
          </a:bodyPr>
          <a:lstStyle/>
          <a:p>
            <a:r>
              <a:rPr lang="en-GB" b="1" dirty="0"/>
              <a:t>‘A MODEL’ – The journey to Mastering EOY expectations</a:t>
            </a:r>
          </a:p>
          <a:p>
            <a:r>
              <a:rPr lang="en-GB" b="1" dirty="0"/>
              <a:t>Building independence and resilience, by removing the scaffolding over time</a:t>
            </a:r>
          </a:p>
        </p:txBody>
      </p:sp>
      <p:grpSp>
        <p:nvGrpSpPr>
          <p:cNvPr id="33" name="Group 32"/>
          <p:cNvGrpSpPr/>
          <p:nvPr/>
        </p:nvGrpSpPr>
        <p:grpSpPr>
          <a:xfrm>
            <a:off x="932312" y="2877382"/>
            <a:ext cx="5399468" cy="732883"/>
            <a:chOff x="2446986" y="2435542"/>
            <a:chExt cx="7199290" cy="732883"/>
          </a:xfrm>
        </p:grpSpPr>
        <p:sp>
          <p:nvSpPr>
            <p:cNvPr id="34" name="Right Arrow 33"/>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2734065" y="2522094"/>
              <a:ext cx="5915595" cy="646331"/>
            </a:xfrm>
            <a:prstGeom prst="rect">
              <a:avLst/>
            </a:prstGeom>
            <a:noFill/>
            <a:ln w="25400">
              <a:noFill/>
            </a:ln>
          </p:spPr>
          <p:txBody>
            <a:bodyPr wrap="square" rtlCol="0">
              <a:spAutoFit/>
            </a:bodyPr>
            <a:lstStyle/>
            <a:p>
              <a:pPr algn="ctr"/>
              <a:r>
                <a:rPr lang="en-GB" b="1" dirty="0" smtClean="0">
                  <a:solidFill>
                    <a:schemeClr val="bg1"/>
                  </a:solidFill>
                </a:rPr>
                <a:t>Precise learning objectives are used  to ensure focus is clear</a:t>
              </a:r>
              <a:endParaRPr lang="en-GB" b="1" dirty="0">
                <a:solidFill>
                  <a:schemeClr val="bg1"/>
                </a:solidFill>
              </a:endParaRPr>
            </a:p>
          </p:txBody>
        </p:sp>
      </p:grpSp>
    </p:spTree>
    <p:extLst>
      <p:ext uri="{BB962C8B-B14F-4D97-AF65-F5344CB8AC3E}">
        <p14:creationId xmlns:p14="http://schemas.microsoft.com/office/powerpoint/2010/main" val="18183313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0-#ppt_w/2"/>
                                          </p:val>
                                        </p:tav>
                                        <p:tav tm="100000">
                                          <p:val>
                                            <p:strVal val="#ppt_x"/>
                                          </p:val>
                                        </p:tav>
                                      </p:tavLst>
                                    </p:anim>
                                    <p:anim calcmode="lin" valueType="num">
                                      <p:cBhvr additive="base">
                                        <p:cTn id="30"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7" name="Group 6"/>
          <p:cNvGrpSpPr/>
          <p:nvPr/>
        </p:nvGrpSpPr>
        <p:grpSpPr>
          <a:xfrm>
            <a:off x="1043608" y="536500"/>
            <a:ext cx="6624736" cy="3612580"/>
            <a:chOff x="1282390" y="717783"/>
            <a:chExt cx="10292570" cy="5047930"/>
          </a:xfrm>
        </p:grpSpPr>
        <p:cxnSp>
          <p:nvCxnSpPr>
            <p:cNvPr id="4" name="Straight Arrow Connector 3"/>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7" name="Straight Connector 16"/>
          <p:cNvCxnSpPr/>
          <p:nvPr/>
        </p:nvCxnSpPr>
        <p:spPr>
          <a:xfrm>
            <a:off x="3031906" y="5329587"/>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grpSp>
        <p:nvGrpSpPr>
          <p:cNvPr id="3" name="Group 2"/>
          <p:cNvGrpSpPr/>
          <p:nvPr/>
        </p:nvGrpSpPr>
        <p:grpSpPr>
          <a:xfrm>
            <a:off x="1482033" y="4365104"/>
            <a:ext cx="5428428" cy="1908822"/>
            <a:chOff x="775516" y="3824434"/>
            <a:chExt cx="6242492" cy="2543592"/>
          </a:xfrm>
        </p:grpSpPr>
        <p:cxnSp>
          <p:nvCxnSpPr>
            <p:cNvPr id="16" name="Straight Connector 15"/>
            <p:cNvCxnSpPr/>
            <p:nvPr/>
          </p:nvCxnSpPr>
          <p:spPr>
            <a:xfrm>
              <a:off x="775516" y="5109651"/>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83945" y="5088690"/>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435801" y="5103769"/>
              <a:ext cx="1201664"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rot="16200000">
              <a:off x="888020" y="4833318"/>
              <a:ext cx="2528513" cy="530898"/>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smtClean="0"/>
                <a:t>Apprentice</a:t>
              </a:r>
              <a:endParaRPr lang="en-GB" sz="2400" dirty="0"/>
            </a:p>
          </p:txBody>
        </p:sp>
        <p:sp>
          <p:nvSpPr>
            <p:cNvPr id="21" name="TextBox 20"/>
            <p:cNvSpPr txBox="1"/>
            <p:nvPr/>
          </p:nvSpPr>
          <p:spPr>
            <a:xfrm rot="16200000">
              <a:off x="2444593" y="4872937"/>
              <a:ext cx="2528513" cy="461665"/>
            </a:xfrm>
            <a:prstGeom prst="rect">
              <a:avLst/>
            </a:prstGeom>
            <a:solidFill>
              <a:schemeClr val="accent4">
                <a:lumMod val="60000"/>
                <a:lumOff val="40000"/>
              </a:schemeClr>
            </a:solidFill>
            <a:ln>
              <a:solidFill>
                <a:schemeClr val="accent1">
                  <a:lumMod val="75000"/>
                </a:schemeClr>
              </a:solidFill>
            </a:ln>
          </p:spPr>
          <p:txBody>
            <a:bodyPr wrap="square" rtlCol="0">
              <a:spAutoFit/>
            </a:bodyPr>
            <a:lstStyle/>
            <a:p>
              <a:pPr algn="ctr"/>
              <a:r>
                <a:rPr lang="en-GB" sz="2400" dirty="0"/>
                <a:t>Competent</a:t>
              </a:r>
            </a:p>
          </p:txBody>
        </p:sp>
        <p:sp>
          <p:nvSpPr>
            <p:cNvPr id="22" name="TextBox 21"/>
            <p:cNvSpPr txBox="1"/>
            <p:nvPr/>
          </p:nvSpPr>
          <p:spPr>
            <a:xfrm rot="16200000">
              <a:off x="3996449" y="4857859"/>
              <a:ext cx="2528513" cy="461665"/>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t>Expert</a:t>
              </a:r>
            </a:p>
          </p:txBody>
        </p:sp>
        <p:sp>
          <p:nvSpPr>
            <p:cNvPr id="23" name="TextBox 22"/>
            <p:cNvSpPr txBox="1"/>
            <p:nvPr/>
          </p:nvSpPr>
          <p:spPr>
            <a:xfrm rot="16200000">
              <a:off x="5515380" y="4865397"/>
              <a:ext cx="2543592" cy="461665"/>
            </a:xfrm>
            <a:prstGeom prst="rect">
              <a:avLst/>
            </a:prstGeom>
            <a:solidFill>
              <a:schemeClr val="accent1">
                <a:lumMod val="40000"/>
                <a:lumOff val="60000"/>
              </a:schemeClr>
            </a:solidFill>
            <a:ln>
              <a:solidFill>
                <a:schemeClr val="accent1">
                  <a:lumMod val="75000"/>
                </a:schemeClr>
              </a:solidFill>
            </a:ln>
          </p:spPr>
          <p:txBody>
            <a:bodyPr wrap="square" rtlCol="0">
              <a:spAutoFit/>
            </a:bodyPr>
            <a:lstStyle/>
            <a:p>
              <a:pPr algn="ctr"/>
              <a:r>
                <a:rPr lang="en-GB" sz="2400" dirty="0" smtClean="0">
                  <a:solidFill>
                    <a:srgbClr val="FF0000"/>
                  </a:solidFill>
                </a:rPr>
                <a:t>EOY Mastery</a:t>
              </a:r>
              <a:endParaRPr lang="en-GB" sz="2400" dirty="0">
                <a:solidFill>
                  <a:srgbClr val="FF0000"/>
                </a:solidFill>
              </a:endParaRPr>
            </a:p>
          </p:txBody>
        </p:sp>
      </p:grpSp>
      <p:sp>
        <p:nvSpPr>
          <p:cNvPr id="24" name="TextBox 23"/>
          <p:cNvSpPr txBox="1"/>
          <p:nvPr/>
        </p:nvSpPr>
        <p:spPr>
          <a:xfrm>
            <a:off x="496951" y="54284"/>
            <a:ext cx="8888641" cy="461665"/>
          </a:xfrm>
          <a:prstGeom prst="rect">
            <a:avLst/>
          </a:prstGeom>
          <a:noFill/>
        </p:spPr>
        <p:txBody>
          <a:bodyPr wrap="square" rtlCol="0">
            <a:spAutoFit/>
          </a:bodyPr>
          <a:lstStyle/>
          <a:p>
            <a:r>
              <a:rPr lang="en-GB" sz="2400" b="1" dirty="0" smtClean="0">
                <a:solidFill>
                  <a:srgbClr val="0070C0"/>
                </a:solidFill>
              </a:rPr>
              <a:t>Learning over the year is not linear – think of a curve …</a:t>
            </a:r>
            <a:endParaRPr lang="en-GB" b="1" dirty="0" smtClean="0">
              <a:solidFill>
                <a:srgbClr val="0070C0"/>
              </a:solidFill>
            </a:endParaRPr>
          </a:p>
        </p:txBody>
      </p:sp>
      <p:sp>
        <p:nvSpPr>
          <p:cNvPr id="25" name="TextBox 24"/>
          <p:cNvSpPr txBox="1"/>
          <p:nvPr/>
        </p:nvSpPr>
        <p:spPr>
          <a:xfrm>
            <a:off x="7594877" y="3941261"/>
            <a:ext cx="1471704" cy="461665"/>
          </a:xfrm>
          <a:prstGeom prst="rect">
            <a:avLst/>
          </a:prstGeom>
          <a:noFill/>
        </p:spPr>
        <p:txBody>
          <a:bodyPr wrap="square" rtlCol="0">
            <a:spAutoFit/>
          </a:bodyPr>
          <a:lstStyle/>
          <a:p>
            <a:r>
              <a:rPr lang="en-GB" sz="2400" b="1" dirty="0" smtClean="0">
                <a:solidFill>
                  <a:schemeClr val="tx2">
                    <a:lumMod val="50000"/>
                  </a:schemeClr>
                </a:solidFill>
              </a:rPr>
              <a:t>Time</a:t>
            </a:r>
            <a:endParaRPr lang="en-GB" sz="2400" b="1" dirty="0">
              <a:solidFill>
                <a:schemeClr val="tx2">
                  <a:lumMod val="50000"/>
                </a:schemeClr>
              </a:solidFill>
            </a:endParaRPr>
          </a:p>
        </p:txBody>
      </p:sp>
      <p:sp>
        <p:nvSpPr>
          <p:cNvPr id="13" name="Rectangle 12"/>
          <p:cNvSpPr/>
          <p:nvPr/>
        </p:nvSpPr>
        <p:spPr>
          <a:xfrm>
            <a:off x="1166421" y="2485141"/>
            <a:ext cx="1173331" cy="4398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4" name="Group 13"/>
          <p:cNvGrpSpPr/>
          <p:nvPr/>
        </p:nvGrpSpPr>
        <p:grpSpPr>
          <a:xfrm>
            <a:off x="1166421" y="584259"/>
            <a:ext cx="6501922" cy="3492813"/>
            <a:chOff x="1166421" y="584259"/>
            <a:chExt cx="6501922" cy="3492813"/>
          </a:xfrm>
        </p:grpSpPr>
        <p:sp>
          <p:nvSpPr>
            <p:cNvPr id="10" name="Moon 9"/>
            <p:cNvSpPr/>
            <p:nvPr/>
          </p:nvSpPr>
          <p:spPr>
            <a:xfrm rot="14730376">
              <a:off x="3790504" y="-206708"/>
              <a:ext cx="1834152" cy="5553456"/>
            </a:xfrm>
            <a:prstGeom prst="mo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1166421" y="2924944"/>
              <a:ext cx="6145502" cy="1152128"/>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p:cNvSpPr/>
            <p:nvPr/>
          </p:nvSpPr>
          <p:spPr>
            <a:xfrm rot="16200000">
              <a:off x="5478359" y="1887086"/>
              <a:ext cx="3492811" cy="887157"/>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p:cNvSpPr/>
            <p:nvPr/>
          </p:nvSpPr>
          <p:spPr>
            <a:xfrm rot="6697786">
              <a:off x="5354782" y="2019115"/>
              <a:ext cx="2214390" cy="110180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31" name="TextBox 30"/>
          <p:cNvSpPr txBox="1"/>
          <p:nvPr/>
        </p:nvSpPr>
        <p:spPr>
          <a:xfrm rot="16200000">
            <a:off x="-971801" y="2233262"/>
            <a:ext cx="3369972" cy="461665"/>
          </a:xfrm>
          <a:prstGeom prst="rect">
            <a:avLst/>
          </a:prstGeom>
          <a:noFill/>
        </p:spPr>
        <p:txBody>
          <a:bodyPr wrap="square" rtlCol="0">
            <a:spAutoFit/>
          </a:bodyPr>
          <a:lstStyle/>
          <a:p>
            <a:r>
              <a:rPr lang="en-GB" sz="2400" b="1" dirty="0" smtClean="0">
                <a:solidFill>
                  <a:schemeClr val="tx2">
                    <a:lumMod val="50000"/>
                  </a:schemeClr>
                </a:solidFill>
              </a:rPr>
              <a:t>Curriculum content</a:t>
            </a:r>
            <a:endParaRPr lang="en-GB" sz="2400" b="1" dirty="0">
              <a:solidFill>
                <a:schemeClr val="tx2">
                  <a:lumMod val="50000"/>
                </a:schemeClr>
              </a:solidFill>
            </a:endParaRPr>
          </a:p>
        </p:txBody>
      </p:sp>
      <p:sp>
        <p:nvSpPr>
          <p:cNvPr id="15" name="Oval 14"/>
          <p:cNvSpPr/>
          <p:nvPr/>
        </p:nvSpPr>
        <p:spPr>
          <a:xfrm>
            <a:off x="6579544" y="515949"/>
            <a:ext cx="201641" cy="3244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18958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extLst>
              <p:ext uri="{D42A27DB-BD31-4B8C-83A1-F6EECF244321}">
                <p14:modId xmlns:p14="http://schemas.microsoft.com/office/powerpoint/2010/main" val="563752229"/>
              </p:ext>
            </p:extLst>
          </p:nvPr>
        </p:nvGraphicFramePr>
        <p:xfrm>
          <a:off x="179512" y="-747464"/>
          <a:ext cx="8568952" cy="80648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txBox="1">
            <a:spLocks/>
          </p:cNvSpPr>
          <p:nvPr/>
        </p:nvSpPr>
        <p:spPr>
          <a:xfrm>
            <a:off x="179512" y="274638"/>
            <a:ext cx="6768751" cy="1143000"/>
          </a:xfrm>
          <a:prstGeom prst="rect">
            <a:avLst/>
          </a:prstGeom>
        </p:spPr>
        <p:txBody>
          <a:bodyPr/>
          <a:lstStyle>
            <a:lvl1pPr algn="ctr" defTabSz="914400" rtl="0" eaLnBrk="1" latinLnBrk="0" hangingPunct="1">
              <a:spcBef>
                <a:spcPct val="0"/>
              </a:spcBef>
              <a:buNone/>
              <a:defRPr sz="3200" kern="1200">
                <a:solidFill>
                  <a:schemeClr val="tx1"/>
                </a:solidFill>
                <a:latin typeface="Arial" panose="020B0604020202020204" pitchFamily="34" charset="0"/>
                <a:ea typeface="+mj-ea"/>
                <a:cs typeface="Arial" panose="020B0604020202020204" pitchFamily="34" charset="0"/>
              </a:defRPr>
            </a:lvl1pPr>
          </a:lstStyle>
          <a:p>
            <a:pPr algn="l"/>
            <a:r>
              <a:rPr lang="en-GB" sz="2400" b="1" dirty="0" smtClean="0">
                <a:solidFill>
                  <a:srgbClr val="0070C0"/>
                </a:solidFill>
              </a:rPr>
              <a:t>Utilise the end of year and transition through carefully constructed tasks </a:t>
            </a:r>
            <a:br>
              <a:rPr lang="en-GB" sz="2400" b="1" dirty="0" smtClean="0">
                <a:solidFill>
                  <a:srgbClr val="0070C0"/>
                </a:solidFill>
              </a:rPr>
            </a:br>
            <a:r>
              <a:rPr lang="en-GB" b="1" dirty="0" smtClean="0">
                <a:solidFill>
                  <a:schemeClr val="tx2"/>
                </a:solidFill>
              </a:rPr>
              <a:t/>
            </a:r>
            <a:br>
              <a:rPr lang="en-GB" b="1" dirty="0" smtClean="0">
                <a:solidFill>
                  <a:schemeClr val="tx2"/>
                </a:solidFill>
              </a:rPr>
            </a:br>
            <a:endParaRPr lang="en-GB" b="1" dirty="0">
              <a:solidFill>
                <a:schemeClr val="tx2"/>
              </a:solidFill>
            </a:endParaRPr>
          </a:p>
        </p:txBody>
      </p:sp>
    </p:spTree>
    <p:extLst>
      <p:ext uri="{BB962C8B-B14F-4D97-AF65-F5344CB8AC3E}">
        <p14:creationId xmlns:p14="http://schemas.microsoft.com/office/powerpoint/2010/main" val="28897051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24327" y="5254520"/>
            <a:ext cx="1389705" cy="15801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1520" y="404664"/>
            <a:ext cx="5184576" cy="523220"/>
          </a:xfrm>
          <a:prstGeom prst="rect">
            <a:avLst/>
          </a:prstGeom>
          <a:noFill/>
        </p:spPr>
        <p:txBody>
          <a:bodyPr wrap="square" rtlCol="0">
            <a:spAutoFit/>
          </a:bodyPr>
          <a:lstStyle/>
          <a:p>
            <a:r>
              <a:rPr lang="en-GB" sz="2800" b="1" dirty="0" smtClean="0">
                <a:solidFill>
                  <a:srgbClr val="0070C0"/>
                </a:solidFill>
              </a:rPr>
              <a:t>Managing the difference</a:t>
            </a:r>
            <a:endParaRPr lang="en-GB" sz="2800" b="1" dirty="0">
              <a:solidFill>
                <a:srgbClr val="0070C0"/>
              </a:solidFill>
            </a:endParaRPr>
          </a:p>
        </p:txBody>
      </p:sp>
      <p:graphicFrame>
        <p:nvGraphicFramePr>
          <p:cNvPr id="3" name="Diagram 2"/>
          <p:cNvGraphicFramePr/>
          <p:nvPr>
            <p:extLst>
              <p:ext uri="{D42A27DB-BD31-4B8C-83A1-F6EECF244321}">
                <p14:modId xmlns:p14="http://schemas.microsoft.com/office/powerpoint/2010/main" val="1960069440"/>
              </p:ext>
            </p:extLst>
          </p:nvPr>
        </p:nvGraphicFramePr>
        <p:xfrm>
          <a:off x="251520" y="898037"/>
          <a:ext cx="8352928" cy="547260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40152" y="5416044"/>
            <a:ext cx="1293680" cy="14419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12392" t="37296" r="8230" b="16310"/>
          <a:stretch/>
        </p:blipFill>
        <p:spPr bwMode="auto">
          <a:xfrm>
            <a:off x="6948263" y="404664"/>
            <a:ext cx="1152128" cy="9985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742890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a:solidFill>
                  <a:srgbClr val="0070C0"/>
                </a:solidFill>
              </a:rPr>
              <a:t>End of year assessment</a:t>
            </a:r>
          </a:p>
        </p:txBody>
      </p:sp>
      <p:sp>
        <p:nvSpPr>
          <p:cNvPr id="3" name="Content Placeholder 2"/>
          <p:cNvSpPr>
            <a:spLocks noGrp="1"/>
          </p:cNvSpPr>
          <p:nvPr>
            <p:ph idx="1"/>
          </p:nvPr>
        </p:nvSpPr>
        <p:spPr/>
        <p:txBody>
          <a:bodyPr>
            <a:normAutofit fontScale="85000" lnSpcReduction="20000"/>
          </a:bodyPr>
          <a:lstStyle/>
          <a:p>
            <a:r>
              <a:rPr lang="en-GB" dirty="0" smtClean="0"/>
              <a:t>Children have achieved ‘expert’ against all objectives = secure in all domains and may be beyond in some so </a:t>
            </a:r>
            <a:r>
              <a:rPr lang="en-GB" dirty="0" smtClean="0">
                <a:solidFill>
                  <a:srgbClr val="0070C0"/>
                </a:solidFill>
              </a:rPr>
              <a:t>met or exceeded ARE</a:t>
            </a:r>
          </a:p>
          <a:p>
            <a:r>
              <a:rPr lang="en-GB" dirty="0" smtClean="0"/>
              <a:t>Children have achieved ‘expert’ in most objectives, particularly phase 1 and 2, but are competent in phase 3 = professional judgement but likely to be secure in all domains so </a:t>
            </a:r>
            <a:r>
              <a:rPr lang="en-GB" dirty="0" smtClean="0">
                <a:solidFill>
                  <a:srgbClr val="0070C0"/>
                </a:solidFill>
              </a:rPr>
              <a:t>met ARE</a:t>
            </a:r>
          </a:p>
          <a:p>
            <a:r>
              <a:rPr lang="en-GB" dirty="0" smtClean="0"/>
              <a:t>Children have a mixture of expert, competent and apprentice in a variety of objectives = professional judgment but likely to be below so </a:t>
            </a:r>
            <a:r>
              <a:rPr lang="en-GB" dirty="0" smtClean="0">
                <a:solidFill>
                  <a:srgbClr val="0070C0"/>
                </a:solidFill>
              </a:rPr>
              <a:t>not met ARE</a:t>
            </a:r>
          </a:p>
          <a:p>
            <a:r>
              <a:rPr lang="en-GB" dirty="0" smtClean="0"/>
              <a:t>What if they are ‘close to’?  Make a decision and decide if they have met  ARE or not. </a:t>
            </a:r>
          </a:p>
          <a:p>
            <a:endParaRPr lang="en-GB" dirty="0" smtClean="0"/>
          </a:p>
          <a:p>
            <a:endParaRPr lang="en-GB" dirty="0"/>
          </a:p>
        </p:txBody>
      </p:sp>
    </p:spTree>
    <p:extLst>
      <p:ext uri="{BB962C8B-B14F-4D97-AF65-F5344CB8AC3E}">
        <p14:creationId xmlns:p14="http://schemas.microsoft.com/office/powerpoint/2010/main" val="7455955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Hampshire Assessment Model</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61653743"/>
              </p:ext>
            </p:extLst>
          </p:nvPr>
        </p:nvGraphicFramePr>
        <p:xfrm>
          <a:off x="457200" y="1916113"/>
          <a:ext cx="8229600" cy="3779520"/>
        </p:xfrm>
        <a:graphic>
          <a:graphicData uri="http://schemas.openxmlformats.org/drawingml/2006/table">
            <a:tbl>
              <a:tblPr firstRow="1" bandRow="1">
                <a:tableStyleId>{5C22544A-7EE6-4342-B048-85BDC9FD1C3A}</a:tableStyleId>
              </a:tblPr>
              <a:tblGrid>
                <a:gridCol w="1028700"/>
                <a:gridCol w="1028700"/>
                <a:gridCol w="2057400"/>
                <a:gridCol w="2057400"/>
                <a:gridCol w="2057400"/>
              </a:tblGrid>
              <a:tr h="370840">
                <a:tc gridSpan="2">
                  <a:txBody>
                    <a:bodyPr/>
                    <a:lstStyle/>
                    <a:p>
                      <a:pPr algn="ctr"/>
                      <a:r>
                        <a:rPr lang="en-GB" dirty="0" smtClean="0"/>
                        <a:t>September</a:t>
                      </a:r>
                      <a:r>
                        <a:rPr lang="en-GB" baseline="0" dirty="0" smtClean="0"/>
                        <a:t> to November</a:t>
                      </a:r>
                      <a:endParaRPr lang="en-GB" dirty="0"/>
                    </a:p>
                  </a:txBody>
                  <a:tcPr/>
                </a:tc>
                <a:tc hMerge="1">
                  <a:txBody>
                    <a:bodyPr/>
                    <a:lstStyle/>
                    <a:p>
                      <a:endParaRPr lang="en-GB"/>
                    </a:p>
                  </a:txBody>
                  <a:tcPr/>
                </a:tc>
                <a:tc>
                  <a:txBody>
                    <a:bodyPr/>
                    <a:lstStyle/>
                    <a:p>
                      <a:pPr algn="ctr"/>
                      <a:r>
                        <a:rPr lang="en-GB" dirty="0" smtClean="0"/>
                        <a:t>November to February</a:t>
                      </a:r>
                      <a:endParaRPr lang="en-GB" dirty="0"/>
                    </a:p>
                  </a:txBody>
                  <a:tcPr/>
                </a:tc>
                <a:tc>
                  <a:txBody>
                    <a:bodyPr/>
                    <a:lstStyle/>
                    <a:p>
                      <a:pPr algn="ctr"/>
                      <a:r>
                        <a:rPr lang="en-GB" dirty="0" smtClean="0"/>
                        <a:t>February </a:t>
                      </a:r>
                    </a:p>
                    <a:p>
                      <a:pPr algn="ctr"/>
                      <a:r>
                        <a:rPr lang="en-GB" dirty="0" smtClean="0"/>
                        <a:t>to April</a:t>
                      </a:r>
                      <a:endParaRPr lang="en-GB" dirty="0"/>
                    </a:p>
                  </a:txBody>
                  <a:tcPr/>
                </a:tc>
                <a:tc>
                  <a:txBody>
                    <a:bodyPr/>
                    <a:lstStyle/>
                    <a:p>
                      <a:pPr algn="ctr"/>
                      <a:r>
                        <a:rPr lang="en-GB" dirty="0" smtClean="0"/>
                        <a:t>Summer Term</a:t>
                      </a:r>
                      <a:endParaRPr lang="en-GB" dirty="0"/>
                    </a:p>
                  </a:txBody>
                  <a:tcPr/>
                </a:tc>
              </a:tr>
              <a:tr h="370840">
                <a:tc gridSpan="2">
                  <a:txBody>
                    <a:bodyPr/>
                    <a:lstStyle/>
                    <a:p>
                      <a:endParaRPr lang="en-GB" sz="1400" dirty="0"/>
                    </a:p>
                  </a:txBody>
                  <a:tcPr/>
                </a:tc>
                <a:tc hMerge="1">
                  <a:txBody>
                    <a:bodyPr/>
                    <a:lstStyle/>
                    <a:p>
                      <a:endParaRPr lang="en-GB"/>
                    </a:p>
                  </a:txBody>
                  <a:tcPr/>
                </a:tc>
                <a:tc>
                  <a:txBody>
                    <a:bodyPr/>
                    <a:lstStyle/>
                    <a:p>
                      <a:endParaRPr lang="en-GB" sz="1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smtClean="0">
                          <a:solidFill>
                            <a:schemeClr val="bg1"/>
                          </a:solidFill>
                        </a:rPr>
                        <a:t>Phase 3</a:t>
                      </a:r>
                      <a:r>
                        <a:rPr lang="en-GB" sz="1400" baseline="0" dirty="0" smtClean="0">
                          <a:solidFill>
                            <a:schemeClr val="bg1"/>
                          </a:solidFill>
                        </a:rPr>
                        <a:t> </a:t>
                      </a:r>
                      <a:r>
                        <a:rPr lang="en-GB" sz="1400" dirty="0" smtClean="0">
                          <a:solidFill>
                            <a:schemeClr val="bg1"/>
                          </a:solidFill>
                        </a:rPr>
                        <a:t>sufficiently</a:t>
                      </a:r>
                      <a:r>
                        <a:rPr lang="en-GB" sz="1400" baseline="0" dirty="0" smtClean="0">
                          <a:solidFill>
                            <a:schemeClr val="bg1"/>
                          </a:solidFill>
                        </a:rPr>
                        <a:t> secured (</a:t>
                      </a:r>
                      <a:r>
                        <a:rPr lang="en-GB" sz="1400" b="1" baseline="0" dirty="0" smtClean="0">
                          <a:solidFill>
                            <a:schemeClr val="bg1"/>
                          </a:solidFill>
                        </a:rPr>
                        <a:t>APPRENTICE</a:t>
                      </a:r>
                      <a:r>
                        <a:rPr lang="en-GB" sz="1400" baseline="0" dirty="0" smtClean="0">
                          <a:solidFill>
                            <a:schemeClr val="bg1"/>
                          </a:solidFill>
                        </a:rPr>
                        <a:t>)</a:t>
                      </a:r>
                      <a:endParaRPr lang="en-GB" sz="1400" dirty="0" smtClean="0">
                        <a:solidFill>
                          <a:schemeClr val="bg1"/>
                        </a:solidFill>
                      </a:endParaRPr>
                    </a:p>
                  </a:txBody>
                  <a:tcPr>
                    <a:solidFill>
                      <a:srgbClr val="FF0000"/>
                    </a:solidFill>
                  </a:tcPr>
                </a:tc>
                <a:tc>
                  <a:txBody>
                    <a:bodyPr/>
                    <a:lstStyle/>
                    <a:p>
                      <a:pPr algn="ctr"/>
                      <a:r>
                        <a:rPr lang="en-GB" sz="1800" dirty="0" smtClean="0">
                          <a:solidFill>
                            <a:schemeClr val="bg1"/>
                          </a:solidFill>
                        </a:rPr>
                        <a:t>Phase 3</a:t>
                      </a:r>
                    </a:p>
                    <a:p>
                      <a:pPr algn="ctr"/>
                      <a:endParaRPr lang="en-GB" sz="1050" dirty="0" smtClean="0">
                        <a:solidFill>
                          <a:schemeClr val="bg1"/>
                        </a:solidFill>
                      </a:endParaRPr>
                    </a:p>
                    <a:p>
                      <a:pPr algn="ctr"/>
                      <a:r>
                        <a:rPr lang="en-GB" sz="1200" b="1" dirty="0" smtClean="0">
                          <a:solidFill>
                            <a:schemeClr val="bg1"/>
                          </a:solidFill>
                        </a:rPr>
                        <a:t>(COMPETENT</a:t>
                      </a:r>
                      <a:r>
                        <a:rPr lang="en-GB" sz="1200" b="1" baseline="0" dirty="0" smtClean="0">
                          <a:solidFill>
                            <a:schemeClr val="bg1"/>
                          </a:solidFill>
                        </a:rPr>
                        <a:t>/EXPERT)</a:t>
                      </a:r>
                      <a:endParaRPr lang="en-GB" sz="1200" dirty="0">
                        <a:solidFill>
                          <a:schemeClr val="bg1"/>
                        </a:solidFill>
                      </a:endParaRPr>
                    </a:p>
                  </a:txBody>
                  <a:tcPr>
                    <a:solidFill>
                      <a:srgbClr val="FF0000"/>
                    </a:solidFill>
                  </a:tcPr>
                </a:tc>
              </a:tr>
              <a:tr h="370840">
                <a:tc gridSpan="2">
                  <a:txBody>
                    <a:bodyPr/>
                    <a:lstStyle/>
                    <a:p>
                      <a:endParaRPr lang="en-GB" sz="1400" dirty="0"/>
                    </a:p>
                  </a:txBody>
                  <a:tcPr/>
                </a:tc>
                <a:tc hMerge="1">
                  <a:txBody>
                    <a:bodyPr/>
                    <a:lstStyle/>
                    <a:p>
                      <a:endParaRPr lang="en-GB"/>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400" dirty="0" smtClean="0"/>
                        <a:t>Phase 2 sufficiently</a:t>
                      </a:r>
                      <a:r>
                        <a:rPr lang="en-GB" sz="1400" baseline="0" dirty="0" smtClean="0"/>
                        <a:t> secured (</a:t>
                      </a:r>
                      <a:r>
                        <a:rPr lang="en-GB" sz="1400" b="1" baseline="0" dirty="0" smtClean="0"/>
                        <a:t>APPRENTICE</a:t>
                      </a:r>
                      <a:r>
                        <a:rPr lang="en-GB" sz="1400" baseline="0" dirty="0" smtClean="0"/>
                        <a:t>)</a:t>
                      </a:r>
                      <a:endParaRPr lang="en-GB" sz="1400" dirty="0" smtClean="0"/>
                    </a:p>
                  </a:txBody>
                  <a:tcPr>
                    <a:solidFill>
                      <a:srgbClr val="FFC000"/>
                    </a:solidFill>
                  </a:tcPr>
                </a:tc>
                <a:tc>
                  <a:txBody>
                    <a:bodyPr/>
                    <a:lstStyle/>
                    <a:p>
                      <a:pPr algn="ctr"/>
                      <a:r>
                        <a:rPr lang="en-GB" sz="1600" dirty="0" smtClean="0"/>
                        <a:t>Phase 2</a:t>
                      </a:r>
                    </a:p>
                    <a:p>
                      <a:pPr algn="ctr"/>
                      <a:endParaRPr lang="en-GB" sz="1000" dirty="0" smtClean="0"/>
                    </a:p>
                    <a:p>
                      <a:pPr algn="ctr"/>
                      <a:r>
                        <a:rPr lang="en-GB" sz="1200" b="1" dirty="0" smtClean="0"/>
                        <a:t>(COMPETENT</a:t>
                      </a:r>
                      <a:r>
                        <a:rPr lang="en-GB" sz="1200" b="1" baseline="0" dirty="0" smtClean="0"/>
                        <a:t>/EXPERT)</a:t>
                      </a:r>
                      <a:endParaRPr lang="en-GB" sz="1200" dirty="0"/>
                    </a:p>
                  </a:txBody>
                  <a:tcPr>
                    <a:solidFill>
                      <a:srgbClr val="FFC000"/>
                    </a:solidFill>
                  </a:tcPr>
                </a:tc>
                <a:tc rowSpan="2">
                  <a:txBody>
                    <a:bodyPr/>
                    <a:lstStyle/>
                    <a:p>
                      <a:r>
                        <a:rPr lang="en-GB" sz="1400" b="1" dirty="0" smtClean="0">
                          <a:solidFill>
                            <a:schemeClr val="tx1"/>
                          </a:solidFill>
                        </a:rPr>
                        <a:t>Evidence</a:t>
                      </a:r>
                      <a:r>
                        <a:rPr lang="en-GB" sz="1400" b="1" baseline="0" dirty="0" smtClean="0">
                          <a:solidFill>
                            <a:schemeClr val="tx1"/>
                          </a:solidFill>
                        </a:rPr>
                        <a:t> of:</a:t>
                      </a:r>
                      <a:endParaRPr lang="en-GB" sz="1400" b="1"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Fluency</a:t>
                      </a:r>
                      <a:r>
                        <a:rPr lang="en-GB" sz="1400" dirty="0" smtClean="0">
                          <a:solidFill>
                            <a:schemeClr val="tx1"/>
                          </a:solidFill>
                        </a:rPr>
                        <a:t>?</a:t>
                      </a:r>
                      <a:br>
                        <a:rPr lang="en-GB" sz="1400" dirty="0" smtClean="0">
                          <a:solidFill>
                            <a:schemeClr val="tx1"/>
                          </a:solidFill>
                        </a:rPr>
                      </a:br>
                      <a:endParaRPr lang="en-GB" sz="1400"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Independence</a:t>
                      </a:r>
                      <a:r>
                        <a:rPr lang="en-GB" sz="1400" dirty="0" smtClean="0">
                          <a:solidFill>
                            <a:schemeClr val="tx1"/>
                          </a:solidFill>
                        </a:rPr>
                        <a:t>?</a:t>
                      </a:r>
                      <a:br>
                        <a:rPr lang="en-GB" sz="1400" dirty="0" smtClean="0">
                          <a:solidFill>
                            <a:schemeClr val="tx1"/>
                          </a:solidFill>
                        </a:rPr>
                      </a:br>
                      <a:endParaRPr lang="en-GB" sz="1400" dirty="0" smtClean="0">
                        <a:solidFill>
                          <a:schemeClr val="tx1"/>
                        </a:solidFill>
                      </a:endParaRPr>
                    </a:p>
                    <a:p>
                      <a:pPr marL="285750" indent="-285750">
                        <a:buFont typeface="Arial" panose="020B0604020202020204" pitchFamily="34" charset="0"/>
                        <a:buChar char="•"/>
                      </a:pPr>
                      <a:r>
                        <a:rPr lang="en-GB" sz="1400" b="1" dirty="0" smtClean="0">
                          <a:solidFill>
                            <a:schemeClr val="tx1"/>
                          </a:solidFill>
                        </a:rPr>
                        <a:t>Resilience</a:t>
                      </a:r>
                      <a:r>
                        <a:rPr lang="en-GB" sz="1400" dirty="0" smtClean="0">
                          <a:solidFill>
                            <a:schemeClr val="tx1"/>
                          </a:solidFill>
                        </a:rPr>
                        <a:t>?</a:t>
                      </a:r>
                    </a:p>
                  </a:txBody>
                  <a:tcPr>
                    <a:solidFill>
                      <a:srgbClr val="00B0F0"/>
                    </a:solidFill>
                  </a:tcPr>
                </a:tc>
              </a:tr>
              <a:tr h="370840">
                <a:tc gridSpan="2">
                  <a:txBody>
                    <a:bodyPr/>
                    <a:lstStyle/>
                    <a:p>
                      <a:pPr algn="ctr"/>
                      <a:r>
                        <a:rPr lang="en-GB" sz="1400" dirty="0" smtClean="0"/>
                        <a:t>Phase 1 sufficiently</a:t>
                      </a:r>
                      <a:r>
                        <a:rPr lang="en-GB" sz="1400" baseline="0" dirty="0" smtClean="0"/>
                        <a:t> secured (</a:t>
                      </a:r>
                      <a:r>
                        <a:rPr lang="en-GB" sz="1400" b="1" baseline="0" dirty="0" smtClean="0"/>
                        <a:t>APPRENTICE</a:t>
                      </a:r>
                      <a:r>
                        <a:rPr lang="en-GB" sz="1400" baseline="0" dirty="0" smtClean="0"/>
                        <a:t>)</a:t>
                      </a:r>
                      <a:endParaRPr lang="en-GB" sz="1400" dirty="0"/>
                    </a:p>
                  </a:txBody>
                  <a:tcPr>
                    <a:solidFill>
                      <a:srgbClr val="92D050"/>
                    </a:solidFill>
                  </a:tcPr>
                </a:tc>
                <a:tc hMerge="1">
                  <a:txBody>
                    <a:bodyPr/>
                    <a:lstStyle/>
                    <a:p>
                      <a:endParaRPr lang="en-GB"/>
                    </a:p>
                  </a:txBody>
                  <a:tcPr/>
                </a:tc>
                <a:tc gridSpan="2">
                  <a:txBody>
                    <a:bodyPr/>
                    <a:lstStyle/>
                    <a:p>
                      <a:pPr algn="ctr"/>
                      <a:r>
                        <a:rPr lang="en-GB" sz="1400" dirty="0" smtClean="0"/>
                        <a:t>Phase 1 </a:t>
                      </a:r>
                    </a:p>
                    <a:p>
                      <a:pPr algn="ctr"/>
                      <a:endParaRPr lang="en-GB" sz="1000" dirty="0" smtClean="0"/>
                    </a:p>
                    <a:p>
                      <a:pPr algn="ctr"/>
                      <a:r>
                        <a:rPr lang="en-GB" sz="1200" b="1" dirty="0" smtClean="0"/>
                        <a:t>(COMPETENT</a:t>
                      </a:r>
                      <a:r>
                        <a:rPr lang="en-GB" sz="1200" b="1" baseline="0" dirty="0" smtClean="0"/>
                        <a:t>/EXPERT)</a:t>
                      </a:r>
                      <a:endParaRPr lang="en-GB" sz="1200" b="1" dirty="0"/>
                    </a:p>
                  </a:txBody>
                  <a:tcPr>
                    <a:solidFill>
                      <a:srgbClr val="92D050"/>
                    </a:solidFill>
                  </a:tcPr>
                </a:tc>
                <a:tc hMerge="1">
                  <a:txBody>
                    <a:bodyPr/>
                    <a:lstStyle/>
                    <a:p>
                      <a:endParaRPr lang="en-GB" sz="1400" dirty="0"/>
                    </a:p>
                  </a:txBody>
                  <a:tcPr/>
                </a:tc>
                <a:tc vMerge="1">
                  <a:txBody>
                    <a:bodyPr/>
                    <a:lstStyle/>
                    <a:p>
                      <a:endParaRPr lang="en-GB" sz="1400" dirty="0"/>
                    </a:p>
                  </a:txBody>
                  <a:tcPr/>
                </a:tc>
              </a:tr>
              <a:tr h="370840">
                <a:tc>
                  <a:txBody>
                    <a:bodyPr/>
                    <a:lstStyle/>
                    <a:p>
                      <a:pPr algn="ctr"/>
                      <a:r>
                        <a:rPr lang="en-GB" sz="1400" dirty="0" smtClean="0"/>
                        <a:t>Previous</a:t>
                      </a:r>
                      <a:r>
                        <a:rPr lang="en-GB" sz="1400" baseline="0" dirty="0" smtClean="0"/>
                        <a:t> </a:t>
                      </a:r>
                      <a:r>
                        <a:rPr lang="en-GB" sz="1400" baseline="0" dirty="0" err="1" smtClean="0"/>
                        <a:t>Yr</a:t>
                      </a:r>
                      <a:r>
                        <a:rPr lang="en-GB" sz="1400" baseline="0" dirty="0" smtClean="0"/>
                        <a:t> Group objectives secured</a:t>
                      </a:r>
                      <a:endParaRPr lang="en-GB" sz="1400" dirty="0"/>
                    </a:p>
                  </a:txBody>
                  <a:tcPr>
                    <a:solidFill>
                      <a:srgbClr val="FFFF00"/>
                    </a:solidFill>
                  </a:tcPr>
                </a:tc>
                <a:tc>
                  <a:txBody>
                    <a:bodyPr/>
                    <a:lstStyle/>
                    <a:p>
                      <a:endParaRPr lang="en-GB" sz="1400" dirty="0"/>
                    </a:p>
                  </a:txBody>
                  <a:tcPr/>
                </a:tc>
                <a:tc>
                  <a:txBody>
                    <a:bodyPr/>
                    <a:lstStyle/>
                    <a:p>
                      <a:endParaRPr lang="en-GB" sz="1400" dirty="0"/>
                    </a:p>
                  </a:txBody>
                  <a:tcPr/>
                </a:tc>
                <a:tc>
                  <a:txBody>
                    <a:bodyPr/>
                    <a:lstStyle/>
                    <a:p>
                      <a:endParaRPr lang="en-GB" sz="1400" dirty="0"/>
                    </a:p>
                  </a:txBody>
                  <a:tcPr/>
                </a:tc>
                <a:tc>
                  <a:txBody>
                    <a:bodyPr/>
                    <a:lstStyle/>
                    <a:p>
                      <a:endParaRPr lang="en-GB" sz="1400" dirty="0"/>
                    </a:p>
                  </a:txBody>
                  <a:tcPr/>
                </a:tc>
              </a:tr>
            </a:tbl>
          </a:graphicData>
        </a:graphic>
      </p:graphicFrame>
    </p:spTree>
    <p:extLst>
      <p:ext uri="{BB962C8B-B14F-4D97-AF65-F5344CB8AC3E}">
        <p14:creationId xmlns:p14="http://schemas.microsoft.com/office/powerpoint/2010/main" val="3760319917"/>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Arrow Callout 1"/>
          <p:cNvSpPr/>
          <p:nvPr/>
        </p:nvSpPr>
        <p:spPr>
          <a:xfrm rot="5400000">
            <a:off x="1471660" y="-607444"/>
            <a:ext cx="6336704" cy="8216904"/>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endParaRPr>
          </a:p>
        </p:txBody>
      </p:sp>
      <p:sp>
        <p:nvSpPr>
          <p:cNvPr id="3" name="TextBox 2"/>
          <p:cNvSpPr txBox="1"/>
          <p:nvPr/>
        </p:nvSpPr>
        <p:spPr>
          <a:xfrm>
            <a:off x="531560" y="548680"/>
            <a:ext cx="7776864" cy="3970318"/>
          </a:xfrm>
          <a:prstGeom prst="rect">
            <a:avLst/>
          </a:prstGeom>
          <a:noFill/>
        </p:spPr>
        <p:txBody>
          <a:bodyPr wrap="square" rtlCol="0">
            <a:spAutoFit/>
          </a:bodyPr>
          <a:lstStyle/>
          <a:p>
            <a:r>
              <a:rPr lang="en-GB" sz="2800" b="1" dirty="0">
                <a:solidFill>
                  <a:srgbClr val="0070C0"/>
                </a:solidFill>
              </a:rPr>
              <a:t>APPRENTICE mathematician (November)</a:t>
            </a:r>
          </a:p>
          <a:p>
            <a:endParaRPr lang="en-GB" sz="2800" b="1" dirty="0">
              <a:solidFill>
                <a:srgbClr val="1F497D"/>
              </a:solidFill>
            </a:endParaRPr>
          </a:p>
          <a:p>
            <a:pPr marL="285750" indent="-285750">
              <a:buFont typeface="Arial" panose="020B0604020202020204" pitchFamily="34" charset="0"/>
              <a:buChar char="•"/>
            </a:pPr>
            <a:r>
              <a:rPr lang="en-GB" sz="1400" dirty="0">
                <a:solidFill>
                  <a:prstClr val="black"/>
                </a:solidFill>
              </a:rPr>
              <a:t>Relies heavily on the teachers’ modelling to solve calculations and problems tending to repeat exactly what the teacher/ adult has said to describe process used</a:t>
            </a:r>
          </a:p>
          <a:p>
            <a:pPr marL="285750" indent="-285750">
              <a:buFont typeface="Arial" panose="020B0604020202020204" pitchFamily="34" charset="0"/>
              <a:buChar char="•"/>
            </a:pPr>
            <a:r>
              <a:rPr lang="en-GB" sz="1400" dirty="0">
                <a:solidFill>
                  <a:prstClr val="black"/>
                </a:solidFill>
              </a:rPr>
              <a:t>Uses success criteria as a checklist</a:t>
            </a:r>
          </a:p>
          <a:p>
            <a:pPr marL="285750" indent="-285750">
              <a:buFont typeface="Arial" panose="020B0604020202020204" pitchFamily="34" charset="0"/>
              <a:buChar char="•"/>
            </a:pPr>
            <a:r>
              <a:rPr lang="en-GB" sz="1400" dirty="0">
                <a:solidFill>
                  <a:prstClr val="black"/>
                </a:solidFill>
              </a:rPr>
              <a:t>Relies upon adult guidance and reminders when ‘stuck’  particularly when remembering meanings of new technical vocabulary or language</a:t>
            </a:r>
          </a:p>
          <a:p>
            <a:pPr marL="285750" indent="-285750">
              <a:buFont typeface="Arial" panose="020B0604020202020204" pitchFamily="34" charset="0"/>
              <a:buChar char="•"/>
            </a:pPr>
            <a:r>
              <a:rPr lang="en-GB" sz="1400" dirty="0">
                <a:solidFill>
                  <a:prstClr val="black"/>
                </a:solidFill>
              </a:rPr>
              <a:t>Makes choices based heavily on previous year group’s successes</a:t>
            </a:r>
          </a:p>
          <a:p>
            <a:pPr marL="285750" indent="-285750">
              <a:buFont typeface="Arial" panose="020B0604020202020204" pitchFamily="34" charset="0"/>
              <a:buChar char="•"/>
            </a:pPr>
            <a:r>
              <a:rPr lang="en-GB" sz="1400" dirty="0">
                <a:solidFill>
                  <a:prstClr val="black"/>
                </a:solidFill>
              </a:rPr>
              <a:t>Works ‘mentally’ or with pencil and paper recording as directed by the teacher</a:t>
            </a:r>
          </a:p>
          <a:p>
            <a:pPr marL="285750" indent="-285750">
              <a:buFont typeface="Arial" panose="020B0604020202020204" pitchFamily="34" charset="0"/>
              <a:buChar char="•"/>
            </a:pPr>
            <a:r>
              <a:rPr lang="en-GB" sz="1400" dirty="0">
                <a:solidFill>
                  <a:prstClr val="black"/>
                </a:solidFill>
              </a:rPr>
              <a:t>Uses concrete resources and models and images as shown by the teacher or adult. May still be building understanding of the connections between concrete modelling and informal/ formal recording</a:t>
            </a:r>
          </a:p>
          <a:p>
            <a:pPr marL="285750" indent="-285750">
              <a:buFont typeface="Arial" panose="020B0604020202020204" pitchFamily="34" charset="0"/>
              <a:buChar char="•"/>
            </a:pPr>
            <a:r>
              <a:rPr lang="en-GB" sz="1400" dirty="0">
                <a:solidFill>
                  <a:prstClr val="black"/>
                </a:solidFill>
              </a:rPr>
              <a:t>Some solutions are based on counting in 1s rather than making using appropriate use of number bonds (10, 100, 1000, 1) or other known facts</a:t>
            </a:r>
          </a:p>
          <a:p>
            <a:endParaRPr lang="en-GB" sz="2800" b="1" dirty="0">
              <a:solidFill>
                <a:srgbClr val="1F497D"/>
              </a:solidFill>
            </a:endParaRPr>
          </a:p>
        </p:txBody>
      </p:sp>
      <p:sp>
        <p:nvSpPr>
          <p:cNvPr id="8" name="TextBox 7"/>
          <p:cNvSpPr txBox="1"/>
          <p:nvPr/>
        </p:nvSpPr>
        <p:spPr>
          <a:xfrm>
            <a:off x="827584" y="1502787"/>
            <a:ext cx="184731" cy="369332"/>
          </a:xfrm>
          <a:prstGeom prst="rect">
            <a:avLst/>
          </a:prstGeom>
          <a:noFill/>
        </p:spPr>
        <p:txBody>
          <a:bodyPr wrap="none" rtlCol="0">
            <a:spAutoFit/>
          </a:bodyPr>
          <a:lstStyle/>
          <a:p>
            <a:endParaRPr lang="en-GB" dirty="0">
              <a:solidFill>
                <a:prstClr val="black"/>
              </a:solidFill>
            </a:endParaRPr>
          </a:p>
        </p:txBody>
      </p:sp>
    </p:spTree>
    <p:extLst>
      <p:ext uri="{BB962C8B-B14F-4D97-AF65-F5344CB8AC3E}">
        <p14:creationId xmlns:p14="http://schemas.microsoft.com/office/powerpoint/2010/main" val="176877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Right Arrow Callout 1"/>
          <p:cNvSpPr/>
          <p:nvPr/>
        </p:nvSpPr>
        <p:spPr>
          <a:xfrm rot="5400000">
            <a:off x="1403648" y="-675456"/>
            <a:ext cx="6336704" cy="8352928"/>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531560" y="548680"/>
            <a:ext cx="8000880" cy="4431983"/>
          </a:xfrm>
          <a:prstGeom prst="rect">
            <a:avLst/>
          </a:prstGeom>
          <a:noFill/>
        </p:spPr>
        <p:txBody>
          <a:bodyPr wrap="square" rtlCol="0">
            <a:spAutoFit/>
          </a:bodyPr>
          <a:lstStyle/>
          <a:p>
            <a:r>
              <a:rPr lang="en-GB" sz="2400" i="1" dirty="0">
                <a:solidFill>
                  <a:srgbClr val="0070C0"/>
                </a:solidFill>
              </a:rPr>
              <a:t>Apprentice</a:t>
            </a:r>
            <a:r>
              <a:rPr lang="en-GB" sz="2400" b="1" dirty="0">
                <a:solidFill>
                  <a:srgbClr val="0070C0"/>
                </a:solidFill>
              </a:rPr>
              <a:t> + COMPETENT  mathematician (February)</a:t>
            </a:r>
          </a:p>
          <a:p>
            <a:endParaRPr lang="en-GB" sz="2400" b="1" dirty="0">
              <a:solidFill>
                <a:srgbClr val="1F497D"/>
              </a:solidFill>
            </a:endParaRPr>
          </a:p>
          <a:p>
            <a:pPr marL="285750" indent="-285750">
              <a:buFont typeface="Arial" panose="020B0604020202020204" pitchFamily="34" charset="0"/>
              <a:buChar char="•"/>
            </a:pPr>
            <a:r>
              <a:rPr lang="en-GB" sz="1400" dirty="0">
                <a:solidFill>
                  <a:prstClr val="black"/>
                </a:solidFill>
              </a:rPr>
              <a:t>Can anticipate and independently suggest an appropriate mathematical model which has been used in previous work so far in the year when solving a problem or a calculation. </a:t>
            </a:r>
          </a:p>
          <a:p>
            <a:pPr marL="285750" indent="-285750">
              <a:buFont typeface="Arial" panose="020B0604020202020204" pitchFamily="34" charset="0"/>
              <a:buChar char="•"/>
            </a:pPr>
            <a:r>
              <a:rPr lang="en-GB" sz="1400" dirty="0">
                <a:solidFill>
                  <a:prstClr val="black"/>
                </a:solidFill>
              </a:rPr>
              <a:t>Can make some suggestions for success criteria to clarify their thinking</a:t>
            </a:r>
          </a:p>
          <a:p>
            <a:pPr marL="285750" indent="-285750">
              <a:buFont typeface="Arial" panose="020B0604020202020204" pitchFamily="34" charset="0"/>
              <a:buChar char="•"/>
            </a:pPr>
            <a:r>
              <a:rPr lang="en-GB" sz="1400" dirty="0">
                <a:solidFill>
                  <a:prstClr val="black"/>
                </a:solidFill>
              </a:rPr>
              <a:t>Beginning to independently explain their reasoning with peers and adults using some new vocabulary accurately</a:t>
            </a:r>
          </a:p>
          <a:p>
            <a:pPr marL="285750" indent="-285750">
              <a:buFont typeface="Arial" panose="020B0604020202020204" pitchFamily="34" charset="0"/>
              <a:buChar char="•"/>
            </a:pPr>
            <a:r>
              <a:rPr lang="en-GB" sz="1400" dirty="0">
                <a:solidFill>
                  <a:prstClr val="black"/>
                </a:solidFill>
              </a:rPr>
              <a:t>Developing resilience to ‘being stuck’ by using more than one approach independently before asking for adult help</a:t>
            </a:r>
          </a:p>
          <a:p>
            <a:pPr marL="285750" indent="-285750">
              <a:buFont typeface="Arial" panose="020B0604020202020204" pitchFamily="34" charset="0"/>
              <a:buChar char="•"/>
            </a:pPr>
            <a:r>
              <a:rPr lang="en-GB" sz="1400" dirty="0">
                <a:solidFill>
                  <a:prstClr val="black"/>
                </a:solidFill>
              </a:rPr>
              <a:t>Can accurately identify and record the number sentence involved when working mentally using a missing box to show the unidentified part.</a:t>
            </a:r>
          </a:p>
          <a:p>
            <a:pPr marL="285750" indent="-285750">
              <a:buFont typeface="Arial" panose="020B0604020202020204" pitchFamily="34" charset="0"/>
              <a:buChar char="•"/>
            </a:pPr>
            <a:r>
              <a:rPr lang="en-GB" sz="1400" dirty="0">
                <a:solidFill>
                  <a:prstClr val="black"/>
                </a:solidFill>
              </a:rPr>
              <a:t>Able to draw on more than one different representation of the same concept, skill or solution to a routine problem including using concrete resources, models and images and informal recording based on these models</a:t>
            </a:r>
          </a:p>
          <a:p>
            <a:pPr marL="285750" indent="-285750">
              <a:buFont typeface="Arial" panose="020B0604020202020204" pitchFamily="34" charset="0"/>
              <a:buChar char="•"/>
            </a:pPr>
            <a:r>
              <a:rPr lang="en-GB" sz="1400" dirty="0">
                <a:solidFill>
                  <a:prstClr val="black"/>
                </a:solidFill>
              </a:rPr>
              <a:t>Beginning to notice, talk about, demonstrate  and use inverse relationships in calculation</a:t>
            </a:r>
          </a:p>
          <a:p>
            <a:pPr marL="285750" indent="-285750">
              <a:buFont typeface="Arial" panose="020B0604020202020204" pitchFamily="34" charset="0"/>
              <a:buChar char="•"/>
            </a:pPr>
            <a:r>
              <a:rPr lang="en-GB" sz="1400" dirty="0">
                <a:solidFill>
                  <a:prstClr val="black"/>
                </a:solidFill>
              </a:rPr>
              <a:t>Some use of known facts and related facts made to check reasonableness of answer and or to identify a calculation that could be solved easily mentally</a:t>
            </a:r>
          </a:p>
          <a:p>
            <a:pPr marL="342900" indent="-342900">
              <a:buFont typeface="Arial" panose="020B0604020202020204" pitchFamily="34" charset="0"/>
              <a:buChar char="•"/>
            </a:pPr>
            <a:endParaRPr lang="en-GB" sz="2400" b="1" dirty="0">
              <a:solidFill>
                <a:srgbClr val="1F497D"/>
              </a:solidFill>
            </a:endParaRPr>
          </a:p>
        </p:txBody>
      </p:sp>
    </p:spTree>
    <p:extLst>
      <p:ext uri="{BB962C8B-B14F-4D97-AF65-F5344CB8AC3E}">
        <p14:creationId xmlns:p14="http://schemas.microsoft.com/office/powerpoint/2010/main" val="2756129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03648" y="-675456"/>
            <a:ext cx="6336704" cy="8352928"/>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503320" y="356235"/>
            <a:ext cx="8101127" cy="4739759"/>
          </a:xfrm>
          <a:prstGeom prst="rect">
            <a:avLst/>
          </a:prstGeom>
          <a:noFill/>
        </p:spPr>
        <p:txBody>
          <a:bodyPr wrap="square" rtlCol="0">
            <a:spAutoFit/>
          </a:bodyPr>
          <a:lstStyle/>
          <a:p>
            <a:r>
              <a:rPr lang="en-GB" sz="2400" b="1" dirty="0">
                <a:solidFill>
                  <a:srgbClr val="0070C0"/>
                </a:solidFill>
              </a:rPr>
              <a:t>EXPERT</a:t>
            </a:r>
            <a:r>
              <a:rPr lang="en-GB" sz="2400" i="1" dirty="0">
                <a:solidFill>
                  <a:srgbClr val="0070C0"/>
                </a:solidFill>
              </a:rPr>
              <a:t> </a:t>
            </a:r>
            <a:r>
              <a:rPr lang="en-GB" sz="2400" b="1" dirty="0">
                <a:solidFill>
                  <a:srgbClr val="0070C0"/>
                </a:solidFill>
              </a:rPr>
              <a:t>mathematician (end of year) </a:t>
            </a:r>
            <a:r>
              <a:rPr lang="en-GB" sz="1400" b="1" i="1" dirty="0">
                <a:solidFill>
                  <a:srgbClr val="0070C0"/>
                </a:solidFill>
              </a:rPr>
              <a:t>make links to </a:t>
            </a:r>
            <a:r>
              <a:rPr lang="en-GB" sz="1400" b="1" i="1" dirty="0" err="1">
                <a:solidFill>
                  <a:srgbClr val="0070C0"/>
                </a:solidFill>
              </a:rPr>
              <a:t>DfE</a:t>
            </a:r>
            <a:r>
              <a:rPr lang="en-GB" sz="1400" b="1" i="1" dirty="0">
                <a:solidFill>
                  <a:srgbClr val="0070C0"/>
                </a:solidFill>
              </a:rPr>
              <a:t> interim performance descriptors for end of key stage in Y2 and Y6 ‘working at expected’ +</a:t>
            </a:r>
            <a:endParaRPr lang="en-GB" sz="2400" b="1" dirty="0">
              <a:solidFill>
                <a:srgbClr val="0070C0"/>
              </a:solidFill>
            </a:endParaRPr>
          </a:p>
          <a:p>
            <a:pPr marL="285750" indent="-285750">
              <a:buFont typeface="Arial" panose="020B0604020202020204" pitchFamily="34" charset="0"/>
              <a:buChar char="•"/>
            </a:pPr>
            <a:r>
              <a:rPr lang="en-GB" sz="1600" dirty="0">
                <a:solidFill>
                  <a:prstClr val="black"/>
                </a:solidFill>
              </a:rPr>
              <a:t>Pupils can suggest and draw on a range of appropriate models  to represent  a mathematical concept,  or solution including a missing box number sentence</a:t>
            </a:r>
          </a:p>
          <a:p>
            <a:pPr marL="285750" indent="-285750">
              <a:buFont typeface="Arial" panose="020B0604020202020204" pitchFamily="34" charset="0"/>
              <a:buChar char="•"/>
            </a:pPr>
            <a:r>
              <a:rPr lang="en-GB" sz="1600" dirty="0">
                <a:solidFill>
                  <a:prstClr val="black"/>
                </a:solidFill>
              </a:rPr>
              <a:t>Able to talk about their reasoning using accurate vocabulary when engaged in ‘intelligent practice’ tasks</a:t>
            </a:r>
          </a:p>
          <a:p>
            <a:pPr marL="285750" indent="-285750">
              <a:buFont typeface="Arial" panose="020B0604020202020204" pitchFamily="34" charset="0"/>
              <a:buChar char="•"/>
            </a:pPr>
            <a:r>
              <a:rPr lang="en-GB" sz="1600" dirty="0">
                <a:solidFill>
                  <a:prstClr val="black"/>
                </a:solidFill>
              </a:rPr>
              <a:t>Can discuss what is mathematically the same and different about a range of problems because the context is not distracting from the mathematics required.</a:t>
            </a:r>
          </a:p>
          <a:p>
            <a:pPr marL="285750" indent="-285750">
              <a:buFont typeface="Arial" panose="020B0604020202020204" pitchFamily="34" charset="0"/>
              <a:buChar char="•"/>
            </a:pPr>
            <a:r>
              <a:rPr lang="en-GB" sz="1600" dirty="0">
                <a:solidFill>
                  <a:prstClr val="black"/>
                </a:solidFill>
              </a:rPr>
              <a:t>Pupils respond flexibly and with resilience to non- routine problems</a:t>
            </a:r>
          </a:p>
          <a:p>
            <a:pPr marL="285750" indent="-285750">
              <a:buFont typeface="Arial" panose="020B0604020202020204" pitchFamily="34" charset="0"/>
              <a:buChar char="•"/>
            </a:pPr>
            <a:r>
              <a:rPr lang="en-GB" sz="1600" dirty="0">
                <a:solidFill>
                  <a:prstClr val="black"/>
                </a:solidFill>
              </a:rPr>
              <a:t>Make decisions confidently about which calculations could be worked out mentally and which calculations need pencil and paper recording.</a:t>
            </a:r>
          </a:p>
          <a:p>
            <a:pPr marL="285750" indent="-285750">
              <a:buFont typeface="Arial" panose="020B0604020202020204" pitchFamily="34" charset="0"/>
              <a:buChar char="•"/>
            </a:pPr>
            <a:r>
              <a:rPr lang="en-GB" sz="1600" dirty="0">
                <a:solidFill>
                  <a:prstClr val="black"/>
                </a:solidFill>
              </a:rPr>
              <a:t>Pupils able to discuss and illustrate connections between domains of mathematics</a:t>
            </a:r>
          </a:p>
          <a:p>
            <a:pPr marL="285750" indent="-285750">
              <a:buFont typeface="Arial" panose="020B0604020202020204" pitchFamily="34" charset="0"/>
              <a:buChar char="•"/>
            </a:pPr>
            <a:r>
              <a:rPr lang="en-GB" sz="1600" dirty="0">
                <a:solidFill>
                  <a:prstClr val="black"/>
                </a:solidFill>
              </a:rPr>
              <a:t>Pupils can independently use informal and formal notation to share their solutions with peers</a:t>
            </a:r>
          </a:p>
          <a:p>
            <a:pPr marL="285750" indent="-285750">
              <a:buFont typeface="Arial" panose="020B0604020202020204" pitchFamily="34" charset="0"/>
              <a:buChar char="•"/>
            </a:pPr>
            <a:r>
              <a:rPr lang="en-GB" sz="1600" dirty="0">
                <a:solidFill>
                  <a:prstClr val="black"/>
                </a:solidFill>
              </a:rPr>
              <a:t>Pupils independently use  known facts involving all four operations to both simplify calculations and check reasonableness of answers including in the context of measures </a:t>
            </a:r>
          </a:p>
          <a:p>
            <a:endParaRPr lang="en-GB" sz="2400" b="1" dirty="0">
              <a:solidFill>
                <a:srgbClr val="1F497D"/>
              </a:solidFill>
            </a:endParaRPr>
          </a:p>
        </p:txBody>
      </p:sp>
    </p:spTree>
    <p:extLst>
      <p:ext uri="{BB962C8B-B14F-4D97-AF65-F5344CB8AC3E}">
        <p14:creationId xmlns:p14="http://schemas.microsoft.com/office/powerpoint/2010/main" val="18485775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Year 1: Money </a:t>
            </a:r>
            <a:br>
              <a:rPr lang="en-GB" b="1" dirty="0" smtClean="0">
                <a:solidFill>
                  <a:srgbClr val="0070C0"/>
                </a:solidFill>
              </a:rPr>
            </a:br>
            <a:endParaRPr lang="en-GB" sz="1400" b="1" dirty="0">
              <a:solidFill>
                <a:srgbClr val="0070C0"/>
              </a:solidFill>
            </a:endParaRPr>
          </a:p>
        </p:txBody>
      </p:sp>
      <p:sp>
        <p:nvSpPr>
          <p:cNvPr id="3" name="Content Placeholder 2"/>
          <p:cNvSpPr>
            <a:spLocks noGrp="1"/>
          </p:cNvSpPr>
          <p:nvPr>
            <p:ph idx="1"/>
          </p:nvPr>
        </p:nvSpPr>
        <p:spPr/>
        <p:txBody>
          <a:bodyPr/>
          <a:lstStyle/>
          <a:p>
            <a:pPr marL="0" indent="0">
              <a:buNone/>
            </a:pPr>
            <a:endParaRPr lang="en-GB"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719" t="40272" r="58368" b="19048"/>
          <a:stretch/>
        </p:blipFill>
        <p:spPr bwMode="auto">
          <a:xfrm>
            <a:off x="467544" y="1412776"/>
            <a:ext cx="3456384" cy="4676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7351" t="40792" r="33812" b="6271"/>
          <a:stretch/>
        </p:blipFill>
        <p:spPr bwMode="auto">
          <a:xfrm>
            <a:off x="5076056" y="188640"/>
            <a:ext cx="1869451" cy="62995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l="40944" t="40408" r="50102" b="29796"/>
          <a:stretch/>
        </p:blipFill>
        <p:spPr bwMode="auto">
          <a:xfrm>
            <a:off x="6971467" y="1412776"/>
            <a:ext cx="1930918" cy="36142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69591185"/>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Measures - money</a:t>
            </a:r>
            <a:endParaRPr lang="en-GB" b="1"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Year one objective:</a:t>
            </a:r>
          </a:p>
          <a:p>
            <a:r>
              <a:rPr lang="en-GB" b="1" i="1" dirty="0">
                <a:solidFill>
                  <a:schemeClr val="accent1"/>
                </a:solidFill>
              </a:rPr>
              <a:t>recognise and know the value of different denominations of coins and notes </a:t>
            </a:r>
            <a:endParaRPr lang="en-GB" b="1" i="1" dirty="0" smtClean="0">
              <a:solidFill>
                <a:schemeClr val="accent1"/>
              </a:solidFill>
            </a:endParaRPr>
          </a:p>
          <a:p>
            <a:endParaRPr lang="en-GB" b="1" i="1" dirty="0">
              <a:solidFill>
                <a:schemeClr val="accent1"/>
              </a:solidFill>
            </a:endParaRPr>
          </a:p>
          <a:p>
            <a:pPr marL="0" indent="0">
              <a:buNone/>
            </a:pPr>
            <a:r>
              <a:rPr lang="en-GB" dirty="0" smtClean="0"/>
              <a:t>This is the non-negotiable minimum expectation for all children by the end of year 1.</a:t>
            </a:r>
            <a:endParaRPr lang="en-GB" dirty="0"/>
          </a:p>
          <a:p>
            <a:pPr marL="0" indent="0">
              <a:buNone/>
            </a:pPr>
            <a:endParaRPr lang="en-GB" dirty="0"/>
          </a:p>
        </p:txBody>
      </p:sp>
    </p:spTree>
    <p:extLst>
      <p:ext uri="{BB962C8B-B14F-4D97-AF65-F5344CB8AC3E}">
        <p14:creationId xmlns:p14="http://schemas.microsoft.com/office/powerpoint/2010/main" val="305469112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r>
              <a:rPr lang="en-GB" dirty="0" smtClean="0"/>
              <a:t>For some children, achieving this aim will require lots of experience and practise with coins – to understand the concept of a coin or note having a “value”.</a:t>
            </a:r>
          </a:p>
          <a:p>
            <a:endParaRPr lang="en-GB" dirty="0"/>
          </a:p>
          <a:p>
            <a:r>
              <a:rPr lang="en-GB" dirty="0" smtClean="0"/>
              <a:t>This relates to their developing understanding of number (to 100)</a:t>
            </a:r>
            <a:endParaRPr lang="en-GB" dirty="0"/>
          </a:p>
        </p:txBody>
      </p:sp>
    </p:spTree>
    <p:extLst>
      <p:ext uri="{BB962C8B-B14F-4D97-AF65-F5344CB8AC3E}">
        <p14:creationId xmlns:p14="http://schemas.microsoft.com/office/powerpoint/2010/main" val="23604454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34870" y="979647"/>
            <a:ext cx="8592871" cy="1900178"/>
            <a:chOff x="329414" y="1713488"/>
            <a:chExt cx="8592871" cy="1900178"/>
          </a:xfrm>
        </p:grpSpPr>
        <p:cxnSp>
          <p:nvCxnSpPr>
            <p:cNvPr id="5" name="Straight Arrow Connector 4"/>
            <p:cNvCxnSpPr/>
            <p:nvPr/>
          </p:nvCxnSpPr>
          <p:spPr>
            <a:xfrm>
              <a:off x="539552" y="2714397"/>
              <a:ext cx="8064896" cy="0"/>
            </a:xfrm>
            <a:prstGeom prst="straightConnector1">
              <a:avLst/>
            </a:prstGeom>
            <a:ln w="44450">
              <a:headEnd type="oval"/>
              <a:tailEnd type="ova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572000" y="2714397"/>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39552" y="2714397"/>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8604448" y="2689515"/>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V="1">
              <a:off x="1475656" y="2689514"/>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V="1">
              <a:off x="2267744" y="2689513"/>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V="1">
              <a:off x="1043608" y="2719196"/>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4356295" y="3244334"/>
              <a:ext cx="441146" cy="369332"/>
            </a:xfrm>
            <a:prstGeom prst="rect">
              <a:avLst/>
            </a:prstGeom>
            <a:noFill/>
          </p:spPr>
          <p:txBody>
            <a:bodyPr wrap="none" rtlCol="0">
              <a:spAutoFit/>
            </a:bodyPr>
            <a:lstStyle/>
            <a:p>
              <a:r>
                <a:rPr lang="en-GB" dirty="0" smtClean="0"/>
                <a:t>50</a:t>
              </a:r>
              <a:endParaRPr lang="en-GB" dirty="0"/>
            </a:p>
          </p:txBody>
        </p:sp>
        <p:sp>
          <p:nvSpPr>
            <p:cNvPr id="27" name="TextBox 26"/>
            <p:cNvSpPr txBox="1"/>
            <p:nvPr/>
          </p:nvSpPr>
          <p:spPr>
            <a:xfrm>
              <a:off x="383099" y="3244334"/>
              <a:ext cx="312906" cy="369332"/>
            </a:xfrm>
            <a:prstGeom prst="rect">
              <a:avLst/>
            </a:prstGeom>
            <a:noFill/>
          </p:spPr>
          <p:txBody>
            <a:bodyPr wrap="none" rtlCol="0">
              <a:spAutoFit/>
            </a:bodyPr>
            <a:lstStyle/>
            <a:p>
              <a:r>
                <a:rPr lang="en-GB" dirty="0" smtClean="0"/>
                <a:t>0</a:t>
              </a:r>
              <a:endParaRPr lang="en-GB" dirty="0"/>
            </a:p>
          </p:txBody>
        </p:sp>
        <p:sp>
          <p:nvSpPr>
            <p:cNvPr id="28" name="TextBox 27"/>
            <p:cNvSpPr txBox="1"/>
            <p:nvPr/>
          </p:nvSpPr>
          <p:spPr>
            <a:xfrm>
              <a:off x="887155" y="3244334"/>
              <a:ext cx="312906" cy="369332"/>
            </a:xfrm>
            <a:prstGeom prst="rect">
              <a:avLst/>
            </a:prstGeom>
            <a:noFill/>
          </p:spPr>
          <p:txBody>
            <a:bodyPr wrap="none" rtlCol="0">
              <a:spAutoFit/>
            </a:bodyPr>
            <a:lstStyle/>
            <a:p>
              <a:r>
                <a:rPr lang="en-GB" dirty="0" smtClean="0"/>
                <a:t>5</a:t>
              </a:r>
              <a:endParaRPr lang="en-GB" dirty="0"/>
            </a:p>
          </p:txBody>
        </p:sp>
        <p:sp>
          <p:nvSpPr>
            <p:cNvPr id="29" name="TextBox 28"/>
            <p:cNvSpPr txBox="1"/>
            <p:nvPr/>
          </p:nvSpPr>
          <p:spPr>
            <a:xfrm>
              <a:off x="1255083" y="3244334"/>
              <a:ext cx="569387" cy="369332"/>
            </a:xfrm>
            <a:prstGeom prst="rect">
              <a:avLst/>
            </a:prstGeom>
            <a:noFill/>
          </p:spPr>
          <p:txBody>
            <a:bodyPr wrap="none" rtlCol="0">
              <a:spAutoFit/>
            </a:bodyPr>
            <a:lstStyle/>
            <a:p>
              <a:r>
                <a:rPr lang="en-GB" dirty="0" smtClean="0"/>
                <a:t>10p</a:t>
              </a:r>
              <a:endParaRPr lang="en-GB" dirty="0"/>
            </a:p>
          </p:txBody>
        </p:sp>
        <p:sp>
          <p:nvSpPr>
            <p:cNvPr id="30" name="TextBox 29"/>
            <p:cNvSpPr txBox="1"/>
            <p:nvPr/>
          </p:nvSpPr>
          <p:spPr>
            <a:xfrm>
              <a:off x="2021410" y="3244334"/>
              <a:ext cx="441146" cy="369332"/>
            </a:xfrm>
            <a:prstGeom prst="rect">
              <a:avLst/>
            </a:prstGeom>
            <a:noFill/>
          </p:spPr>
          <p:txBody>
            <a:bodyPr wrap="none" rtlCol="0">
              <a:spAutoFit/>
            </a:bodyPr>
            <a:lstStyle/>
            <a:p>
              <a:r>
                <a:rPr lang="en-GB" dirty="0" smtClean="0"/>
                <a:t>20</a:t>
              </a:r>
              <a:endParaRPr lang="en-GB" dirty="0"/>
            </a:p>
          </p:txBody>
        </p:sp>
        <p:sp>
          <p:nvSpPr>
            <p:cNvPr id="31" name="TextBox 30"/>
            <p:cNvSpPr txBox="1"/>
            <p:nvPr/>
          </p:nvSpPr>
          <p:spPr>
            <a:xfrm>
              <a:off x="8289532" y="3238572"/>
              <a:ext cx="569387" cy="369332"/>
            </a:xfrm>
            <a:prstGeom prst="rect">
              <a:avLst/>
            </a:prstGeom>
            <a:noFill/>
          </p:spPr>
          <p:txBody>
            <a:bodyPr wrap="none" rtlCol="0">
              <a:spAutoFit/>
            </a:bodyPr>
            <a:lstStyle/>
            <a:p>
              <a:r>
                <a:rPr lang="en-GB" dirty="0" smtClean="0"/>
                <a:t>100</a:t>
              </a:r>
              <a:endParaRPr lang="en-GB" dirty="0"/>
            </a:p>
          </p:txBody>
        </p:sp>
        <p:pic>
          <p:nvPicPr>
            <p:cNvPr id="1028" name="Picture 4" descr="https://sp.yimg.com/ib/th?id=JN.YOxcoNQgRahaOIopfeQu6g&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42896" y="1988840"/>
              <a:ext cx="579389" cy="57938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50p Reverse Image minted in UNITED KINGDOM in 2009 (1971-up ..."/>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41747" y="1713488"/>
              <a:ext cx="860506" cy="851901"/>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sp.yimg.com/ib/th?id=JN.scU7QvROwcY4TopfpGhn%2fA&amp;pid=15.1&amp;P=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33940" y="2102351"/>
              <a:ext cx="467607" cy="46760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s://sp.yimg.com/ib/th?id=JN.Ww6urRh%2bv2%2baLdPMI3CYaw&amp;pid=15.1&amp;P=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16971" y="1866677"/>
              <a:ext cx="1029642" cy="823713"/>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s://sp.yimg.com/ib/th?id=JN.HV0u5qIpC4tKw69qSw%2btng&amp;pid=15.1&amp;P=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00947" y="2123217"/>
              <a:ext cx="432048" cy="428592"/>
            </a:xfrm>
            <a:prstGeom prst="rect">
              <a:avLst/>
            </a:prstGeom>
            <a:noFill/>
            <a:extLst>
              <a:ext uri="{909E8E84-426E-40DD-AFC4-6F175D3DCCD1}">
                <a14:hiddenFill xmlns:a14="http://schemas.microsoft.com/office/drawing/2010/main">
                  <a:solidFill>
                    <a:srgbClr val="FFFFFF"/>
                  </a:solidFill>
                </a14:hiddenFill>
              </a:ext>
            </a:extLst>
          </p:spPr>
        </p:pic>
        <p:cxnSp>
          <p:nvCxnSpPr>
            <p:cNvPr id="38" name="Straight Connector 37"/>
            <p:cNvCxnSpPr/>
            <p:nvPr/>
          </p:nvCxnSpPr>
          <p:spPr>
            <a:xfrm flipV="1">
              <a:off x="696005" y="2694314"/>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2" name="TextBox 31"/>
            <p:cNvSpPr txBox="1"/>
            <p:nvPr/>
          </p:nvSpPr>
          <p:spPr>
            <a:xfrm>
              <a:off x="566882" y="3244334"/>
              <a:ext cx="312906" cy="369332"/>
            </a:xfrm>
            <a:prstGeom prst="rect">
              <a:avLst/>
            </a:prstGeom>
            <a:noFill/>
          </p:spPr>
          <p:txBody>
            <a:bodyPr wrap="none" rtlCol="0">
              <a:spAutoFit/>
            </a:bodyPr>
            <a:lstStyle/>
            <a:p>
              <a:r>
                <a:rPr lang="en-GB" dirty="0" smtClean="0"/>
                <a:t>1</a:t>
              </a:r>
              <a:endParaRPr lang="en-GB" dirty="0"/>
            </a:p>
          </p:txBody>
        </p:sp>
        <p:pic>
          <p:nvPicPr>
            <p:cNvPr id="1038" name="Picture 14" descr="https://sp.yimg.com/ib/th?id=JN.HMoSrx%2fJAV99IJeKhuG1AQ&amp;pid=15.1&amp;P=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29414" y="2089647"/>
              <a:ext cx="474935" cy="493013"/>
            </a:xfrm>
            <a:prstGeom prst="rect">
              <a:avLst/>
            </a:prstGeom>
            <a:noFill/>
            <a:extLst>
              <a:ext uri="{909E8E84-426E-40DD-AFC4-6F175D3DCCD1}">
                <a14:hiddenFill xmlns:a14="http://schemas.microsoft.com/office/drawing/2010/main">
                  <a:solidFill>
                    <a:srgbClr val="FFFFFF"/>
                  </a:solidFill>
                </a14:hiddenFill>
              </a:ext>
            </a:extLst>
          </p:spPr>
        </p:pic>
        <p:cxnSp>
          <p:nvCxnSpPr>
            <p:cNvPr id="41" name="Straight Connector 40"/>
            <p:cNvCxnSpPr/>
            <p:nvPr/>
          </p:nvCxnSpPr>
          <p:spPr>
            <a:xfrm flipV="1">
              <a:off x="804349" y="2714396"/>
              <a:ext cx="0" cy="354563"/>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681786" y="3238572"/>
              <a:ext cx="312906" cy="369332"/>
            </a:xfrm>
            <a:prstGeom prst="rect">
              <a:avLst/>
            </a:prstGeom>
            <a:noFill/>
          </p:spPr>
          <p:txBody>
            <a:bodyPr wrap="none" rtlCol="0">
              <a:spAutoFit/>
            </a:bodyPr>
            <a:lstStyle/>
            <a:p>
              <a:r>
                <a:rPr lang="en-GB" dirty="0" smtClean="0"/>
                <a:t>2</a:t>
              </a:r>
              <a:endParaRPr lang="en-GB" dirty="0"/>
            </a:p>
          </p:txBody>
        </p:sp>
      </p:grpSp>
      <p:pic>
        <p:nvPicPr>
          <p:cNvPr id="1040" name="Picture 16" descr="https://sp.yimg.com/ib/th?id=JN.MrKvDnbFbiVvIytc%2b%2bxWew&amp;pid=15.1&amp;P=0"/>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73540" y="2879825"/>
            <a:ext cx="672529" cy="645908"/>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11 Different British £2 coins Ref V35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73540" y="4084477"/>
            <a:ext cx="1168152" cy="1004611"/>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50209" y="3574613"/>
            <a:ext cx="2857500" cy="1514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87977" y="3202779"/>
            <a:ext cx="2857500" cy="135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5"/>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48064" y="4077072"/>
            <a:ext cx="2857500"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9" name="Picture 6"/>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361751" y="5089088"/>
            <a:ext cx="2857500" cy="1619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55236285"/>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Ideas of </a:t>
            </a:r>
            <a:r>
              <a:rPr lang="en-GB" b="1" dirty="0" smtClean="0">
                <a:solidFill>
                  <a:srgbClr val="0070C0"/>
                </a:solidFill>
              </a:rPr>
              <a:t>equivalence…</a:t>
            </a:r>
            <a:endParaRPr lang="en-GB" b="1" dirty="0">
              <a:solidFill>
                <a:srgbClr val="0070C0"/>
              </a:solidFill>
            </a:endParaRPr>
          </a:p>
        </p:txBody>
      </p:sp>
      <p:sp>
        <p:nvSpPr>
          <p:cNvPr id="4" name="TextBox 3"/>
          <p:cNvSpPr txBox="1"/>
          <p:nvPr/>
        </p:nvSpPr>
        <p:spPr>
          <a:xfrm>
            <a:off x="2267744" y="3250450"/>
            <a:ext cx="2492990" cy="369332"/>
          </a:xfrm>
          <a:prstGeom prst="rect">
            <a:avLst/>
          </a:prstGeom>
          <a:noFill/>
        </p:spPr>
        <p:txBody>
          <a:bodyPr wrap="none" rtlCol="0">
            <a:spAutoFit/>
          </a:bodyPr>
          <a:lstStyle/>
          <a:p>
            <a:r>
              <a:rPr lang="en-GB" dirty="0" smtClean="0"/>
              <a:t>has the same value as</a:t>
            </a:r>
            <a:endParaRPr lang="en-GB" dirty="0"/>
          </a:p>
        </p:txBody>
      </p:sp>
      <p:pic>
        <p:nvPicPr>
          <p:cNvPr id="5"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3155436"/>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5589240"/>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4353296"/>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1924737"/>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60032" y="805759"/>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805759"/>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1924737"/>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12160" y="3155436"/>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63682" y="4353296"/>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14" descr="https://sp.yimg.com/ib/th?id=JN.HMoSrx%2fJAV99IJeKhuG1AQ&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9894" y="5589240"/>
            <a:ext cx="1074234" cy="1115124"/>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https://sp.yimg.com/ib/th?id=JN.Ww6urRh%2bv2%2baLdPMI3CYaw&amp;pid=15.1&amp;P=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2608972"/>
            <a:ext cx="2065360" cy="16522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3528" y="4811136"/>
            <a:ext cx="4506362" cy="646331"/>
          </a:xfrm>
          <a:prstGeom prst="rect">
            <a:avLst/>
          </a:prstGeom>
          <a:solidFill>
            <a:srgbClr val="E29AD3"/>
          </a:solidFill>
        </p:spPr>
        <p:txBody>
          <a:bodyPr wrap="none" rtlCol="0">
            <a:spAutoFit/>
          </a:bodyPr>
          <a:lstStyle/>
          <a:p>
            <a:r>
              <a:rPr lang="en-GB" b="1" dirty="0" smtClean="0">
                <a:solidFill>
                  <a:srgbClr val="3333FF"/>
                </a:solidFill>
              </a:rPr>
              <a:t>Core learning</a:t>
            </a:r>
            <a:r>
              <a:rPr lang="en-GB" b="1" dirty="0" smtClean="0"/>
              <a:t>….this coin has a value of</a:t>
            </a:r>
          </a:p>
          <a:p>
            <a:r>
              <a:rPr lang="en-GB" b="1" dirty="0" smtClean="0"/>
              <a:t>“ten” </a:t>
            </a:r>
            <a:endParaRPr lang="en-GB" b="1" dirty="0"/>
          </a:p>
        </p:txBody>
      </p:sp>
      <p:cxnSp>
        <p:nvCxnSpPr>
          <p:cNvPr id="9" name="Straight Connector 8"/>
          <p:cNvCxnSpPr/>
          <p:nvPr/>
        </p:nvCxnSpPr>
        <p:spPr>
          <a:xfrm>
            <a:off x="1835696" y="3933056"/>
            <a:ext cx="770384" cy="764075"/>
          </a:xfrm>
          <a:prstGeom prst="line">
            <a:avLst/>
          </a:prstGeom>
          <a:ln w="38100">
            <a:headEnd type="triangle"/>
          </a:ln>
        </p:spPr>
        <p:style>
          <a:lnRef idx="1">
            <a:schemeClr val="accent1"/>
          </a:lnRef>
          <a:fillRef idx="0">
            <a:schemeClr val="accent1"/>
          </a:fillRef>
          <a:effectRef idx="0">
            <a:schemeClr val="accent1"/>
          </a:effectRef>
          <a:fontRef idx="minor">
            <a:schemeClr val="tx1"/>
          </a:fontRef>
        </p:style>
      </p:cxnSp>
      <p:pic>
        <p:nvPicPr>
          <p:cNvPr id="1026" name="Picture 2" descr="Numicon image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40352" y="1413060"/>
            <a:ext cx="1266825"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91182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dirty="0" smtClean="0">
                <a:solidFill>
                  <a:srgbClr val="0070C0"/>
                </a:solidFill>
              </a:rPr>
              <a:t>Deeper understanding of equivalence…</a:t>
            </a:r>
            <a:endParaRPr lang="en-GB" dirty="0">
              <a:solidFill>
                <a:srgbClr val="0070C0"/>
              </a:solidFill>
            </a:endParaRPr>
          </a:p>
        </p:txBody>
      </p:sp>
      <p:pic>
        <p:nvPicPr>
          <p:cNvPr id="3" name="Picture 10" descr="https://sp.yimg.com/ib/th?id=JN.Ww6urRh%2bv2%2baLdPMI3CYaw&amp;pid=15.1&amp;P=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346" y="2811309"/>
            <a:ext cx="1937373" cy="154989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6" descr="https://sp.yimg.com/ib/th?id=JN.MrKvDnbFbiVvIytc%2b%2bxWew&amp;pid=15.1&amp;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332656"/>
            <a:ext cx="1368152" cy="13139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6" descr="https://sp.yimg.com/ib/th?id=JN.MrKvDnbFbiVvIytc%2b%2bxWew&amp;pid=15.1&amp;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1545160"/>
            <a:ext cx="1368152" cy="131399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6" descr="https://sp.yimg.com/ib/th?id=JN.MrKvDnbFbiVvIytc%2b%2bxWew&amp;pid=15.1&amp;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2811309"/>
            <a:ext cx="1368152" cy="13139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https://sp.yimg.com/ib/th?id=JN.MrKvDnbFbiVvIytc%2b%2bxWew&amp;pid=15.1&amp;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3987212"/>
            <a:ext cx="1368152" cy="13139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16" descr="https://sp.yimg.com/ib/th?id=JN.MrKvDnbFbiVvIytc%2b%2bxWew&amp;pid=15.1&amp;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76056" y="5301208"/>
            <a:ext cx="1368152" cy="1313996"/>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123728" y="3325634"/>
            <a:ext cx="2787943" cy="369332"/>
          </a:xfrm>
          <a:prstGeom prst="rect">
            <a:avLst/>
          </a:prstGeom>
          <a:noFill/>
        </p:spPr>
        <p:txBody>
          <a:bodyPr wrap="none" rtlCol="0">
            <a:spAutoFit/>
          </a:bodyPr>
          <a:lstStyle/>
          <a:p>
            <a:r>
              <a:rPr lang="en-GB" dirty="0" smtClean="0"/>
              <a:t>has the same value as….</a:t>
            </a:r>
            <a:endParaRPr lang="en-GB" dirty="0"/>
          </a:p>
        </p:txBody>
      </p:sp>
      <p:sp>
        <p:nvSpPr>
          <p:cNvPr id="10" name="TextBox 9"/>
          <p:cNvSpPr txBox="1"/>
          <p:nvPr/>
        </p:nvSpPr>
        <p:spPr>
          <a:xfrm>
            <a:off x="466991" y="4478806"/>
            <a:ext cx="4628190" cy="1477328"/>
          </a:xfrm>
          <a:prstGeom prst="rect">
            <a:avLst/>
          </a:prstGeom>
          <a:noFill/>
        </p:spPr>
        <p:txBody>
          <a:bodyPr wrap="none" rtlCol="0">
            <a:spAutoFit/>
          </a:bodyPr>
          <a:lstStyle/>
          <a:p>
            <a:r>
              <a:rPr lang="en-GB" b="1" i="1" dirty="0" smtClean="0">
                <a:solidFill>
                  <a:schemeClr val="accent4">
                    <a:lumMod val="75000"/>
                  </a:schemeClr>
                </a:solidFill>
              </a:rPr>
              <a:t>Making links….</a:t>
            </a:r>
          </a:p>
          <a:p>
            <a:r>
              <a:rPr lang="en-GB" b="1" i="1" dirty="0" smtClean="0">
                <a:solidFill>
                  <a:schemeClr val="accent4">
                    <a:lumMod val="75000"/>
                  </a:schemeClr>
                </a:solidFill>
              </a:rPr>
              <a:t>This builds on….</a:t>
            </a:r>
          </a:p>
          <a:p>
            <a:pPr marL="285750" indent="-285750">
              <a:buFont typeface="Arial" panose="020B0604020202020204" pitchFamily="34" charset="0"/>
              <a:buChar char="•"/>
            </a:pPr>
            <a:r>
              <a:rPr lang="en-GB" b="1" i="1" dirty="0" smtClean="0">
                <a:solidFill>
                  <a:schemeClr val="accent4">
                    <a:lumMod val="75000"/>
                  </a:schemeClr>
                </a:solidFill>
              </a:rPr>
              <a:t>My understanding of counting in 2’s</a:t>
            </a:r>
          </a:p>
          <a:p>
            <a:pPr marL="285750" indent="-285750">
              <a:buFont typeface="Arial" panose="020B0604020202020204" pitchFamily="34" charset="0"/>
              <a:buChar char="•"/>
            </a:pPr>
            <a:r>
              <a:rPr lang="en-GB" b="1" i="1" dirty="0" smtClean="0">
                <a:solidFill>
                  <a:schemeClr val="accent4">
                    <a:lumMod val="75000"/>
                  </a:schemeClr>
                </a:solidFill>
              </a:rPr>
              <a:t>My early developing understanding of</a:t>
            </a:r>
          </a:p>
          <a:p>
            <a:r>
              <a:rPr lang="en-GB" b="1" i="1" dirty="0">
                <a:solidFill>
                  <a:schemeClr val="accent4">
                    <a:lumMod val="75000"/>
                  </a:schemeClr>
                </a:solidFill>
              </a:rPr>
              <a:t> </a:t>
            </a:r>
            <a:r>
              <a:rPr lang="en-GB" b="1" i="1" dirty="0" smtClean="0">
                <a:solidFill>
                  <a:schemeClr val="accent4">
                    <a:lumMod val="75000"/>
                  </a:schemeClr>
                </a:solidFill>
              </a:rPr>
              <a:t>    multiplication as repeated addition</a:t>
            </a:r>
            <a:endParaRPr lang="en-GB" b="1" i="1" dirty="0">
              <a:solidFill>
                <a:schemeClr val="accent4">
                  <a:lumMod val="75000"/>
                </a:schemeClr>
              </a:solidFill>
            </a:endParaRPr>
          </a:p>
        </p:txBody>
      </p:sp>
      <p:sp>
        <p:nvSpPr>
          <p:cNvPr id="11" name="TextBox 10"/>
          <p:cNvSpPr txBox="1"/>
          <p:nvPr/>
        </p:nvSpPr>
        <p:spPr>
          <a:xfrm>
            <a:off x="6444209" y="1286415"/>
            <a:ext cx="2520280" cy="3416320"/>
          </a:xfrm>
          <a:prstGeom prst="rect">
            <a:avLst/>
          </a:prstGeom>
          <a:solidFill>
            <a:srgbClr val="E29AD3"/>
          </a:solidFill>
        </p:spPr>
        <p:txBody>
          <a:bodyPr wrap="square" rtlCol="0">
            <a:spAutoFit/>
          </a:bodyPr>
          <a:lstStyle/>
          <a:p>
            <a:r>
              <a:rPr lang="en-GB" b="1" dirty="0" smtClean="0">
                <a:solidFill>
                  <a:srgbClr val="3333FF"/>
                </a:solidFill>
              </a:rPr>
              <a:t>Extended / deepened </a:t>
            </a:r>
          </a:p>
          <a:p>
            <a:r>
              <a:rPr lang="en-GB" b="1" dirty="0" smtClean="0">
                <a:solidFill>
                  <a:srgbClr val="3333FF"/>
                </a:solidFill>
              </a:rPr>
              <a:t>Learning…..</a:t>
            </a:r>
          </a:p>
          <a:p>
            <a:r>
              <a:rPr lang="en-GB" b="1" dirty="0" smtClean="0"/>
              <a:t>There is a different </a:t>
            </a:r>
          </a:p>
          <a:p>
            <a:r>
              <a:rPr lang="en-GB" b="1" dirty="0" smtClean="0"/>
              <a:t>combination of coins</a:t>
            </a:r>
          </a:p>
          <a:p>
            <a:r>
              <a:rPr lang="en-GB" b="1" dirty="0" smtClean="0"/>
              <a:t>that also, together,</a:t>
            </a:r>
          </a:p>
          <a:p>
            <a:r>
              <a:rPr lang="en-GB" b="1" dirty="0" smtClean="0"/>
              <a:t>have the same value </a:t>
            </a:r>
          </a:p>
          <a:p>
            <a:r>
              <a:rPr lang="en-GB" b="1" dirty="0" smtClean="0"/>
              <a:t>as a 10p coin.</a:t>
            </a:r>
          </a:p>
          <a:p>
            <a:r>
              <a:rPr lang="en-GB" b="1" dirty="0" smtClean="0"/>
              <a:t>(This is based on my </a:t>
            </a:r>
          </a:p>
          <a:p>
            <a:r>
              <a:rPr lang="en-GB" b="1" dirty="0"/>
              <a:t> </a:t>
            </a:r>
            <a:r>
              <a:rPr lang="en-GB" b="1" dirty="0" smtClean="0"/>
              <a:t>secure understanding of </a:t>
            </a:r>
          </a:p>
          <a:p>
            <a:r>
              <a:rPr lang="en-GB" b="1" dirty="0" smtClean="0"/>
              <a:t>“equivalence”)   </a:t>
            </a:r>
          </a:p>
          <a:p>
            <a:endParaRPr lang="en-GB" dirty="0"/>
          </a:p>
        </p:txBody>
      </p:sp>
    </p:spTree>
    <p:extLst>
      <p:ext uri="{BB962C8B-B14F-4D97-AF65-F5344CB8AC3E}">
        <p14:creationId xmlns:p14="http://schemas.microsoft.com/office/powerpoint/2010/main" val="129093953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Even deeper understanding of coin values….</a:t>
            </a:r>
            <a:endParaRPr lang="en-GB" b="1" dirty="0">
              <a:solidFill>
                <a:srgbClr val="0070C0"/>
              </a:solidFill>
            </a:endParaRPr>
          </a:p>
        </p:txBody>
      </p:sp>
      <p:sp>
        <p:nvSpPr>
          <p:cNvPr id="3" name="Content Placeholder 2"/>
          <p:cNvSpPr>
            <a:spLocks noGrp="1"/>
          </p:cNvSpPr>
          <p:nvPr>
            <p:ph idx="1"/>
          </p:nvPr>
        </p:nvSpPr>
        <p:spPr/>
        <p:txBody>
          <a:bodyPr>
            <a:normAutofit lnSpcReduction="10000"/>
          </a:bodyPr>
          <a:lstStyle/>
          <a:p>
            <a:r>
              <a:rPr lang="en-GB" b="1" dirty="0" smtClean="0">
                <a:solidFill>
                  <a:srgbClr val="FF0000"/>
                </a:solidFill>
              </a:rPr>
              <a:t>Is there another way to make 10p?</a:t>
            </a:r>
          </a:p>
          <a:p>
            <a:r>
              <a:rPr lang="en-GB" b="1" dirty="0" smtClean="0">
                <a:solidFill>
                  <a:srgbClr val="FF0000"/>
                </a:solidFill>
              </a:rPr>
              <a:t>And another?</a:t>
            </a:r>
          </a:p>
          <a:p>
            <a:r>
              <a:rPr lang="en-GB" b="1" dirty="0" smtClean="0">
                <a:solidFill>
                  <a:srgbClr val="FF0000"/>
                </a:solidFill>
              </a:rPr>
              <a:t>Have you found them all?</a:t>
            </a:r>
          </a:p>
          <a:p>
            <a:r>
              <a:rPr lang="en-GB" b="1" dirty="0" smtClean="0">
                <a:solidFill>
                  <a:srgbClr val="FF0000"/>
                </a:solidFill>
              </a:rPr>
              <a:t>Prove it to me….</a:t>
            </a:r>
          </a:p>
          <a:p>
            <a:endParaRPr lang="en-GB" dirty="0"/>
          </a:p>
          <a:p>
            <a:pPr marL="0" indent="0">
              <a:buNone/>
            </a:pPr>
            <a:r>
              <a:rPr lang="en-GB" b="1" i="1" dirty="0" smtClean="0">
                <a:solidFill>
                  <a:srgbClr val="7030A0"/>
                </a:solidFill>
              </a:rPr>
              <a:t>(deeper thinking, applying understanding of coin values and equivalence, reasoning,  proof, communication, explanation…PROBLEM SOLVING)  </a:t>
            </a:r>
            <a:endParaRPr lang="en-GB" b="1" i="1" dirty="0">
              <a:solidFill>
                <a:srgbClr val="7030A0"/>
              </a:solidFill>
            </a:endParaRPr>
          </a:p>
        </p:txBody>
      </p:sp>
    </p:spTree>
    <p:extLst>
      <p:ext uri="{BB962C8B-B14F-4D97-AF65-F5344CB8AC3E}">
        <p14:creationId xmlns:p14="http://schemas.microsoft.com/office/powerpoint/2010/main" val="3765129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 name="Group 60"/>
          <p:cNvGrpSpPr/>
          <p:nvPr/>
        </p:nvGrpSpPr>
        <p:grpSpPr>
          <a:xfrm>
            <a:off x="3635935" y="3532576"/>
            <a:ext cx="3307127" cy="1741541"/>
            <a:chOff x="2189243" y="3805474"/>
            <a:chExt cx="3631417" cy="2561199"/>
          </a:xfrm>
        </p:grpSpPr>
        <p:cxnSp>
          <p:nvCxnSpPr>
            <p:cNvPr id="62" name="Straight Connector 61"/>
            <p:cNvCxnSpPr>
              <a:endCxn id="66" idx="0"/>
            </p:cNvCxnSpPr>
            <p:nvPr/>
          </p:nvCxnSpPr>
          <p:spPr>
            <a:xfrm flipV="1">
              <a:off x="2189243" y="5097379"/>
              <a:ext cx="1328770" cy="15929"/>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a:stCxn id="66" idx="2"/>
              <a:endCxn id="67" idx="0"/>
            </p:cNvCxnSpPr>
            <p:nvPr/>
          </p:nvCxnSpPr>
          <p:spPr>
            <a:xfrm flipV="1">
              <a:off x="4024948" y="5069732"/>
              <a:ext cx="883231" cy="27647"/>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rot="16200000">
              <a:off x="2502187" y="4843912"/>
              <a:ext cx="2538587" cy="506935"/>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a:t>Apprentice</a:t>
              </a:r>
            </a:p>
          </p:txBody>
        </p:sp>
        <p:sp>
          <p:nvSpPr>
            <p:cNvPr id="67" name="TextBox 66"/>
            <p:cNvSpPr txBox="1"/>
            <p:nvPr/>
          </p:nvSpPr>
          <p:spPr>
            <a:xfrm rot="5400000" flipV="1">
              <a:off x="4100161" y="4613490"/>
              <a:ext cx="2528516" cy="912483"/>
            </a:xfrm>
            <a:prstGeom prst="rect">
              <a:avLst/>
            </a:prstGeom>
            <a:solidFill>
              <a:schemeClr val="accent6">
                <a:lumMod val="60000"/>
                <a:lumOff val="40000"/>
              </a:schemeClr>
            </a:solidFill>
            <a:ln>
              <a:solidFill>
                <a:schemeClr val="accent1">
                  <a:lumMod val="75000"/>
                </a:schemeClr>
              </a:solidFill>
            </a:ln>
          </p:spPr>
          <p:txBody>
            <a:bodyPr wrap="square" rtlCol="0">
              <a:spAutoFit/>
            </a:bodyPr>
            <a:lstStyle/>
            <a:p>
              <a:pPr algn="ctr"/>
              <a:r>
                <a:rPr lang="en-GB" sz="2400" dirty="0" smtClean="0"/>
                <a:t>Competent / Expert</a:t>
              </a:r>
              <a:endParaRPr lang="en-GB" sz="2400" dirty="0"/>
            </a:p>
          </p:txBody>
        </p:sp>
      </p:grpSp>
      <p:grpSp>
        <p:nvGrpSpPr>
          <p:cNvPr id="54" name="Group 53"/>
          <p:cNvGrpSpPr/>
          <p:nvPr/>
        </p:nvGrpSpPr>
        <p:grpSpPr>
          <a:xfrm>
            <a:off x="1767241" y="3274042"/>
            <a:ext cx="4534902" cy="1752318"/>
            <a:chOff x="2175054" y="3669959"/>
            <a:chExt cx="4979583" cy="2577050"/>
          </a:xfrm>
        </p:grpSpPr>
        <p:cxnSp>
          <p:nvCxnSpPr>
            <p:cNvPr id="55" name="Straight Connector 54"/>
            <p:cNvCxnSpPr>
              <a:endCxn id="59" idx="0"/>
            </p:cNvCxnSpPr>
            <p:nvPr/>
          </p:nvCxnSpPr>
          <p:spPr>
            <a:xfrm flipV="1">
              <a:off x="2175054" y="4950332"/>
              <a:ext cx="1328770" cy="15929"/>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a:stCxn id="59" idx="2"/>
              <a:endCxn id="60" idx="0"/>
            </p:cNvCxnSpPr>
            <p:nvPr/>
          </p:nvCxnSpPr>
          <p:spPr>
            <a:xfrm flipV="1">
              <a:off x="4010759" y="4934217"/>
              <a:ext cx="1308173" cy="16117"/>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5306288" y="5008615"/>
              <a:ext cx="1381425"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58" name="TextBox 57"/>
            <p:cNvSpPr txBox="1"/>
            <p:nvPr/>
          </p:nvSpPr>
          <p:spPr>
            <a:xfrm rot="16200000">
              <a:off x="5656919" y="4749291"/>
              <a:ext cx="2528513" cy="466923"/>
            </a:xfrm>
            <a:prstGeom prst="rect">
              <a:avLst/>
            </a:prstGeom>
            <a:solidFill>
              <a:schemeClr val="accent5">
                <a:lumMod val="40000"/>
                <a:lumOff val="60000"/>
              </a:schemeClr>
            </a:solidFill>
            <a:ln>
              <a:solidFill>
                <a:schemeClr val="accent1">
                  <a:lumMod val="75000"/>
                </a:schemeClr>
              </a:solidFill>
            </a:ln>
          </p:spPr>
          <p:txBody>
            <a:bodyPr wrap="square" rtlCol="0">
              <a:spAutoFit/>
            </a:bodyPr>
            <a:lstStyle/>
            <a:p>
              <a:pPr algn="ctr"/>
              <a:r>
                <a:rPr lang="en-GB" sz="2400" dirty="0"/>
                <a:t>Expert</a:t>
              </a:r>
            </a:p>
          </p:txBody>
        </p:sp>
        <p:sp>
          <p:nvSpPr>
            <p:cNvPr id="59" name="TextBox 58"/>
            <p:cNvSpPr txBox="1"/>
            <p:nvPr/>
          </p:nvSpPr>
          <p:spPr>
            <a:xfrm rot="16200000">
              <a:off x="2487998" y="4696866"/>
              <a:ext cx="2538587" cy="506935"/>
            </a:xfrm>
            <a:prstGeom prst="rect">
              <a:avLst/>
            </a:prstGeom>
            <a:solidFill>
              <a:schemeClr val="accent5">
                <a:lumMod val="40000"/>
                <a:lumOff val="60000"/>
              </a:schemeClr>
            </a:solidFill>
            <a:ln>
              <a:solidFill>
                <a:schemeClr val="accent1">
                  <a:lumMod val="75000"/>
                </a:schemeClr>
              </a:solidFill>
            </a:ln>
          </p:spPr>
          <p:txBody>
            <a:bodyPr wrap="square" rtlCol="0">
              <a:spAutoFit/>
            </a:bodyPr>
            <a:lstStyle/>
            <a:p>
              <a:pPr algn="ctr"/>
              <a:r>
                <a:rPr lang="en-GB" sz="2400" dirty="0"/>
                <a:t>Apprentice</a:t>
              </a:r>
            </a:p>
          </p:txBody>
        </p:sp>
        <p:sp>
          <p:nvSpPr>
            <p:cNvPr id="60" name="TextBox 59"/>
            <p:cNvSpPr txBox="1"/>
            <p:nvPr/>
          </p:nvSpPr>
          <p:spPr>
            <a:xfrm rot="5400000" flipV="1">
              <a:off x="4308141" y="4680749"/>
              <a:ext cx="2528516" cy="506935"/>
            </a:xfrm>
            <a:prstGeom prst="rect">
              <a:avLst/>
            </a:prstGeom>
            <a:solidFill>
              <a:schemeClr val="accent5">
                <a:lumMod val="40000"/>
                <a:lumOff val="60000"/>
              </a:schemeClr>
            </a:solidFill>
            <a:ln>
              <a:solidFill>
                <a:schemeClr val="accent1">
                  <a:lumMod val="75000"/>
                </a:schemeClr>
              </a:solidFill>
            </a:ln>
          </p:spPr>
          <p:txBody>
            <a:bodyPr wrap="square" rtlCol="0">
              <a:spAutoFit/>
            </a:bodyPr>
            <a:lstStyle/>
            <a:p>
              <a:pPr algn="ctr"/>
              <a:r>
                <a:rPr lang="en-GB" sz="2400" dirty="0"/>
                <a:t>Competent</a:t>
              </a:r>
            </a:p>
          </p:txBody>
        </p:sp>
      </p:grpSp>
      <p:sp>
        <p:nvSpPr>
          <p:cNvPr id="49" name="Right Triangle 48"/>
          <p:cNvSpPr/>
          <p:nvPr/>
        </p:nvSpPr>
        <p:spPr>
          <a:xfrm>
            <a:off x="2998769" y="883099"/>
            <a:ext cx="4787768" cy="2038848"/>
          </a:xfrm>
          <a:prstGeom prst="rtTriangl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p:cNvSpPr txBox="1"/>
          <p:nvPr/>
        </p:nvSpPr>
        <p:spPr>
          <a:xfrm>
            <a:off x="6879745" y="3073986"/>
            <a:ext cx="2088660" cy="400110"/>
          </a:xfrm>
          <a:prstGeom prst="rect">
            <a:avLst/>
          </a:prstGeom>
          <a:noFill/>
        </p:spPr>
        <p:txBody>
          <a:bodyPr wrap="square" rtlCol="0">
            <a:spAutoFit/>
          </a:bodyPr>
          <a:lstStyle/>
          <a:p>
            <a:r>
              <a:rPr lang="en-GB" sz="2000" b="1" dirty="0" smtClean="0">
                <a:solidFill>
                  <a:srgbClr val="FF0000"/>
                </a:solidFill>
              </a:rPr>
              <a:t>Academic year</a:t>
            </a:r>
            <a:endParaRPr lang="en-GB" sz="2000" b="1" dirty="0">
              <a:solidFill>
                <a:srgbClr val="FF0000"/>
              </a:solidFill>
            </a:endParaRPr>
          </a:p>
        </p:txBody>
      </p:sp>
      <p:sp>
        <p:nvSpPr>
          <p:cNvPr id="36" name="Right Triangle 35"/>
          <p:cNvSpPr/>
          <p:nvPr/>
        </p:nvSpPr>
        <p:spPr>
          <a:xfrm>
            <a:off x="1767241" y="885040"/>
            <a:ext cx="4787769" cy="2038848"/>
          </a:xfrm>
          <a:prstGeom prst="rtTriangle">
            <a:avLst/>
          </a:prstGeom>
          <a:solidFill>
            <a:schemeClr val="accent1">
              <a:lumMod val="40000"/>
              <a:lumOff val="60000"/>
              <a:alpha val="6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 name="Group 4"/>
          <p:cNvGrpSpPr/>
          <p:nvPr/>
        </p:nvGrpSpPr>
        <p:grpSpPr>
          <a:xfrm>
            <a:off x="330426" y="770476"/>
            <a:ext cx="7697958" cy="2174021"/>
            <a:chOff x="695397" y="717783"/>
            <a:chExt cx="14799972" cy="5047930"/>
          </a:xfrm>
          <a:solidFill>
            <a:srgbClr val="99FF99">
              <a:alpha val="61000"/>
            </a:srgbClr>
          </a:solidFill>
        </p:grpSpPr>
        <p:sp>
          <p:nvSpPr>
            <p:cNvPr id="9" name="Right Triangle 8"/>
            <p:cNvSpPr/>
            <p:nvPr/>
          </p:nvSpPr>
          <p:spPr>
            <a:xfrm>
              <a:off x="1461957" y="941558"/>
              <a:ext cx="9204889" cy="4734068"/>
            </a:xfrm>
            <a:prstGeom prst="rtTriangle">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95397" y="717783"/>
              <a:ext cx="14799972" cy="5047930"/>
              <a:chOff x="695397" y="717783"/>
              <a:chExt cx="14799972" cy="5047930"/>
            </a:xfrm>
            <a:grpFill/>
          </p:grpSpPr>
          <p:cxnSp>
            <p:nvCxnSpPr>
              <p:cNvPr id="11" name="Straight Arrow Connector 10"/>
              <p:cNvCxnSpPr/>
              <p:nvPr/>
            </p:nvCxnSpPr>
            <p:spPr>
              <a:xfrm flipV="1">
                <a:off x="1288237" y="717783"/>
                <a:ext cx="71128" cy="5047930"/>
              </a:xfrm>
              <a:prstGeom prst="straightConnector1">
                <a:avLst/>
              </a:prstGeom>
              <a:grpFill/>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282391" y="5763152"/>
                <a:ext cx="14212978" cy="2"/>
              </a:xfrm>
              <a:prstGeom prst="straightConnector1">
                <a:avLst/>
              </a:prstGeom>
              <a:grpFill/>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grpFill/>
            </p:spPr>
            <p:txBody>
              <a:bodyPr wrap="square" rtlCol="0">
                <a:spAutoFit/>
              </a:bodyPr>
              <a:lstStyle/>
              <a:p>
                <a:r>
                  <a:rPr lang="en-GB" sz="2400" b="1" dirty="0" smtClean="0">
                    <a:solidFill>
                      <a:srgbClr val="FF0000"/>
                    </a:solidFill>
                  </a:rPr>
                  <a:t>Level of Support</a:t>
                </a:r>
                <a:endParaRPr lang="en-GB" sz="2400" b="1" dirty="0">
                  <a:solidFill>
                    <a:srgbClr val="FF0000"/>
                  </a:solidFill>
                </a:endParaRPr>
              </a:p>
            </p:txBody>
          </p:sp>
        </p:grpSp>
      </p:grpSp>
      <p:grpSp>
        <p:nvGrpSpPr>
          <p:cNvPr id="39" name="Group 38"/>
          <p:cNvGrpSpPr/>
          <p:nvPr/>
        </p:nvGrpSpPr>
        <p:grpSpPr>
          <a:xfrm>
            <a:off x="212273" y="3080671"/>
            <a:ext cx="4630856" cy="1744939"/>
            <a:chOff x="2069691" y="3680812"/>
            <a:chExt cx="5084946" cy="2566197"/>
          </a:xfrm>
        </p:grpSpPr>
        <p:cxnSp>
          <p:nvCxnSpPr>
            <p:cNvPr id="40" name="Straight Connector 39"/>
            <p:cNvCxnSpPr>
              <a:endCxn id="43" idx="0"/>
            </p:cNvCxnSpPr>
            <p:nvPr/>
          </p:nvCxnSpPr>
          <p:spPr>
            <a:xfrm flipV="1">
              <a:off x="2069691" y="4966826"/>
              <a:ext cx="1328770" cy="15929"/>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a:stCxn id="43" idx="2"/>
              <a:endCxn id="44" idx="0"/>
            </p:cNvCxnSpPr>
            <p:nvPr/>
          </p:nvCxnSpPr>
          <p:spPr>
            <a:xfrm flipV="1">
              <a:off x="3905396" y="4945071"/>
              <a:ext cx="893957" cy="21755"/>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5306288" y="5008615"/>
              <a:ext cx="1381425"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rot="16200000">
              <a:off x="5656919" y="4749291"/>
              <a:ext cx="2528513" cy="466923"/>
            </a:xfrm>
            <a:prstGeom prst="rect">
              <a:avLst/>
            </a:prstGeom>
            <a:solidFill>
              <a:srgbClr val="99FF99"/>
            </a:solidFill>
            <a:ln>
              <a:solidFill>
                <a:schemeClr val="accent1">
                  <a:lumMod val="75000"/>
                </a:schemeClr>
              </a:solidFill>
            </a:ln>
          </p:spPr>
          <p:txBody>
            <a:bodyPr wrap="square" rtlCol="0">
              <a:spAutoFit/>
            </a:bodyPr>
            <a:lstStyle/>
            <a:p>
              <a:pPr algn="ctr"/>
              <a:r>
                <a:rPr lang="en-GB" sz="2400" dirty="0"/>
                <a:t>Expert</a:t>
              </a:r>
            </a:p>
          </p:txBody>
        </p:sp>
        <p:sp>
          <p:nvSpPr>
            <p:cNvPr id="43" name="TextBox 42"/>
            <p:cNvSpPr txBox="1"/>
            <p:nvPr/>
          </p:nvSpPr>
          <p:spPr>
            <a:xfrm rot="16200000">
              <a:off x="2382635" y="4713359"/>
              <a:ext cx="2538587" cy="506935"/>
            </a:xfrm>
            <a:prstGeom prst="rect">
              <a:avLst/>
            </a:prstGeom>
            <a:solidFill>
              <a:srgbClr val="99FF99"/>
            </a:solidFill>
            <a:ln>
              <a:solidFill>
                <a:schemeClr val="accent1">
                  <a:lumMod val="75000"/>
                </a:schemeClr>
              </a:solidFill>
            </a:ln>
          </p:spPr>
          <p:txBody>
            <a:bodyPr wrap="square" rtlCol="0">
              <a:spAutoFit/>
            </a:bodyPr>
            <a:lstStyle/>
            <a:p>
              <a:pPr algn="ctr"/>
              <a:r>
                <a:rPr lang="en-GB" sz="2400" dirty="0"/>
                <a:t>Apprentice</a:t>
              </a:r>
            </a:p>
          </p:txBody>
        </p:sp>
        <p:sp>
          <p:nvSpPr>
            <p:cNvPr id="44" name="TextBox 43"/>
            <p:cNvSpPr txBox="1"/>
            <p:nvPr/>
          </p:nvSpPr>
          <p:spPr>
            <a:xfrm rot="5400000" flipV="1">
              <a:off x="3788562" y="4691602"/>
              <a:ext cx="2528515" cy="506935"/>
            </a:xfrm>
            <a:prstGeom prst="rect">
              <a:avLst/>
            </a:prstGeom>
            <a:solidFill>
              <a:srgbClr val="99FF99"/>
            </a:solidFill>
            <a:ln>
              <a:solidFill>
                <a:schemeClr val="accent1">
                  <a:lumMod val="75000"/>
                </a:schemeClr>
              </a:solidFill>
            </a:ln>
          </p:spPr>
          <p:txBody>
            <a:bodyPr wrap="square" rtlCol="0">
              <a:spAutoFit/>
            </a:bodyPr>
            <a:lstStyle/>
            <a:p>
              <a:pPr algn="ctr"/>
              <a:r>
                <a:rPr lang="en-GB" sz="2400" dirty="0"/>
                <a:t>Competent</a:t>
              </a:r>
            </a:p>
          </p:txBody>
        </p:sp>
      </p:grpSp>
      <p:grpSp>
        <p:nvGrpSpPr>
          <p:cNvPr id="20" name="Group 19"/>
          <p:cNvGrpSpPr/>
          <p:nvPr/>
        </p:nvGrpSpPr>
        <p:grpSpPr>
          <a:xfrm>
            <a:off x="885337" y="386922"/>
            <a:ext cx="3975863" cy="699884"/>
            <a:chOff x="712473" y="1119969"/>
            <a:chExt cx="3942127"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smtClean="0">
                  <a:solidFill>
                    <a:schemeClr val="bg1"/>
                  </a:solidFill>
                </a:rPr>
                <a:t>Teacher instructs</a:t>
              </a:r>
              <a:endParaRPr lang="en-US" dirty="0">
                <a:solidFill>
                  <a:schemeClr val="bg1"/>
                </a:solidFill>
              </a:endParaRPr>
            </a:p>
          </p:txBody>
        </p:sp>
        <p:sp>
          <p:nvSpPr>
            <p:cNvPr id="3" name="TextBox 2"/>
            <p:cNvSpPr txBox="1"/>
            <p:nvPr/>
          </p:nvSpPr>
          <p:spPr>
            <a:xfrm>
              <a:off x="1943707" y="1119969"/>
              <a:ext cx="2710893" cy="369332"/>
            </a:xfrm>
            <a:prstGeom prst="rect">
              <a:avLst/>
            </a:prstGeom>
            <a:solidFill>
              <a:srgbClr val="66FF99"/>
            </a:solidFill>
          </p:spPr>
          <p:txBody>
            <a:bodyPr wrap="square" rtlCol="0">
              <a:spAutoFit/>
            </a:bodyPr>
            <a:lstStyle/>
            <a:p>
              <a:pPr algn="ctr"/>
              <a:r>
                <a:rPr lang="en-GB" dirty="0" smtClean="0"/>
                <a:t>Learners are dependent</a:t>
              </a:r>
              <a:endParaRPr lang="en-US" dirty="0"/>
            </a:p>
          </p:txBody>
        </p:sp>
      </p:grpSp>
      <p:grpSp>
        <p:nvGrpSpPr>
          <p:cNvPr id="21" name="Group 20"/>
          <p:cNvGrpSpPr/>
          <p:nvPr/>
        </p:nvGrpSpPr>
        <p:grpSpPr>
          <a:xfrm>
            <a:off x="1988317" y="1000254"/>
            <a:ext cx="3972044" cy="649277"/>
            <a:chOff x="2156809" y="1802708"/>
            <a:chExt cx="3972044"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smtClean="0">
                  <a:solidFill>
                    <a:schemeClr val="bg1"/>
                  </a:solidFill>
                </a:rPr>
                <a:t>Teacher guides</a:t>
              </a:r>
              <a:endParaRPr lang="en-US" dirty="0">
                <a:solidFill>
                  <a:schemeClr val="bg1"/>
                </a:solidFill>
              </a:endParaRPr>
            </a:p>
          </p:txBody>
        </p:sp>
        <p:sp>
          <p:nvSpPr>
            <p:cNvPr id="17" name="TextBox 16"/>
            <p:cNvSpPr txBox="1"/>
            <p:nvPr/>
          </p:nvSpPr>
          <p:spPr>
            <a:xfrm>
              <a:off x="3275856" y="1802708"/>
              <a:ext cx="2852997" cy="369332"/>
            </a:xfrm>
            <a:prstGeom prst="rect">
              <a:avLst/>
            </a:prstGeom>
            <a:solidFill>
              <a:srgbClr val="66FF99"/>
            </a:solidFill>
          </p:spPr>
          <p:txBody>
            <a:bodyPr wrap="square" rtlCol="0">
              <a:spAutoFit/>
            </a:bodyPr>
            <a:lstStyle/>
            <a:p>
              <a:pPr algn="ctr"/>
              <a:r>
                <a:rPr lang="en-GB" dirty="0" smtClean="0"/>
                <a:t>Learners are responsible</a:t>
              </a:r>
              <a:endParaRPr lang="en-US" dirty="0"/>
            </a:p>
          </p:txBody>
        </p:sp>
      </p:grpSp>
      <p:grpSp>
        <p:nvGrpSpPr>
          <p:cNvPr id="22" name="Group 21"/>
          <p:cNvGrpSpPr/>
          <p:nvPr/>
        </p:nvGrpSpPr>
        <p:grpSpPr>
          <a:xfrm>
            <a:off x="3724478" y="1618790"/>
            <a:ext cx="4199597" cy="678946"/>
            <a:chOff x="4004610" y="2505061"/>
            <a:chExt cx="4199597" cy="67894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smtClean="0">
                  <a:solidFill>
                    <a:schemeClr val="bg1"/>
                  </a:solidFill>
                </a:rPr>
                <a:t>Teacher facilitates</a:t>
              </a:r>
              <a:endParaRPr lang="en-US" dirty="0">
                <a:solidFill>
                  <a:schemeClr val="bg1"/>
                </a:solidFill>
              </a:endParaRPr>
            </a:p>
          </p:txBody>
        </p:sp>
        <p:sp>
          <p:nvSpPr>
            <p:cNvPr id="18" name="TextBox 17"/>
            <p:cNvSpPr txBox="1"/>
            <p:nvPr/>
          </p:nvSpPr>
          <p:spPr>
            <a:xfrm>
              <a:off x="5216977" y="2505061"/>
              <a:ext cx="2987230" cy="369332"/>
            </a:xfrm>
            <a:prstGeom prst="rect">
              <a:avLst/>
            </a:prstGeom>
            <a:solidFill>
              <a:srgbClr val="66FF99"/>
            </a:solidFill>
          </p:spPr>
          <p:txBody>
            <a:bodyPr wrap="square" rtlCol="0">
              <a:spAutoFit/>
            </a:bodyPr>
            <a:lstStyle/>
            <a:p>
              <a:pPr algn="ctr"/>
              <a:r>
                <a:rPr lang="en-GB" dirty="0" smtClean="0"/>
                <a:t>Learners are resourceful</a:t>
              </a:r>
              <a:endParaRPr lang="en-US" dirty="0"/>
            </a:p>
          </p:txBody>
        </p:sp>
      </p:grpSp>
      <p:grpSp>
        <p:nvGrpSpPr>
          <p:cNvPr id="23" name="Group 22"/>
          <p:cNvGrpSpPr/>
          <p:nvPr/>
        </p:nvGrpSpPr>
        <p:grpSpPr>
          <a:xfrm>
            <a:off x="5398515" y="2120935"/>
            <a:ext cx="2987823" cy="688329"/>
            <a:chOff x="6038439" y="3297719"/>
            <a:chExt cx="2766156" cy="688329"/>
          </a:xfrm>
        </p:grpSpPr>
        <p:sp>
          <p:nvSpPr>
            <p:cNvPr id="15" name="TextBox 14"/>
            <p:cNvSpPr txBox="1"/>
            <p:nvPr/>
          </p:nvSpPr>
          <p:spPr>
            <a:xfrm>
              <a:off x="6038439" y="3616716"/>
              <a:ext cx="2020905" cy="369332"/>
            </a:xfrm>
            <a:prstGeom prst="rect">
              <a:avLst/>
            </a:prstGeom>
            <a:solidFill>
              <a:srgbClr val="0066FF"/>
            </a:solidFill>
          </p:spPr>
          <p:txBody>
            <a:bodyPr wrap="square" rtlCol="0">
              <a:spAutoFit/>
            </a:bodyPr>
            <a:lstStyle/>
            <a:p>
              <a:pPr algn="ctr"/>
              <a:r>
                <a:rPr lang="en-GB" dirty="0" smtClean="0">
                  <a:solidFill>
                    <a:schemeClr val="bg1"/>
                  </a:solidFill>
                </a:rPr>
                <a:t>Teacher consults</a:t>
              </a:r>
              <a:endParaRPr lang="en-US" dirty="0">
                <a:solidFill>
                  <a:schemeClr val="bg1"/>
                </a:solidFill>
              </a:endParaRPr>
            </a:p>
          </p:txBody>
        </p:sp>
        <p:sp>
          <p:nvSpPr>
            <p:cNvPr id="19" name="TextBox 18"/>
            <p:cNvSpPr txBox="1"/>
            <p:nvPr/>
          </p:nvSpPr>
          <p:spPr>
            <a:xfrm>
              <a:off x="6494564" y="3297719"/>
              <a:ext cx="2310031" cy="369332"/>
            </a:xfrm>
            <a:prstGeom prst="rect">
              <a:avLst/>
            </a:prstGeom>
            <a:solidFill>
              <a:srgbClr val="66FF99"/>
            </a:solidFill>
          </p:spPr>
          <p:txBody>
            <a:bodyPr wrap="square" rtlCol="0">
              <a:spAutoFit/>
            </a:bodyPr>
            <a:lstStyle/>
            <a:p>
              <a:pPr algn="ctr"/>
              <a:r>
                <a:rPr lang="en-GB" dirty="0" smtClean="0"/>
                <a:t>Learners are creative</a:t>
              </a:r>
              <a:endParaRPr lang="en-US" dirty="0"/>
            </a:p>
          </p:txBody>
        </p:sp>
      </p:grpSp>
      <p:sp>
        <p:nvSpPr>
          <p:cNvPr id="25" name="TextBox 24"/>
          <p:cNvSpPr txBox="1"/>
          <p:nvPr/>
        </p:nvSpPr>
        <p:spPr>
          <a:xfrm>
            <a:off x="378279" y="5458511"/>
            <a:ext cx="7000360" cy="369332"/>
          </a:xfrm>
          <a:prstGeom prst="rect">
            <a:avLst/>
          </a:prstGeom>
          <a:solidFill>
            <a:srgbClr val="FFFF00"/>
          </a:solidFill>
        </p:spPr>
        <p:txBody>
          <a:bodyPr wrap="square" rtlCol="0">
            <a:spAutoFit/>
          </a:bodyPr>
          <a:lstStyle/>
          <a:p>
            <a:r>
              <a:rPr lang="en-GB" dirty="0" smtClean="0"/>
              <a:t>          Milestone 1            M2                     M3                   </a:t>
            </a:r>
            <a:r>
              <a:rPr lang="en-GB" dirty="0" err="1" smtClean="0"/>
              <a:t>EoY</a:t>
            </a:r>
            <a:endParaRPr lang="en-GB" dirty="0"/>
          </a:p>
        </p:txBody>
      </p:sp>
    </p:spTree>
    <p:extLst>
      <p:ext uri="{BB962C8B-B14F-4D97-AF65-F5344CB8AC3E}">
        <p14:creationId xmlns:p14="http://schemas.microsoft.com/office/powerpoint/2010/main" val="41349951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9"/>
                                        </p:tgtEl>
                                        <p:attrNameLst>
                                          <p:attrName>style.visibility</p:attrName>
                                        </p:attrNameLst>
                                      </p:cBhvr>
                                      <p:to>
                                        <p:strVal val="visible"/>
                                      </p:to>
                                    </p:set>
                                    <p:anim calcmode="lin" valueType="num">
                                      <p:cBhvr additive="base">
                                        <p:cTn id="27" dur="500" fill="hold"/>
                                        <p:tgtEl>
                                          <p:spTgt spid="39"/>
                                        </p:tgtEl>
                                        <p:attrNameLst>
                                          <p:attrName>ppt_x</p:attrName>
                                        </p:attrNameLst>
                                      </p:cBhvr>
                                      <p:tavLst>
                                        <p:tav tm="0">
                                          <p:val>
                                            <p:strVal val="#ppt_x"/>
                                          </p:val>
                                        </p:tav>
                                        <p:tav tm="100000">
                                          <p:val>
                                            <p:strVal val="#ppt_x"/>
                                          </p:val>
                                        </p:tav>
                                      </p:tavLst>
                                    </p:anim>
                                    <p:anim calcmode="lin" valueType="num">
                                      <p:cBhvr additive="base">
                                        <p:cTn id="2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61"/>
                                        </p:tgtEl>
                                        <p:attrNameLst>
                                          <p:attrName>style.visibility</p:attrName>
                                        </p:attrNameLst>
                                      </p:cBhvr>
                                      <p:to>
                                        <p:strVal val="visible"/>
                                      </p:to>
                                    </p:set>
                                    <p:anim calcmode="lin" valueType="num">
                                      <p:cBhvr additive="base">
                                        <p:cTn id="47" dur="500" fill="hold"/>
                                        <p:tgtEl>
                                          <p:spTgt spid="61"/>
                                        </p:tgtEl>
                                        <p:attrNameLst>
                                          <p:attrName>ppt_x</p:attrName>
                                        </p:attrNameLst>
                                      </p:cBhvr>
                                      <p:tavLst>
                                        <p:tav tm="0">
                                          <p:val>
                                            <p:strVal val="#ppt_x"/>
                                          </p:val>
                                        </p:tav>
                                        <p:tav tm="100000">
                                          <p:val>
                                            <p:strVal val="#ppt_x"/>
                                          </p:val>
                                        </p:tav>
                                      </p:tavLst>
                                    </p:anim>
                                    <p:anim calcmode="lin" valueType="num">
                                      <p:cBhvr additive="base">
                                        <p:cTn id="48"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36"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Classic task…</a:t>
            </a:r>
            <a:endParaRPr lang="en-GB" b="1"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r>
              <a:rPr lang="en-GB" dirty="0" smtClean="0"/>
              <a:t>Find a way to you make 30p.</a:t>
            </a:r>
          </a:p>
          <a:p>
            <a:r>
              <a:rPr lang="en-GB" b="1" dirty="0" smtClean="0">
                <a:solidFill>
                  <a:srgbClr val="FF0000"/>
                </a:solidFill>
              </a:rPr>
              <a:t>Is there another way?</a:t>
            </a:r>
          </a:p>
          <a:p>
            <a:r>
              <a:rPr lang="en-GB" b="1" dirty="0" smtClean="0">
                <a:solidFill>
                  <a:srgbClr val="FF0000"/>
                </a:solidFill>
              </a:rPr>
              <a:t>Do you think there are any more?</a:t>
            </a:r>
          </a:p>
          <a:p>
            <a:r>
              <a:rPr lang="en-GB" b="1" dirty="0" smtClean="0">
                <a:solidFill>
                  <a:srgbClr val="FF0000"/>
                </a:solidFill>
              </a:rPr>
              <a:t>Have you found them all?</a:t>
            </a:r>
          </a:p>
          <a:p>
            <a:r>
              <a:rPr lang="en-GB" b="1" dirty="0" smtClean="0">
                <a:solidFill>
                  <a:srgbClr val="FF0000"/>
                </a:solidFill>
              </a:rPr>
              <a:t>How do you know?</a:t>
            </a:r>
          </a:p>
          <a:p>
            <a:endParaRPr lang="en-GB" dirty="0"/>
          </a:p>
          <a:p>
            <a:pPr marL="0" indent="0">
              <a:buNone/>
            </a:pPr>
            <a:r>
              <a:rPr lang="en-GB" dirty="0" smtClean="0"/>
              <a:t>More thinking…more challenge… developing “staying power” resilience…perseverance… reasoning… </a:t>
            </a:r>
            <a:r>
              <a:rPr lang="en-GB" b="1" dirty="0" smtClean="0">
                <a:solidFill>
                  <a:srgbClr val="FF0000"/>
                </a:solidFill>
              </a:rPr>
              <a:t>DEEPENING UNDERSTANDING</a:t>
            </a:r>
            <a:endParaRPr lang="en-GB" b="1" dirty="0">
              <a:solidFill>
                <a:srgbClr val="FF0000"/>
              </a:solidFill>
            </a:endParaRPr>
          </a:p>
        </p:txBody>
      </p:sp>
    </p:spTree>
    <p:extLst>
      <p:ext uri="{BB962C8B-B14F-4D97-AF65-F5344CB8AC3E}">
        <p14:creationId xmlns:p14="http://schemas.microsoft.com/office/powerpoint/2010/main" val="1497490782"/>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pPr algn="l" eaLnBrk="1" hangingPunct="1"/>
            <a:r>
              <a:rPr lang="en-US" b="1" dirty="0" smtClean="0">
                <a:solidFill>
                  <a:srgbClr val="0070C0"/>
                </a:solidFill>
              </a:rPr>
              <a:t>From a simple starting point…</a:t>
            </a:r>
          </a:p>
        </p:txBody>
      </p:sp>
      <p:sp>
        <p:nvSpPr>
          <p:cNvPr id="9219" name="Content Placeholder 2"/>
          <p:cNvSpPr>
            <a:spLocks noGrp="1"/>
          </p:cNvSpPr>
          <p:nvPr>
            <p:ph idx="1"/>
          </p:nvPr>
        </p:nvSpPr>
        <p:spPr/>
        <p:txBody>
          <a:bodyPr>
            <a:normAutofit/>
          </a:bodyPr>
          <a:lstStyle/>
          <a:p>
            <a:pPr eaLnBrk="1" hangingPunct="1">
              <a:buFont typeface="Wingdings" pitchFamily="2" charset="2"/>
              <a:buNone/>
            </a:pPr>
            <a:r>
              <a:rPr lang="en-GB" sz="2000" i="1" dirty="0" smtClean="0"/>
              <a:t>I have 23p in my purse.</a:t>
            </a:r>
          </a:p>
          <a:p>
            <a:pPr eaLnBrk="1" hangingPunct="1">
              <a:buFont typeface="Wingdings" pitchFamily="2" charset="2"/>
              <a:buNone/>
            </a:pPr>
            <a:r>
              <a:rPr lang="en-GB" sz="2000" i="1" dirty="0" smtClean="0"/>
              <a:t>There are 7 coins altogether.</a:t>
            </a:r>
          </a:p>
          <a:p>
            <a:pPr eaLnBrk="1" hangingPunct="1">
              <a:buFont typeface="Wingdings" pitchFamily="2" charset="2"/>
              <a:buNone/>
            </a:pPr>
            <a:r>
              <a:rPr lang="en-GB" sz="2000" i="1" dirty="0" smtClean="0"/>
              <a:t>What are they?</a:t>
            </a:r>
          </a:p>
          <a:p>
            <a:pPr eaLnBrk="1" hangingPunct="1">
              <a:buFont typeface="Wingdings" pitchFamily="2" charset="2"/>
              <a:buNone/>
            </a:pPr>
            <a:endParaRPr lang="en-GB" sz="3600" i="1" dirty="0" smtClean="0"/>
          </a:p>
          <a:p>
            <a:pPr eaLnBrk="1" hangingPunct="1">
              <a:buFont typeface="Wingdings" pitchFamily="2" charset="2"/>
              <a:buNone/>
            </a:pPr>
            <a:r>
              <a:rPr lang="en-GB" sz="2000" b="1" dirty="0" smtClean="0">
                <a:solidFill>
                  <a:srgbClr val="FF0000"/>
                </a:solidFill>
              </a:rPr>
              <a:t>Then extend…</a:t>
            </a:r>
          </a:p>
          <a:p>
            <a:pPr eaLnBrk="1" hangingPunct="1"/>
            <a:r>
              <a:rPr lang="en-US" sz="2000" b="1" dirty="0" smtClean="0">
                <a:solidFill>
                  <a:srgbClr val="FF0000"/>
                </a:solidFill>
              </a:rPr>
              <a:t>Is there another way?</a:t>
            </a:r>
          </a:p>
          <a:p>
            <a:pPr eaLnBrk="1" hangingPunct="1"/>
            <a:r>
              <a:rPr lang="en-US" sz="2000" b="1" dirty="0" smtClean="0">
                <a:solidFill>
                  <a:srgbClr val="FF0000"/>
                </a:solidFill>
              </a:rPr>
              <a:t>Are there any more?</a:t>
            </a:r>
          </a:p>
          <a:p>
            <a:pPr eaLnBrk="1" hangingPunct="1"/>
            <a:r>
              <a:rPr lang="en-US" sz="2000" b="1" dirty="0" smtClean="0">
                <a:solidFill>
                  <a:srgbClr val="FF0000"/>
                </a:solidFill>
              </a:rPr>
              <a:t>Have you found them all?</a:t>
            </a:r>
          </a:p>
          <a:p>
            <a:pPr eaLnBrk="1" hangingPunct="1"/>
            <a:r>
              <a:rPr lang="en-US" sz="2000" b="1" dirty="0" smtClean="0">
                <a:solidFill>
                  <a:srgbClr val="FF0000"/>
                </a:solidFill>
              </a:rPr>
              <a:t>How do you know?</a:t>
            </a:r>
          </a:p>
        </p:txBody>
      </p:sp>
      <p:sp>
        <p:nvSpPr>
          <p:cNvPr id="9220" name="Slide Number Placeholder 3"/>
          <p:cNvSpPr>
            <a:spLocks noGrp="1"/>
          </p:cNvSpPr>
          <p:nvPr>
            <p:ph type="sldNum" sz="quarter" idx="4294967295"/>
          </p:nvPr>
        </p:nvSpPr>
        <p:spPr>
          <a:xfrm>
            <a:off x="8072438" y="6519863"/>
            <a:ext cx="676275"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Rdg Vesta" pitchFamily="2" charset="0"/>
              </a:defRPr>
            </a:lvl1pPr>
            <a:lvl2pPr marL="742950" indent="-285750" eaLnBrk="0" hangingPunct="0">
              <a:defRPr sz="2400">
                <a:solidFill>
                  <a:schemeClr val="tx1"/>
                </a:solidFill>
                <a:latin typeface="Rdg Vesta" pitchFamily="2" charset="0"/>
              </a:defRPr>
            </a:lvl2pPr>
            <a:lvl3pPr marL="1143000" indent="-228600" eaLnBrk="0" hangingPunct="0">
              <a:defRPr sz="2400">
                <a:solidFill>
                  <a:schemeClr val="tx1"/>
                </a:solidFill>
                <a:latin typeface="Rdg Vesta" pitchFamily="2" charset="0"/>
              </a:defRPr>
            </a:lvl3pPr>
            <a:lvl4pPr marL="1600200" indent="-228600" eaLnBrk="0" hangingPunct="0">
              <a:defRPr sz="2400">
                <a:solidFill>
                  <a:schemeClr val="tx1"/>
                </a:solidFill>
                <a:latin typeface="Rdg Vesta" pitchFamily="2" charset="0"/>
              </a:defRPr>
            </a:lvl4pPr>
            <a:lvl5pPr marL="2057400" indent="-228600" eaLnBrk="0" hangingPunct="0">
              <a:defRPr sz="2400">
                <a:solidFill>
                  <a:schemeClr val="tx1"/>
                </a:solidFill>
                <a:latin typeface="Rdg Vesta" pitchFamily="2" charset="0"/>
              </a:defRPr>
            </a:lvl5pPr>
            <a:lvl6pPr marL="2514600" indent="-228600" eaLnBrk="0" fontAlgn="base" hangingPunct="0">
              <a:spcBef>
                <a:spcPct val="0"/>
              </a:spcBef>
              <a:spcAft>
                <a:spcPct val="0"/>
              </a:spcAft>
              <a:defRPr sz="2400">
                <a:solidFill>
                  <a:schemeClr val="tx1"/>
                </a:solidFill>
                <a:latin typeface="Rdg Vesta" pitchFamily="2" charset="0"/>
              </a:defRPr>
            </a:lvl6pPr>
            <a:lvl7pPr marL="2971800" indent="-228600" eaLnBrk="0" fontAlgn="base" hangingPunct="0">
              <a:spcBef>
                <a:spcPct val="0"/>
              </a:spcBef>
              <a:spcAft>
                <a:spcPct val="0"/>
              </a:spcAft>
              <a:defRPr sz="2400">
                <a:solidFill>
                  <a:schemeClr val="tx1"/>
                </a:solidFill>
                <a:latin typeface="Rdg Vesta" pitchFamily="2" charset="0"/>
              </a:defRPr>
            </a:lvl7pPr>
            <a:lvl8pPr marL="3429000" indent="-228600" eaLnBrk="0" fontAlgn="base" hangingPunct="0">
              <a:spcBef>
                <a:spcPct val="0"/>
              </a:spcBef>
              <a:spcAft>
                <a:spcPct val="0"/>
              </a:spcAft>
              <a:defRPr sz="2400">
                <a:solidFill>
                  <a:schemeClr val="tx1"/>
                </a:solidFill>
                <a:latin typeface="Rdg Vesta" pitchFamily="2" charset="0"/>
              </a:defRPr>
            </a:lvl8pPr>
            <a:lvl9pPr marL="3886200" indent="-228600" eaLnBrk="0" fontAlgn="base" hangingPunct="0">
              <a:spcBef>
                <a:spcPct val="0"/>
              </a:spcBef>
              <a:spcAft>
                <a:spcPct val="0"/>
              </a:spcAft>
              <a:defRPr sz="2400">
                <a:solidFill>
                  <a:schemeClr val="tx1"/>
                </a:solidFill>
                <a:latin typeface="Rdg Vesta" pitchFamily="2" charset="0"/>
              </a:defRPr>
            </a:lvl9pPr>
          </a:lstStyle>
          <a:p>
            <a:pPr eaLnBrk="1" hangingPunct="1"/>
            <a:fld id="{BD1EC6CD-4943-4D33-876C-F70BBF6E1B57}" type="slidenum">
              <a:rPr lang="en-US" sz="1400"/>
              <a:pPr eaLnBrk="1" hangingPunct="1"/>
              <a:t>71</a:t>
            </a:fld>
            <a:endParaRPr lang="en-US" sz="1400"/>
          </a:p>
        </p:txBody>
      </p:sp>
      <p:pic>
        <p:nvPicPr>
          <p:cNvPr id="9221" name="Picture 4" descr="purse.WMF"/>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4" y="1556792"/>
            <a:ext cx="2376487"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056162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2372" y="116632"/>
            <a:ext cx="6131024" cy="1143000"/>
          </a:xfrm>
        </p:spPr>
        <p:txBody>
          <a:bodyPr/>
          <a:lstStyle/>
          <a:p>
            <a:pPr algn="l"/>
            <a:r>
              <a:rPr lang="en-GB" b="1" dirty="0" smtClean="0">
                <a:solidFill>
                  <a:schemeClr val="accent1"/>
                </a:solidFill>
              </a:rPr>
              <a:t>Routine or non-routine…?</a:t>
            </a:r>
            <a:endParaRPr lang="en-GB" b="1" dirty="0">
              <a:solidFill>
                <a:schemeClr val="accent1"/>
              </a:solidFill>
            </a:endParaRPr>
          </a:p>
        </p:txBody>
      </p:sp>
      <p:sp>
        <p:nvSpPr>
          <p:cNvPr id="7" name="TextBox 6"/>
          <p:cNvSpPr txBox="1"/>
          <p:nvPr/>
        </p:nvSpPr>
        <p:spPr>
          <a:xfrm>
            <a:off x="539553" y="3429944"/>
            <a:ext cx="7992888" cy="2308324"/>
          </a:xfrm>
          <a:prstGeom prst="rect">
            <a:avLst/>
          </a:prstGeom>
          <a:solidFill>
            <a:srgbClr val="E29AD3"/>
          </a:solidFill>
        </p:spPr>
        <p:txBody>
          <a:bodyPr wrap="square" rtlCol="0">
            <a:spAutoFit/>
          </a:bodyPr>
          <a:lstStyle/>
          <a:p>
            <a:r>
              <a:rPr lang="en-GB" b="1" dirty="0" smtClean="0"/>
              <a:t>Version two:</a:t>
            </a:r>
          </a:p>
          <a:p>
            <a:r>
              <a:rPr lang="en-GB" dirty="0" smtClean="0"/>
              <a:t>Michael has three coins in his pocket. Each coin is worth less than 20p.</a:t>
            </a:r>
          </a:p>
          <a:p>
            <a:r>
              <a:rPr lang="en-GB" dirty="0" smtClean="0"/>
              <a:t>How much money might he have?</a:t>
            </a:r>
          </a:p>
          <a:p>
            <a:endParaRPr lang="en-GB" dirty="0" smtClean="0"/>
          </a:p>
          <a:p>
            <a:r>
              <a:rPr lang="en-GB" dirty="0" smtClean="0"/>
              <a:t>Is there another solution?</a:t>
            </a:r>
          </a:p>
          <a:p>
            <a:r>
              <a:rPr lang="en-GB" dirty="0" smtClean="0"/>
              <a:t>Have you found them all?</a:t>
            </a:r>
          </a:p>
          <a:p>
            <a:r>
              <a:rPr lang="en-GB" dirty="0" smtClean="0"/>
              <a:t>Are you sure?</a:t>
            </a:r>
          </a:p>
          <a:p>
            <a:r>
              <a:rPr lang="en-GB" dirty="0" smtClean="0"/>
              <a:t>Prove it!</a:t>
            </a:r>
            <a:endParaRPr lang="en-GB"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2073" y="4382539"/>
            <a:ext cx="607284" cy="9571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39553" y="1268760"/>
            <a:ext cx="7867222" cy="2031325"/>
          </a:xfrm>
          <a:prstGeom prst="rect">
            <a:avLst/>
          </a:prstGeom>
          <a:solidFill>
            <a:srgbClr val="E29AD3"/>
          </a:solidFill>
        </p:spPr>
        <p:txBody>
          <a:bodyPr wrap="square" rtlCol="0">
            <a:spAutoFit/>
          </a:bodyPr>
          <a:lstStyle/>
          <a:p>
            <a:r>
              <a:rPr lang="en-GB" b="1" dirty="0" smtClean="0"/>
              <a:t>Version one:</a:t>
            </a:r>
          </a:p>
          <a:p>
            <a:r>
              <a:rPr lang="en-GB" dirty="0" smtClean="0"/>
              <a:t>Michael has these three coins in his pocket. How much money does he </a:t>
            </a:r>
          </a:p>
          <a:p>
            <a:r>
              <a:rPr lang="en-GB" dirty="0" smtClean="0"/>
              <a:t>Have?</a:t>
            </a:r>
          </a:p>
          <a:p>
            <a:endParaRPr lang="en-GB" dirty="0"/>
          </a:p>
          <a:p>
            <a:endParaRPr lang="en-GB" dirty="0" smtClean="0"/>
          </a:p>
          <a:p>
            <a:endParaRPr lang="en-GB" dirty="0"/>
          </a:p>
          <a:p>
            <a:endParaRPr lang="en-GB" dirty="0"/>
          </a:p>
        </p:txBody>
      </p:sp>
      <p:pic>
        <p:nvPicPr>
          <p:cNvPr id="10" name="Picture 10" descr="https://sp.yimg.com/ib/th?id=JN.Ww6urRh%2bv2%2baLdPMI3CYaw&amp;pid=15.1&amp;P=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23728" y="2095868"/>
            <a:ext cx="1260140" cy="10081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2" descr="https://sp.yimg.com/ib/th?id=JN.HV0u5qIpC4tKw69qSw%2btng&amp;pid=15.1&amp;P=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63888" y="2391761"/>
            <a:ext cx="524424" cy="52022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4" descr="https://sp.yimg.com/ib/th?id=JN.HMoSrx%2fJAV99IJeKhuG1AQ&amp;pid=15.1&amp;P=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55976" y="2198811"/>
            <a:ext cx="772810" cy="802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809804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Which version…</a:t>
            </a:r>
            <a:endParaRPr lang="en-GB" b="1" dirty="0">
              <a:solidFill>
                <a:srgbClr val="0070C0"/>
              </a:solidFill>
            </a:endParaRPr>
          </a:p>
        </p:txBody>
      </p:sp>
      <p:sp>
        <p:nvSpPr>
          <p:cNvPr id="3" name="Content Placeholder 2"/>
          <p:cNvSpPr>
            <a:spLocks noGrp="1"/>
          </p:cNvSpPr>
          <p:nvPr>
            <p:ph idx="1"/>
          </p:nvPr>
        </p:nvSpPr>
        <p:spPr/>
        <p:txBody>
          <a:bodyPr/>
          <a:lstStyle/>
          <a:p>
            <a:r>
              <a:rPr lang="en-GB" dirty="0" smtClean="0"/>
              <a:t>Involves more problem-solving?</a:t>
            </a:r>
          </a:p>
          <a:p>
            <a:r>
              <a:rPr lang="en-GB" dirty="0" smtClean="0"/>
              <a:t>Makes children think more?</a:t>
            </a:r>
          </a:p>
          <a:p>
            <a:r>
              <a:rPr lang="en-GB" dirty="0" smtClean="0"/>
              <a:t>Require more resilience, persistence?</a:t>
            </a:r>
          </a:p>
          <a:p>
            <a:r>
              <a:rPr lang="en-GB" dirty="0" smtClean="0"/>
              <a:t>Demands more reasoning? </a:t>
            </a:r>
            <a:endParaRPr lang="en-GB" dirty="0"/>
          </a:p>
        </p:txBody>
      </p:sp>
    </p:spTree>
    <p:extLst>
      <p:ext uri="{BB962C8B-B14F-4D97-AF65-F5344CB8AC3E}">
        <p14:creationId xmlns:p14="http://schemas.microsoft.com/office/powerpoint/2010/main" val="64406787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l"/>
            <a:r>
              <a:rPr lang="en-GB" b="1" dirty="0" smtClean="0">
                <a:solidFill>
                  <a:schemeClr val="accent1"/>
                </a:solidFill>
              </a:rPr>
              <a:t>Deepening a problem…</a:t>
            </a:r>
            <a:endParaRPr lang="en-GB" b="1" dirty="0">
              <a:solidFill>
                <a:schemeClr val="accent1"/>
              </a:solidFill>
            </a:endParaRPr>
          </a:p>
        </p:txBody>
      </p:sp>
      <p:sp>
        <p:nvSpPr>
          <p:cNvPr id="5" name="Content Placeholder 4"/>
          <p:cNvSpPr>
            <a:spLocks noGrp="1"/>
          </p:cNvSpPr>
          <p:nvPr>
            <p:ph idx="1"/>
          </p:nvPr>
        </p:nvSpPr>
        <p:spPr/>
        <p:txBody>
          <a:bodyPr/>
          <a:lstStyle/>
          <a:p>
            <a:r>
              <a:rPr lang="en-GB" dirty="0" smtClean="0"/>
              <a:t>Version 1 provides practice with recognising coins and adding coin values but it does not develop pupils’ problem-solving skills. If pupils are given a set of questions like this to solve, they don’t have to think  about how to interpret each one or decide upon the steps to solve it.</a:t>
            </a:r>
          </a:p>
          <a:p>
            <a:r>
              <a:rPr lang="en-GB" dirty="0" smtClean="0"/>
              <a:t>Pupils may also form the false impression that mathematics is repetitive and doesn’t require deep thought.</a:t>
            </a:r>
            <a:endParaRPr lang="en-GB" dirty="0"/>
          </a:p>
        </p:txBody>
      </p:sp>
    </p:spTree>
    <p:extLst>
      <p:ext uri="{BB962C8B-B14F-4D97-AF65-F5344CB8AC3E}">
        <p14:creationId xmlns:p14="http://schemas.microsoft.com/office/powerpoint/2010/main" val="161984335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chemeClr val="accent1"/>
                </a:solidFill>
              </a:rPr>
              <a:t>Deepening a problem…</a:t>
            </a:r>
            <a:endParaRPr lang="en-GB" b="1" dirty="0">
              <a:solidFill>
                <a:schemeClr val="accent1"/>
              </a:solidFill>
            </a:endParaRPr>
          </a:p>
        </p:txBody>
      </p:sp>
      <p:sp>
        <p:nvSpPr>
          <p:cNvPr id="3" name="Content Placeholder 2"/>
          <p:cNvSpPr>
            <a:spLocks noGrp="1"/>
          </p:cNvSpPr>
          <p:nvPr>
            <p:ph idx="1"/>
          </p:nvPr>
        </p:nvSpPr>
        <p:spPr>
          <a:xfrm>
            <a:off x="457200" y="1196752"/>
            <a:ext cx="6030367" cy="4752529"/>
          </a:xfrm>
        </p:spPr>
        <p:txBody>
          <a:bodyPr/>
          <a:lstStyle/>
          <a:p>
            <a:r>
              <a:rPr lang="en-GB" sz="1800" dirty="0" smtClean="0"/>
              <a:t>Version 2 requires the use of deeper problem-solving skills.</a:t>
            </a:r>
          </a:p>
          <a:p>
            <a:r>
              <a:rPr lang="en-GB" sz="1800" dirty="0" smtClean="0"/>
              <a:t>They have to draw upon their knowledge of different coins and think of different combinations based on the criteria stated </a:t>
            </a:r>
          </a:p>
          <a:p>
            <a:r>
              <a:rPr lang="en-GB" sz="1800" dirty="0" smtClean="0"/>
              <a:t>They then have to add coin values together to establish the amount of money he would have each time. </a:t>
            </a:r>
          </a:p>
          <a:p>
            <a:r>
              <a:rPr lang="en-GB" sz="1800" dirty="0" smtClean="0"/>
              <a:t>They are further challenged to prove that they have found all possible combinations.</a:t>
            </a:r>
          </a:p>
          <a:p>
            <a:r>
              <a:rPr lang="en-GB" sz="1800" dirty="0" smtClean="0"/>
              <a:t>This demands systematic working with an expectation of reasoning and proof. </a:t>
            </a:r>
          </a:p>
          <a:p>
            <a:endParaRPr lang="en-GB" dirty="0" smtClean="0"/>
          </a:p>
          <a:p>
            <a:endParaRPr lang="en-GB" dirty="0"/>
          </a:p>
          <a:p>
            <a:endParaRPr lang="en-GB" dirty="0" smtClean="0"/>
          </a:p>
          <a:p>
            <a:endParaRPr lang="en-GB" dirty="0"/>
          </a:p>
        </p:txBody>
      </p:sp>
      <p:pic>
        <p:nvPicPr>
          <p:cNvPr id="4099" name="Picture 3" descr="MC900441902[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93745" y="5445224"/>
            <a:ext cx="100965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Cloud Callout 3"/>
          <p:cNvSpPr/>
          <p:nvPr/>
        </p:nvSpPr>
        <p:spPr>
          <a:xfrm>
            <a:off x="6487567" y="2924944"/>
            <a:ext cx="2656433" cy="1908792"/>
          </a:xfrm>
          <a:prstGeom prst="cloudCallout">
            <a:avLst>
              <a:gd name="adj1" fmla="val -28276"/>
              <a:gd name="adj2" fmla="val 9292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What information have I got and how am I going to use it??? </a:t>
            </a:r>
            <a:endParaRPr lang="en-GB" dirty="0"/>
          </a:p>
        </p:txBody>
      </p:sp>
    </p:spTree>
    <p:extLst>
      <p:ext uri="{BB962C8B-B14F-4D97-AF65-F5344CB8AC3E}">
        <p14:creationId xmlns:p14="http://schemas.microsoft.com/office/powerpoint/2010/main" val="134919686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490" t="21088" r="25000" b="17823"/>
          <a:stretch/>
        </p:blipFill>
        <p:spPr bwMode="auto">
          <a:xfrm>
            <a:off x="179512" y="188640"/>
            <a:ext cx="8704306" cy="5921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2184946"/>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lstStyle/>
          <a:p>
            <a:r>
              <a:rPr lang="en-GB" b="1" dirty="0" smtClean="0">
                <a:solidFill>
                  <a:srgbClr val="0070C0"/>
                </a:solidFill>
              </a:rPr>
              <a:t>Year 1 number facts</a:t>
            </a:r>
            <a:endParaRPr lang="en-GB" b="1" dirty="0">
              <a:solidFill>
                <a:srgbClr val="0070C0"/>
              </a:solidFill>
            </a:endParaRPr>
          </a:p>
        </p:txBody>
      </p:sp>
      <p:pic>
        <p:nvPicPr>
          <p:cNvPr id="4"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24490" t="36504" r="25000" b="21791"/>
          <a:stretch/>
        </p:blipFill>
        <p:spPr bwMode="auto">
          <a:xfrm>
            <a:off x="46523" y="1124744"/>
            <a:ext cx="9147452"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ight Arrow 4"/>
          <p:cNvSpPr/>
          <p:nvPr/>
        </p:nvSpPr>
        <p:spPr>
          <a:xfrm rot="5400000">
            <a:off x="738438" y="4439398"/>
            <a:ext cx="2391116"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ight Arrow 5"/>
          <p:cNvSpPr/>
          <p:nvPr/>
        </p:nvSpPr>
        <p:spPr>
          <a:xfrm rot="5400000">
            <a:off x="4901176" y="492631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ight Arrow 6"/>
          <p:cNvSpPr/>
          <p:nvPr/>
        </p:nvSpPr>
        <p:spPr>
          <a:xfrm rot="5400000">
            <a:off x="5716122" y="4085078"/>
            <a:ext cx="266088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2411760" y="5733256"/>
            <a:ext cx="5328592"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Can pupils can solve problems using number facts (not counting in ones) in the context of money</a:t>
            </a:r>
            <a:endParaRPr lang="en-GB" dirty="0"/>
          </a:p>
        </p:txBody>
      </p:sp>
    </p:spTree>
    <p:extLst>
      <p:ext uri="{BB962C8B-B14F-4D97-AF65-F5344CB8AC3E}">
        <p14:creationId xmlns:p14="http://schemas.microsoft.com/office/powerpoint/2010/main" val="347181134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4566" t="20952" r="24465" b="14286"/>
          <a:stretch/>
        </p:blipFill>
        <p:spPr bwMode="auto">
          <a:xfrm>
            <a:off x="370835" y="332656"/>
            <a:ext cx="8463056" cy="6048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105840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Year 4 Fractions</a:t>
            </a:r>
            <a:endParaRPr lang="en-GB" b="1" dirty="0">
              <a:solidFill>
                <a:srgbClr val="0070C0"/>
              </a:solidFill>
            </a:endParaRPr>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52270" t="20000" r="34643" b="8027"/>
          <a:stretch/>
        </p:blipFill>
        <p:spPr bwMode="auto">
          <a:xfrm>
            <a:off x="3504000" y="1680256"/>
            <a:ext cx="1595535" cy="4935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6361" t="17563" r="42277" b="10165"/>
          <a:stretch/>
        </p:blipFill>
        <p:spPr bwMode="auto">
          <a:xfrm>
            <a:off x="5503307" y="1680256"/>
            <a:ext cx="1385180" cy="4956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869565" y="1302487"/>
            <a:ext cx="864404" cy="369332"/>
          </a:xfrm>
          <a:prstGeom prst="rect">
            <a:avLst/>
          </a:prstGeom>
          <a:noFill/>
        </p:spPr>
        <p:txBody>
          <a:bodyPr wrap="none" rtlCol="0">
            <a:spAutoFit/>
          </a:bodyPr>
          <a:lstStyle/>
          <a:p>
            <a:r>
              <a:rPr lang="en-GB" b="1" dirty="0" smtClean="0"/>
              <a:t>Year 3</a:t>
            </a:r>
            <a:endParaRPr lang="en-GB" b="1" dirty="0"/>
          </a:p>
        </p:txBody>
      </p:sp>
      <p:sp>
        <p:nvSpPr>
          <p:cNvPr id="5" name="TextBox 4"/>
          <p:cNvSpPr txBox="1"/>
          <p:nvPr/>
        </p:nvSpPr>
        <p:spPr>
          <a:xfrm>
            <a:off x="5724128" y="1268760"/>
            <a:ext cx="864404" cy="369332"/>
          </a:xfrm>
          <a:prstGeom prst="rect">
            <a:avLst/>
          </a:prstGeom>
          <a:noFill/>
        </p:spPr>
        <p:txBody>
          <a:bodyPr wrap="none" rtlCol="0">
            <a:spAutoFit/>
          </a:bodyPr>
          <a:lstStyle/>
          <a:p>
            <a:r>
              <a:rPr lang="en-GB" b="1" dirty="0" smtClean="0"/>
              <a:t>Year 4</a:t>
            </a:r>
            <a:endParaRPr lang="en-GB" b="1" dirty="0"/>
          </a:p>
        </p:txBody>
      </p:sp>
      <p:sp>
        <p:nvSpPr>
          <p:cNvPr id="6" name="TextBox 5"/>
          <p:cNvSpPr txBox="1"/>
          <p:nvPr/>
        </p:nvSpPr>
        <p:spPr>
          <a:xfrm>
            <a:off x="323528" y="1916831"/>
            <a:ext cx="3089307" cy="1477328"/>
          </a:xfrm>
          <a:prstGeom prst="rect">
            <a:avLst/>
          </a:prstGeom>
          <a:noFill/>
        </p:spPr>
        <p:txBody>
          <a:bodyPr wrap="none" rtlCol="0">
            <a:spAutoFit/>
          </a:bodyPr>
          <a:lstStyle/>
          <a:p>
            <a:r>
              <a:rPr lang="en-GB" dirty="0" smtClean="0"/>
              <a:t>Domain Links:</a:t>
            </a:r>
          </a:p>
          <a:p>
            <a:pPr marL="285750" indent="-285750">
              <a:buFont typeface="Arial" panose="020B0604020202020204" pitchFamily="34" charset="0"/>
              <a:buChar char="•"/>
            </a:pPr>
            <a:r>
              <a:rPr lang="en-GB" dirty="0" smtClean="0"/>
              <a:t>Number and place value</a:t>
            </a:r>
          </a:p>
          <a:p>
            <a:pPr marL="285750" indent="-285750">
              <a:buFont typeface="Arial" panose="020B0604020202020204" pitchFamily="34" charset="0"/>
              <a:buChar char="•"/>
            </a:pPr>
            <a:r>
              <a:rPr lang="en-GB" dirty="0" smtClean="0"/>
              <a:t>Multiplication and division</a:t>
            </a:r>
          </a:p>
          <a:p>
            <a:pPr marL="285750" indent="-285750">
              <a:buFont typeface="Arial" panose="020B0604020202020204" pitchFamily="34" charset="0"/>
              <a:buChar char="•"/>
            </a:pPr>
            <a:r>
              <a:rPr lang="en-GB" dirty="0" smtClean="0"/>
              <a:t>Measurement</a:t>
            </a:r>
          </a:p>
          <a:p>
            <a:endParaRPr lang="en-GB" dirty="0"/>
          </a:p>
        </p:txBody>
      </p:sp>
      <p:sp>
        <p:nvSpPr>
          <p:cNvPr id="7" name="TextBox 6"/>
          <p:cNvSpPr txBox="1"/>
          <p:nvPr/>
        </p:nvSpPr>
        <p:spPr>
          <a:xfrm>
            <a:off x="1296844" y="4066618"/>
            <a:ext cx="1467068" cy="646331"/>
          </a:xfrm>
          <a:prstGeom prst="rect">
            <a:avLst/>
          </a:prstGeom>
          <a:noFill/>
        </p:spPr>
        <p:txBody>
          <a:bodyPr wrap="none" rtlCol="0">
            <a:spAutoFit/>
          </a:bodyPr>
          <a:lstStyle/>
          <a:p>
            <a:r>
              <a:rPr lang="en-GB" b="1" dirty="0" smtClean="0">
                <a:solidFill>
                  <a:srgbClr val="0070C0"/>
                </a:solidFill>
              </a:rPr>
              <a:t>Key stage 1</a:t>
            </a:r>
          </a:p>
          <a:p>
            <a:endParaRPr lang="en-GB" dirty="0"/>
          </a:p>
        </p:txBody>
      </p:sp>
      <p:sp>
        <p:nvSpPr>
          <p:cNvPr id="11" name="TextBox 10"/>
          <p:cNvSpPr txBox="1"/>
          <p:nvPr/>
        </p:nvSpPr>
        <p:spPr>
          <a:xfrm>
            <a:off x="2957234" y="3881954"/>
            <a:ext cx="514885" cy="769441"/>
          </a:xfrm>
          <a:prstGeom prst="rect">
            <a:avLst/>
          </a:prstGeom>
          <a:noFill/>
        </p:spPr>
        <p:txBody>
          <a:bodyPr wrap="none" rtlCol="0">
            <a:spAutoFit/>
          </a:bodyPr>
          <a:lstStyle/>
          <a:p>
            <a:r>
              <a:rPr lang="en-GB" sz="4400" dirty="0"/>
              <a:t>+</a:t>
            </a:r>
          </a:p>
        </p:txBody>
      </p:sp>
      <p:sp>
        <p:nvSpPr>
          <p:cNvPr id="12" name="TextBox 11"/>
          <p:cNvSpPr txBox="1"/>
          <p:nvPr/>
        </p:nvSpPr>
        <p:spPr>
          <a:xfrm>
            <a:off x="5039662" y="3878151"/>
            <a:ext cx="514885" cy="769441"/>
          </a:xfrm>
          <a:prstGeom prst="rect">
            <a:avLst/>
          </a:prstGeom>
          <a:noFill/>
        </p:spPr>
        <p:txBody>
          <a:bodyPr wrap="none" rtlCol="0">
            <a:spAutoFit/>
          </a:bodyPr>
          <a:lstStyle/>
          <a:p>
            <a:r>
              <a:rPr lang="en-GB" sz="4400" dirty="0"/>
              <a:t>+</a:t>
            </a:r>
          </a:p>
        </p:txBody>
      </p:sp>
    </p:spTree>
    <p:extLst>
      <p:ext uri="{BB962C8B-B14F-4D97-AF65-F5344CB8AC3E}">
        <p14:creationId xmlns:p14="http://schemas.microsoft.com/office/powerpoint/2010/main" val="8286459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6491063" cy="1143000"/>
          </a:xfrm>
        </p:spPr>
        <p:txBody>
          <a:bodyPr/>
          <a:lstStyle/>
          <a:p>
            <a:r>
              <a:rPr lang="en-GB" b="1" dirty="0">
                <a:solidFill>
                  <a:srgbClr val="0070C0"/>
                </a:solidFill>
              </a:rPr>
              <a:t>Guiding principles of </a:t>
            </a:r>
            <a:r>
              <a:rPr lang="en-GB" b="1" dirty="0" smtClean="0">
                <a:solidFill>
                  <a:srgbClr val="0070C0"/>
                </a:solidFill>
              </a:rPr>
              <a:t>an </a:t>
            </a:r>
            <a:r>
              <a:rPr lang="en-GB" b="1" dirty="0">
                <a:solidFill>
                  <a:srgbClr val="0070C0"/>
                </a:solidFill>
              </a:rPr>
              <a:t>assessment model</a:t>
            </a:r>
          </a:p>
        </p:txBody>
      </p:sp>
      <p:sp>
        <p:nvSpPr>
          <p:cNvPr id="3" name="Content Placeholder 2"/>
          <p:cNvSpPr>
            <a:spLocks noGrp="1"/>
          </p:cNvSpPr>
          <p:nvPr>
            <p:ph idx="1"/>
          </p:nvPr>
        </p:nvSpPr>
        <p:spPr>
          <a:xfrm>
            <a:off x="467544" y="1412776"/>
            <a:ext cx="8229600" cy="4608512"/>
          </a:xfrm>
        </p:spPr>
        <p:txBody>
          <a:bodyPr>
            <a:normAutofit fontScale="85000" lnSpcReduction="20000"/>
          </a:bodyPr>
          <a:lstStyle/>
          <a:p>
            <a:r>
              <a:rPr lang="en-GB" dirty="0" smtClean="0"/>
              <a:t>By Milestone 3 children have been taught the curriculum objectives for their year group</a:t>
            </a:r>
          </a:p>
          <a:p>
            <a:endParaRPr lang="en-GB" dirty="0" smtClean="0"/>
          </a:p>
          <a:p>
            <a:pPr marL="0" indent="0">
              <a:buNone/>
            </a:pPr>
            <a:r>
              <a:rPr lang="en-GB" dirty="0" smtClean="0"/>
              <a:t>M3 to the EOY is used to:</a:t>
            </a:r>
          </a:p>
          <a:p>
            <a:r>
              <a:rPr lang="en-GB" dirty="0" smtClean="0"/>
              <a:t>ensure that some children become secure in their granular domain gap analysis</a:t>
            </a:r>
          </a:p>
          <a:p>
            <a:r>
              <a:rPr lang="en-GB" dirty="0" smtClean="0"/>
              <a:t>any areas of relative weakness for the class are secured (especially if they are key to any key progression in that subject e.g. fractions) </a:t>
            </a:r>
          </a:p>
          <a:p>
            <a:r>
              <a:rPr lang="en-GB" dirty="0" smtClean="0"/>
              <a:t>Tasks are designed to stretch individual children and class domains that are already competent, giving greater opportunities to show evidence of how they can apply with resilience their knowledge, understanding and skills independently, accurately  and fluently</a:t>
            </a:r>
            <a:endParaRPr lang="en-GB" dirty="0"/>
          </a:p>
        </p:txBody>
      </p:sp>
    </p:spTree>
    <p:extLst>
      <p:ext uri="{BB962C8B-B14F-4D97-AF65-F5344CB8AC3E}">
        <p14:creationId xmlns:p14="http://schemas.microsoft.com/office/powerpoint/2010/main" val="533868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Year </a:t>
            </a:r>
            <a:r>
              <a:rPr lang="en-GB" b="1" dirty="0">
                <a:solidFill>
                  <a:srgbClr val="0070C0"/>
                </a:solidFill>
              </a:rPr>
              <a:t>4</a:t>
            </a:r>
            <a:r>
              <a:rPr lang="en-GB" b="1" dirty="0" smtClean="0">
                <a:solidFill>
                  <a:srgbClr val="0070C0"/>
                </a:solidFill>
              </a:rPr>
              <a:t> Big ideas</a:t>
            </a:r>
            <a:endParaRPr lang="en-GB" b="1" dirty="0">
              <a:solidFill>
                <a:srgbClr val="0070C0"/>
              </a:solidFill>
            </a:endParaRPr>
          </a:p>
        </p:txBody>
      </p:sp>
      <p:sp>
        <p:nvSpPr>
          <p:cNvPr id="3" name="Content Placeholder 2"/>
          <p:cNvSpPr>
            <a:spLocks noGrp="1"/>
          </p:cNvSpPr>
          <p:nvPr>
            <p:ph idx="1"/>
          </p:nvPr>
        </p:nvSpPr>
        <p:spPr/>
        <p:txBody>
          <a:bodyPr>
            <a:normAutofit fontScale="85000" lnSpcReduction="20000"/>
          </a:bodyPr>
          <a:lstStyle/>
          <a:p>
            <a:r>
              <a:rPr lang="en-GB" dirty="0"/>
              <a:t>Fractions arise from solving problems, where the answer lies between two whole numbers.</a:t>
            </a:r>
          </a:p>
          <a:p>
            <a:r>
              <a:rPr lang="en-GB" dirty="0"/>
              <a:t>Fractions express a relationship between a whole and equal parts of a whole. Children should recognise this and speak in full sentences when answering a question</a:t>
            </a:r>
          </a:p>
          <a:p>
            <a:r>
              <a:rPr lang="en-GB" dirty="0"/>
              <a:t>involving fractions. For example, in response to the question </a:t>
            </a:r>
            <a:r>
              <a:rPr lang="en-GB" i="1" dirty="0"/>
              <a:t>What fraction of the chocolate bar is shaded? </a:t>
            </a:r>
            <a:r>
              <a:rPr lang="en-GB" dirty="0"/>
              <a:t>the pupil might say </a:t>
            </a:r>
            <a:r>
              <a:rPr lang="en-GB" i="1" dirty="0"/>
              <a:t>Two sevenths of the whole chocolate bar </a:t>
            </a:r>
            <a:r>
              <a:rPr lang="en-GB" i="1" dirty="0" smtClean="0"/>
              <a:t>is shaded</a:t>
            </a:r>
            <a:r>
              <a:rPr lang="en-GB" i="1" dirty="0"/>
              <a:t>.</a:t>
            </a:r>
          </a:p>
          <a:p>
            <a:r>
              <a:rPr lang="en-GB" dirty="0"/>
              <a:t>Equivalency in relation to fractions is important. Fractions that look very different in their symbolic notation can mean the same thing</a:t>
            </a:r>
            <a:r>
              <a:rPr lang="en-GB" dirty="0" smtClean="0"/>
              <a:t>.</a:t>
            </a:r>
            <a:endParaRPr lang="en-GB" dirty="0"/>
          </a:p>
        </p:txBody>
      </p:sp>
    </p:spTree>
    <p:extLst>
      <p:ext uri="{BB962C8B-B14F-4D97-AF65-F5344CB8AC3E}">
        <p14:creationId xmlns:p14="http://schemas.microsoft.com/office/powerpoint/2010/main" val="2308340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GB" b="1" dirty="0" smtClean="0">
                <a:solidFill>
                  <a:srgbClr val="0070C0"/>
                </a:solidFill>
              </a:rPr>
              <a:t>NCETM Teaching for Mastery</a:t>
            </a:r>
            <a:endParaRPr lang="en-GB" b="1" dirty="0">
              <a:solidFill>
                <a:srgbClr val="0070C0"/>
              </a:solidFill>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1034" y="1127110"/>
            <a:ext cx="1967558" cy="2826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1600" y="3338689"/>
            <a:ext cx="1896541" cy="2698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49705" y="1170792"/>
            <a:ext cx="1923395" cy="2795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07904" y="3338689"/>
            <a:ext cx="1944046" cy="2751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724128" y="1234898"/>
            <a:ext cx="1808838" cy="26670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00192" y="3306347"/>
            <a:ext cx="1872020" cy="27212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2850562" y="6268670"/>
            <a:ext cx="4544899" cy="646331"/>
          </a:xfrm>
          <a:prstGeom prst="rect">
            <a:avLst/>
          </a:prstGeom>
          <a:noFill/>
        </p:spPr>
        <p:txBody>
          <a:bodyPr wrap="none" rtlCol="0">
            <a:spAutoFit/>
          </a:bodyPr>
          <a:lstStyle/>
          <a:p>
            <a:r>
              <a:rPr lang="en-GB" dirty="0">
                <a:hlinkClick r:id="rId9"/>
              </a:rPr>
              <a:t>https://</a:t>
            </a:r>
            <a:r>
              <a:rPr lang="en-GB" dirty="0" smtClean="0">
                <a:hlinkClick r:id="rId9"/>
              </a:rPr>
              <a:t>www.ncetm.org.uk/resources/46689</a:t>
            </a:r>
            <a:endParaRPr lang="en-GB" dirty="0" smtClean="0"/>
          </a:p>
          <a:p>
            <a:endParaRPr lang="en-GB" dirty="0"/>
          </a:p>
        </p:txBody>
      </p:sp>
    </p:spTree>
    <p:extLst>
      <p:ext uri="{BB962C8B-B14F-4D97-AF65-F5344CB8AC3E}">
        <p14:creationId xmlns:p14="http://schemas.microsoft.com/office/powerpoint/2010/main" val="3068357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634082"/>
          </a:xfrm>
        </p:spPr>
        <p:txBody>
          <a:bodyPr/>
          <a:lstStyle/>
          <a:p>
            <a:r>
              <a:rPr lang="en-GB" sz="2000" b="1" dirty="0" smtClean="0">
                <a:solidFill>
                  <a:srgbClr val="0070C0"/>
                </a:solidFill>
              </a:rPr>
              <a:t>Key NCETM Mastery Tasks from Year 3 booklet</a:t>
            </a:r>
            <a:endParaRPr lang="en-GB" sz="2000" b="1" dirty="0">
              <a:solidFill>
                <a:srgbClr val="0070C0"/>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941725"/>
            <a:ext cx="4245871" cy="1186068"/>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819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560" y="2313789"/>
            <a:ext cx="3460998" cy="1665198"/>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819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16016" y="1052736"/>
            <a:ext cx="3919141" cy="742006"/>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8197"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3528" y="4182108"/>
            <a:ext cx="3244348" cy="1335123"/>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8198"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1800" y="5805264"/>
            <a:ext cx="3086417" cy="820031"/>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8199"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76056" y="1916832"/>
            <a:ext cx="2958776" cy="1843594"/>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8200"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211960" y="3919699"/>
            <a:ext cx="3614001" cy="1713229"/>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963594297"/>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Year 3</a:t>
            </a:r>
            <a:endParaRPr lang="en-GB" b="1" dirty="0">
              <a:solidFill>
                <a:srgbClr val="0070C0"/>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4" y="1484784"/>
            <a:ext cx="5472608" cy="3221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467544" y="4301376"/>
            <a:ext cx="7920879" cy="830997"/>
          </a:xfrm>
          <a:prstGeom prst="rect">
            <a:avLst/>
          </a:prstGeom>
          <a:noFill/>
        </p:spPr>
        <p:txBody>
          <a:bodyPr wrap="square" rtlCol="0">
            <a:spAutoFit/>
          </a:bodyPr>
          <a:lstStyle/>
          <a:p>
            <a:r>
              <a:rPr lang="en-GB" sz="2400" b="1" dirty="0" smtClean="0">
                <a:solidFill>
                  <a:srgbClr val="0070C0"/>
                </a:solidFill>
              </a:rPr>
              <a:t>What do you expect all </a:t>
            </a:r>
            <a:r>
              <a:rPr lang="en-GB" sz="2400" b="1" dirty="0">
                <a:solidFill>
                  <a:srgbClr val="0070C0"/>
                </a:solidFill>
              </a:rPr>
              <a:t>Y3/4 </a:t>
            </a:r>
            <a:r>
              <a:rPr lang="en-GB" sz="2400" b="1" dirty="0" smtClean="0">
                <a:solidFill>
                  <a:srgbClr val="0070C0"/>
                </a:solidFill>
              </a:rPr>
              <a:t>pupils need to be able to say, write and draw in response to this?</a:t>
            </a:r>
            <a:endParaRPr lang="en-GB" sz="2400" b="1" dirty="0">
              <a:solidFill>
                <a:srgbClr val="0070C0"/>
              </a:solidFill>
            </a:endParaRPr>
          </a:p>
        </p:txBody>
      </p:sp>
    </p:spTree>
    <p:extLst>
      <p:ext uri="{BB962C8B-B14F-4D97-AF65-F5344CB8AC3E}">
        <p14:creationId xmlns:p14="http://schemas.microsoft.com/office/powerpoint/2010/main" val="34449567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06090"/>
          </a:xfrm>
        </p:spPr>
        <p:txBody>
          <a:bodyPr/>
          <a:lstStyle/>
          <a:p>
            <a:r>
              <a:rPr lang="en-GB" sz="2000" b="1" dirty="0" smtClean="0">
                <a:solidFill>
                  <a:srgbClr val="0070C0"/>
                </a:solidFill>
              </a:rPr>
              <a:t>Key NCETM Mastery Tasks from Y4 booklet</a:t>
            </a:r>
            <a:endParaRPr lang="en-GB" sz="2000" b="1" dirty="0">
              <a:solidFill>
                <a:srgbClr val="0070C0"/>
              </a:solidFill>
            </a:endParaRPr>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256" y="2238018"/>
            <a:ext cx="4359771" cy="1158250"/>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905963"/>
            <a:ext cx="3233192" cy="1194351"/>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7704" y="884868"/>
            <a:ext cx="3543871" cy="1818118"/>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22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967" y="2817143"/>
            <a:ext cx="3521937" cy="1956038"/>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222"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2826" y="5046621"/>
            <a:ext cx="4176464" cy="319552"/>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223"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6930" y="5589240"/>
            <a:ext cx="4476924" cy="1035657"/>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224"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039737" y="3573016"/>
            <a:ext cx="4407222" cy="1297682"/>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pic>
        <p:nvPicPr>
          <p:cNvPr id="9225"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96136" y="4581128"/>
            <a:ext cx="1634262" cy="1818301"/>
          </a:xfrm>
          <a:prstGeom prst="rect">
            <a:avLst/>
          </a:prstGeom>
          <a:noFill/>
          <a:ln w="28575">
            <a:solidFill>
              <a:schemeClr val="tx2">
                <a:lumMod val="60000"/>
                <a:lumOff val="40000"/>
              </a:schemeClr>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9345372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6563071" cy="706090"/>
          </a:xfrm>
        </p:spPr>
        <p:txBody>
          <a:bodyPr/>
          <a:lstStyle/>
          <a:p>
            <a:pPr algn="l"/>
            <a:r>
              <a:rPr lang="en-GB" sz="2000" b="1" dirty="0">
                <a:solidFill>
                  <a:srgbClr val="0070C0"/>
                </a:solidFill>
              </a:rPr>
              <a:t>Year </a:t>
            </a:r>
            <a:r>
              <a:rPr lang="en-GB" sz="2000" b="1" dirty="0" smtClean="0">
                <a:solidFill>
                  <a:srgbClr val="0070C0"/>
                </a:solidFill>
              </a:rPr>
              <a:t>4: </a:t>
            </a:r>
            <a:r>
              <a:rPr lang="en-GB" sz="2000" b="1" dirty="0">
                <a:solidFill>
                  <a:srgbClr val="0070C0"/>
                </a:solidFill>
              </a:rPr>
              <a:t>counting…</a:t>
            </a:r>
            <a:br>
              <a:rPr lang="en-GB" sz="2000" b="1" dirty="0">
                <a:solidFill>
                  <a:srgbClr val="0070C0"/>
                </a:solidFill>
              </a:rPr>
            </a:br>
            <a:r>
              <a:rPr lang="en-GB" sz="2000" b="1" dirty="0">
                <a:solidFill>
                  <a:srgbClr val="0070C0"/>
                </a:solidFill>
              </a:rPr>
              <a:t>fractions as numbers/ fraction strips/ number lines</a:t>
            </a:r>
            <a:endParaRPr lang="en-GB" sz="2000" dirty="0"/>
          </a:p>
        </p:txBody>
      </p:sp>
      <p:pic>
        <p:nvPicPr>
          <p:cNvPr id="2457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096" y="1213127"/>
            <a:ext cx="2982164" cy="1512168"/>
          </a:xfrm>
          <a:prstGeom prst="rect">
            <a:avLst/>
          </a:prstGeom>
          <a:noFill/>
          <a:ln w="28575">
            <a:solidFill>
              <a:srgbClr val="92D050"/>
            </a:solidFill>
            <a:miter lim="800000"/>
            <a:headEnd/>
            <a:tailEnd/>
          </a:ln>
          <a:extLst>
            <a:ext uri="{909E8E84-426E-40DD-AFC4-6F175D3DCCD1}">
              <a14:hiddenFill xmlns:a14="http://schemas.microsoft.com/office/drawing/2010/main">
                <a:solidFill>
                  <a:schemeClr val="accent1"/>
                </a:solidFill>
              </a14:hiddenFill>
            </a:ext>
          </a:extLst>
        </p:spPr>
      </p:pic>
      <p:pic>
        <p:nvPicPr>
          <p:cNvPr id="2457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88905" y="1101024"/>
            <a:ext cx="2581845" cy="1656184"/>
          </a:xfrm>
          <a:prstGeom prst="rect">
            <a:avLst/>
          </a:prstGeom>
          <a:noFill/>
          <a:ln w="38100">
            <a:solidFill>
              <a:srgbClr val="00B0F0"/>
            </a:solidFill>
            <a:miter lim="800000"/>
            <a:headEnd/>
            <a:tailEnd/>
          </a:ln>
          <a:extLst>
            <a:ext uri="{909E8E84-426E-40DD-AFC4-6F175D3DCCD1}">
              <a14:hiddenFill xmlns:a14="http://schemas.microsoft.com/office/drawing/2010/main">
                <a:solidFill>
                  <a:schemeClr val="accent1"/>
                </a:solidFill>
              </a14:hiddenFill>
            </a:ext>
          </a:extLst>
        </p:spPr>
      </p:pic>
      <p:pic>
        <p:nvPicPr>
          <p:cNvPr id="2458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176" y="1213127"/>
            <a:ext cx="2778029" cy="11039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1"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5536" y="2996952"/>
            <a:ext cx="8136904" cy="3129151"/>
          </a:xfrm>
          <a:prstGeom prst="rect">
            <a:avLst/>
          </a:prstGeom>
          <a:noFill/>
          <a:ln w="38100">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59795241"/>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274638"/>
            <a:ext cx="6131024" cy="778098"/>
          </a:xfrm>
        </p:spPr>
        <p:txBody>
          <a:bodyPr/>
          <a:lstStyle/>
          <a:p>
            <a:pPr algn="l"/>
            <a:r>
              <a:rPr lang="en-GB" sz="2000" b="1" dirty="0" smtClean="0">
                <a:solidFill>
                  <a:srgbClr val="0070C0"/>
                </a:solidFill>
              </a:rPr>
              <a:t>Y4: decimal representations of tenths and hundredths</a:t>
            </a:r>
            <a:endParaRPr lang="en-GB" sz="2000" b="1" dirty="0">
              <a:solidFill>
                <a:srgbClr val="0070C0"/>
              </a:solidFill>
            </a:endParaRPr>
          </a:p>
        </p:txBody>
      </p:sp>
      <p:sp>
        <p:nvSpPr>
          <p:cNvPr id="3" name="TextBox 2"/>
          <p:cNvSpPr txBox="1"/>
          <p:nvPr/>
        </p:nvSpPr>
        <p:spPr>
          <a:xfrm>
            <a:off x="323529" y="1293610"/>
            <a:ext cx="8568952" cy="923330"/>
          </a:xfrm>
          <a:prstGeom prst="rect">
            <a:avLst/>
          </a:prstGeom>
          <a:noFill/>
        </p:spPr>
        <p:txBody>
          <a:bodyPr wrap="square" rtlCol="0">
            <a:spAutoFit/>
          </a:bodyPr>
          <a:lstStyle/>
          <a:p>
            <a:r>
              <a:rPr lang="en-GB" dirty="0" smtClean="0"/>
              <a:t>In year 3 pupils learn that division can be used to create a fraction </a:t>
            </a:r>
            <a:r>
              <a:rPr lang="en-GB" dirty="0" err="1" smtClean="0"/>
              <a:t>eg</a:t>
            </a:r>
            <a:r>
              <a:rPr lang="en-GB" dirty="0" smtClean="0"/>
              <a:t>  1÷10 = 1/10. So in the same way a fraction can be converted to a decimal using a place value grid showing decimal place value columns (or a calculator)</a:t>
            </a:r>
            <a:endParaRPr lang="en-GB" dirty="0"/>
          </a:p>
        </p:txBody>
      </p:sp>
      <p:pic>
        <p:nvPicPr>
          <p:cNvPr id="276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560" y="2216129"/>
            <a:ext cx="3954389" cy="17151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11559" y="4149080"/>
            <a:ext cx="7571303" cy="369332"/>
          </a:xfrm>
          <a:prstGeom prst="rect">
            <a:avLst/>
          </a:prstGeom>
          <a:noFill/>
        </p:spPr>
        <p:txBody>
          <a:bodyPr wrap="none" rtlCol="0">
            <a:spAutoFit/>
          </a:bodyPr>
          <a:lstStyle/>
          <a:p>
            <a:r>
              <a:rPr lang="en-GB" dirty="0" smtClean="0"/>
              <a:t>Another important image is a blank 100 square or </a:t>
            </a:r>
            <a:r>
              <a:rPr lang="en-GB" dirty="0" err="1" smtClean="0"/>
              <a:t>dienes</a:t>
            </a:r>
            <a:r>
              <a:rPr lang="en-GB" dirty="0" smtClean="0"/>
              <a:t> base 10 blocks</a:t>
            </a:r>
            <a:endParaRPr lang="en-GB" dirty="0"/>
          </a:p>
        </p:txBody>
      </p:sp>
      <p:pic>
        <p:nvPicPr>
          <p:cNvPr id="276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88754" y="4653136"/>
            <a:ext cx="2073376" cy="2060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76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88024" y="4674773"/>
            <a:ext cx="2090500" cy="2060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99220206"/>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6912768" cy="634082"/>
          </a:xfrm>
        </p:spPr>
        <p:txBody>
          <a:bodyPr/>
          <a:lstStyle/>
          <a:p>
            <a:pPr algn="l"/>
            <a:r>
              <a:rPr lang="en-GB" sz="2400" b="1" dirty="0" smtClean="0">
                <a:solidFill>
                  <a:srgbClr val="0070C0"/>
                </a:solidFill>
              </a:rPr>
              <a:t>Y4: Developing understanding of equivalence</a:t>
            </a:r>
            <a:endParaRPr lang="en-GB" sz="2400" b="1" dirty="0">
              <a:solidFill>
                <a:srgbClr val="0070C0"/>
              </a:solidFill>
            </a:endParaRPr>
          </a:p>
        </p:txBody>
      </p:sp>
      <p:pic>
        <p:nvPicPr>
          <p:cNvPr id="286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774" y="1124744"/>
            <a:ext cx="4537098" cy="3512189"/>
          </a:xfrm>
          <a:prstGeom prst="rect">
            <a:avLst/>
          </a:prstGeom>
          <a:noFill/>
          <a:ln w="28575">
            <a:solidFill>
              <a:srgbClr val="0070C0"/>
            </a:solidFill>
            <a:miter lim="800000"/>
            <a:headEnd/>
            <a:tailEnd/>
          </a:ln>
          <a:extLst>
            <a:ext uri="{909E8E84-426E-40DD-AFC4-6F175D3DCCD1}">
              <a14:hiddenFill xmlns:a14="http://schemas.microsoft.com/office/drawing/2010/main">
                <a:solidFill>
                  <a:schemeClr val="accent1"/>
                </a:solidFill>
              </a14:hiddenFill>
            </a:ext>
          </a:extLst>
        </p:spPr>
      </p:pic>
      <p:pic>
        <p:nvPicPr>
          <p:cNvPr id="2867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32041" y="2132856"/>
            <a:ext cx="4054372" cy="16803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8676"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27784" y="4864833"/>
            <a:ext cx="5014888" cy="1797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9556733"/>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MCj040805000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404664"/>
            <a:ext cx="2454209" cy="2130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683568" y="2636912"/>
            <a:ext cx="7344816" cy="2031325"/>
          </a:xfrm>
          <a:prstGeom prst="rect">
            <a:avLst/>
          </a:prstGeom>
          <a:ln w="57150">
            <a:solidFill>
              <a:schemeClr val="accent3">
                <a:lumMod val="75000"/>
              </a:schemeClr>
            </a:solidFill>
          </a:ln>
        </p:spPr>
        <p:txBody>
          <a:bodyPr wrap="square">
            <a:spAutoFit/>
          </a:bodyPr>
          <a:lstStyle/>
          <a:p>
            <a:r>
              <a:rPr lang="en-GB" dirty="0"/>
              <a:t>On a camping holiday, </a:t>
            </a:r>
            <a:r>
              <a:rPr lang="en-GB" b="1" dirty="0">
                <a:solidFill>
                  <a:srgbClr val="0070C0"/>
                </a:solidFill>
              </a:rPr>
              <a:t>5</a:t>
            </a:r>
            <a:r>
              <a:rPr lang="en-GB" dirty="0" smtClean="0"/>
              <a:t> </a:t>
            </a:r>
            <a:r>
              <a:rPr lang="en-GB" dirty="0"/>
              <a:t>people want sausages for breakfast on the last day.  There are </a:t>
            </a:r>
            <a:r>
              <a:rPr lang="en-GB" b="1" dirty="0">
                <a:solidFill>
                  <a:srgbClr val="0070C0"/>
                </a:solidFill>
              </a:rPr>
              <a:t>5</a:t>
            </a:r>
            <a:r>
              <a:rPr lang="en-GB" b="1" dirty="0" smtClean="0">
                <a:solidFill>
                  <a:srgbClr val="0070C0"/>
                </a:solidFill>
              </a:rPr>
              <a:t> (6, 10, 17) </a:t>
            </a:r>
            <a:r>
              <a:rPr lang="en-GB" dirty="0" smtClean="0"/>
              <a:t> </a:t>
            </a:r>
            <a:r>
              <a:rPr lang="en-GB" dirty="0"/>
              <a:t>sausages left.  </a:t>
            </a:r>
          </a:p>
          <a:p>
            <a:r>
              <a:rPr lang="en-GB" dirty="0"/>
              <a:t> </a:t>
            </a:r>
          </a:p>
          <a:p>
            <a:r>
              <a:rPr lang="en-GB" dirty="0"/>
              <a:t>How can they be divided equally between the </a:t>
            </a:r>
            <a:r>
              <a:rPr lang="en-GB" b="1" dirty="0" smtClean="0">
                <a:solidFill>
                  <a:srgbClr val="0070C0"/>
                </a:solidFill>
              </a:rPr>
              <a:t>5</a:t>
            </a:r>
            <a:r>
              <a:rPr lang="en-GB" dirty="0" smtClean="0"/>
              <a:t> people </a:t>
            </a:r>
            <a:r>
              <a:rPr lang="en-GB" dirty="0"/>
              <a:t>with the least number of cuts?  </a:t>
            </a:r>
          </a:p>
          <a:p>
            <a:r>
              <a:rPr lang="en-GB" dirty="0"/>
              <a:t> </a:t>
            </a:r>
          </a:p>
          <a:p>
            <a:r>
              <a:rPr lang="en-GB" dirty="0"/>
              <a:t>How much does each person get?</a:t>
            </a:r>
          </a:p>
        </p:txBody>
      </p:sp>
      <p:sp>
        <p:nvSpPr>
          <p:cNvPr id="4" name="TextBox 3"/>
          <p:cNvSpPr txBox="1"/>
          <p:nvPr/>
        </p:nvSpPr>
        <p:spPr>
          <a:xfrm>
            <a:off x="460978" y="4869160"/>
            <a:ext cx="7567406" cy="923330"/>
          </a:xfrm>
          <a:prstGeom prst="rect">
            <a:avLst/>
          </a:prstGeom>
          <a:noFill/>
        </p:spPr>
        <p:txBody>
          <a:bodyPr wrap="square" rtlCol="0">
            <a:spAutoFit/>
          </a:bodyPr>
          <a:lstStyle/>
          <a:p>
            <a:r>
              <a:rPr lang="en-GB" b="1" dirty="0" smtClean="0">
                <a:solidFill>
                  <a:srgbClr val="0070C0"/>
                </a:solidFill>
              </a:rPr>
              <a:t>Children will need repeats of this type of problem to become confident in their solutions, able to use a range of diagrams and start noticing and using  links with multiplication and division facts</a:t>
            </a:r>
            <a:endParaRPr lang="en-GB" b="1" dirty="0">
              <a:solidFill>
                <a:srgbClr val="0070C0"/>
              </a:solidFill>
            </a:endParaRPr>
          </a:p>
        </p:txBody>
      </p:sp>
    </p:spTree>
    <p:extLst>
      <p:ext uri="{BB962C8B-B14F-4D97-AF65-F5344CB8AC3E}">
        <p14:creationId xmlns:p14="http://schemas.microsoft.com/office/powerpoint/2010/main" val="3067330336"/>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Pizza Party Problem</a:t>
            </a:r>
            <a:endParaRPr lang="en-GB" b="1" dirty="0">
              <a:solidFill>
                <a:srgbClr val="0070C0"/>
              </a:solidFill>
            </a:endParaRPr>
          </a:p>
        </p:txBody>
      </p:sp>
      <p:sp>
        <p:nvSpPr>
          <p:cNvPr id="3" name="Content Placeholder 2"/>
          <p:cNvSpPr>
            <a:spLocks noGrp="1"/>
          </p:cNvSpPr>
          <p:nvPr>
            <p:ph idx="1"/>
          </p:nvPr>
        </p:nvSpPr>
        <p:spPr>
          <a:xfrm>
            <a:off x="323528" y="1340768"/>
            <a:ext cx="8229600" cy="4349080"/>
          </a:xfrm>
        </p:spPr>
        <p:txBody>
          <a:bodyPr>
            <a:normAutofit/>
          </a:bodyPr>
          <a:lstStyle/>
          <a:p>
            <a:pPr marL="0" indent="0">
              <a:buNone/>
            </a:pPr>
            <a:r>
              <a:rPr lang="en-GB" sz="1800" dirty="0" smtClean="0"/>
              <a:t>Twins Lucy and Josh are having a birthday party with their friends. </a:t>
            </a:r>
          </a:p>
          <a:p>
            <a:pPr marL="0" indent="0">
              <a:buNone/>
            </a:pPr>
            <a:r>
              <a:rPr lang="en-GB" sz="1800" dirty="0" smtClean="0"/>
              <a:t>Lucy has 11 friends round her table and Josh has 7 friends round his table.</a:t>
            </a:r>
          </a:p>
          <a:p>
            <a:pPr marL="0" indent="0">
              <a:buNone/>
            </a:pPr>
            <a:r>
              <a:rPr lang="en-GB" sz="1800" dirty="0" smtClean="0"/>
              <a:t>The pizzas were too big for one each so their dad ordered nine pizzas for the girls’ table and six pizzas for the boys’ table. The children on each table </a:t>
            </a:r>
            <a:r>
              <a:rPr lang="en-GB" sz="1800" dirty="0"/>
              <a:t>s</a:t>
            </a:r>
            <a:r>
              <a:rPr lang="en-GB" sz="1800" dirty="0" smtClean="0"/>
              <a:t>hared the pizzas fairly.</a:t>
            </a:r>
          </a:p>
          <a:p>
            <a:pPr marL="0" indent="0">
              <a:buNone/>
            </a:pPr>
            <a:r>
              <a:rPr lang="en-GB" sz="1800" dirty="0" smtClean="0"/>
              <a:t>On their way home Lucy and Josh discussed how much pizza they each got to eat. Lucy said they eat more because they had more pizzas on their table. Josh though he had more because there were not as many people sitting at his table.</a:t>
            </a:r>
          </a:p>
          <a:p>
            <a:pPr marL="0" indent="0">
              <a:buNone/>
            </a:pPr>
            <a:endParaRPr lang="en-GB" sz="1800" dirty="0"/>
          </a:p>
          <a:p>
            <a:pPr marL="0" indent="0">
              <a:buNone/>
            </a:pPr>
            <a:r>
              <a:rPr lang="en-GB" sz="1800" dirty="0" smtClean="0">
                <a:solidFill>
                  <a:srgbClr val="0070C0"/>
                </a:solidFill>
              </a:rPr>
              <a:t>What do you think? Did the girls or the boys have more to eat?</a:t>
            </a:r>
            <a:endParaRPr lang="en-GB" sz="1800" dirty="0">
              <a:solidFill>
                <a:srgbClr val="0070C0"/>
              </a:solidFill>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773895"/>
            <a:ext cx="1798320" cy="169164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92080" y="4869160"/>
            <a:ext cx="1872105" cy="1249630"/>
          </a:xfrm>
          <a:prstGeom prst="rect">
            <a:avLst/>
          </a:prstGeom>
        </p:spPr>
      </p:pic>
    </p:spTree>
    <p:extLst>
      <p:ext uri="{BB962C8B-B14F-4D97-AF65-F5344CB8AC3E}">
        <p14:creationId xmlns:p14="http://schemas.microsoft.com/office/powerpoint/2010/main" val="11994087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5" name="Group 4"/>
          <p:cNvGrpSpPr/>
          <p:nvPr/>
        </p:nvGrpSpPr>
        <p:grpSpPr>
          <a:xfrm>
            <a:off x="196980" y="964199"/>
            <a:ext cx="7850218" cy="2962186"/>
            <a:chOff x="695397" y="717783"/>
            <a:chExt cx="10879563" cy="5047930"/>
          </a:xfrm>
        </p:grpSpPr>
        <p:sp>
          <p:nvSpPr>
            <p:cNvPr id="9" name="Right Triangle 8"/>
            <p:cNvSpPr/>
            <p:nvPr/>
          </p:nvSpPr>
          <p:spPr>
            <a:xfrm>
              <a:off x="1461957" y="941558"/>
              <a:ext cx="9204889" cy="4734068"/>
            </a:xfrm>
            <a:prstGeom prst="rtTriangle">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 name="Group 9"/>
            <p:cNvGrpSpPr/>
            <p:nvPr/>
          </p:nvGrpSpPr>
          <p:grpSpPr>
            <a:xfrm>
              <a:off x="695397" y="717783"/>
              <a:ext cx="10879563" cy="5047930"/>
              <a:chOff x="695397" y="717783"/>
              <a:chExt cx="10879563" cy="5047930"/>
            </a:xfrm>
          </p:grpSpPr>
          <p:cxnSp>
            <p:nvCxnSpPr>
              <p:cNvPr id="11" name="Straight Arrow Connector 10"/>
              <p:cNvCxnSpPr/>
              <p:nvPr/>
            </p:nvCxnSpPr>
            <p:spPr>
              <a:xfrm flipV="1">
                <a:off x="1288237" y="717783"/>
                <a:ext cx="71128" cy="504793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282390" y="5763154"/>
                <a:ext cx="10292570" cy="0"/>
              </a:xfrm>
              <a:prstGeom prst="straightConnector1">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6200000">
                <a:off x="-1435812" y="2985243"/>
                <a:ext cx="4909118" cy="646700"/>
              </a:xfrm>
              <a:prstGeom prst="rect">
                <a:avLst/>
              </a:prstGeom>
              <a:noFill/>
            </p:spPr>
            <p:txBody>
              <a:bodyPr wrap="square" rtlCol="0">
                <a:spAutoFit/>
              </a:bodyPr>
              <a:lstStyle/>
              <a:p>
                <a:r>
                  <a:rPr lang="en-GB" sz="2400" b="1" dirty="0" smtClean="0">
                    <a:solidFill>
                      <a:srgbClr val="FF0000"/>
                    </a:solidFill>
                  </a:rPr>
                  <a:t>Level of Support</a:t>
                </a:r>
                <a:endParaRPr lang="en-GB" sz="2400" b="1" dirty="0">
                  <a:solidFill>
                    <a:srgbClr val="FF0000"/>
                  </a:solidFill>
                </a:endParaRPr>
              </a:p>
            </p:txBody>
          </p:sp>
        </p:grpSp>
      </p:grpSp>
      <p:grpSp>
        <p:nvGrpSpPr>
          <p:cNvPr id="20" name="Group 19"/>
          <p:cNvGrpSpPr/>
          <p:nvPr/>
        </p:nvGrpSpPr>
        <p:grpSpPr>
          <a:xfrm>
            <a:off x="557864" y="627233"/>
            <a:ext cx="3942127" cy="673932"/>
            <a:chOff x="712473" y="1119969"/>
            <a:chExt cx="3942127" cy="673932"/>
          </a:xfrm>
        </p:grpSpPr>
        <p:sp>
          <p:nvSpPr>
            <p:cNvPr id="2" name="TextBox 1"/>
            <p:cNvSpPr txBox="1"/>
            <p:nvPr/>
          </p:nvSpPr>
          <p:spPr>
            <a:xfrm>
              <a:off x="712473" y="1424569"/>
              <a:ext cx="2020905" cy="369332"/>
            </a:xfrm>
            <a:prstGeom prst="rect">
              <a:avLst/>
            </a:prstGeom>
            <a:solidFill>
              <a:srgbClr val="0066FF"/>
            </a:solidFill>
          </p:spPr>
          <p:txBody>
            <a:bodyPr wrap="square" rtlCol="0">
              <a:spAutoFit/>
            </a:bodyPr>
            <a:lstStyle/>
            <a:p>
              <a:pPr algn="ctr"/>
              <a:r>
                <a:rPr lang="en-GB" dirty="0" smtClean="0">
                  <a:solidFill>
                    <a:schemeClr val="bg1"/>
                  </a:solidFill>
                </a:rPr>
                <a:t>Teacher instructs</a:t>
              </a:r>
              <a:endParaRPr lang="en-US" dirty="0">
                <a:solidFill>
                  <a:schemeClr val="bg1"/>
                </a:solidFill>
              </a:endParaRPr>
            </a:p>
          </p:txBody>
        </p:sp>
        <p:sp>
          <p:nvSpPr>
            <p:cNvPr id="3" name="TextBox 2"/>
            <p:cNvSpPr txBox="1"/>
            <p:nvPr/>
          </p:nvSpPr>
          <p:spPr>
            <a:xfrm>
              <a:off x="1943707" y="1119969"/>
              <a:ext cx="2710893" cy="369332"/>
            </a:xfrm>
            <a:prstGeom prst="rect">
              <a:avLst/>
            </a:prstGeom>
            <a:solidFill>
              <a:srgbClr val="66FF99"/>
            </a:solidFill>
          </p:spPr>
          <p:txBody>
            <a:bodyPr wrap="square" rtlCol="0">
              <a:spAutoFit/>
            </a:bodyPr>
            <a:lstStyle/>
            <a:p>
              <a:pPr algn="ctr"/>
              <a:r>
                <a:rPr lang="en-GB" dirty="0" smtClean="0"/>
                <a:t>Learners are dependent</a:t>
              </a:r>
              <a:endParaRPr lang="en-US" dirty="0"/>
            </a:p>
          </p:txBody>
        </p:sp>
      </p:grpSp>
      <p:grpSp>
        <p:nvGrpSpPr>
          <p:cNvPr id="21" name="Group 20"/>
          <p:cNvGrpSpPr/>
          <p:nvPr/>
        </p:nvGrpSpPr>
        <p:grpSpPr>
          <a:xfrm>
            <a:off x="2381703" y="1408898"/>
            <a:ext cx="3972044" cy="649277"/>
            <a:chOff x="2156809" y="1802708"/>
            <a:chExt cx="3972044" cy="649277"/>
          </a:xfrm>
        </p:grpSpPr>
        <p:sp>
          <p:nvSpPr>
            <p:cNvPr id="14" name="TextBox 13"/>
            <p:cNvSpPr txBox="1"/>
            <p:nvPr/>
          </p:nvSpPr>
          <p:spPr>
            <a:xfrm>
              <a:off x="2156809" y="2082653"/>
              <a:ext cx="2020905" cy="369332"/>
            </a:xfrm>
            <a:prstGeom prst="rect">
              <a:avLst/>
            </a:prstGeom>
            <a:solidFill>
              <a:srgbClr val="0066FF"/>
            </a:solidFill>
          </p:spPr>
          <p:txBody>
            <a:bodyPr wrap="square" rtlCol="0">
              <a:spAutoFit/>
            </a:bodyPr>
            <a:lstStyle/>
            <a:p>
              <a:pPr algn="ctr"/>
              <a:r>
                <a:rPr lang="en-GB" dirty="0">
                  <a:solidFill>
                    <a:schemeClr val="bg1"/>
                  </a:solidFill>
                </a:rPr>
                <a:t>Teacher guides</a:t>
              </a:r>
              <a:endParaRPr lang="en-US" dirty="0">
                <a:solidFill>
                  <a:schemeClr val="bg1"/>
                </a:solidFill>
              </a:endParaRPr>
            </a:p>
          </p:txBody>
        </p:sp>
        <p:sp>
          <p:nvSpPr>
            <p:cNvPr id="17" name="TextBox 16"/>
            <p:cNvSpPr txBox="1"/>
            <p:nvPr/>
          </p:nvSpPr>
          <p:spPr>
            <a:xfrm>
              <a:off x="3275856" y="1802708"/>
              <a:ext cx="2852997" cy="369332"/>
            </a:xfrm>
            <a:prstGeom prst="rect">
              <a:avLst/>
            </a:prstGeom>
            <a:solidFill>
              <a:srgbClr val="66FF99"/>
            </a:solidFill>
          </p:spPr>
          <p:txBody>
            <a:bodyPr wrap="square" rtlCol="0">
              <a:spAutoFit/>
            </a:bodyPr>
            <a:lstStyle/>
            <a:p>
              <a:pPr algn="ctr"/>
              <a:r>
                <a:rPr lang="en-GB" dirty="0" smtClean="0"/>
                <a:t>Learners are responsible</a:t>
              </a:r>
              <a:endParaRPr lang="en-US" dirty="0"/>
            </a:p>
          </p:txBody>
        </p:sp>
      </p:grpSp>
      <p:grpSp>
        <p:nvGrpSpPr>
          <p:cNvPr id="22" name="Group 21"/>
          <p:cNvGrpSpPr/>
          <p:nvPr/>
        </p:nvGrpSpPr>
        <p:grpSpPr>
          <a:xfrm>
            <a:off x="4332843" y="2190006"/>
            <a:ext cx="4199597" cy="678946"/>
            <a:chOff x="4004610" y="2505061"/>
            <a:chExt cx="4199597" cy="678946"/>
          </a:xfrm>
        </p:grpSpPr>
        <p:sp>
          <p:nvSpPr>
            <p:cNvPr id="16" name="TextBox 15"/>
            <p:cNvSpPr txBox="1"/>
            <p:nvPr/>
          </p:nvSpPr>
          <p:spPr>
            <a:xfrm>
              <a:off x="4004610" y="2814675"/>
              <a:ext cx="2020905" cy="369332"/>
            </a:xfrm>
            <a:prstGeom prst="rect">
              <a:avLst/>
            </a:prstGeom>
            <a:solidFill>
              <a:srgbClr val="0066FF"/>
            </a:solidFill>
          </p:spPr>
          <p:txBody>
            <a:bodyPr wrap="square" rtlCol="0">
              <a:spAutoFit/>
            </a:bodyPr>
            <a:lstStyle/>
            <a:p>
              <a:pPr algn="ctr"/>
              <a:r>
                <a:rPr lang="en-GB" dirty="0">
                  <a:solidFill>
                    <a:schemeClr val="bg1"/>
                  </a:solidFill>
                </a:rPr>
                <a:t>Teacher facilitates</a:t>
              </a:r>
              <a:endParaRPr lang="en-US" dirty="0">
                <a:solidFill>
                  <a:schemeClr val="bg1"/>
                </a:solidFill>
              </a:endParaRPr>
            </a:p>
          </p:txBody>
        </p:sp>
        <p:sp>
          <p:nvSpPr>
            <p:cNvPr id="18" name="TextBox 17"/>
            <p:cNvSpPr txBox="1"/>
            <p:nvPr/>
          </p:nvSpPr>
          <p:spPr>
            <a:xfrm>
              <a:off x="5216977" y="2505061"/>
              <a:ext cx="2987230" cy="369332"/>
            </a:xfrm>
            <a:prstGeom prst="rect">
              <a:avLst/>
            </a:prstGeom>
            <a:solidFill>
              <a:srgbClr val="66FF99"/>
            </a:solidFill>
          </p:spPr>
          <p:txBody>
            <a:bodyPr wrap="square" rtlCol="0">
              <a:spAutoFit/>
            </a:bodyPr>
            <a:lstStyle/>
            <a:p>
              <a:pPr algn="ctr"/>
              <a:r>
                <a:rPr lang="en-GB" dirty="0" smtClean="0"/>
                <a:t>Learners are resourceful</a:t>
              </a:r>
              <a:endParaRPr lang="en-US" dirty="0"/>
            </a:p>
          </p:txBody>
        </p:sp>
      </p:grpSp>
      <p:grpSp>
        <p:nvGrpSpPr>
          <p:cNvPr id="23" name="Group 22"/>
          <p:cNvGrpSpPr/>
          <p:nvPr/>
        </p:nvGrpSpPr>
        <p:grpSpPr>
          <a:xfrm>
            <a:off x="6156177" y="2953554"/>
            <a:ext cx="2987823" cy="688329"/>
            <a:chOff x="6038439" y="3297719"/>
            <a:chExt cx="2766156" cy="688329"/>
          </a:xfrm>
        </p:grpSpPr>
        <p:sp>
          <p:nvSpPr>
            <p:cNvPr id="15" name="TextBox 14"/>
            <p:cNvSpPr txBox="1"/>
            <p:nvPr/>
          </p:nvSpPr>
          <p:spPr>
            <a:xfrm>
              <a:off x="6038439" y="3616716"/>
              <a:ext cx="2020905" cy="369332"/>
            </a:xfrm>
            <a:prstGeom prst="rect">
              <a:avLst/>
            </a:prstGeom>
            <a:solidFill>
              <a:srgbClr val="0066FF"/>
            </a:solidFill>
          </p:spPr>
          <p:txBody>
            <a:bodyPr wrap="square" rtlCol="0">
              <a:spAutoFit/>
            </a:bodyPr>
            <a:lstStyle/>
            <a:p>
              <a:pPr algn="ctr"/>
              <a:r>
                <a:rPr lang="en-GB" dirty="0">
                  <a:solidFill>
                    <a:schemeClr val="bg1"/>
                  </a:solidFill>
                </a:rPr>
                <a:t>Teacher consults</a:t>
              </a:r>
              <a:endParaRPr lang="en-US" dirty="0">
                <a:solidFill>
                  <a:schemeClr val="bg1"/>
                </a:solidFill>
              </a:endParaRPr>
            </a:p>
          </p:txBody>
        </p:sp>
        <p:sp>
          <p:nvSpPr>
            <p:cNvPr id="19" name="TextBox 18"/>
            <p:cNvSpPr txBox="1"/>
            <p:nvPr/>
          </p:nvSpPr>
          <p:spPr>
            <a:xfrm>
              <a:off x="6494564" y="3297719"/>
              <a:ext cx="2310031" cy="369332"/>
            </a:xfrm>
            <a:prstGeom prst="rect">
              <a:avLst/>
            </a:prstGeom>
            <a:solidFill>
              <a:srgbClr val="66FF99"/>
            </a:solidFill>
          </p:spPr>
          <p:txBody>
            <a:bodyPr wrap="square" rtlCol="0">
              <a:spAutoFit/>
            </a:bodyPr>
            <a:lstStyle/>
            <a:p>
              <a:pPr algn="ctr"/>
              <a:r>
                <a:rPr lang="en-GB" dirty="0" smtClean="0"/>
                <a:t>Learners are creative</a:t>
              </a:r>
              <a:endParaRPr lang="en-US" dirty="0"/>
            </a:p>
          </p:txBody>
        </p:sp>
      </p:grpSp>
      <p:sp>
        <p:nvSpPr>
          <p:cNvPr id="24" name="TextBox 23"/>
          <p:cNvSpPr txBox="1"/>
          <p:nvPr/>
        </p:nvSpPr>
        <p:spPr>
          <a:xfrm>
            <a:off x="7020273" y="4005064"/>
            <a:ext cx="2088660" cy="400110"/>
          </a:xfrm>
          <a:prstGeom prst="rect">
            <a:avLst/>
          </a:prstGeom>
          <a:noFill/>
        </p:spPr>
        <p:txBody>
          <a:bodyPr wrap="square" rtlCol="0">
            <a:spAutoFit/>
          </a:bodyPr>
          <a:lstStyle/>
          <a:p>
            <a:r>
              <a:rPr lang="en-GB" sz="2000" b="1" dirty="0" smtClean="0">
                <a:solidFill>
                  <a:srgbClr val="FF0000"/>
                </a:solidFill>
              </a:rPr>
              <a:t>Academic year</a:t>
            </a:r>
            <a:endParaRPr lang="en-GB" sz="2000" b="1" dirty="0">
              <a:solidFill>
                <a:srgbClr val="FF0000"/>
              </a:solidFill>
            </a:endParaRPr>
          </a:p>
        </p:txBody>
      </p:sp>
      <p:grpSp>
        <p:nvGrpSpPr>
          <p:cNvPr id="39" name="Group 38"/>
          <p:cNvGrpSpPr/>
          <p:nvPr/>
        </p:nvGrpSpPr>
        <p:grpSpPr>
          <a:xfrm>
            <a:off x="-136997" y="3592752"/>
            <a:ext cx="6213714" cy="2543591"/>
            <a:chOff x="2069691" y="3697537"/>
            <a:chExt cx="6213714" cy="2543591"/>
          </a:xfrm>
        </p:grpSpPr>
        <p:cxnSp>
          <p:nvCxnSpPr>
            <p:cNvPr id="40" name="Straight Connector 39"/>
            <p:cNvCxnSpPr/>
            <p:nvPr/>
          </p:nvCxnSpPr>
          <p:spPr>
            <a:xfrm>
              <a:off x="2069691" y="4982754"/>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4145124" y="4971869"/>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6214264" y="4961793"/>
              <a:ext cx="1602218" cy="0"/>
            </a:xfrm>
            <a:prstGeom prst="line">
              <a:avLst/>
            </a:prstGeom>
            <a:ln w="31750">
              <a:tailEnd type="triangle" w="lg" len="lg"/>
            </a:ln>
          </p:spPr>
          <p:style>
            <a:lnRef idx="1">
              <a:schemeClr val="accent1"/>
            </a:lnRef>
            <a:fillRef idx="0">
              <a:schemeClr val="accent1"/>
            </a:fillRef>
            <a:effectRef idx="0">
              <a:schemeClr val="accent1"/>
            </a:effectRef>
            <a:fontRef idx="minor">
              <a:schemeClr val="tx1"/>
            </a:fontRef>
          </p:style>
        </p:cxnSp>
        <p:sp>
          <p:nvSpPr>
            <p:cNvPr id="43" name="TextBox 42"/>
            <p:cNvSpPr txBox="1"/>
            <p:nvPr/>
          </p:nvSpPr>
          <p:spPr>
            <a:xfrm rot="16200000">
              <a:off x="2641114" y="4738407"/>
              <a:ext cx="2528513" cy="466923"/>
            </a:xfrm>
            <a:prstGeom prst="rect">
              <a:avLst/>
            </a:prstGeom>
            <a:solidFill>
              <a:srgbClr val="92D050"/>
            </a:solidFill>
            <a:ln>
              <a:solidFill>
                <a:schemeClr val="accent1">
                  <a:lumMod val="75000"/>
                </a:schemeClr>
              </a:solidFill>
            </a:ln>
          </p:spPr>
          <p:txBody>
            <a:bodyPr wrap="square" rtlCol="0">
              <a:spAutoFit/>
            </a:bodyPr>
            <a:lstStyle/>
            <a:p>
              <a:pPr algn="ctr"/>
              <a:r>
                <a:rPr lang="en-GB" sz="2400" dirty="0"/>
                <a:t>Apprentice</a:t>
              </a:r>
            </a:p>
          </p:txBody>
        </p:sp>
        <p:sp>
          <p:nvSpPr>
            <p:cNvPr id="44" name="TextBox 43"/>
            <p:cNvSpPr txBox="1"/>
            <p:nvPr/>
          </p:nvSpPr>
          <p:spPr>
            <a:xfrm rot="16200000">
              <a:off x="4716546" y="4743410"/>
              <a:ext cx="2528513" cy="466923"/>
            </a:xfrm>
            <a:prstGeom prst="rect">
              <a:avLst/>
            </a:prstGeom>
            <a:solidFill>
              <a:srgbClr val="ECA07E"/>
            </a:solidFill>
            <a:ln>
              <a:solidFill>
                <a:schemeClr val="accent1">
                  <a:lumMod val="75000"/>
                </a:schemeClr>
              </a:solidFill>
            </a:ln>
          </p:spPr>
          <p:txBody>
            <a:bodyPr wrap="square" rtlCol="0">
              <a:spAutoFit/>
            </a:bodyPr>
            <a:lstStyle/>
            <a:p>
              <a:pPr algn="ctr"/>
              <a:r>
                <a:rPr lang="en-GB" sz="2400" dirty="0"/>
                <a:t>Competent</a:t>
              </a:r>
            </a:p>
          </p:txBody>
        </p:sp>
        <p:sp>
          <p:nvSpPr>
            <p:cNvPr id="45" name="TextBox 44"/>
            <p:cNvSpPr txBox="1"/>
            <p:nvPr/>
          </p:nvSpPr>
          <p:spPr>
            <a:xfrm rot="16200000">
              <a:off x="6785687" y="4728332"/>
              <a:ext cx="2528513" cy="466923"/>
            </a:xfrm>
            <a:prstGeom prst="rect">
              <a:avLst/>
            </a:prstGeom>
            <a:solidFill>
              <a:srgbClr val="BCA4B9"/>
            </a:solidFill>
            <a:ln>
              <a:solidFill>
                <a:schemeClr val="accent1">
                  <a:lumMod val="75000"/>
                </a:schemeClr>
              </a:solidFill>
            </a:ln>
          </p:spPr>
          <p:txBody>
            <a:bodyPr wrap="square" rtlCol="0">
              <a:spAutoFit/>
            </a:bodyPr>
            <a:lstStyle/>
            <a:p>
              <a:pPr algn="ctr"/>
              <a:r>
                <a:rPr lang="en-GB" sz="2400" dirty="0"/>
                <a:t>Expert</a:t>
              </a:r>
            </a:p>
          </p:txBody>
        </p:sp>
      </p:grpSp>
      <p:sp>
        <p:nvSpPr>
          <p:cNvPr id="4" name="Rectangle 3"/>
          <p:cNvSpPr/>
          <p:nvPr/>
        </p:nvSpPr>
        <p:spPr>
          <a:xfrm>
            <a:off x="6377751" y="4405174"/>
            <a:ext cx="2641310" cy="2308324"/>
          </a:xfrm>
          <a:prstGeom prst="rect">
            <a:avLst/>
          </a:prstGeom>
          <a:solidFill>
            <a:srgbClr val="FFFF00"/>
          </a:solidFill>
        </p:spPr>
        <p:txBody>
          <a:bodyPr wrap="square">
            <a:spAutoFit/>
          </a:bodyPr>
          <a:lstStyle/>
          <a:p>
            <a:r>
              <a:rPr lang="en-GB" b="1" dirty="0"/>
              <a:t>‘A MODEL’ – The journey to Mastering EOY expectations</a:t>
            </a:r>
          </a:p>
          <a:p>
            <a:r>
              <a:rPr lang="en-GB" b="1" dirty="0"/>
              <a:t>Building independence and resilience, by removing the scaffolding over time</a:t>
            </a:r>
          </a:p>
        </p:txBody>
      </p:sp>
      <p:grpSp>
        <p:nvGrpSpPr>
          <p:cNvPr id="33" name="Group 32"/>
          <p:cNvGrpSpPr/>
          <p:nvPr/>
        </p:nvGrpSpPr>
        <p:grpSpPr>
          <a:xfrm>
            <a:off x="932312" y="2877382"/>
            <a:ext cx="5399468" cy="732883"/>
            <a:chOff x="2446986" y="2435542"/>
            <a:chExt cx="7199290" cy="732883"/>
          </a:xfrm>
        </p:grpSpPr>
        <p:sp>
          <p:nvSpPr>
            <p:cNvPr id="34" name="Right Arrow 33"/>
            <p:cNvSpPr/>
            <p:nvPr/>
          </p:nvSpPr>
          <p:spPr>
            <a:xfrm>
              <a:off x="2446986" y="2435542"/>
              <a:ext cx="7199290" cy="575947"/>
            </a:xfrm>
            <a:prstGeom prst="rightArrow">
              <a:avLst/>
            </a:prstGeom>
            <a:solidFill>
              <a:schemeClr val="accent2"/>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Box 34"/>
            <p:cNvSpPr txBox="1"/>
            <p:nvPr/>
          </p:nvSpPr>
          <p:spPr>
            <a:xfrm>
              <a:off x="2734065" y="2522094"/>
              <a:ext cx="5915595" cy="646331"/>
            </a:xfrm>
            <a:prstGeom prst="rect">
              <a:avLst/>
            </a:prstGeom>
            <a:noFill/>
            <a:ln w="25400">
              <a:noFill/>
            </a:ln>
          </p:spPr>
          <p:txBody>
            <a:bodyPr wrap="square" rtlCol="0">
              <a:spAutoFit/>
            </a:bodyPr>
            <a:lstStyle/>
            <a:p>
              <a:pPr algn="ctr"/>
              <a:r>
                <a:rPr lang="en-GB" b="1" dirty="0" smtClean="0">
                  <a:solidFill>
                    <a:schemeClr val="bg1"/>
                  </a:solidFill>
                </a:rPr>
                <a:t>Precise learning objectives are used  to ensure focus is clear</a:t>
              </a:r>
              <a:endParaRPr lang="en-GB" b="1" dirty="0">
                <a:solidFill>
                  <a:schemeClr val="bg1"/>
                </a:solidFill>
              </a:endParaRPr>
            </a:p>
          </p:txBody>
        </p:sp>
      </p:grpSp>
    </p:spTree>
    <p:extLst>
      <p:ext uri="{BB962C8B-B14F-4D97-AF65-F5344CB8AC3E}">
        <p14:creationId xmlns:p14="http://schemas.microsoft.com/office/powerpoint/2010/main" val="1821882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fill="hold"/>
                                        <p:tgtEl>
                                          <p:spTgt spid="39"/>
                                        </p:tgtEl>
                                        <p:attrNameLst>
                                          <p:attrName>ppt_x</p:attrName>
                                        </p:attrNameLst>
                                      </p:cBhvr>
                                      <p:tavLst>
                                        <p:tav tm="0">
                                          <p:val>
                                            <p:strVal val="#ppt_x"/>
                                          </p:val>
                                        </p:tav>
                                        <p:tav tm="100000">
                                          <p:val>
                                            <p:strVal val="#ppt_x"/>
                                          </p:val>
                                        </p:tav>
                                      </p:tavLst>
                                    </p:anim>
                                    <p:anim calcmode="lin" valueType="num">
                                      <p:cBhvr additive="base">
                                        <p:cTn id="8"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nodeType="click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additive="base">
                                        <p:cTn id="29" dur="500" fill="hold"/>
                                        <p:tgtEl>
                                          <p:spTgt spid="33"/>
                                        </p:tgtEl>
                                        <p:attrNameLst>
                                          <p:attrName>ppt_x</p:attrName>
                                        </p:attrNameLst>
                                      </p:cBhvr>
                                      <p:tavLst>
                                        <p:tav tm="0">
                                          <p:val>
                                            <p:strVal val="0-#ppt_w/2"/>
                                          </p:val>
                                        </p:tav>
                                        <p:tav tm="100000">
                                          <p:val>
                                            <p:strVal val="#ppt_x"/>
                                          </p:val>
                                        </p:tav>
                                      </p:tavLst>
                                    </p:anim>
                                    <p:anim calcmode="lin" valueType="num">
                                      <p:cBhvr additive="base">
                                        <p:cTn id="30" dur="500" fill="hold"/>
                                        <p:tgtEl>
                                          <p:spTgt spid="3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Using bar models to solve problems involving fractions</a:t>
            </a:r>
            <a:endParaRPr lang="en-GB" dirty="0"/>
          </a:p>
        </p:txBody>
      </p:sp>
      <p:pic>
        <p:nvPicPr>
          <p:cNvPr id="2253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556792"/>
            <a:ext cx="7874000" cy="4044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2843808" y="6021288"/>
            <a:ext cx="4664482" cy="646331"/>
          </a:xfrm>
          <a:prstGeom prst="rect">
            <a:avLst/>
          </a:prstGeom>
          <a:noFill/>
        </p:spPr>
        <p:txBody>
          <a:bodyPr wrap="none" rtlCol="0">
            <a:spAutoFit/>
          </a:bodyPr>
          <a:lstStyle/>
          <a:p>
            <a:r>
              <a:rPr lang="en-GB" b="1" dirty="0">
                <a:solidFill>
                  <a:srgbClr val="0070C0"/>
                </a:solidFill>
              </a:rPr>
              <a:t>From Set 4 Bar Model Activity Cards TTS</a:t>
            </a:r>
          </a:p>
          <a:p>
            <a:endParaRPr lang="en-GB" dirty="0"/>
          </a:p>
        </p:txBody>
      </p:sp>
    </p:spTree>
    <p:extLst>
      <p:ext uri="{BB962C8B-B14F-4D97-AF65-F5344CB8AC3E}">
        <p14:creationId xmlns:p14="http://schemas.microsoft.com/office/powerpoint/2010/main" val="710765749"/>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71600" y="5373216"/>
            <a:ext cx="6552728" cy="646331"/>
          </a:xfrm>
          <a:prstGeom prst="rect">
            <a:avLst/>
          </a:prstGeom>
        </p:spPr>
        <p:txBody>
          <a:bodyPr wrap="square">
            <a:spAutoFit/>
          </a:bodyPr>
          <a:lstStyle/>
          <a:p>
            <a:r>
              <a:rPr lang="en-GB" b="1" dirty="0">
                <a:solidFill>
                  <a:srgbClr val="0070C0"/>
                </a:solidFill>
              </a:rPr>
              <a:t>Pupils will need to work on this problem until they are confident…what changes could be made?</a:t>
            </a:r>
          </a:p>
        </p:txBody>
      </p:sp>
      <p:sp>
        <p:nvSpPr>
          <p:cNvPr id="4" name="TextBox 3"/>
          <p:cNvSpPr txBox="1"/>
          <p:nvPr/>
        </p:nvSpPr>
        <p:spPr>
          <a:xfrm>
            <a:off x="2699792" y="6056195"/>
            <a:ext cx="4824536" cy="646331"/>
          </a:xfrm>
          <a:prstGeom prst="rect">
            <a:avLst/>
          </a:prstGeom>
          <a:noFill/>
        </p:spPr>
        <p:txBody>
          <a:bodyPr wrap="square" rtlCol="0">
            <a:spAutoFit/>
          </a:bodyPr>
          <a:lstStyle/>
          <a:p>
            <a:r>
              <a:rPr lang="en-GB" dirty="0"/>
              <a:t>Expect number sentences as well as bar model diagrams to explain reasoning</a:t>
            </a:r>
            <a:r>
              <a:rPr lang="en-GB" dirty="0" smtClean="0"/>
              <a:t>…</a:t>
            </a:r>
            <a:endParaRPr lang="en-GB" dirty="0"/>
          </a:p>
        </p:txBody>
      </p:sp>
      <p:pic>
        <p:nvPicPr>
          <p:cNvPr id="2355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7959" y="1124744"/>
            <a:ext cx="7823200" cy="4025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0479821"/>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2800" b="1" dirty="0" smtClean="0">
                <a:solidFill>
                  <a:srgbClr val="0070C0"/>
                </a:solidFill>
              </a:rPr>
              <a:t>Hampshire Assessment Model: Milestone 3 to ARE</a:t>
            </a:r>
            <a:endParaRPr lang="en-GB" sz="2800" b="1" dirty="0">
              <a:solidFill>
                <a:srgbClr val="0070C0"/>
              </a:solidFill>
            </a:endParaRPr>
          </a:p>
        </p:txBody>
      </p:sp>
      <p:sp>
        <p:nvSpPr>
          <p:cNvPr id="3" name="Content Placeholder 2"/>
          <p:cNvSpPr>
            <a:spLocks noGrp="1"/>
          </p:cNvSpPr>
          <p:nvPr>
            <p:ph idx="1"/>
          </p:nvPr>
        </p:nvSpPr>
        <p:spPr>
          <a:xfrm>
            <a:off x="467544" y="1412776"/>
            <a:ext cx="8229600" cy="4824536"/>
          </a:xfrm>
        </p:spPr>
        <p:txBody>
          <a:bodyPr>
            <a:normAutofit/>
          </a:bodyPr>
          <a:lstStyle/>
          <a:p>
            <a:pPr marL="0" indent="0">
              <a:buNone/>
            </a:pPr>
            <a:r>
              <a:rPr lang="en-GB" sz="2000" dirty="0" smtClean="0"/>
              <a:t>Once Milestone 3 assessment completed there is a ‘gap’ until the end of term. This gap is intended for:</a:t>
            </a:r>
          </a:p>
          <a:p>
            <a:r>
              <a:rPr lang="en-GB" sz="2000" dirty="0" smtClean="0"/>
              <a:t>Revisiting the whole curriculum focusing particularly on the domains that pupils need more time on to develop </a:t>
            </a:r>
            <a:r>
              <a:rPr lang="en-GB" sz="2000" i="1" dirty="0" smtClean="0">
                <a:solidFill>
                  <a:srgbClr val="0070C0"/>
                </a:solidFill>
              </a:rPr>
              <a:t>fluency in fundamental </a:t>
            </a:r>
            <a:r>
              <a:rPr lang="en-GB" sz="2000" i="1" dirty="0" smtClean="0"/>
              <a:t>ideas (</a:t>
            </a:r>
            <a:r>
              <a:rPr lang="en-GB" sz="2000" i="1" dirty="0" smtClean="0">
                <a:solidFill>
                  <a:srgbClr val="FF0000"/>
                </a:solidFill>
              </a:rPr>
              <a:t>interventions?</a:t>
            </a:r>
            <a:r>
              <a:rPr lang="en-GB" sz="2000" i="1" dirty="0" smtClean="0"/>
              <a:t>)</a:t>
            </a:r>
          </a:p>
          <a:p>
            <a:r>
              <a:rPr lang="en-GB" sz="2000" dirty="0" smtClean="0"/>
              <a:t>Ensuring that the last, end of year assessment can be based on pupils independently solving a range of </a:t>
            </a:r>
            <a:r>
              <a:rPr lang="en-GB" sz="2000" i="1" dirty="0" smtClean="0">
                <a:solidFill>
                  <a:srgbClr val="0070C0"/>
                </a:solidFill>
              </a:rPr>
              <a:t>routine and non-routine problems </a:t>
            </a:r>
            <a:r>
              <a:rPr lang="en-GB" sz="2000" dirty="0" smtClean="0"/>
              <a:t>within their year group’s curriculum expectations</a:t>
            </a:r>
          </a:p>
          <a:p>
            <a:r>
              <a:rPr lang="en-GB" sz="2000" dirty="0" smtClean="0"/>
              <a:t>Supporting pupils to understand and use the links between domains when </a:t>
            </a:r>
            <a:r>
              <a:rPr lang="en-GB" sz="2000" i="1" dirty="0" smtClean="0">
                <a:solidFill>
                  <a:srgbClr val="0070C0"/>
                </a:solidFill>
              </a:rPr>
              <a:t>reasoning</a:t>
            </a:r>
            <a:r>
              <a:rPr lang="en-GB" sz="2000" dirty="0" smtClean="0"/>
              <a:t> and solving problems</a:t>
            </a:r>
          </a:p>
          <a:p>
            <a:pPr marL="0" indent="0">
              <a:buNone/>
            </a:pPr>
            <a:endParaRPr lang="en-GB" sz="2000" dirty="0" smtClean="0"/>
          </a:p>
          <a:p>
            <a:r>
              <a:rPr lang="en-GB" sz="2000" i="1" dirty="0" smtClean="0">
                <a:solidFill>
                  <a:srgbClr val="0070C0"/>
                </a:solidFill>
              </a:rPr>
              <a:t>Supporting pupils to be able to work mentally appropriately and confidently using known and related facts</a:t>
            </a:r>
          </a:p>
          <a:p>
            <a:endParaRPr lang="en-GB" sz="2000" dirty="0"/>
          </a:p>
          <a:p>
            <a:endParaRPr lang="en-GB" dirty="0"/>
          </a:p>
        </p:txBody>
      </p:sp>
    </p:spTree>
    <p:extLst>
      <p:ext uri="{BB962C8B-B14F-4D97-AF65-F5344CB8AC3E}">
        <p14:creationId xmlns:p14="http://schemas.microsoft.com/office/powerpoint/2010/main" val="1394906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End of year attainment</a:t>
            </a:r>
            <a:endParaRPr lang="en-GB" b="1" dirty="0">
              <a:solidFill>
                <a:srgbClr val="0070C0"/>
              </a:solidFill>
            </a:endParaRPr>
          </a:p>
        </p:txBody>
      </p:sp>
      <p:sp>
        <p:nvSpPr>
          <p:cNvPr id="3" name="Content Placeholder 2"/>
          <p:cNvSpPr>
            <a:spLocks noGrp="1"/>
          </p:cNvSpPr>
          <p:nvPr>
            <p:ph idx="1"/>
          </p:nvPr>
        </p:nvSpPr>
        <p:spPr/>
        <p:txBody>
          <a:bodyPr/>
          <a:lstStyle/>
          <a:p>
            <a:pPr marL="0" indent="0">
              <a:buNone/>
            </a:pPr>
            <a:r>
              <a:rPr lang="en-GB" dirty="0" smtClean="0"/>
              <a:t>By the end of the year pupils need to be showing their understanding of their curriculum fundamentally through independent problem solving at an appropriate pitch to be at age related expectations. </a:t>
            </a:r>
            <a:r>
              <a:rPr lang="en-GB" sz="2000" i="1" dirty="0" smtClean="0"/>
              <a:t>(Aims of the curriculum)</a:t>
            </a:r>
          </a:p>
          <a:p>
            <a:pPr marL="0" indent="0">
              <a:buNone/>
            </a:pPr>
            <a:endParaRPr lang="en-GB" dirty="0"/>
          </a:p>
          <a:p>
            <a:pPr marL="0" indent="0">
              <a:buNone/>
            </a:pPr>
            <a:r>
              <a:rPr lang="en-GB" sz="2400" dirty="0" smtClean="0"/>
              <a:t>(Y2 and Y6 should use </a:t>
            </a:r>
            <a:r>
              <a:rPr lang="en-GB" sz="2400" dirty="0" err="1" smtClean="0"/>
              <a:t>DfE</a:t>
            </a:r>
            <a:r>
              <a:rPr lang="en-GB" sz="2400" dirty="0" smtClean="0"/>
              <a:t> </a:t>
            </a:r>
            <a:r>
              <a:rPr lang="en-GB" sz="2400" dirty="0" err="1" smtClean="0"/>
              <a:t>perfomance</a:t>
            </a:r>
            <a:r>
              <a:rPr lang="en-GB" sz="2400" dirty="0" smtClean="0"/>
              <a:t> descriptors)</a:t>
            </a:r>
            <a:endParaRPr lang="en-GB" sz="2400" dirty="0"/>
          </a:p>
        </p:txBody>
      </p:sp>
    </p:spTree>
    <p:extLst>
      <p:ext uri="{BB962C8B-B14F-4D97-AF65-F5344CB8AC3E}">
        <p14:creationId xmlns:p14="http://schemas.microsoft.com/office/powerpoint/2010/main" val="941291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b="1" dirty="0" smtClean="0">
                <a:solidFill>
                  <a:srgbClr val="0070C0"/>
                </a:solidFill>
              </a:rPr>
              <a:t>Reviewing pupil work</a:t>
            </a:r>
            <a:endParaRPr lang="en-GB" b="1" dirty="0">
              <a:solidFill>
                <a:srgbClr val="0070C0"/>
              </a:solidFill>
            </a:endParaRPr>
          </a:p>
        </p:txBody>
      </p:sp>
      <p:sp>
        <p:nvSpPr>
          <p:cNvPr id="3" name="Content Placeholder 2"/>
          <p:cNvSpPr>
            <a:spLocks noGrp="1"/>
          </p:cNvSpPr>
          <p:nvPr>
            <p:ph idx="1"/>
          </p:nvPr>
        </p:nvSpPr>
        <p:spPr/>
        <p:txBody>
          <a:bodyPr>
            <a:normAutofit fontScale="77500" lnSpcReduction="20000"/>
          </a:bodyPr>
          <a:lstStyle/>
          <a:p>
            <a:pPr marL="0" indent="0">
              <a:buNone/>
            </a:pPr>
            <a:r>
              <a:rPr lang="en-GB" dirty="0"/>
              <a:t>By the end of the year pupils need to be showing their understanding of their curriculum fundamentally through independent problem solving at an appropriate pitch to be at age related expectations. </a:t>
            </a:r>
            <a:r>
              <a:rPr lang="en-GB" sz="2000" i="1" dirty="0" smtClean="0"/>
              <a:t>(</a:t>
            </a:r>
            <a:r>
              <a:rPr lang="en-GB" sz="2000" i="1" dirty="0"/>
              <a:t>Aims of the curriculum)</a:t>
            </a:r>
          </a:p>
          <a:p>
            <a:pPr marL="0" indent="0">
              <a:buNone/>
            </a:pPr>
            <a:r>
              <a:rPr lang="en-GB" sz="2400" dirty="0" smtClean="0"/>
              <a:t>(</a:t>
            </a:r>
            <a:r>
              <a:rPr lang="en-GB" sz="2400" dirty="0"/>
              <a:t>Y2 and Y6 should use </a:t>
            </a:r>
            <a:r>
              <a:rPr lang="en-GB" sz="2400" dirty="0" err="1"/>
              <a:t>DfE</a:t>
            </a:r>
            <a:r>
              <a:rPr lang="en-GB" sz="2400" dirty="0"/>
              <a:t> </a:t>
            </a:r>
            <a:r>
              <a:rPr lang="en-GB" sz="2400" dirty="0" err="1"/>
              <a:t>perfomance</a:t>
            </a:r>
            <a:r>
              <a:rPr lang="en-GB" sz="2400" dirty="0"/>
              <a:t> descriptors</a:t>
            </a:r>
            <a:r>
              <a:rPr lang="en-GB" sz="2400" dirty="0" smtClean="0"/>
              <a:t>)</a:t>
            </a:r>
          </a:p>
          <a:p>
            <a:pPr marL="0" indent="0">
              <a:buNone/>
            </a:pPr>
            <a:endParaRPr lang="en-GB" sz="2400" dirty="0"/>
          </a:p>
          <a:p>
            <a:r>
              <a:rPr lang="en-GB" b="1" dirty="0" smtClean="0">
                <a:solidFill>
                  <a:srgbClr val="0070C0"/>
                </a:solidFill>
              </a:rPr>
              <a:t>How has pupil work improved from this time last year?</a:t>
            </a:r>
          </a:p>
          <a:p>
            <a:r>
              <a:rPr lang="en-GB" b="1" dirty="0" smtClean="0">
                <a:solidFill>
                  <a:srgbClr val="0070C0"/>
                </a:solidFill>
              </a:rPr>
              <a:t>Which areas need further development?</a:t>
            </a:r>
            <a:endParaRPr lang="en-GB" b="1" dirty="0">
              <a:solidFill>
                <a:srgbClr val="0070C0"/>
              </a:solidFill>
            </a:endParaRPr>
          </a:p>
          <a:p>
            <a:endParaRPr lang="en-GB" b="1" dirty="0" smtClean="0">
              <a:solidFill>
                <a:srgbClr val="0070C0"/>
              </a:solidFill>
            </a:endParaRPr>
          </a:p>
          <a:p>
            <a:r>
              <a:rPr lang="en-GB" b="1" dirty="0" smtClean="0">
                <a:solidFill>
                  <a:srgbClr val="0070C0"/>
                </a:solidFill>
              </a:rPr>
              <a:t>‘Close to’ pupils- what interventions are needed to move as many pupils as possible towards appropriate attainment by the end of the year?</a:t>
            </a:r>
            <a:endParaRPr lang="en-GB" b="1" dirty="0">
              <a:solidFill>
                <a:srgbClr val="0070C0"/>
              </a:solidFill>
            </a:endParaRPr>
          </a:p>
        </p:txBody>
      </p:sp>
    </p:spTree>
    <p:extLst>
      <p:ext uri="{BB962C8B-B14F-4D97-AF65-F5344CB8AC3E}">
        <p14:creationId xmlns:p14="http://schemas.microsoft.com/office/powerpoint/2010/main" val="1056575755"/>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ight Arrow Callout 1"/>
          <p:cNvSpPr/>
          <p:nvPr/>
        </p:nvSpPr>
        <p:spPr>
          <a:xfrm rot="5400000">
            <a:off x="1403648" y="-675456"/>
            <a:ext cx="6336704" cy="8352928"/>
          </a:xfrm>
          <a:prstGeom prst="rightArrowCallout">
            <a:avLst>
              <a:gd name="adj1" fmla="val 25000"/>
              <a:gd name="adj2" fmla="val 25000"/>
              <a:gd name="adj3" fmla="val 25000"/>
              <a:gd name="adj4" fmla="val 70749"/>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3" name="TextBox 2"/>
          <p:cNvSpPr txBox="1"/>
          <p:nvPr/>
        </p:nvSpPr>
        <p:spPr>
          <a:xfrm>
            <a:off x="503320" y="356235"/>
            <a:ext cx="8101127" cy="4739759"/>
          </a:xfrm>
          <a:prstGeom prst="rect">
            <a:avLst/>
          </a:prstGeom>
          <a:noFill/>
        </p:spPr>
        <p:txBody>
          <a:bodyPr wrap="square" rtlCol="0">
            <a:spAutoFit/>
          </a:bodyPr>
          <a:lstStyle/>
          <a:p>
            <a:r>
              <a:rPr lang="en-GB" sz="2400" b="1" dirty="0">
                <a:solidFill>
                  <a:srgbClr val="0070C0"/>
                </a:solidFill>
              </a:rPr>
              <a:t>EXPERT</a:t>
            </a:r>
            <a:r>
              <a:rPr lang="en-GB" sz="2400" i="1" dirty="0">
                <a:solidFill>
                  <a:srgbClr val="0070C0"/>
                </a:solidFill>
              </a:rPr>
              <a:t> </a:t>
            </a:r>
            <a:r>
              <a:rPr lang="en-GB" sz="2400" b="1" dirty="0">
                <a:solidFill>
                  <a:srgbClr val="0070C0"/>
                </a:solidFill>
              </a:rPr>
              <a:t>mathematician (end of year) </a:t>
            </a:r>
            <a:r>
              <a:rPr lang="en-GB" sz="1400" b="1" i="1" dirty="0">
                <a:solidFill>
                  <a:srgbClr val="0070C0"/>
                </a:solidFill>
              </a:rPr>
              <a:t>make links to </a:t>
            </a:r>
            <a:r>
              <a:rPr lang="en-GB" sz="1400" b="1" i="1" dirty="0" err="1">
                <a:solidFill>
                  <a:srgbClr val="0070C0"/>
                </a:solidFill>
              </a:rPr>
              <a:t>DfE</a:t>
            </a:r>
            <a:r>
              <a:rPr lang="en-GB" sz="1400" b="1" i="1" dirty="0">
                <a:solidFill>
                  <a:srgbClr val="0070C0"/>
                </a:solidFill>
              </a:rPr>
              <a:t> interim performance descriptors for end of key stage in Y2 and Y6 ‘working at expected’ +</a:t>
            </a:r>
            <a:endParaRPr lang="en-GB" sz="2400" b="1" dirty="0">
              <a:solidFill>
                <a:srgbClr val="0070C0"/>
              </a:solidFill>
            </a:endParaRPr>
          </a:p>
          <a:p>
            <a:pPr marL="285750" indent="-285750">
              <a:buFont typeface="Arial" panose="020B0604020202020204" pitchFamily="34" charset="0"/>
              <a:buChar char="•"/>
            </a:pPr>
            <a:r>
              <a:rPr lang="en-GB" sz="1600" dirty="0">
                <a:solidFill>
                  <a:prstClr val="black"/>
                </a:solidFill>
              </a:rPr>
              <a:t>Pupils can suggest and draw on a range of appropriate models  to represent  a mathematical concept,  or solution including a missing box number sentence</a:t>
            </a:r>
          </a:p>
          <a:p>
            <a:pPr marL="285750" indent="-285750">
              <a:buFont typeface="Arial" panose="020B0604020202020204" pitchFamily="34" charset="0"/>
              <a:buChar char="•"/>
            </a:pPr>
            <a:r>
              <a:rPr lang="en-GB" sz="1600" dirty="0">
                <a:solidFill>
                  <a:prstClr val="black"/>
                </a:solidFill>
              </a:rPr>
              <a:t>Able to talk about their reasoning using accurate vocabulary when engaged in ‘intelligent practice’ tasks</a:t>
            </a:r>
          </a:p>
          <a:p>
            <a:pPr marL="285750" indent="-285750">
              <a:buFont typeface="Arial" panose="020B0604020202020204" pitchFamily="34" charset="0"/>
              <a:buChar char="•"/>
            </a:pPr>
            <a:r>
              <a:rPr lang="en-GB" sz="1600" dirty="0">
                <a:solidFill>
                  <a:prstClr val="black"/>
                </a:solidFill>
              </a:rPr>
              <a:t>Can discuss what is mathematically the same and different about a range of problems because the context is not distracting from the mathematics required.</a:t>
            </a:r>
          </a:p>
          <a:p>
            <a:pPr marL="285750" indent="-285750">
              <a:buFont typeface="Arial" panose="020B0604020202020204" pitchFamily="34" charset="0"/>
              <a:buChar char="•"/>
            </a:pPr>
            <a:r>
              <a:rPr lang="en-GB" sz="1600" dirty="0">
                <a:solidFill>
                  <a:prstClr val="black"/>
                </a:solidFill>
              </a:rPr>
              <a:t>Pupils respond flexibly and with resilience to non- routine problems</a:t>
            </a:r>
          </a:p>
          <a:p>
            <a:pPr marL="285750" indent="-285750">
              <a:buFont typeface="Arial" panose="020B0604020202020204" pitchFamily="34" charset="0"/>
              <a:buChar char="•"/>
            </a:pPr>
            <a:r>
              <a:rPr lang="en-GB" sz="1600" dirty="0">
                <a:solidFill>
                  <a:prstClr val="black"/>
                </a:solidFill>
              </a:rPr>
              <a:t>Make decisions confidently about which calculations could be worked out mentally and which calculations need pencil and paper recording.</a:t>
            </a:r>
          </a:p>
          <a:p>
            <a:pPr marL="285750" indent="-285750">
              <a:buFont typeface="Arial" panose="020B0604020202020204" pitchFamily="34" charset="0"/>
              <a:buChar char="•"/>
            </a:pPr>
            <a:r>
              <a:rPr lang="en-GB" sz="1600" dirty="0">
                <a:solidFill>
                  <a:prstClr val="black"/>
                </a:solidFill>
              </a:rPr>
              <a:t>Pupils able to discuss and illustrate connections between domains of mathematics</a:t>
            </a:r>
          </a:p>
          <a:p>
            <a:pPr marL="285750" indent="-285750">
              <a:buFont typeface="Arial" panose="020B0604020202020204" pitchFamily="34" charset="0"/>
              <a:buChar char="•"/>
            </a:pPr>
            <a:r>
              <a:rPr lang="en-GB" sz="1600" dirty="0">
                <a:solidFill>
                  <a:prstClr val="black"/>
                </a:solidFill>
              </a:rPr>
              <a:t>Pupils can independently use informal and formal notation to share their solutions with peers</a:t>
            </a:r>
          </a:p>
          <a:p>
            <a:pPr marL="285750" indent="-285750">
              <a:buFont typeface="Arial" panose="020B0604020202020204" pitchFamily="34" charset="0"/>
              <a:buChar char="•"/>
            </a:pPr>
            <a:r>
              <a:rPr lang="en-GB" sz="1600" dirty="0">
                <a:solidFill>
                  <a:prstClr val="black"/>
                </a:solidFill>
              </a:rPr>
              <a:t>Pupils independently use  known facts involving all four operations to both simplify calculations and check reasonableness of answers including in the context of measures </a:t>
            </a:r>
          </a:p>
          <a:p>
            <a:endParaRPr lang="en-GB" sz="2400" b="1" dirty="0">
              <a:solidFill>
                <a:srgbClr val="1F497D"/>
              </a:solidFill>
            </a:endParaRPr>
          </a:p>
        </p:txBody>
      </p:sp>
    </p:spTree>
    <p:extLst>
      <p:ext uri="{BB962C8B-B14F-4D97-AF65-F5344CB8AC3E}">
        <p14:creationId xmlns:p14="http://schemas.microsoft.com/office/powerpoint/2010/main" val="203403587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What does ‘beyond’ mean?</a:t>
            </a:r>
            <a:endParaRPr lang="en-GB" dirty="0"/>
          </a:p>
        </p:txBody>
      </p:sp>
      <p:sp>
        <p:nvSpPr>
          <p:cNvPr id="5" name="Text Placeholder 4"/>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939656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rPr>
              <a:t>Final session</a:t>
            </a:r>
          </a:p>
        </p:txBody>
      </p:sp>
      <p:sp>
        <p:nvSpPr>
          <p:cNvPr id="3" name="Content Placeholder 2"/>
          <p:cNvSpPr>
            <a:spLocks noGrp="1"/>
          </p:cNvSpPr>
          <p:nvPr>
            <p:ph idx="1"/>
          </p:nvPr>
        </p:nvSpPr>
        <p:spPr/>
        <p:txBody>
          <a:bodyPr/>
          <a:lstStyle/>
          <a:p>
            <a:r>
              <a:rPr lang="en-GB" dirty="0" smtClean="0"/>
              <a:t>Beyond</a:t>
            </a:r>
          </a:p>
          <a:p>
            <a:r>
              <a:rPr lang="en-GB" dirty="0" smtClean="0"/>
              <a:t>Final </a:t>
            </a:r>
            <a:r>
              <a:rPr lang="en-GB" dirty="0"/>
              <a:t>assessment</a:t>
            </a:r>
          </a:p>
          <a:p>
            <a:r>
              <a:rPr lang="en-GB" dirty="0" smtClean="0"/>
              <a:t>Working together to plan (co-construction) first few weeks in September – time for revision and re visiting.  Getting transition </a:t>
            </a:r>
            <a:r>
              <a:rPr lang="en-GB" dirty="0"/>
              <a:t>right. </a:t>
            </a:r>
            <a:endParaRPr lang="en-GB" dirty="0" smtClean="0"/>
          </a:p>
          <a:p>
            <a:endParaRPr lang="en-GB" dirty="0"/>
          </a:p>
        </p:txBody>
      </p:sp>
    </p:spTree>
    <p:extLst>
      <p:ext uri="{BB962C8B-B14F-4D97-AF65-F5344CB8AC3E}">
        <p14:creationId xmlns:p14="http://schemas.microsoft.com/office/powerpoint/2010/main" val="195001243"/>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800"/>
            <a:ext cx="8208912" cy="1143000"/>
          </a:xfrm>
        </p:spPr>
        <p:txBody>
          <a:bodyPr/>
          <a:lstStyle/>
          <a:p>
            <a:pPr algn="ctr"/>
            <a:r>
              <a:rPr lang="en-GB" sz="4000" b="1" dirty="0">
                <a:solidFill>
                  <a:srgbClr val="0070C0"/>
                </a:solidFill>
              </a:rPr>
              <a:t>Can you be an expert and not be beyond?</a:t>
            </a:r>
          </a:p>
        </p:txBody>
      </p:sp>
      <p:sp>
        <p:nvSpPr>
          <p:cNvPr id="3" name="Content Placeholder 2"/>
          <p:cNvSpPr>
            <a:spLocks noGrp="1"/>
          </p:cNvSpPr>
          <p:nvPr>
            <p:ph idx="1"/>
          </p:nvPr>
        </p:nvSpPr>
        <p:spPr/>
        <p:txBody>
          <a:bodyPr/>
          <a:lstStyle/>
          <a:p>
            <a:pPr marL="0" indent="0">
              <a:buNone/>
            </a:pPr>
            <a:endParaRPr lang="en-GB" dirty="0" smtClean="0"/>
          </a:p>
          <a:p>
            <a:pPr marL="0" indent="0">
              <a:buNone/>
            </a:pPr>
            <a:endParaRPr lang="en-GB" dirty="0"/>
          </a:p>
          <a:p>
            <a:pPr marL="0" indent="0">
              <a:buNone/>
            </a:pPr>
            <a:endParaRPr lang="en-GB" dirty="0" smtClean="0"/>
          </a:p>
          <a:p>
            <a:pPr marL="0" indent="0" algn="ctr">
              <a:buNone/>
            </a:pPr>
            <a:r>
              <a:rPr lang="en-GB" sz="4000" dirty="0" smtClean="0"/>
              <a:t>Discuss</a:t>
            </a:r>
            <a:endParaRPr lang="en-GB" sz="4000" dirty="0"/>
          </a:p>
        </p:txBody>
      </p:sp>
    </p:spTree>
    <p:extLst>
      <p:ext uri="{BB962C8B-B14F-4D97-AF65-F5344CB8AC3E}">
        <p14:creationId xmlns:p14="http://schemas.microsoft.com/office/powerpoint/2010/main" val="2434912610"/>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smtClean="0">
                <a:solidFill>
                  <a:srgbClr val="0070C0"/>
                </a:solidFill>
              </a:rPr>
              <a:t>Beyond</a:t>
            </a:r>
            <a:endParaRPr lang="en-GB" b="1" dirty="0">
              <a:solidFill>
                <a:srgbClr val="0070C0"/>
              </a:solidFill>
            </a:endParaRPr>
          </a:p>
        </p:txBody>
      </p:sp>
      <p:sp>
        <p:nvSpPr>
          <p:cNvPr id="3" name="Content Placeholder 2"/>
          <p:cNvSpPr>
            <a:spLocks noGrp="1"/>
          </p:cNvSpPr>
          <p:nvPr>
            <p:ph idx="1"/>
          </p:nvPr>
        </p:nvSpPr>
        <p:spPr>
          <a:xfrm>
            <a:off x="467544" y="1484784"/>
            <a:ext cx="8229600" cy="4032449"/>
          </a:xfrm>
        </p:spPr>
        <p:txBody>
          <a:bodyPr>
            <a:normAutofit fontScale="92500" lnSpcReduction="20000"/>
          </a:bodyPr>
          <a:lstStyle/>
          <a:p>
            <a:pPr marL="0" indent="0">
              <a:buNone/>
            </a:pPr>
            <a:r>
              <a:rPr lang="en-GB" dirty="0" smtClean="0"/>
              <a:t>Beyond is about extended abstract learning. Prior learning looked at in a new way and used as the basis for prediction, generalisation, reflection or creation of new understanding (Hook and Mills 2011). Children being able to apply their learning in an a new context and creating new meaning or thinking.</a:t>
            </a:r>
          </a:p>
          <a:p>
            <a:pPr marL="0" indent="0">
              <a:buNone/>
            </a:pPr>
            <a:endParaRPr lang="en-GB" dirty="0"/>
          </a:p>
          <a:p>
            <a:pPr marL="0" indent="0">
              <a:buNone/>
            </a:pPr>
            <a:r>
              <a:rPr lang="en-GB" dirty="0" smtClean="0"/>
              <a:t>Children are making conscious deliberate decisions about their learning. Children can transfer their learning and explain their learning to others. Teachers will need to capture and extend their thinking. </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3879017699"/>
      </p:ext>
    </p:extLst>
  </p:cSld>
  <p:clrMapOvr>
    <a:masterClrMapping/>
  </p:clrMapOvr>
  <p:timing>
    <p:tnLst>
      <p:par>
        <p:cTn id="1" dur="indefinite" restart="never" nodeType="tmRoot"/>
      </p:par>
    </p:tnLst>
  </p:timing>
</p:sld>
</file>

<file path=ppt/theme/theme1.xml><?xml version="1.0" encoding="utf-8"?>
<a:theme xmlns:a="http://schemas.openxmlformats.org/drawingml/2006/main" name="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HIA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HIA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HIAS PowerPoint template</Template>
  <TotalTime>1703</TotalTime>
  <Words>7266</Words>
  <Application>Microsoft Office PowerPoint</Application>
  <PresentationFormat>On-screen Show (4:3)</PresentationFormat>
  <Paragraphs>1043</Paragraphs>
  <Slides>110</Slides>
  <Notes>110</Notes>
  <HiddenSlides>17</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110</vt:i4>
      </vt:variant>
    </vt:vector>
  </HeadingPairs>
  <TitlesOfParts>
    <vt:vector size="114" baseType="lpstr">
      <vt:lpstr>HIAS PowerPoint template</vt:lpstr>
      <vt:lpstr>HIAS</vt:lpstr>
      <vt:lpstr>1_HIAS PowerPoint template</vt:lpstr>
      <vt:lpstr>Document</vt:lpstr>
      <vt:lpstr>Hampshire Assessment Model Project Group</vt:lpstr>
      <vt:lpstr>Aims of the session</vt:lpstr>
      <vt:lpstr>Overview of the session</vt:lpstr>
      <vt:lpstr>Guiding principles of an assessment model</vt:lpstr>
      <vt:lpstr>Guiding principles of an assessment model</vt:lpstr>
      <vt:lpstr>Hampshire Assessment Model</vt:lpstr>
      <vt:lpstr>PowerPoint Presentation</vt:lpstr>
      <vt:lpstr>Guiding principles of an assessment model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Managing the difference in the role of  the teacher – task design for children to show resourcefulness</vt:lpstr>
      <vt:lpstr>Managing the difference in the role of the teacher - facilitator</vt:lpstr>
      <vt:lpstr>PowerPoint Presentation</vt:lpstr>
      <vt:lpstr>PowerPoint Presentation</vt:lpstr>
      <vt:lpstr>Managing the difference in the role of the teacher - facilitator</vt:lpstr>
      <vt:lpstr>Assessment supporting the planning process</vt:lpstr>
      <vt:lpstr>Assessment supporting the planning process</vt:lpstr>
      <vt:lpstr>Assessment supporting the planning process</vt:lpstr>
      <vt:lpstr>English – supporting pupils to achieve expert</vt:lpstr>
      <vt:lpstr>PowerPoint Presentation</vt:lpstr>
      <vt:lpstr>Mastery in English</vt:lpstr>
      <vt:lpstr>PowerPoint Presentation</vt:lpstr>
      <vt:lpstr>The interplay between purpose, audience, viewpoint and form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about reading?</vt:lpstr>
      <vt:lpstr>Reading domains:  Hampshire assessment model</vt:lpstr>
      <vt:lpstr>PowerPoint Presentation</vt:lpstr>
      <vt:lpstr>An Enriched Curriculum offers: </vt:lpstr>
      <vt:lpstr>Questioning:</vt:lpstr>
      <vt:lpstr>PowerPoint Presentation</vt:lpstr>
      <vt:lpstr>PowerPoint Presentation</vt:lpstr>
      <vt:lpstr> Exploratory Talk…   </vt:lpstr>
      <vt:lpstr>Taking the talk to the text </vt:lpstr>
      <vt:lpstr>Focus on specific use of words: Language for effect</vt:lpstr>
      <vt:lpstr>PowerPoint Presentation</vt:lpstr>
      <vt:lpstr>Themes and conventions</vt:lpstr>
      <vt:lpstr>PowerPoint Presentation</vt:lpstr>
      <vt:lpstr>PowerPoint Presentation</vt:lpstr>
      <vt:lpstr>Creating an enriched curriculum …</vt:lpstr>
      <vt:lpstr>Break </vt:lpstr>
      <vt:lpstr>Mathematics – supporting pupils to achieve expert</vt:lpstr>
      <vt:lpstr>Mastery of Mathematics</vt:lpstr>
      <vt:lpstr>Teaching Tripod</vt:lpstr>
      <vt:lpstr>PowerPoint Presentation</vt:lpstr>
      <vt:lpstr>PowerPoint Presentation</vt:lpstr>
      <vt:lpstr>PowerPoint Presentation</vt:lpstr>
      <vt:lpstr>PowerPoint Presentation</vt:lpstr>
      <vt:lpstr>End of year assessment</vt:lpstr>
      <vt:lpstr>PowerPoint Presentation</vt:lpstr>
      <vt:lpstr>PowerPoint Presentation</vt:lpstr>
      <vt:lpstr>PowerPoint Presentation</vt:lpstr>
      <vt:lpstr>Year 1: Money  </vt:lpstr>
      <vt:lpstr>Measures - money</vt:lpstr>
      <vt:lpstr>PowerPoint Presentation</vt:lpstr>
      <vt:lpstr>PowerPoint Presentation</vt:lpstr>
      <vt:lpstr>Ideas of equivalence…</vt:lpstr>
      <vt:lpstr>Deeper understanding of equivalence…</vt:lpstr>
      <vt:lpstr>Even deeper understanding of coin values….</vt:lpstr>
      <vt:lpstr>Classic task…</vt:lpstr>
      <vt:lpstr>From a simple starting point…</vt:lpstr>
      <vt:lpstr>Routine or non-routine…?</vt:lpstr>
      <vt:lpstr>Which version…</vt:lpstr>
      <vt:lpstr>Deepening a problem…</vt:lpstr>
      <vt:lpstr>Deepening a problem…</vt:lpstr>
      <vt:lpstr>PowerPoint Presentation</vt:lpstr>
      <vt:lpstr>Year 1 number facts</vt:lpstr>
      <vt:lpstr>PowerPoint Presentation</vt:lpstr>
      <vt:lpstr>Year 4 Fractions</vt:lpstr>
      <vt:lpstr>Year 4 Big ideas</vt:lpstr>
      <vt:lpstr>NCETM Teaching for Mastery</vt:lpstr>
      <vt:lpstr>Key NCETM Mastery Tasks from Year 3 booklet</vt:lpstr>
      <vt:lpstr>Year 3</vt:lpstr>
      <vt:lpstr>Key NCETM Mastery Tasks from Y4 booklet</vt:lpstr>
      <vt:lpstr>Year 4: counting… fractions as numbers/ fraction strips/ number lines</vt:lpstr>
      <vt:lpstr>Y4: decimal representations of tenths and hundredths</vt:lpstr>
      <vt:lpstr>Y4: Developing understanding of equivalence</vt:lpstr>
      <vt:lpstr>PowerPoint Presentation</vt:lpstr>
      <vt:lpstr>Pizza Party Problem</vt:lpstr>
      <vt:lpstr>Using bar models to solve problems involving fractions</vt:lpstr>
      <vt:lpstr>PowerPoint Presentation</vt:lpstr>
      <vt:lpstr>Hampshire Assessment Model: Milestone 3 to ARE</vt:lpstr>
      <vt:lpstr>End of year attainment</vt:lpstr>
      <vt:lpstr>Reviewing pupil work</vt:lpstr>
      <vt:lpstr>PowerPoint Presentation</vt:lpstr>
      <vt:lpstr>What does ‘beyond’ mean?</vt:lpstr>
      <vt:lpstr>Final session</vt:lpstr>
      <vt:lpstr>Can you be an expert and not be beyond?</vt:lpstr>
      <vt:lpstr>Beyond</vt:lpstr>
      <vt:lpstr>PowerPoint Presentation</vt:lpstr>
      <vt:lpstr>Managing the difference in the role of the teacher - consultant</vt:lpstr>
      <vt:lpstr>PowerPoint Presentation</vt:lpstr>
      <vt:lpstr>End of year assessment</vt:lpstr>
      <vt:lpstr>Transition</vt:lpstr>
      <vt:lpstr>Hampshire Assessment Model</vt:lpstr>
      <vt:lpstr>PowerPoint Presentation</vt:lpstr>
      <vt:lpstr>PowerPoint Presentation</vt:lpstr>
      <vt:lpstr>PowerPoint Presentation</vt:lpstr>
      <vt:lpstr>Transition –  Collaborative Planning </vt:lpstr>
      <vt:lpstr>To consider…</vt:lpstr>
    </vt:vector>
  </TitlesOfParts>
  <Company>Hampshire County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cseiiarm</dc:creator>
  <cp:lastModifiedBy>cseitasb</cp:lastModifiedBy>
  <cp:revision>79</cp:revision>
  <dcterms:created xsi:type="dcterms:W3CDTF">2013-12-20T14:21:04Z</dcterms:created>
  <dcterms:modified xsi:type="dcterms:W3CDTF">2017-06-13T13:27:19Z</dcterms:modified>
</cp:coreProperties>
</file>