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handoutMasterIdLst>
    <p:handoutMasterId r:id="rId92"/>
  </p:handoutMasterIdLst>
  <p:sldIdLst>
    <p:sldId id="262" r:id="rId2"/>
    <p:sldId id="263" r:id="rId3"/>
    <p:sldId id="259" r:id="rId4"/>
    <p:sldId id="384" r:id="rId5"/>
    <p:sldId id="260" r:id="rId6"/>
    <p:sldId id="270" r:id="rId7"/>
    <p:sldId id="391" r:id="rId8"/>
    <p:sldId id="395" r:id="rId9"/>
    <p:sldId id="394" r:id="rId10"/>
    <p:sldId id="271" r:id="rId11"/>
    <p:sldId id="374" r:id="rId12"/>
    <p:sldId id="276" r:id="rId13"/>
    <p:sldId id="332" r:id="rId14"/>
    <p:sldId id="273" r:id="rId15"/>
    <p:sldId id="338" r:id="rId16"/>
    <p:sldId id="274" r:id="rId17"/>
    <p:sldId id="334" r:id="rId18"/>
    <p:sldId id="385" r:id="rId19"/>
    <p:sldId id="261" r:id="rId20"/>
    <p:sldId id="280" r:id="rId21"/>
    <p:sldId id="266"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381" r:id="rId37"/>
    <p:sldId id="295" r:id="rId38"/>
    <p:sldId id="314" r:id="rId39"/>
    <p:sldId id="317" r:id="rId40"/>
    <p:sldId id="277" r:id="rId41"/>
    <p:sldId id="325" r:id="rId42"/>
    <p:sldId id="329" r:id="rId43"/>
    <p:sldId id="330" r:id="rId44"/>
    <p:sldId id="331" r:id="rId45"/>
    <p:sldId id="313" r:id="rId46"/>
    <p:sldId id="340" r:id="rId47"/>
    <p:sldId id="341" r:id="rId48"/>
    <p:sldId id="342" r:id="rId49"/>
    <p:sldId id="346" r:id="rId50"/>
    <p:sldId id="347" r:id="rId51"/>
    <p:sldId id="359" r:id="rId52"/>
    <p:sldId id="349" r:id="rId53"/>
    <p:sldId id="386" r:id="rId54"/>
    <p:sldId id="387" r:id="rId55"/>
    <p:sldId id="388" r:id="rId56"/>
    <p:sldId id="389" r:id="rId57"/>
    <p:sldId id="390" r:id="rId58"/>
    <p:sldId id="356" r:id="rId59"/>
    <p:sldId id="353" r:id="rId60"/>
    <p:sldId id="354" r:id="rId61"/>
    <p:sldId id="355" r:id="rId62"/>
    <p:sldId id="360" r:id="rId63"/>
    <p:sldId id="351" r:id="rId64"/>
    <p:sldId id="366" r:id="rId65"/>
    <p:sldId id="382" r:id="rId66"/>
    <p:sldId id="296" r:id="rId67"/>
    <p:sldId id="396" r:id="rId68"/>
    <p:sldId id="398" r:id="rId69"/>
    <p:sldId id="399" r:id="rId70"/>
    <p:sldId id="400" r:id="rId71"/>
    <p:sldId id="401" r:id="rId72"/>
    <p:sldId id="402" r:id="rId73"/>
    <p:sldId id="379" r:id="rId74"/>
    <p:sldId id="297" r:id="rId75"/>
    <p:sldId id="383" r:id="rId76"/>
    <p:sldId id="299" r:id="rId77"/>
    <p:sldId id="300" r:id="rId78"/>
    <p:sldId id="301" r:id="rId79"/>
    <p:sldId id="302" r:id="rId80"/>
    <p:sldId id="303" r:id="rId81"/>
    <p:sldId id="304" r:id="rId82"/>
    <p:sldId id="305" r:id="rId83"/>
    <p:sldId id="306" r:id="rId84"/>
    <p:sldId id="307" r:id="rId85"/>
    <p:sldId id="308" r:id="rId86"/>
    <p:sldId id="309" r:id="rId87"/>
    <p:sldId id="310" r:id="rId88"/>
    <p:sldId id="373" r:id="rId89"/>
    <p:sldId id="380" r:id="rId90"/>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223">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747" autoAdjust="0"/>
  </p:normalViewPr>
  <p:slideViewPr>
    <p:cSldViewPr>
      <p:cViewPr>
        <p:scale>
          <a:sx n="80" d="100"/>
          <a:sy n="80" d="100"/>
        </p:scale>
        <p:origin x="-10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44" d="100"/>
          <a:sy n="44" d="100"/>
        </p:scale>
        <p:origin x="-2010" y="-12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064144-E44B-4E6D-9D97-CEE924110A9F}" type="doc">
      <dgm:prSet loTypeId="urn:microsoft.com/office/officeart/2005/8/layout/cycle4" loCatId="relationship" qsTypeId="urn:microsoft.com/office/officeart/2005/8/quickstyle/simple1" qsCatId="simple" csTypeId="urn:microsoft.com/office/officeart/2005/8/colors/colorful1" csCatId="colorful" phldr="1"/>
      <dgm:spPr/>
    </dgm:pt>
    <dgm:pt modelId="{14F05A15-A7A9-48D6-801F-D0E46CEC9E07}">
      <dgm:prSet phldrT="[Text]"/>
      <dgm:spPr/>
      <dgm:t>
        <a:bodyPr/>
        <a:lstStyle/>
        <a:p>
          <a:r>
            <a:rPr lang="en-GB" dirty="0" smtClean="0"/>
            <a:t>2016</a:t>
          </a:r>
        </a:p>
        <a:p>
          <a:r>
            <a:rPr lang="en-GB" dirty="0" smtClean="0"/>
            <a:t>Statutory assessments </a:t>
          </a:r>
          <a:endParaRPr lang="en-GB" dirty="0"/>
        </a:p>
      </dgm:t>
    </dgm:pt>
    <dgm:pt modelId="{C326BB78-1603-4E8C-87A0-00EA8CC71E81}" type="parTrans" cxnId="{393ED588-39C7-4067-B522-6574E8DCA75E}">
      <dgm:prSet/>
      <dgm:spPr/>
      <dgm:t>
        <a:bodyPr/>
        <a:lstStyle/>
        <a:p>
          <a:endParaRPr lang="en-GB"/>
        </a:p>
      </dgm:t>
    </dgm:pt>
    <dgm:pt modelId="{84F43621-CCB6-496C-B9D9-B807CEF7DA86}" type="sibTrans" cxnId="{393ED588-39C7-4067-B522-6574E8DCA75E}">
      <dgm:prSet/>
      <dgm:spPr/>
      <dgm:t>
        <a:bodyPr/>
        <a:lstStyle/>
        <a:p>
          <a:endParaRPr lang="en-GB"/>
        </a:p>
      </dgm:t>
    </dgm:pt>
    <dgm:pt modelId="{0D394FD9-F388-499A-B02F-BFCEF225A6B9}">
      <dgm:prSet phldrT="[Text]"/>
      <dgm:spPr/>
      <dgm:t>
        <a:bodyPr/>
        <a:lstStyle/>
        <a:p>
          <a:r>
            <a:rPr lang="en-GB" dirty="0" smtClean="0"/>
            <a:t>Current tracking data</a:t>
          </a:r>
          <a:endParaRPr lang="en-GB" dirty="0"/>
        </a:p>
      </dgm:t>
    </dgm:pt>
    <dgm:pt modelId="{7F0DA8C3-1DB2-444C-BC78-8D35E0C73E10}" type="parTrans" cxnId="{17422E1A-C1C1-4234-87C1-ECAF44F2F940}">
      <dgm:prSet/>
      <dgm:spPr/>
      <dgm:t>
        <a:bodyPr/>
        <a:lstStyle/>
        <a:p>
          <a:endParaRPr lang="en-GB"/>
        </a:p>
      </dgm:t>
    </dgm:pt>
    <dgm:pt modelId="{3A951E15-724A-4FF1-8BD7-D1D67F33D23F}" type="sibTrans" cxnId="{17422E1A-C1C1-4234-87C1-ECAF44F2F940}">
      <dgm:prSet/>
      <dgm:spPr/>
      <dgm:t>
        <a:bodyPr/>
        <a:lstStyle/>
        <a:p>
          <a:endParaRPr lang="en-GB"/>
        </a:p>
      </dgm:t>
    </dgm:pt>
    <dgm:pt modelId="{A2EE74A6-B1CC-4CB1-8AD8-E648436A2237}">
      <dgm:prSet phldrT="[Text]"/>
      <dgm:spPr/>
      <dgm:t>
        <a:bodyPr/>
        <a:lstStyle/>
        <a:p>
          <a:r>
            <a:rPr lang="en-GB" dirty="0" smtClean="0"/>
            <a:t>Work in books</a:t>
          </a:r>
          <a:endParaRPr lang="en-GB" dirty="0"/>
        </a:p>
      </dgm:t>
    </dgm:pt>
    <dgm:pt modelId="{C99F5156-E787-49C5-A0DB-DDEAEC50AED0}" type="parTrans" cxnId="{D639EE81-0DD0-4A42-AC0D-019A78B35018}">
      <dgm:prSet/>
      <dgm:spPr/>
      <dgm:t>
        <a:bodyPr/>
        <a:lstStyle/>
        <a:p>
          <a:endParaRPr lang="en-GB"/>
        </a:p>
      </dgm:t>
    </dgm:pt>
    <dgm:pt modelId="{990C54E1-A09A-4D70-AE2E-AF5E71882791}" type="sibTrans" cxnId="{D639EE81-0DD0-4A42-AC0D-019A78B35018}">
      <dgm:prSet/>
      <dgm:spPr/>
      <dgm:t>
        <a:bodyPr/>
        <a:lstStyle/>
        <a:p>
          <a:endParaRPr lang="en-GB"/>
        </a:p>
      </dgm:t>
    </dgm:pt>
    <dgm:pt modelId="{1913B4BC-29F4-4D98-BBA2-8B44C99F5267}">
      <dgm:prSet/>
      <dgm:spPr/>
      <dgm:t>
        <a:bodyPr/>
        <a:lstStyle/>
        <a:p>
          <a:r>
            <a:rPr lang="en-GB" dirty="0" smtClean="0"/>
            <a:t>Taking ACTION</a:t>
          </a:r>
          <a:endParaRPr lang="en-GB" dirty="0"/>
        </a:p>
      </dgm:t>
    </dgm:pt>
    <dgm:pt modelId="{980B72DD-B5E3-49DC-BAB5-A6E5AEE7298C}" type="parTrans" cxnId="{9AAC8C6B-243C-4040-8959-76B23BA04E18}">
      <dgm:prSet/>
      <dgm:spPr/>
      <dgm:t>
        <a:bodyPr/>
        <a:lstStyle/>
        <a:p>
          <a:endParaRPr lang="en-GB"/>
        </a:p>
      </dgm:t>
    </dgm:pt>
    <dgm:pt modelId="{33638ADD-9100-44D3-BCF6-CE7C74485A9E}" type="sibTrans" cxnId="{9AAC8C6B-243C-4040-8959-76B23BA04E18}">
      <dgm:prSet/>
      <dgm:spPr/>
      <dgm:t>
        <a:bodyPr/>
        <a:lstStyle/>
        <a:p>
          <a:endParaRPr lang="en-GB"/>
        </a:p>
      </dgm:t>
    </dgm:pt>
    <dgm:pt modelId="{121A3EC7-109B-405D-9B65-CE9D25D4B85F}" type="pres">
      <dgm:prSet presAssocID="{20064144-E44B-4E6D-9D97-CEE924110A9F}" presName="cycleMatrixDiagram" presStyleCnt="0">
        <dgm:presLayoutVars>
          <dgm:chMax val="1"/>
          <dgm:dir/>
          <dgm:animLvl val="lvl"/>
          <dgm:resizeHandles val="exact"/>
        </dgm:presLayoutVars>
      </dgm:prSet>
      <dgm:spPr/>
    </dgm:pt>
    <dgm:pt modelId="{78C04311-A8BA-439C-9158-F8559E31D50B}" type="pres">
      <dgm:prSet presAssocID="{20064144-E44B-4E6D-9D97-CEE924110A9F}" presName="children" presStyleCnt="0"/>
      <dgm:spPr/>
    </dgm:pt>
    <dgm:pt modelId="{AA8458F8-BB3F-447D-AD19-D07BCD1471C6}" type="pres">
      <dgm:prSet presAssocID="{20064144-E44B-4E6D-9D97-CEE924110A9F}" presName="childPlaceholder" presStyleCnt="0"/>
      <dgm:spPr/>
    </dgm:pt>
    <dgm:pt modelId="{E5DAB5D8-E2A8-48A2-8F8F-1D5BBD304811}" type="pres">
      <dgm:prSet presAssocID="{20064144-E44B-4E6D-9D97-CEE924110A9F}" presName="circle" presStyleCnt="0"/>
      <dgm:spPr/>
    </dgm:pt>
    <dgm:pt modelId="{48EEAF1E-79A5-4495-916B-7290D8CB76C7}" type="pres">
      <dgm:prSet presAssocID="{20064144-E44B-4E6D-9D97-CEE924110A9F}" presName="quadrant1" presStyleLbl="node1" presStyleIdx="0" presStyleCnt="4">
        <dgm:presLayoutVars>
          <dgm:chMax val="1"/>
          <dgm:bulletEnabled val="1"/>
        </dgm:presLayoutVars>
      </dgm:prSet>
      <dgm:spPr/>
      <dgm:t>
        <a:bodyPr/>
        <a:lstStyle/>
        <a:p>
          <a:endParaRPr lang="en-GB"/>
        </a:p>
      </dgm:t>
    </dgm:pt>
    <dgm:pt modelId="{1A6503BB-12F0-450F-A215-4AD486D1A26A}" type="pres">
      <dgm:prSet presAssocID="{20064144-E44B-4E6D-9D97-CEE924110A9F}" presName="quadrant2" presStyleLbl="node1" presStyleIdx="1" presStyleCnt="4">
        <dgm:presLayoutVars>
          <dgm:chMax val="1"/>
          <dgm:bulletEnabled val="1"/>
        </dgm:presLayoutVars>
      </dgm:prSet>
      <dgm:spPr/>
      <dgm:t>
        <a:bodyPr/>
        <a:lstStyle/>
        <a:p>
          <a:endParaRPr lang="en-GB"/>
        </a:p>
      </dgm:t>
    </dgm:pt>
    <dgm:pt modelId="{2FDEFDE4-38AE-4717-A5A2-E90F19EEFADB}" type="pres">
      <dgm:prSet presAssocID="{20064144-E44B-4E6D-9D97-CEE924110A9F}" presName="quadrant3" presStyleLbl="node1" presStyleIdx="2" presStyleCnt="4">
        <dgm:presLayoutVars>
          <dgm:chMax val="1"/>
          <dgm:bulletEnabled val="1"/>
        </dgm:presLayoutVars>
      </dgm:prSet>
      <dgm:spPr/>
      <dgm:t>
        <a:bodyPr/>
        <a:lstStyle/>
        <a:p>
          <a:endParaRPr lang="en-GB"/>
        </a:p>
      </dgm:t>
    </dgm:pt>
    <dgm:pt modelId="{5B97A3CF-9E3D-45B5-9B0F-7FB551ACEE7E}" type="pres">
      <dgm:prSet presAssocID="{20064144-E44B-4E6D-9D97-CEE924110A9F}" presName="quadrant4" presStyleLbl="node1" presStyleIdx="3" presStyleCnt="4">
        <dgm:presLayoutVars>
          <dgm:chMax val="1"/>
          <dgm:bulletEnabled val="1"/>
        </dgm:presLayoutVars>
      </dgm:prSet>
      <dgm:spPr/>
      <dgm:t>
        <a:bodyPr/>
        <a:lstStyle/>
        <a:p>
          <a:endParaRPr lang="en-GB"/>
        </a:p>
      </dgm:t>
    </dgm:pt>
    <dgm:pt modelId="{DECBE1E7-282D-46F4-9ED3-1ED0845E8B1B}" type="pres">
      <dgm:prSet presAssocID="{20064144-E44B-4E6D-9D97-CEE924110A9F}" presName="quadrantPlaceholder" presStyleCnt="0"/>
      <dgm:spPr/>
    </dgm:pt>
    <dgm:pt modelId="{19B7F5EA-F3D4-436E-935B-687D8E85A58E}" type="pres">
      <dgm:prSet presAssocID="{20064144-E44B-4E6D-9D97-CEE924110A9F}" presName="center1" presStyleLbl="fgShp" presStyleIdx="0" presStyleCnt="2"/>
      <dgm:spPr/>
    </dgm:pt>
    <dgm:pt modelId="{A82A4792-6366-4380-A2C2-5F6373D1C3D1}" type="pres">
      <dgm:prSet presAssocID="{20064144-E44B-4E6D-9D97-CEE924110A9F}" presName="center2" presStyleLbl="fgShp" presStyleIdx="1" presStyleCnt="2"/>
      <dgm:spPr/>
    </dgm:pt>
  </dgm:ptLst>
  <dgm:cxnLst>
    <dgm:cxn modelId="{BBCCBD73-367F-A94E-9741-0FC83A48E847}" type="presOf" srcId="{A2EE74A6-B1CC-4CB1-8AD8-E648436A2237}" destId="{2FDEFDE4-38AE-4717-A5A2-E90F19EEFADB}" srcOrd="0" destOrd="0" presId="urn:microsoft.com/office/officeart/2005/8/layout/cycle4"/>
    <dgm:cxn modelId="{9AAC8C6B-243C-4040-8959-76B23BA04E18}" srcId="{20064144-E44B-4E6D-9D97-CEE924110A9F}" destId="{1913B4BC-29F4-4D98-BBA2-8B44C99F5267}" srcOrd="3" destOrd="0" parTransId="{980B72DD-B5E3-49DC-BAB5-A6E5AEE7298C}" sibTransId="{33638ADD-9100-44D3-BCF6-CE7C74485A9E}"/>
    <dgm:cxn modelId="{17422E1A-C1C1-4234-87C1-ECAF44F2F940}" srcId="{20064144-E44B-4E6D-9D97-CEE924110A9F}" destId="{0D394FD9-F388-499A-B02F-BFCEF225A6B9}" srcOrd="1" destOrd="0" parTransId="{7F0DA8C3-1DB2-444C-BC78-8D35E0C73E10}" sibTransId="{3A951E15-724A-4FF1-8BD7-D1D67F33D23F}"/>
    <dgm:cxn modelId="{D639EE81-0DD0-4A42-AC0D-019A78B35018}" srcId="{20064144-E44B-4E6D-9D97-CEE924110A9F}" destId="{A2EE74A6-B1CC-4CB1-8AD8-E648436A2237}" srcOrd="2" destOrd="0" parTransId="{C99F5156-E787-49C5-A0DB-DDEAEC50AED0}" sibTransId="{990C54E1-A09A-4D70-AE2E-AF5E71882791}"/>
    <dgm:cxn modelId="{C56F6569-B5CF-824F-9C56-242BF1022131}" type="presOf" srcId="{20064144-E44B-4E6D-9D97-CEE924110A9F}" destId="{121A3EC7-109B-405D-9B65-CE9D25D4B85F}" srcOrd="0" destOrd="0" presId="urn:microsoft.com/office/officeart/2005/8/layout/cycle4"/>
    <dgm:cxn modelId="{393ED588-39C7-4067-B522-6574E8DCA75E}" srcId="{20064144-E44B-4E6D-9D97-CEE924110A9F}" destId="{14F05A15-A7A9-48D6-801F-D0E46CEC9E07}" srcOrd="0" destOrd="0" parTransId="{C326BB78-1603-4E8C-87A0-00EA8CC71E81}" sibTransId="{84F43621-CCB6-496C-B9D9-B807CEF7DA86}"/>
    <dgm:cxn modelId="{8340CFC4-FB10-2244-BDCE-E13406B4B895}" type="presOf" srcId="{0D394FD9-F388-499A-B02F-BFCEF225A6B9}" destId="{1A6503BB-12F0-450F-A215-4AD486D1A26A}" srcOrd="0" destOrd="0" presId="urn:microsoft.com/office/officeart/2005/8/layout/cycle4"/>
    <dgm:cxn modelId="{464EDACB-CB6C-904A-8DF9-E1016EFB4FB5}" type="presOf" srcId="{1913B4BC-29F4-4D98-BBA2-8B44C99F5267}" destId="{5B97A3CF-9E3D-45B5-9B0F-7FB551ACEE7E}" srcOrd="0" destOrd="0" presId="urn:microsoft.com/office/officeart/2005/8/layout/cycle4"/>
    <dgm:cxn modelId="{20CF61DD-6C18-B444-96D9-685764C2FD8C}" type="presOf" srcId="{14F05A15-A7A9-48D6-801F-D0E46CEC9E07}" destId="{48EEAF1E-79A5-4495-916B-7290D8CB76C7}" srcOrd="0" destOrd="0" presId="urn:microsoft.com/office/officeart/2005/8/layout/cycle4"/>
    <dgm:cxn modelId="{91E44504-7683-5B43-A1CD-F53493C3670B}" type="presParOf" srcId="{121A3EC7-109B-405D-9B65-CE9D25D4B85F}" destId="{78C04311-A8BA-439C-9158-F8559E31D50B}" srcOrd="0" destOrd="0" presId="urn:microsoft.com/office/officeart/2005/8/layout/cycle4"/>
    <dgm:cxn modelId="{8ECDE4FD-DBA2-6D46-B34F-E8C9A5C24019}" type="presParOf" srcId="{78C04311-A8BA-439C-9158-F8559E31D50B}" destId="{AA8458F8-BB3F-447D-AD19-D07BCD1471C6}" srcOrd="0" destOrd="0" presId="urn:microsoft.com/office/officeart/2005/8/layout/cycle4"/>
    <dgm:cxn modelId="{B5F0B1A2-665A-F84A-B871-BACCDA326990}" type="presParOf" srcId="{121A3EC7-109B-405D-9B65-CE9D25D4B85F}" destId="{E5DAB5D8-E2A8-48A2-8F8F-1D5BBD304811}" srcOrd="1" destOrd="0" presId="urn:microsoft.com/office/officeart/2005/8/layout/cycle4"/>
    <dgm:cxn modelId="{BD377ED7-C095-4E47-AFCA-4D1788792F66}" type="presParOf" srcId="{E5DAB5D8-E2A8-48A2-8F8F-1D5BBD304811}" destId="{48EEAF1E-79A5-4495-916B-7290D8CB76C7}" srcOrd="0" destOrd="0" presId="urn:microsoft.com/office/officeart/2005/8/layout/cycle4"/>
    <dgm:cxn modelId="{04239922-95AB-0847-A3E6-71DE137DE32F}" type="presParOf" srcId="{E5DAB5D8-E2A8-48A2-8F8F-1D5BBD304811}" destId="{1A6503BB-12F0-450F-A215-4AD486D1A26A}" srcOrd="1" destOrd="0" presId="urn:microsoft.com/office/officeart/2005/8/layout/cycle4"/>
    <dgm:cxn modelId="{629EA2A4-28C4-994A-BB0A-4E1B6D9E2A8F}" type="presParOf" srcId="{E5DAB5D8-E2A8-48A2-8F8F-1D5BBD304811}" destId="{2FDEFDE4-38AE-4717-A5A2-E90F19EEFADB}" srcOrd="2" destOrd="0" presId="urn:microsoft.com/office/officeart/2005/8/layout/cycle4"/>
    <dgm:cxn modelId="{94C0C3C0-0251-1849-BEF7-2B4A94EC1B2A}" type="presParOf" srcId="{E5DAB5D8-E2A8-48A2-8F8F-1D5BBD304811}" destId="{5B97A3CF-9E3D-45B5-9B0F-7FB551ACEE7E}" srcOrd="3" destOrd="0" presId="urn:microsoft.com/office/officeart/2005/8/layout/cycle4"/>
    <dgm:cxn modelId="{59767DBC-AB5D-9343-9FC0-B9D12B2D5025}" type="presParOf" srcId="{E5DAB5D8-E2A8-48A2-8F8F-1D5BBD304811}" destId="{DECBE1E7-282D-46F4-9ED3-1ED0845E8B1B}" srcOrd="4" destOrd="0" presId="urn:microsoft.com/office/officeart/2005/8/layout/cycle4"/>
    <dgm:cxn modelId="{48C1167B-9391-D447-9D25-A090AB32FD75}" type="presParOf" srcId="{121A3EC7-109B-405D-9B65-CE9D25D4B85F}" destId="{19B7F5EA-F3D4-436E-935B-687D8E85A58E}" srcOrd="2" destOrd="0" presId="urn:microsoft.com/office/officeart/2005/8/layout/cycle4"/>
    <dgm:cxn modelId="{C728A462-7BDE-7D44-B3F1-6BCC7368C20A}" type="presParOf" srcId="{121A3EC7-109B-405D-9B65-CE9D25D4B85F}" destId="{A82A4792-6366-4380-A2C2-5F6373D1C3D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064144-E44B-4E6D-9D97-CEE924110A9F}" type="doc">
      <dgm:prSet loTypeId="urn:microsoft.com/office/officeart/2005/8/layout/cycle4" loCatId="relationship" qsTypeId="urn:microsoft.com/office/officeart/2005/8/quickstyle/simple1" qsCatId="simple" csTypeId="urn:microsoft.com/office/officeart/2005/8/colors/colorful1" csCatId="colorful" phldr="1"/>
      <dgm:spPr/>
    </dgm:pt>
    <dgm:pt modelId="{14F05A15-A7A9-48D6-801F-D0E46CEC9E07}">
      <dgm:prSet phldrT="[Text]"/>
      <dgm:spPr/>
      <dgm:t>
        <a:bodyPr/>
        <a:lstStyle/>
        <a:p>
          <a:r>
            <a:rPr lang="en-GB" dirty="0" smtClean="0"/>
            <a:t>2016</a:t>
          </a:r>
        </a:p>
        <a:p>
          <a:r>
            <a:rPr lang="en-GB" dirty="0" smtClean="0"/>
            <a:t>Statutory assessments </a:t>
          </a:r>
          <a:endParaRPr lang="en-GB" dirty="0"/>
        </a:p>
      </dgm:t>
    </dgm:pt>
    <dgm:pt modelId="{C326BB78-1603-4E8C-87A0-00EA8CC71E81}" type="parTrans" cxnId="{393ED588-39C7-4067-B522-6574E8DCA75E}">
      <dgm:prSet/>
      <dgm:spPr/>
      <dgm:t>
        <a:bodyPr/>
        <a:lstStyle/>
        <a:p>
          <a:endParaRPr lang="en-GB"/>
        </a:p>
      </dgm:t>
    </dgm:pt>
    <dgm:pt modelId="{84F43621-CCB6-496C-B9D9-B807CEF7DA86}" type="sibTrans" cxnId="{393ED588-39C7-4067-B522-6574E8DCA75E}">
      <dgm:prSet/>
      <dgm:spPr/>
      <dgm:t>
        <a:bodyPr/>
        <a:lstStyle/>
        <a:p>
          <a:endParaRPr lang="en-GB"/>
        </a:p>
      </dgm:t>
    </dgm:pt>
    <dgm:pt modelId="{0D394FD9-F388-499A-B02F-BFCEF225A6B9}">
      <dgm:prSet phldrT="[Text]"/>
      <dgm:spPr/>
      <dgm:t>
        <a:bodyPr/>
        <a:lstStyle/>
        <a:p>
          <a:r>
            <a:rPr lang="en-GB" dirty="0" smtClean="0"/>
            <a:t>Current tracking data</a:t>
          </a:r>
          <a:endParaRPr lang="en-GB" dirty="0"/>
        </a:p>
      </dgm:t>
    </dgm:pt>
    <dgm:pt modelId="{7F0DA8C3-1DB2-444C-BC78-8D35E0C73E10}" type="parTrans" cxnId="{17422E1A-C1C1-4234-87C1-ECAF44F2F940}">
      <dgm:prSet/>
      <dgm:spPr/>
      <dgm:t>
        <a:bodyPr/>
        <a:lstStyle/>
        <a:p>
          <a:endParaRPr lang="en-GB"/>
        </a:p>
      </dgm:t>
    </dgm:pt>
    <dgm:pt modelId="{3A951E15-724A-4FF1-8BD7-D1D67F33D23F}" type="sibTrans" cxnId="{17422E1A-C1C1-4234-87C1-ECAF44F2F940}">
      <dgm:prSet/>
      <dgm:spPr/>
      <dgm:t>
        <a:bodyPr/>
        <a:lstStyle/>
        <a:p>
          <a:endParaRPr lang="en-GB"/>
        </a:p>
      </dgm:t>
    </dgm:pt>
    <dgm:pt modelId="{A2EE74A6-B1CC-4CB1-8AD8-E648436A2237}">
      <dgm:prSet phldrT="[Text]"/>
      <dgm:spPr/>
      <dgm:t>
        <a:bodyPr/>
        <a:lstStyle/>
        <a:p>
          <a:r>
            <a:rPr lang="en-GB" dirty="0" smtClean="0"/>
            <a:t>Work in books</a:t>
          </a:r>
          <a:endParaRPr lang="en-GB" dirty="0"/>
        </a:p>
      </dgm:t>
    </dgm:pt>
    <dgm:pt modelId="{C99F5156-E787-49C5-A0DB-DDEAEC50AED0}" type="parTrans" cxnId="{D639EE81-0DD0-4A42-AC0D-019A78B35018}">
      <dgm:prSet/>
      <dgm:spPr/>
      <dgm:t>
        <a:bodyPr/>
        <a:lstStyle/>
        <a:p>
          <a:endParaRPr lang="en-GB"/>
        </a:p>
      </dgm:t>
    </dgm:pt>
    <dgm:pt modelId="{990C54E1-A09A-4D70-AE2E-AF5E71882791}" type="sibTrans" cxnId="{D639EE81-0DD0-4A42-AC0D-019A78B35018}">
      <dgm:prSet/>
      <dgm:spPr/>
      <dgm:t>
        <a:bodyPr/>
        <a:lstStyle/>
        <a:p>
          <a:endParaRPr lang="en-GB"/>
        </a:p>
      </dgm:t>
    </dgm:pt>
    <dgm:pt modelId="{1913B4BC-29F4-4D98-BBA2-8B44C99F5267}">
      <dgm:prSet/>
      <dgm:spPr/>
      <dgm:t>
        <a:bodyPr/>
        <a:lstStyle/>
        <a:p>
          <a:r>
            <a:rPr lang="en-GB" dirty="0" smtClean="0"/>
            <a:t>Taking ACTION</a:t>
          </a:r>
          <a:endParaRPr lang="en-GB" dirty="0"/>
        </a:p>
      </dgm:t>
    </dgm:pt>
    <dgm:pt modelId="{980B72DD-B5E3-49DC-BAB5-A6E5AEE7298C}" type="parTrans" cxnId="{9AAC8C6B-243C-4040-8959-76B23BA04E18}">
      <dgm:prSet/>
      <dgm:spPr/>
      <dgm:t>
        <a:bodyPr/>
        <a:lstStyle/>
        <a:p>
          <a:endParaRPr lang="en-GB"/>
        </a:p>
      </dgm:t>
    </dgm:pt>
    <dgm:pt modelId="{33638ADD-9100-44D3-BCF6-CE7C74485A9E}" type="sibTrans" cxnId="{9AAC8C6B-243C-4040-8959-76B23BA04E18}">
      <dgm:prSet/>
      <dgm:spPr/>
      <dgm:t>
        <a:bodyPr/>
        <a:lstStyle/>
        <a:p>
          <a:endParaRPr lang="en-GB"/>
        </a:p>
      </dgm:t>
    </dgm:pt>
    <dgm:pt modelId="{121A3EC7-109B-405D-9B65-CE9D25D4B85F}" type="pres">
      <dgm:prSet presAssocID="{20064144-E44B-4E6D-9D97-CEE924110A9F}" presName="cycleMatrixDiagram" presStyleCnt="0">
        <dgm:presLayoutVars>
          <dgm:chMax val="1"/>
          <dgm:dir/>
          <dgm:animLvl val="lvl"/>
          <dgm:resizeHandles val="exact"/>
        </dgm:presLayoutVars>
      </dgm:prSet>
      <dgm:spPr/>
    </dgm:pt>
    <dgm:pt modelId="{78C04311-A8BA-439C-9158-F8559E31D50B}" type="pres">
      <dgm:prSet presAssocID="{20064144-E44B-4E6D-9D97-CEE924110A9F}" presName="children" presStyleCnt="0"/>
      <dgm:spPr/>
    </dgm:pt>
    <dgm:pt modelId="{AA8458F8-BB3F-447D-AD19-D07BCD1471C6}" type="pres">
      <dgm:prSet presAssocID="{20064144-E44B-4E6D-9D97-CEE924110A9F}" presName="childPlaceholder" presStyleCnt="0"/>
      <dgm:spPr/>
    </dgm:pt>
    <dgm:pt modelId="{E5DAB5D8-E2A8-48A2-8F8F-1D5BBD304811}" type="pres">
      <dgm:prSet presAssocID="{20064144-E44B-4E6D-9D97-CEE924110A9F}" presName="circle" presStyleCnt="0"/>
      <dgm:spPr/>
    </dgm:pt>
    <dgm:pt modelId="{48EEAF1E-79A5-4495-916B-7290D8CB76C7}" type="pres">
      <dgm:prSet presAssocID="{20064144-E44B-4E6D-9D97-CEE924110A9F}" presName="quadrant1" presStyleLbl="node1" presStyleIdx="0" presStyleCnt="4">
        <dgm:presLayoutVars>
          <dgm:chMax val="1"/>
          <dgm:bulletEnabled val="1"/>
        </dgm:presLayoutVars>
      </dgm:prSet>
      <dgm:spPr/>
      <dgm:t>
        <a:bodyPr/>
        <a:lstStyle/>
        <a:p>
          <a:endParaRPr lang="en-GB"/>
        </a:p>
      </dgm:t>
    </dgm:pt>
    <dgm:pt modelId="{1A6503BB-12F0-450F-A215-4AD486D1A26A}" type="pres">
      <dgm:prSet presAssocID="{20064144-E44B-4E6D-9D97-CEE924110A9F}" presName="quadrant2" presStyleLbl="node1" presStyleIdx="1" presStyleCnt="4">
        <dgm:presLayoutVars>
          <dgm:chMax val="1"/>
          <dgm:bulletEnabled val="1"/>
        </dgm:presLayoutVars>
      </dgm:prSet>
      <dgm:spPr/>
      <dgm:t>
        <a:bodyPr/>
        <a:lstStyle/>
        <a:p>
          <a:endParaRPr lang="en-GB"/>
        </a:p>
      </dgm:t>
    </dgm:pt>
    <dgm:pt modelId="{2FDEFDE4-38AE-4717-A5A2-E90F19EEFADB}" type="pres">
      <dgm:prSet presAssocID="{20064144-E44B-4E6D-9D97-CEE924110A9F}" presName="quadrant3" presStyleLbl="node1" presStyleIdx="2" presStyleCnt="4">
        <dgm:presLayoutVars>
          <dgm:chMax val="1"/>
          <dgm:bulletEnabled val="1"/>
        </dgm:presLayoutVars>
      </dgm:prSet>
      <dgm:spPr/>
      <dgm:t>
        <a:bodyPr/>
        <a:lstStyle/>
        <a:p>
          <a:endParaRPr lang="en-GB"/>
        </a:p>
      </dgm:t>
    </dgm:pt>
    <dgm:pt modelId="{5B97A3CF-9E3D-45B5-9B0F-7FB551ACEE7E}" type="pres">
      <dgm:prSet presAssocID="{20064144-E44B-4E6D-9D97-CEE924110A9F}" presName="quadrant4" presStyleLbl="node1" presStyleIdx="3" presStyleCnt="4">
        <dgm:presLayoutVars>
          <dgm:chMax val="1"/>
          <dgm:bulletEnabled val="1"/>
        </dgm:presLayoutVars>
      </dgm:prSet>
      <dgm:spPr/>
      <dgm:t>
        <a:bodyPr/>
        <a:lstStyle/>
        <a:p>
          <a:endParaRPr lang="en-GB"/>
        </a:p>
      </dgm:t>
    </dgm:pt>
    <dgm:pt modelId="{DECBE1E7-282D-46F4-9ED3-1ED0845E8B1B}" type="pres">
      <dgm:prSet presAssocID="{20064144-E44B-4E6D-9D97-CEE924110A9F}" presName="quadrantPlaceholder" presStyleCnt="0"/>
      <dgm:spPr/>
    </dgm:pt>
    <dgm:pt modelId="{19B7F5EA-F3D4-436E-935B-687D8E85A58E}" type="pres">
      <dgm:prSet presAssocID="{20064144-E44B-4E6D-9D97-CEE924110A9F}" presName="center1" presStyleLbl="fgShp" presStyleIdx="0" presStyleCnt="2"/>
      <dgm:spPr/>
    </dgm:pt>
    <dgm:pt modelId="{A82A4792-6366-4380-A2C2-5F6373D1C3D1}" type="pres">
      <dgm:prSet presAssocID="{20064144-E44B-4E6D-9D97-CEE924110A9F}" presName="center2" presStyleLbl="fgShp" presStyleIdx="1" presStyleCnt="2"/>
      <dgm:spPr/>
    </dgm:pt>
  </dgm:ptLst>
  <dgm:cxnLst>
    <dgm:cxn modelId="{A9D77BB7-28F2-2E44-9FD3-D70098F93828}" type="presOf" srcId="{1913B4BC-29F4-4D98-BBA2-8B44C99F5267}" destId="{5B97A3CF-9E3D-45B5-9B0F-7FB551ACEE7E}" srcOrd="0" destOrd="0" presId="urn:microsoft.com/office/officeart/2005/8/layout/cycle4"/>
    <dgm:cxn modelId="{B326AEAB-CFEE-2C43-A64F-035D5E5D9146}" type="presOf" srcId="{20064144-E44B-4E6D-9D97-CEE924110A9F}" destId="{121A3EC7-109B-405D-9B65-CE9D25D4B85F}" srcOrd="0" destOrd="0" presId="urn:microsoft.com/office/officeart/2005/8/layout/cycle4"/>
    <dgm:cxn modelId="{B60C3FA6-829A-BA41-A41B-7D5AF6A9A136}" type="presOf" srcId="{A2EE74A6-B1CC-4CB1-8AD8-E648436A2237}" destId="{2FDEFDE4-38AE-4717-A5A2-E90F19EEFADB}" srcOrd="0" destOrd="0" presId="urn:microsoft.com/office/officeart/2005/8/layout/cycle4"/>
    <dgm:cxn modelId="{9AAC8C6B-243C-4040-8959-76B23BA04E18}" srcId="{20064144-E44B-4E6D-9D97-CEE924110A9F}" destId="{1913B4BC-29F4-4D98-BBA2-8B44C99F5267}" srcOrd="3" destOrd="0" parTransId="{980B72DD-B5E3-49DC-BAB5-A6E5AEE7298C}" sibTransId="{33638ADD-9100-44D3-BCF6-CE7C74485A9E}"/>
    <dgm:cxn modelId="{17422E1A-C1C1-4234-87C1-ECAF44F2F940}" srcId="{20064144-E44B-4E6D-9D97-CEE924110A9F}" destId="{0D394FD9-F388-499A-B02F-BFCEF225A6B9}" srcOrd="1" destOrd="0" parTransId="{7F0DA8C3-1DB2-444C-BC78-8D35E0C73E10}" sibTransId="{3A951E15-724A-4FF1-8BD7-D1D67F33D23F}"/>
    <dgm:cxn modelId="{C0ACC408-D2DC-3E44-962E-A508021C9D6A}" type="presOf" srcId="{0D394FD9-F388-499A-B02F-BFCEF225A6B9}" destId="{1A6503BB-12F0-450F-A215-4AD486D1A26A}" srcOrd="0" destOrd="0" presId="urn:microsoft.com/office/officeart/2005/8/layout/cycle4"/>
    <dgm:cxn modelId="{D639EE81-0DD0-4A42-AC0D-019A78B35018}" srcId="{20064144-E44B-4E6D-9D97-CEE924110A9F}" destId="{A2EE74A6-B1CC-4CB1-8AD8-E648436A2237}" srcOrd="2" destOrd="0" parTransId="{C99F5156-E787-49C5-A0DB-DDEAEC50AED0}" sibTransId="{990C54E1-A09A-4D70-AE2E-AF5E71882791}"/>
    <dgm:cxn modelId="{393ED588-39C7-4067-B522-6574E8DCA75E}" srcId="{20064144-E44B-4E6D-9D97-CEE924110A9F}" destId="{14F05A15-A7A9-48D6-801F-D0E46CEC9E07}" srcOrd="0" destOrd="0" parTransId="{C326BB78-1603-4E8C-87A0-00EA8CC71E81}" sibTransId="{84F43621-CCB6-496C-B9D9-B807CEF7DA86}"/>
    <dgm:cxn modelId="{AAB40066-A9F9-1C40-AB39-33D5753EBB48}" type="presOf" srcId="{14F05A15-A7A9-48D6-801F-D0E46CEC9E07}" destId="{48EEAF1E-79A5-4495-916B-7290D8CB76C7}" srcOrd="0" destOrd="0" presId="urn:microsoft.com/office/officeart/2005/8/layout/cycle4"/>
    <dgm:cxn modelId="{DBBE6470-4DDA-B04E-93D8-1C19A17BED5D}" type="presParOf" srcId="{121A3EC7-109B-405D-9B65-CE9D25D4B85F}" destId="{78C04311-A8BA-439C-9158-F8559E31D50B}" srcOrd="0" destOrd="0" presId="urn:microsoft.com/office/officeart/2005/8/layout/cycle4"/>
    <dgm:cxn modelId="{A2CDEFA3-35A4-CC45-BE19-3983B431F7E2}" type="presParOf" srcId="{78C04311-A8BA-439C-9158-F8559E31D50B}" destId="{AA8458F8-BB3F-447D-AD19-D07BCD1471C6}" srcOrd="0" destOrd="0" presId="urn:microsoft.com/office/officeart/2005/8/layout/cycle4"/>
    <dgm:cxn modelId="{EC126BDB-3819-6E43-86C8-3E2C3E90D29E}" type="presParOf" srcId="{121A3EC7-109B-405D-9B65-CE9D25D4B85F}" destId="{E5DAB5D8-E2A8-48A2-8F8F-1D5BBD304811}" srcOrd="1" destOrd="0" presId="urn:microsoft.com/office/officeart/2005/8/layout/cycle4"/>
    <dgm:cxn modelId="{42F9734C-337A-0F42-90C7-055C468095AF}" type="presParOf" srcId="{E5DAB5D8-E2A8-48A2-8F8F-1D5BBD304811}" destId="{48EEAF1E-79A5-4495-916B-7290D8CB76C7}" srcOrd="0" destOrd="0" presId="urn:microsoft.com/office/officeart/2005/8/layout/cycle4"/>
    <dgm:cxn modelId="{5D17F9DE-7A9C-204B-8B0B-936E056E1E5A}" type="presParOf" srcId="{E5DAB5D8-E2A8-48A2-8F8F-1D5BBD304811}" destId="{1A6503BB-12F0-450F-A215-4AD486D1A26A}" srcOrd="1" destOrd="0" presId="urn:microsoft.com/office/officeart/2005/8/layout/cycle4"/>
    <dgm:cxn modelId="{014004FD-44D8-D747-837A-387C2B10FC21}" type="presParOf" srcId="{E5DAB5D8-E2A8-48A2-8F8F-1D5BBD304811}" destId="{2FDEFDE4-38AE-4717-A5A2-E90F19EEFADB}" srcOrd="2" destOrd="0" presId="urn:microsoft.com/office/officeart/2005/8/layout/cycle4"/>
    <dgm:cxn modelId="{250DB961-6156-6B4C-A5BD-B011015D9E6D}" type="presParOf" srcId="{E5DAB5D8-E2A8-48A2-8F8F-1D5BBD304811}" destId="{5B97A3CF-9E3D-45B5-9B0F-7FB551ACEE7E}" srcOrd="3" destOrd="0" presId="urn:microsoft.com/office/officeart/2005/8/layout/cycle4"/>
    <dgm:cxn modelId="{0A9CE6AD-D6BC-B947-94C7-8BC50EAFBB89}" type="presParOf" srcId="{E5DAB5D8-E2A8-48A2-8F8F-1D5BBD304811}" destId="{DECBE1E7-282D-46F4-9ED3-1ED0845E8B1B}" srcOrd="4" destOrd="0" presId="urn:microsoft.com/office/officeart/2005/8/layout/cycle4"/>
    <dgm:cxn modelId="{8E83EA17-77E9-4B43-ABE5-40976135FAE2}" type="presParOf" srcId="{121A3EC7-109B-405D-9B65-CE9D25D4B85F}" destId="{19B7F5EA-F3D4-436E-935B-687D8E85A58E}" srcOrd="2" destOrd="0" presId="urn:microsoft.com/office/officeart/2005/8/layout/cycle4"/>
    <dgm:cxn modelId="{5C23D06E-BCA0-DD4A-90F4-B559081E6A97}" type="presParOf" srcId="{121A3EC7-109B-405D-9B65-CE9D25D4B85F}" destId="{A82A4792-6366-4380-A2C2-5F6373D1C3D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4FF69F-7700-4EBF-ACE4-D0548A135668}"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en-GB"/>
        </a:p>
      </dgm:t>
    </dgm:pt>
    <dgm:pt modelId="{3D16A210-022C-4D79-A5E3-936E6F7D041C}">
      <dgm:prSet phldrT="[Text]" custT="1"/>
      <dgm:spPr/>
      <dgm:t>
        <a:bodyPr/>
        <a:lstStyle/>
        <a:p>
          <a:r>
            <a:rPr lang="en-GB" sz="2000" dirty="0">
              <a:latin typeface="Gisha" panose="020B0502040204020203" pitchFamily="34" charset="-79"/>
              <a:cs typeface="Gisha" panose="020B0502040204020203" pitchFamily="34" charset="-79"/>
            </a:rPr>
            <a:t>Instruction (Unit 1)</a:t>
          </a:r>
          <a:r>
            <a:rPr lang="en-GB" sz="2400" dirty="0">
              <a:latin typeface="Gisha" panose="020B0502040204020203" pitchFamily="34" charset="-79"/>
              <a:cs typeface="Gisha" panose="020B0502040204020203" pitchFamily="34" charset="-79"/>
            </a:rPr>
            <a:t> </a:t>
          </a:r>
        </a:p>
      </dgm:t>
    </dgm:pt>
    <dgm:pt modelId="{1A2AB791-2627-4D84-A222-C7444569DB63}" type="parTrans" cxnId="{FCF22840-8E19-4B1C-B0AE-79AD59A94BC2}">
      <dgm:prSet/>
      <dgm:spPr/>
      <dgm:t>
        <a:bodyPr/>
        <a:lstStyle/>
        <a:p>
          <a:endParaRPr lang="en-GB"/>
        </a:p>
      </dgm:t>
    </dgm:pt>
    <dgm:pt modelId="{E032B306-B527-45F2-94A3-2E037DE9AD7B}" type="sibTrans" cxnId="{FCF22840-8E19-4B1C-B0AE-79AD59A94BC2}">
      <dgm:prSet/>
      <dgm:spPr/>
      <dgm:t>
        <a:bodyPr/>
        <a:lstStyle/>
        <a:p>
          <a:endParaRPr lang="en-GB"/>
        </a:p>
      </dgm:t>
    </dgm:pt>
    <dgm:pt modelId="{64861437-D377-46D6-B20B-B8E1047157C2}">
      <dgm:prSet phldrT="[Text]" custT="1"/>
      <dgm:spPr/>
      <dgm:t>
        <a:bodyPr/>
        <a:lstStyle/>
        <a:p>
          <a:r>
            <a:rPr lang="en-GB" sz="2000" dirty="0">
              <a:latin typeface="Gisha" panose="020B0502040204020203" pitchFamily="34" charset="-79"/>
              <a:cs typeface="Gisha" panose="020B0502040204020203" pitchFamily="34" charset="-79"/>
            </a:rPr>
            <a:t>Formative assessment 1</a:t>
          </a:r>
        </a:p>
      </dgm:t>
    </dgm:pt>
    <dgm:pt modelId="{AA207683-BD00-4ADB-B670-B7872AAA4FBF}" type="parTrans" cxnId="{0759A17C-A651-48A5-894E-77A9D109916A}">
      <dgm:prSet/>
      <dgm:spPr/>
      <dgm:t>
        <a:bodyPr/>
        <a:lstStyle/>
        <a:p>
          <a:endParaRPr lang="en-GB"/>
        </a:p>
      </dgm:t>
    </dgm:pt>
    <dgm:pt modelId="{4BCBCFA3-32DE-4E77-8A2E-4069206B0ECB}" type="sibTrans" cxnId="{0759A17C-A651-48A5-894E-77A9D109916A}">
      <dgm:prSet/>
      <dgm:spPr/>
      <dgm:t>
        <a:bodyPr/>
        <a:lstStyle/>
        <a:p>
          <a:endParaRPr lang="en-GB"/>
        </a:p>
      </dgm:t>
    </dgm:pt>
    <dgm:pt modelId="{32469127-4C96-46AE-A104-65349A6F68B4}">
      <dgm:prSet phldrT="[Text]" custT="1"/>
      <dgm:spPr/>
      <dgm:t>
        <a:bodyPr/>
        <a:lstStyle/>
        <a:p>
          <a:r>
            <a:rPr lang="en-GB" sz="2000" dirty="0">
              <a:latin typeface="Gisha" panose="020B0502040204020203" pitchFamily="34" charset="-79"/>
              <a:cs typeface="Gisha" panose="020B0502040204020203" pitchFamily="34" charset="-79"/>
            </a:rPr>
            <a:t>Mastery –  </a:t>
          </a:r>
        </a:p>
        <a:p>
          <a:r>
            <a:rPr lang="en-GB" sz="2000" dirty="0">
              <a:latin typeface="Gisha" panose="020B0502040204020203" pitchFamily="34" charset="-79"/>
              <a:cs typeface="Gisha" panose="020B0502040204020203" pitchFamily="34" charset="-79"/>
            </a:rPr>
            <a:t>enrichment activities</a:t>
          </a:r>
        </a:p>
      </dgm:t>
    </dgm:pt>
    <dgm:pt modelId="{EDB1114D-FD06-4813-A2B0-1B17FDBA018F}" type="parTrans" cxnId="{0301DDD3-1DDB-4746-A9C8-BD5639F421B4}">
      <dgm:prSet/>
      <dgm:spPr/>
      <dgm:t>
        <a:bodyPr/>
        <a:lstStyle/>
        <a:p>
          <a:endParaRPr lang="en-GB"/>
        </a:p>
      </dgm:t>
    </dgm:pt>
    <dgm:pt modelId="{9EA7AE2F-727E-41EE-8376-72066EE5B6CF}" type="sibTrans" cxnId="{0301DDD3-1DDB-4746-A9C8-BD5639F421B4}">
      <dgm:prSet/>
      <dgm:spPr/>
      <dgm:t>
        <a:bodyPr/>
        <a:lstStyle/>
        <a:p>
          <a:endParaRPr lang="en-GB"/>
        </a:p>
      </dgm:t>
    </dgm:pt>
    <dgm:pt modelId="{B40C2371-86D3-472F-A14A-3834832EADC8}">
      <dgm:prSet phldrT="[Text]" custT="1"/>
      <dgm:spPr/>
      <dgm:t>
        <a:bodyPr/>
        <a:lstStyle/>
        <a:p>
          <a:r>
            <a:rPr lang="en-GB" sz="2000" dirty="0">
              <a:latin typeface="Gisha" panose="020B0502040204020203" pitchFamily="34" charset="-79"/>
              <a:cs typeface="Gisha" panose="020B0502040204020203" pitchFamily="34" charset="-79"/>
            </a:rPr>
            <a:t>Not yet mastered –correctives</a:t>
          </a:r>
        </a:p>
      </dgm:t>
    </dgm:pt>
    <dgm:pt modelId="{F24EFC22-4099-46A9-B794-B32DA6D2F693}" type="parTrans" cxnId="{085E62E9-A480-4E38-A1C4-7B13A068BCF7}">
      <dgm:prSet/>
      <dgm:spPr/>
      <dgm:t>
        <a:bodyPr/>
        <a:lstStyle/>
        <a:p>
          <a:endParaRPr lang="en-GB"/>
        </a:p>
      </dgm:t>
    </dgm:pt>
    <dgm:pt modelId="{1EB2DB5F-E5E1-489E-9DA9-E6DE33BB5684}" type="sibTrans" cxnId="{085E62E9-A480-4E38-A1C4-7B13A068BCF7}">
      <dgm:prSet/>
      <dgm:spPr/>
      <dgm:t>
        <a:bodyPr/>
        <a:lstStyle/>
        <a:p>
          <a:endParaRPr lang="en-GB"/>
        </a:p>
      </dgm:t>
    </dgm:pt>
    <dgm:pt modelId="{0EFB7EF8-7172-4EFD-85EE-F0C90DA3AC02}">
      <dgm:prSet phldrT="[Text]" custT="1"/>
      <dgm:spPr/>
      <dgm:t>
        <a:bodyPr/>
        <a:lstStyle/>
        <a:p>
          <a:r>
            <a:rPr lang="en-GB" sz="2000" dirty="0">
              <a:latin typeface="Gisha" panose="020B0502040204020203" pitchFamily="34" charset="-79"/>
              <a:cs typeface="Gisha" panose="020B0502040204020203" pitchFamily="34" charset="-79"/>
            </a:rPr>
            <a:t>Formative assessment 2</a:t>
          </a:r>
        </a:p>
      </dgm:t>
    </dgm:pt>
    <dgm:pt modelId="{57B16605-62C1-494E-954B-3AFD51C381A8}" type="parTrans" cxnId="{8518FA4D-4F77-4044-BFE4-206915E58B22}">
      <dgm:prSet/>
      <dgm:spPr/>
      <dgm:t>
        <a:bodyPr/>
        <a:lstStyle/>
        <a:p>
          <a:endParaRPr lang="en-GB"/>
        </a:p>
      </dgm:t>
    </dgm:pt>
    <dgm:pt modelId="{480599A4-7326-4007-A2BC-FBAC3A900747}" type="sibTrans" cxnId="{8518FA4D-4F77-4044-BFE4-206915E58B22}">
      <dgm:prSet/>
      <dgm:spPr/>
      <dgm:t>
        <a:bodyPr/>
        <a:lstStyle/>
        <a:p>
          <a:endParaRPr lang="en-GB"/>
        </a:p>
      </dgm:t>
    </dgm:pt>
    <dgm:pt modelId="{7F2193A1-D39E-4484-B815-4DE69069A746}">
      <dgm:prSet phldrT="[Text]" custT="1"/>
      <dgm:spPr/>
      <dgm:t>
        <a:bodyPr/>
        <a:lstStyle/>
        <a:p>
          <a:r>
            <a:rPr lang="en-GB" sz="2000" dirty="0">
              <a:latin typeface="Gisha" panose="020B0502040204020203" pitchFamily="34" charset="-79"/>
              <a:cs typeface="Gisha" panose="020B0502040204020203" pitchFamily="34" charset="-79"/>
            </a:rPr>
            <a:t>Instruction (Unit 2) </a:t>
          </a:r>
        </a:p>
      </dgm:t>
    </dgm:pt>
    <dgm:pt modelId="{ABBE0837-F585-46A1-ACC0-FD188CD7D833}" type="parTrans" cxnId="{901DE408-FC24-4C18-B120-E28613651B54}">
      <dgm:prSet/>
      <dgm:spPr/>
      <dgm:t>
        <a:bodyPr/>
        <a:lstStyle/>
        <a:p>
          <a:endParaRPr lang="en-GB"/>
        </a:p>
      </dgm:t>
    </dgm:pt>
    <dgm:pt modelId="{1DC29EA9-30A5-474E-A1EE-3A9FB33D46CA}" type="sibTrans" cxnId="{901DE408-FC24-4C18-B120-E28613651B54}">
      <dgm:prSet/>
      <dgm:spPr/>
      <dgm:t>
        <a:bodyPr/>
        <a:lstStyle/>
        <a:p>
          <a:endParaRPr lang="en-GB"/>
        </a:p>
      </dgm:t>
    </dgm:pt>
    <dgm:pt modelId="{B1EEB60E-E102-41CD-A7A0-EC219EC73491}" type="pres">
      <dgm:prSet presAssocID="{FE4FF69F-7700-4EBF-ACE4-D0548A135668}" presName="diagram" presStyleCnt="0">
        <dgm:presLayoutVars>
          <dgm:chPref val="1"/>
          <dgm:dir/>
          <dgm:animOne val="branch"/>
          <dgm:animLvl val="lvl"/>
          <dgm:resizeHandles val="exact"/>
        </dgm:presLayoutVars>
      </dgm:prSet>
      <dgm:spPr/>
      <dgm:t>
        <a:bodyPr/>
        <a:lstStyle/>
        <a:p>
          <a:endParaRPr lang="en-GB"/>
        </a:p>
      </dgm:t>
    </dgm:pt>
    <dgm:pt modelId="{33B9ED23-8AED-4496-93A9-CB25C67BF103}" type="pres">
      <dgm:prSet presAssocID="{3D16A210-022C-4D79-A5E3-936E6F7D041C}" presName="root1" presStyleCnt="0"/>
      <dgm:spPr/>
    </dgm:pt>
    <dgm:pt modelId="{A6C43196-1C18-4463-AB8F-A417622C9848}" type="pres">
      <dgm:prSet presAssocID="{3D16A210-022C-4D79-A5E3-936E6F7D041C}" presName="LevelOneTextNode" presStyleLbl="node0" presStyleIdx="0" presStyleCnt="2" custScaleX="72323" custScaleY="116278" custLinFactNeighborX="-433" custLinFactNeighborY="51869">
        <dgm:presLayoutVars>
          <dgm:chPref val="3"/>
        </dgm:presLayoutVars>
      </dgm:prSet>
      <dgm:spPr/>
      <dgm:t>
        <a:bodyPr/>
        <a:lstStyle/>
        <a:p>
          <a:endParaRPr lang="en-GB"/>
        </a:p>
      </dgm:t>
    </dgm:pt>
    <dgm:pt modelId="{7E0B746B-42DA-4E1C-A2FF-69CBA84EDBBD}" type="pres">
      <dgm:prSet presAssocID="{3D16A210-022C-4D79-A5E3-936E6F7D041C}" presName="level2hierChild" presStyleCnt="0"/>
      <dgm:spPr/>
    </dgm:pt>
    <dgm:pt modelId="{AF44BFD0-FACA-4A26-B749-C9FC8B1B4514}" type="pres">
      <dgm:prSet presAssocID="{AA207683-BD00-4ADB-B670-B7872AAA4FBF}" presName="conn2-1" presStyleLbl="parChTrans1D2" presStyleIdx="0" presStyleCnt="1"/>
      <dgm:spPr/>
      <dgm:t>
        <a:bodyPr/>
        <a:lstStyle/>
        <a:p>
          <a:endParaRPr lang="en-GB"/>
        </a:p>
      </dgm:t>
    </dgm:pt>
    <dgm:pt modelId="{8897F1ED-B9E2-4837-AF26-99735F33F35C}" type="pres">
      <dgm:prSet presAssocID="{AA207683-BD00-4ADB-B670-B7872AAA4FBF}" presName="connTx" presStyleLbl="parChTrans1D2" presStyleIdx="0" presStyleCnt="1"/>
      <dgm:spPr/>
      <dgm:t>
        <a:bodyPr/>
        <a:lstStyle/>
        <a:p>
          <a:endParaRPr lang="en-GB"/>
        </a:p>
      </dgm:t>
    </dgm:pt>
    <dgm:pt modelId="{421D9379-7AD2-4779-B370-ED40EC444885}" type="pres">
      <dgm:prSet presAssocID="{64861437-D377-46D6-B20B-B8E1047157C2}" presName="root2" presStyleCnt="0"/>
      <dgm:spPr/>
    </dgm:pt>
    <dgm:pt modelId="{BC8585C6-89AA-40F7-AD73-0E1E8D050CC2}" type="pres">
      <dgm:prSet presAssocID="{64861437-D377-46D6-B20B-B8E1047157C2}" presName="LevelTwoTextNode" presStyleLbl="node2" presStyleIdx="0" presStyleCnt="1" custScaleX="78277" custScaleY="118698" custLinFactNeighborX="-31702" custLinFactNeighborY="53079">
        <dgm:presLayoutVars>
          <dgm:chPref val="3"/>
        </dgm:presLayoutVars>
      </dgm:prSet>
      <dgm:spPr/>
      <dgm:t>
        <a:bodyPr/>
        <a:lstStyle/>
        <a:p>
          <a:endParaRPr lang="en-GB"/>
        </a:p>
      </dgm:t>
    </dgm:pt>
    <dgm:pt modelId="{85CB7EBB-29E1-45CF-9EC3-8FDC7DF95988}" type="pres">
      <dgm:prSet presAssocID="{64861437-D377-46D6-B20B-B8E1047157C2}" presName="level3hierChild" presStyleCnt="0"/>
      <dgm:spPr/>
    </dgm:pt>
    <dgm:pt modelId="{DD57C7FB-C3E7-4399-841C-05B8F801D6BA}" type="pres">
      <dgm:prSet presAssocID="{EDB1114D-FD06-4813-A2B0-1B17FDBA018F}" presName="conn2-1" presStyleLbl="parChTrans1D3" presStyleIdx="0" presStyleCnt="2"/>
      <dgm:spPr/>
      <dgm:t>
        <a:bodyPr/>
        <a:lstStyle/>
        <a:p>
          <a:endParaRPr lang="en-GB"/>
        </a:p>
      </dgm:t>
    </dgm:pt>
    <dgm:pt modelId="{D0314DCA-87A8-4954-9CBE-711409FCBC85}" type="pres">
      <dgm:prSet presAssocID="{EDB1114D-FD06-4813-A2B0-1B17FDBA018F}" presName="connTx" presStyleLbl="parChTrans1D3" presStyleIdx="0" presStyleCnt="2"/>
      <dgm:spPr/>
      <dgm:t>
        <a:bodyPr/>
        <a:lstStyle/>
        <a:p>
          <a:endParaRPr lang="en-GB"/>
        </a:p>
      </dgm:t>
    </dgm:pt>
    <dgm:pt modelId="{6D19823A-7783-4641-82B1-640659040DF2}" type="pres">
      <dgm:prSet presAssocID="{32469127-4C96-46AE-A104-65349A6F68B4}" presName="root2" presStyleCnt="0"/>
      <dgm:spPr/>
    </dgm:pt>
    <dgm:pt modelId="{4DF37A64-AE1B-43D0-AD93-1F03842DD6AE}" type="pres">
      <dgm:prSet presAssocID="{32469127-4C96-46AE-A104-65349A6F68B4}" presName="LevelTwoTextNode" presStyleLbl="node3" presStyleIdx="0" presStyleCnt="2" custFlipHor="1" custScaleX="161974" custScaleY="107408" custLinFactNeighborX="-50504" custLinFactNeighborY="5724">
        <dgm:presLayoutVars>
          <dgm:chPref val="3"/>
        </dgm:presLayoutVars>
      </dgm:prSet>
      <dgm:spPr/>
      <dgm:t>
        <a:bodyPr/>
        <a:lstStyle/>
        <a:p>
          <a:endParaRPr lang="en-GB"/>
        </a:p>
      </dgm:t>
    </dgm:pt>
    <dgm:pt modelId="{EAC61E85-9934-4072-9C37-3FEFAFB816E5}" type="pres">
      <dgm:prSet presAssocID="{32469127-4C96-46AE-A104-65349A6F68B4}" presName="level3hierChild" presStyleCnt="0"/>
      <dgm:spPr/>
    </dgm:pt>
    <dgm:pt modelId="{44330896-616F-4A0E-80BA-53F0647F74D8}" type="pres">
      <dgm:prSet presAssocID="{F24EFC22-4099-46A9-B794-B32DA6D2F693}" presName="conn2-1" presStyleLbl="parChTrans1D3" presStyleIdx="1" presStyleCnt="2"/>
      <dgm:spPr/>
      <dgm:t>
        <a:bodyPr/>
        <a:lstStyle/>
        <a:p>
          <a:endParaRPr lang="en-GB"/>
        </a:p>
      </dgm:t>
    </dgm:pt>
    <dgm:pt modelId="{8B063A7F-82B2-4CF0-B429-4D431A42A857}" type="pres">
      <dgm:prSet presAssocID="{F24EFC22-4099-46A9-B794-B32DA6D2F693}" presName="connTx" presStyleLbl="parChTrans1D3" presStyleIdx="1" presStyleCnt="2"/>
      <dgm:spPr/>
      <dgm:t>
        <a:bodyPr/>
        <a:lstStyle/>
        <a:p>
          <a:endParaRPr lang="en-GB"/>
        </a:p>
      </dgm:t>
    </dgm:pt>
    <dgm:pt modelId="{1EEBC6C0-CFEF-4842-8EE6-AF30F0926D29}" type="pres">
      <dgm:prSet presAssocID="{B40C2371-86D3-472F-A14A-3834832EADC8}" presName="root2" presStyleCnt="0"/>
      <dgm:spPr/>
    </dgm:pt>
    <dgm:pt modelId="{F3A5BFEE-4AB5-42A7-8E8F-158492FBDA4F}" type="pres">
      <dgm:prSet presAssocID="{B40C2371-86D3-472F-A14A-3834832EADC8}" presName="LevelTwoTextNode" presStyleLbl="node3" presStyleIdx="1" presStyleCnt="2" custScaleX="71327" custScaleY="111138" custLinFactNeighborX="-50504" custLinFactNeighborY="83886">
        <dgm:presLayoutVars>
          <dgm:chPref val="3"/>
        </dgm:presLayoutVars>
      </dgm:prSet>
      <dgm:spPr/>
      <dgm:t>
        <a:bodyPr/>
        <a:lstStyle/>
        <a:p>
          <a:endParaRPr lang="en-GB"/>
        </a:p>
      </dgm:t>
    </dgm:pt>
    <dgm:pt modelId="{F67210A9-4E64-49DA-AAB2-034E47F36303}" type="pres">
      <dgm:prSet presAssocID="{B40C2371-86D3-472F-A14A-3834832EADC8}" presName="level3hierChild" presStyleCnt="0"/>
      <dgm:spPr/>
    </dgm:pt>
    <dgm:pt modelId="{58C3D733-CAE3-48B5-8164-4A8B0FF14BC8}" type="pres">
      <dgm:prSet presAssocID="{57B16605-62C1-494E-954B-3AFD51C381A8}" presName="conn2-1" presStyleLbl="parChTrans1D4" presStyleIdx="0" presStyleCnt="1"/>
      <dgm:spPr/>
      <dgm:t>
        <a:bodyPr/>
        <a:lstStyle/>
        <a:p>
          <a:endParaRPr lang="en-GB"/>
        </a:p>
      </dgm:t>
    </dgm:pt>
    <dgm:pt modelId="{635A503E-922A-4124-AD49-035ECE709912}" type="pres">
      <dgm:prSet presAssocID="{57B16605-62C1-494E-954B-3AFD51C381A8}" presName="connTx" presStyleLbl="parChTrans1D4" presStyleIdx="0" presStyleCnt="1"/>
      <dgm:spPr/>
      <dgm:t>
        <a:bodyPr/>
        <a:lstStyle/>
        <a:p>
          <a:endParaRPr lang="en-GB"/>
        </a:p>
      </dgm:t>
    </dgm:pt>
    <dgm:pt modelId="{6A0216EC-074E-4AB1-A94D-A2953DFFA9E9}" type="pres">
      <dgm:prSet presAssocID="{0EFB7EF8-7172-4EFD-85EE-F0C90DA3AC02}" presName="root2" presStyleCnt="0"/>
      <dgm:spPr/>
    </dgm:pt>
    <dgm:pt modelId="{E64D857D-D1BF-4C21-B17A-25B3B60553A7}" type="pres">
      <dgm:prSet presAssocID="{0EFB7EF8-7172-4EFD-85EE-F0C90DA3AC02}" presName="LevelTwoTextNode" presStyleLbl="node4" presStyleIdx="0" presStyleCnt="1" custScaleX="77213" custScaleY="109308" custLinFactNeighborX="-77093" custLinFactNeighborY="82971">
        <dgm:presLayoutVars>
          <dgm:chPref val="3"/>
        </dgm:presLayoutVars>
      </dgm:prSet>
      <dgm:spPr/>
      <dgm:t>
        <a:bodyPr/>
        <a:lstStyle/>
        <a:p>
          <a:endParaRPr lang="en-GB"/>
        </a:p>
      </dgm:t>
    </dgm:pt>
    <dgm:pt modelId="{E35D8209-CF06-4FA3-9A62-8F8BB113881C}" type="pres">
      <dgm:prSet presAssocID="{0EFB7EF8-7172-4EFD-85EE-F0C90DA3AC02}" presName="level3hierChild" presStyleCnt="0"/>
      <dgm:spPr/>
    </dgm:pt>
    <dgm:pt modelId="{883C2138-0D04-41C7-AB47-2EC2C57D608B}" type="pres">
      <dgm:prSet presAssocID="{7F2193A1-D39E-4484-B815-4DE69069A746}" presName="root1" presStyleCnt="0"/>
      <dgm:spPr/>
    </dgm:pt>
    <dgm:pt modelId="{0D6A9EFA-B407-4C3B-819F-9CE0ED06E208}" type="pres">
      <dgm:prSet presAssocID="{7F2193A1-D39E-4484-B815-4DE69069A746}" presName="LevelOneTextNode" presStyleLbl="node0" presStyleIdx="1" presStyleCnt="2" custScaleX="72314" custScaleY="90042" custLinFactX="145888" custLinFactNeighborX="200000" custLinFactNeighborY="-72041">
        <dgm:presLayoutVars>
          <dgm:chPref val="3"/>
        </dgm:presLayoutVars>
      </dgm:prSet>
      <dgm:spPr/>
      <dgm:t>
        <a:bodyPr/>
        <a:lstStyle/>
        <a:p>
          <a:endParaRPr lang="en-GB"/>
        </a:p>
      </dgm:t>
    </dgm:pt>
    <dgm:pt modelId="{452B2B46-852A-470B-8D38-8B14A4E6B7E2}" type="pres">
      <dgm:prSet presAssocID="{7F2193A1-D39E-4484-B815-4DE69069A746}" presName="level2hierChild" presStyleCnt="0"/>
      <dgm:spPr/>
    </dgm:pt>
  </dgm:ptLst>
  <dgm:cxnLst>
    <dgm:cxn modelId="{901DE408-FC24-4C18-B120-E28613651B54}" srcId="{FE4FF69F-7700-4EBF-ACE4-D0548A135668}" destId="{7F2193A1-D39E-4484-B815-4DE69069A746}" srcOrd="1" destOrd="0" parTransId="{ABBE0837-F585-46A1-ACC0-FD188CD7D833}" sibTransId="{1DC29EA9-30A5-474E-A1EE-3A9FB33D46CA}"/>
    <dgm:cxn modelId="{A28A9CAD-FD13-4DB3-BF20-C04B0B667271}" type="presOf" srcId="{57B16605-62C1-494E-954B-3AFD51C381A8}" destId="{635A503E-922A-4124-AD49-035ECE709912}" srcOrd="1" destOrd="0" presId="urn:microsoft.com/office/officeart/2005/8/layout/hierarchy2"/>
    <dgm:cxn modelId="{EC951AEA-A969-440D-ACD5-5F24276662EA}" type="presOf" srcId="{64861437-D377-46D6-B20B-B8E1047157C2}" destId="{BC8585C6-89AA-40F7-AD73-0E1E8D050CC2}" srcOrd="0" destOrd="0" presId="urn:microsoft.com/office/officeart/2005/8/layout/hierarchy2"/>
    <dgm:cxn modelId="{085E62E9-A480-4E38-A1C4-7B13A068BCF7}" srcId="{64861437-D377-46D6-B20B-B8E1047157C2}" destId="{B40C2371-86D3-472F-A14A-3834832EADC8}" srcOrd="1" destOrd="0" parTransId="{F24EFC22-4099-46A9-B794-B32DA6D2F693}" sibTransId="{1EB2DB5F-E5E1-489E-9DA9-E6DE33BB5684}"/>
    <dgm:cxn modelId="{8518FA4D-4F77-4044-BFE4-206915E58B22}" srcId="{B40C2371-86D3-472F-A14A-3834832EADC8}" destId="{0EFB7EF8-7172-4EFD-85EE-F0C90DA3AC02}" srcOrd="0" destOrd="0" parTransId="{57B16605-62C1-494E-954B-3AFD51C381A8}" sibTransId="{480599A4-7326-4007-A2BC-FBAC3A900747}"/>
    <dgm:cxn modelId="{5DB93131-C067-43C8-B268-9C4309AE79D0}" type="presOf" srcId="{57B16605-62C1-494E-954B-3AFD51C381A8}" destId="{58C3D733-CAE3-48B5-8164-4A8B0FF14BC8}" srcOrd="0" destOrd="0" presId="urn:microsoft.com/office/officeart/2005/8/layout/hierarchy2"/>
    <dgm:cxn modelId="{FCF22840-8E19-4B1C-B0AE-79AD59A94BC2}" srcId="{FE4FF69F-7700-4EBF-ACE4-D0548A135668}" destId="{3D16A210-022C-4D79-A5E3-936E6F7D041C}" srcOrd="0" destOrd="0" parTransId="{1A2AB791-2627-4D84-A222-C7444569DB63}" sibTransId="{E032B306-B527-45F2-94A3-2E037DE9AD7B}"/>
    <dgm:cxn modelId="{FED8F7DA-2DA3-4F58-9C2A-F58750298C34}" type="presOf" srcId="{F24EFC22-4099-46A9-B794-B32DA6D2F693}" destId="{44330896-616F-4A0E-80BA-53F0647F74D8}" srcOrd="0" destOrd="0" presId="urn:microsoft.com/office/officeart/2005/8/layout/hierarchy2"/>
    <dgm:cxn modelId="{0301DDD3-1DDB-4746-A9C8-BD5639F421B4}" srcId="{64861437-D377-46D6-B20B-B8E1047157C2}" destId="{32469127-4C96-46AE-A104-65349A6F68B4}" srcOrd="0" destOrd="0" parTransId="{EDB1114D-FD06-4813-A2B0-1B17FDBA018F}" sibTransId="{9EA7AE2F-727E-41EE-8376-72066EE5B6CF}"/>
    <dgm:cxn modelId="{BFA2AA6F-2BA8-4AC1-9925-63E61BFBA086}" type="presOf" srcId="{EDB1114D-FD06-4813-A2B0-1B17FDBA018F}" destId="{DD57C7FB-C3E7-4399-841C-05B8F801D6BA}" srcOrd="0" destOrd="0" presId="urn:microsoft.com/office/officeart/2005/8/layout/hierarchy2"/>
    <dgm:cxn modelId="{1A623542-1E41-4105-9F3B-02A5EBAA68CA}" type="presOf" srcId="{AA207683-BD00-4ADB-B670-B7872AAA4FBF}" destId="{8897F1ED-B9E2-4837-AF26-99735F33F35C}" srcOrd="1" destOrd="0" presId="urn:microsoft.com/office/officeart/2005/8/layout/hierarchy2"/>
    <dgm:cxn modelId="{9A30D031-5E60-4F9A-A5F8-7B304D8A8FF0}" type="presOf" srcId="{F24EFC22-4099-46A9-B794-B32DA6D2F693}" destId="{8B063A7F-82B2-4CF0-B429-4D431A42A857}" srcOrd="1" destOrd="0" presId="urn:microsoft.com/office/officeart/2005/8/layout/hierarchy2"/>
    <dgm:cxn modelId="{82C61BB9-5F5A-487A-89CB-9DD95D7D4B14}" type="presOf" srcId="{B40C2371-86D3-472F-A14A-3834832EADC8}" destId="{F3A5BFEE-4AB5-42A7-8E8F-158492FBDA4F}" srcOrd="0" destOrd="0" presId="urn:microsoft.com/office/officeart/2005/8/layout/hierarchy2"/>
    <dgm:cxn modelId="{40E906C8-BD05-48B9-A3D1-DA3DCAA3AF4E}" type="presOf" srcId="{7F2193A1-D39E-4484-B815-4DE69069A746}" destId="{0D6A9EFA-B407-4C3B-819F-9CE0ED06E208}" srcOrd="0" destOrd="0" presId="urn:microsoft.com/office/officeart/2005/8/layout/hierarchy2"/>
    <dgm:cxn modelId="{70556D24-26A1-4029-8714-890573A322F7}" type="presOf" srcId="{0EFB7EF8-7172-4EFD-85EE-F0C90DA3AC02}" destId="{E64D857D-D1BF-4C21-B17A-25B3B60553A7}" srcOrd="0" destOrd="0" presId="urn:microsoft.com/office/officeart/2005/8/layout/hierarchy2"/>
    <dgm:cxn modelId="{A8D762D2-48A7-40D1-BE18-D4EDC0D44DC8}" type="presOf" srcId="{AA207683-BD00-4ADB-B670-B7872AAA4FBF}" destId="{AF44BFD0-FACA-4A26-B749-C9FC8B1B4514}" srcOrd="0" destOrd="0" presId="urn:microsoft.com/office/officeart/2005/8/layout/hierarchy2"/>
    <dgm:cxn modelId="{0759A17C-A651-48A5-894E-77A9D109916A}" srcId="{3D16A210-022C-4D79-A5E3-936E6F7D041C}" destId="{64861437-D377-46D6-B20B-B8E1047157C2}" srcOrd="0" destOrd="0" parTransId="{AA207683-BD00-4ADB-B670-B7872AAA4FBF}" sibTransId="{4BCBCFA3-32DE-4E77-8A2E-4069206B0ECB}"/>
    <dgm:cxn modelId="{FF1F7DAE-E0AA-4214-A089-1297C14CC48B}" type="presOf" srcId="{EDB1114D-FD06-4813-A2B0-1B17FDBA018F}" destId="{D0314DCA-87A8-4954-9CBE-711409FCBC85}" srcOrd="1" destOrd="0" presId="urn:microsoft.com/office/officeart/2005/8/layout/hierarchy2"/>
    <dgm:cxn modelId="{9410FC77-5F9E-4F70-B675-6A5A3E979907}" type="presOf" srcId="{3D16A210-022C-4D79-A5E3-936E6F7D041C}" destId="{A6C43196-1C18-4463-AB8F-A417622C9848}" srcOrd="0" destOrd="0" presId="urn:microsoft.com/office/officeart/2005/8/layout/hierarchy2"/>
    <dgm:cxn modelId="{899B58E1-4BDB-4862-A516-3EDDC0C1D144}" type="presOf" srcId="{FE4FF69F-7700-4EBF-ACE4-D0548A135668}" destId="{B1EEB60E-E102-41CD-A7A0-EC219EC73491}" srcOrd="0" destOrd="0" presId="urn:microsoft.com/office/officeart/2005/8/layout/hierarchy2"/>
    <dgm:cxn modelId="{0394519E-6AFF-4E17-A996-20815F089ED8}" type="presOf" srcId="{32469127-4C96-46AE-A104-65349A6F68B4}" destId="{4DF37A64-AE1B-43D0-AD93-1F03842DD6AE}" srcOrd="0" destOrd="0" presId="urn:microsoft.com/office/officeart/2005/8/layout/hierarchy2"/>
    <dgm:cxn modelId="{EA9F4A2B-C946-4783-BE0C-02745CC7D6E7}" type="presParOf" srcId="{B1EEB60E-E102-41CD-A7A0-EC219EC73491}" destId="{33B9ED23-8AED-4496-93A9-CB25C67BF103}" srcOrd="0" destOrd="0" presId="urn:microsoft.com/office/officeart/2005/8/layout/hierarchy2"/>
    <dgm:cxn modelId="{7B43F329-7FF1-42FD-A06E-FA99A73340DA}" type="presParOf" srcId="{33B9ED23-8AED-4496-93A9-CB25C67BF103}" destId="{A6C43196-1C18-4463-AB8F-A417622C9848}" srcOrd="0" destOrd="0" presId="urn:microsoft.com/office/officeart/2005/8/layout/hierarchy2"/>
    <dgm:cxn modelId="{5C63F5A1-B2D4-4BB7-AAF0-A8287E23D4E4}" type="presParOf" srcId="{33B9ED23-8AED-4496-93A9-CB25C67BF103}" destId="{7E0B746B-42DA-4E1C-A2FF-69CBA84EDBBD}" srcOrd="1" destOrd="0" presId="urn:microsoft.com/office/officeart/2005/8/layout/hierarchy2"/>
    <dgm:cxn modelId="{9C2765A3-B988-4ED3-B599-AD16554755C4}" type="presParOf" srcId="{7E0B746B-42DA-4E1C-A2FF-69CBA84EDBBD}" destId="{AF44BFD0-FACA-4A26-B749-C9FC8B1B4514}" srcOrd="0" destOrd="0" presId="urn:microsoft.com/office/officeart/2005/8/layout/hierarchy2"/>
    <dgm:cxn modelId="{A478CB1E-A4BA-4C21-B42D-B7AC84FE3D92}" type="presParOf" srcId="{AF44BFD0-FACA-4A26-B749-C9FC8B1B4514}" destId="{8897F1ED-B9E2-4837-AF26-99735F33F35C}" srcOrd="0" destOrd="0" presId="urn:microsoft.com/office/officeart/2005/8/layout/hierarchy2"/>
    <dgm:cxn modelId="{130E89CF-53A7-4D19-8813-63E61983939C}" type="presParOf" srcId="{7E0B746B-42DA-4E1C-A2FF-69CBA84EDBBD}" destId="{421D9379-7AD2-4779-B370-ED40EC444885}" srcOrd="1" destOrd="0" presId="urn:microsoft.com/office/officeart/2005/8/layout/hierarchy2"/>
    <dgm:cxn modelId="{42EE154E-FCEF-4614-9E38-DC61CDDF9884}" type="presParOf" srcId="{421D9379-7AD2-4779-B370-ED40EC444885}" destId="{BC8585C6-89AA-40F7-AD73-0E1E8D050CC2}" srcOrd="0" destOrd="0" presId="urn:microsoft.com/office/officeart/2005/8/layout/hierarchy2"/>
    <dgm:cxn modelId="{3E0E1AFA-0442-40A6-9D83-FDBAF3FEC8A1}" type="presParOf" srcId="{421D9379-7AD2-4779-B370-ED40EC444885}" destId="{85CB7EBB-29E1-45CF-9EC3-8FDC7DF95988}" srcOrd="1" destOrd="0" presId="urn:microsoft.com/office/officeart/2005/8/layout/hierarchy2"/>
    <dgm:cxn modelId="{BB837A08-1CC0-4014-BA7D-D408FFDA2D59}" type="presParOf" srcId="{85CB7EBB-29E1-45CF-9EC3-8FDC7DF95988}" destId="{DD57C7FB-C3E7-4399-841C-05B8F801D6BA}" srcOrd="0" destOrd="0" presId="urn:microsoft.com/office/officeart/2005/8/layout/hierarchy2"/>
    <dgm:cxn modelId="{CB6AF37C-49C0-489C-A9CC-F0BFC28D6295}" type="presParOf" srcId="{DD57C7FB-C3E7-4399-841C-05B8F801D6BA}" destId="{D0314DCA-87A8-4954-9CBE-711409FCBC85}" srcOrd="0" destOrd="0" presId="urn:microsoft.com/office/officeart/2005/8/layout/hierarchy2"/>
    <dgm:cxn modelId="{BC11C78B-CD41-4705-A470-9B0BF78197CB}" type="presParOf" srcId="{85CB7EBB-29E1-45CF-9EC3-8FDC7DF95988}" destId="{6D19823A-7783-4641-82B1-640659040DF2}" srcOrd="1" destOrd="0" presId="urn:microsoft.com/office/officeart/2005/8/layout/hierarchy2"/>
    <dgm:cxn modelId="{5FA45F47-FA07-4B12-8068-CA3C38DBA92E}" type="presParOf" srcId="{6D19823A-7783-4641-82B1-640659040DF2}" destId="{4DF37A64-AE1B-43D0-AD93-1F03842DD6AE}" srcOrd="0" destOrd="0" presId="urn:microsoft.com/office/officeart/2005/8/layout/hierarchy2"/>
    <dgm:cxn modelId="{01A537C4-CEB4-4FFB-8CEC-1B039F331C8B}" type="presParOf" srcId="{6D19823A-7783-4641-82B1-640659040DF2}" destId="{EAC61E85-9934-4072-9C37-3FEFAFB816E5}" srcOrd="1" destOrd="0" presId="urn:microsoft.com/office/officeart/2005/8/layout/hierarchy2"/>
    <dgm:cxn modelId="{E3D69092-D7D4-488E-A9AB-370D7B9FE4F3}" type="presParOf" srcId="{85CB7EBB-29E1-45CF-9EC3-8FDC7DF95988}" destId="{44330896-616F-4A0E-80BA-53F0647F74D8}" srcOrd="2" destOrd="0" presId="urn:microsoft.com/office/officeart/2005/8/layout/hierarchy2"/>
    <dgm:cxn modelId="{87DF60E6-593F-40EE-B655-4C869D467663}" type="presParOf" srcId="{44330896-616F-4A0E-80BA-53F0647F74D8}" destId="{8B063A7F-82B2-4CF0-B429-4D431A42A857}" srcOrd="0" destOrd="0" presId="urn:microsoft.com/office/officeart/2005/8/layout/hierarchy2"/>
    <dgm:cxn modelId="{E76C1269-E633-4BC6-B2A0-0FF5964934FC}" type="presParOf" srcId="{85CB7EBB-29E1-45CF-9EC3-8FDC7DF95988}" destId="{1EEBC6C0-CFEF-4842-8EE6-AF30F0926D29}" srcOrd="3" destOrd="0" presId="urn:microsoft.com/office/officeart/2005/8/layout/hierarchy2"/>
    <dgm:cxn modelId="{87700E0A-E424-41E1-8FD4-87E3D37D0F03}" type="presParOf" srcId="{1EEBC6C0-CFEF-4842-8EE6-AF30F0926D29}" destId="{F3A5BFEE-4AB5-42A7-8E8F-158492FBDA4F}" srcOrd="0" destOrd="0" presId="urn:microsoft.com/office/officeart/2005/8/layout/hierarchy2"/>
    <dgm:cxn modelId="{19DE511F-9EF3-4511-AC08-1F6F9358BEAD}" type="presParOf" srcId="{1EEBC6C0-CFEF-4842-8EE6-AF30F0926D29}" destId="{F67210A9-4E64-49DA-AAB2-034E47F36303}" srcOrd="1" destOrd="0" presId="urn:microsoft.com/office/officeart/2005/8/layout/hierarchy2"/>
    <dgm:cxn modelId="{DADB86AB-19C6-4C51-9F0A-936095BDF8DD}" type="presParOf" srcId="{F67210A9-4E64-49DA-AAB2-034E47F36303}" destId="{58C3D733-CAE3-48B5-8164-4A8B0FF14BC8}" srcOrd="0" destOrd="0" presId="urn:microsoft.com/office/officeart/2005/8/layout/hierarchy2"/>
    <dgm:cxn modelId="{4B3A5A64-BFA5-413C-A526-202D9CF918CF}" type="presParOf" srcId="{58C3D733-CAE3-48B5-8164-4A8B0FF14BC8}" destId="{635A503E-922A-4124-AD49-035ECE709912}" srcOrd="0" destOrd="0" presId="urn:microsoft.com/office/officeart/2005/8/layout/hierarchy2"/>
    <dgm:cxn modelId="{ECE9E4E2-0E14-466C-8113-2DD6DF13E743}" type="presParOf" srcId="{F67210A9-4E64-49DA-AAB2-034E47F36303}" destId="{6A0216EC-074E-4AB1-A94D-A2953DFFA9E9}" srcOrd="1" destOrd="0" presId="urn:microsoft.com/office/officeart/2005/8/layout/hierarchy2"/>
    <dgm:cxn modelId="{88B885B1-D3AE-4DAC-9C6F-308EA4B3F74F}" type="presParOf" srcId="{6A0216EC-074E-4AB1-A94D-A2953DFFA9E9}" destId="{E64D857D-D1BF-4C21-B17A-25B3B60553A7}" srcOrd="0" destOrd="0" presId="urn:microsoft.com/office/officeart/2005/8/layout/hierarchy2"/>
    <dgm:cxn modelId="{EF0E46BA-B84E-4307-8607-58282E777F84}" type="presParOf" srcId="{6A0216EC-074E-4AB1-A94D-A2953DFFA9E9}" destId="{E35D8209-CF06-4FA3-9A62-8F8BB113881C}" srcOrd="1" destOrd="0" presId="urn:microsoft.com/office/officeart/2005/8/layout/hierarchy2"/>
    <dgm:cxn modelId="{E5C6C0F8-7604-4316-BC9E-EC2B56E3F19E}" type="presParOf" srcId="{B1EEB60E-E102-41CD-A7A0-EC219EC73491}" destId="{883C2138-0D04-41C7-AB47-2EC2C57D608B}" srcOrd="1" destOrd="0" presId="urn:microsoft.com/office/officeart/2005/8/layout/hierarchy2"/>
    <dgm:cxn modelId="{44114797-7331-4773-B8E8-CDBF027E5A37}" type="presParOf" srcId="{883C2138-0D04-41C7-AB47-2EC2C57D608B}" destId="{0D6A9EFA-B407-4C3B-819F-9CE0ED06E208}" srcOrd="0" destOrd="0" presId="urn:microsoft.com/office/officeart/2005/8/layout/hierarchy2"/>
    <dgm:cxn modelId="{B32EE052-6748-4EEA-BA41-324FC4C58C68}" type="presParOf" srcId="{883C2138-0D04-41C7-AB47-2EC2C57D608B}" destId="{452B2B46-852A-470B-8D38-8B14A4E6B7E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EAF1E-79A5-4495-916B-7290D8CB76C7}">
      <dsp:nvSpPr>
        <dsp:cNvPr id="0" name=""/>
        <dsp:cNvSpPr/>
      </dsp:nvSpPr>
      <dsp:spPr>
        <a:xfrm>
          <a:off x="2000022" y="307834"/>
          <a:ext cx="2338459" cy="2338459"/>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2016</a:t>
          </a:r>
        </a:p>
        <a:p>
          <a:pPr lvl="0" algn="ctr" defTabSz="800100">
            <a:lnSpc>
              <a:spcPct val="90000"/>
            </a:lnSpc>
            <a:spcBef>
              <a:spcPct val="0"/>
            </a:spcBef>
            <a:spcAft>
              <a:spcPct val="35000"/>
            </a:spcAft>
          </a:pPr>
          <a:r>
            <a:rPr lang="en-GB" sz="1800" kern="1200" dirty="0" smtClean="0"/>
            <a:t>Statutory assessments </a:t>
          </a:r>
          <a:endParaRPr lang="en-GB" sz="1800" kern="1200" dirty="0"/>
        </a:p>
      </dsp:txBody>
      <dsp:txXfrm>
        <a:off x="2684941" y="992753"/>
        <a:ext cx="1653540" cy="1653540"/>
      </dsp:txXfrm>
    </dsp:sp>
    <dsp:sp modelId="{1A6503BB-12F0-450F-A215-4AD486D1A26A}">
      <dsp:nvSpPr>
        <dsp:cNvPr id="0" name=""/>
        <dsp:cNvSpPr/>
      </dsp:nvSpPr>
      <dsp:spPr>
        <a:xfrm rot="5400000">
          <a:off x="4446494" y="307834"/>
          <a:ext cx="2338459" cy="2338459"/>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Current tracking data</a:t>
          </a:r>
          <a:endParaRPr lang="en-GB" sz="1800" kern="1200" dirty="0"/>
        </a:p>
      </dsp:txBody>
      <dsp:txXfrm rot="-5400000">
        <a:off x="4446494" y="992753"/>
        <a:ext cx="1653540" cy="1653540"/>
      </dsp:txXfrm>
    </dsp:sp>
    <dsp:sp modelId="{2FDEFDE4-38AE-4717-A5A2-E90F19EEFADB}">
      <dsp:nvSpPr>
        <dsp:cNvPr id="0" name=""/>
        <dsp:cNvSpPr/>
      </dsp:nvSpPr>
      <dsp:spPr>
        <a:xfrm rot="10800000">
          <a:off x="4446494" y="2754306"/>
          <a:ext cx="2338459" cy="2338459"/>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Work in books</a:t>
          </a:r>
          <a:endParaRPr lang="en-GB" sz="1800" kern="1200" dirty="0"/>
        </a:p>
      </dsp:txBody>
      <dsp:txXfrm rot="10800000">
        <a:off x="4446494" y="2754306"/>
        <a:ext cx="1653540" cy="1653540"/>
      </dsp:txXfrm>
    </dsp:sp>
    <dsp:sp modelId="{5B97A3CF-9E3D-45B5-9B0F-7FB551ACEE7E}">
      <dsp:nvSpPr>
        <dsp:cNvPr id="0" name=""/>
        <dsp:cNvSpPr/>
      </dsp:nvSpPr>
      <dsp:spPr>
        <a:xfrm rot="16200000">
          <a:off x="2000022" y="2754306"/>
          <a:ext cx="2338459" cy="2338459"/>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Taking ACTION</a:t>
          </a:r>
          <a:endParaRPr lang="en-GB" sz="1800" kern="1200" dirty="0"/>
        </a:p>
      </dsp:txBody>
      <dsp:txXfrm rot="5400000">
        <a:off x="2684941" y="2754306"/>
        <a:ext cx="1653540" cy="1653540"/>
      </dsp:txXfrm>
    </dsp:sp>
    <dsp:sp modelId="{19B7F5EA-F3D4-436E-935B-687D8E85A58E}">
      <dsp:nvSpPr>
        <dsp:cNvPr id="0" name=""/>
        <dsp:cNvSpPr/>
      </dsp:nvSpPr>
      <dsp:spPr>
        <a:xfrm>
          <a:off x="3988793" y="2214246"/>
          <a:ext cx="807389" cy="702078"/>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2A4792-6366-4380-A2C2-5F6373D1C3D1}">
      <dsp:nvSpPr>
        <dsp:cNvPr id="0" name=""/>
        <dsp:cNvSpPr/>
      </dsp:nvSpPr>
      <dsp:spPr>
        <a:xfrm rot="10800000">
          <a:off x="3988793" y="2484276"/>
          <a:ext cx="807389" cy="702078"/>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fld id="{33952516-F3B0-448C-A53D-4235710A7A92}" type="datetimeFigureOut">
              <a:rPr lang="en-GB" smtClean="0"/>
              <a:t>25/01/2017</a:t>
            </a:fld>
            <a:endParaRPr lang="en-GB"/>
          </a:p>
        </p:txBody>
      </p:sp>
      <p:sp>
        <p:nvSpPr>
          <p:cNvPr id="4" name="Footer Placeholder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ED6A8888-26BD-415D-BCBC-E9FC9DEAFF9A}" type="datetimeFigureOut">
              <a:rPr lang="en-GB" smtClean="0"/>
              <a:t>25/01/2017</a:t>
            </a:fld>
            <a:endParaRPr lang="en-GB"/>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a:lvl1pPr>
          </a:lstStyle>
          <a:p>
            <a:fld id="{CF5BFBEA-F5C2-4D7C-83E5-7BA1915F153A}" type="slidenum">
              <a:rPr lang="en-GB" smtClean="0"/>
              <a:t>‹#›</a:t>
            </a:fld>
            <a:endParaRPr lang="en-GB"/>
          </a:p>
        </p:txBody>
      </p:sp>
    </p:spTree>
    <p:extLst>
      <p:ext uri="{BB962C8B-B14F-4D97-AF65-F5344CB8AC3E}">
        <p14:creationId xmlns:p14="http://schemas.microsoft.com/office/powerpoint/2010/main" val="1864335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English - Emma</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6</a:t>
            </a:fld>
            <a:endParaRPr lang="en-GB" dirty="0"/>
          </a:p>
        </p:txBody>
      </p:sp>
    </p:spTree>
    <p:extLst>
      <p:ext uri="{BB962C8B-B14F-4D97-AF65-F5344CB8AC3E}">
        <p14:creationId xmlns:p14="http://schemas.microsoft.com/office/powerpoint/2010/main" val="229873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Year 4 NC and NCETM</a:t>
            </a:r>
            <a:r>
              <a:rPr lang="en-GB" baseline="0" dirty="0" smtClean="0"/>
              <a:t> Mastery booklet tasks: addition and subtraction</a:t>
            </a:r>
            <a:endParaRPr lang="en-GB" dirty="0"/>
          </a:p>
        </p:txBody>
      </p:sp>
      <p:sp>
        <p:nvSpPr>
          <p:cNvPr id="4" name="Slide Number Placeholder 3"/>
          <p:cNvSpPr>
            <a:spLocks noGrp="1"/>
          </p:cNvSpPr>
          <p:nvPr>
            <p:ph type="sldNum" sz="quarter" idx="10"/>
          </p:nvPr>
        </p:nvSpPr>
        <p:spPr/>
        <p:txBody>
          <a:bodyPr/>
          <a:lstStyle/>
          <a:p>
            <a:fld id="{916D8F10-6338-4202-B581-F89AB517BF65}" type="slidenum">
              <a:rPr lang="en-GB" smtClean="0"/>
              <a:t>51</a:t>
            </a:fld>
            <a:endParaRPr lang="en-GB"/>
          </a:p>
        </p:txBody>
      </p:sp>
    </p:spTree>
    <p:extLst>
      <p:ext uri="{BB962C8B-B14F-4D97-AF65-F5344CB8AC3E}">
        <p14:creationId xmlns:p14="http://schemas.microsoft.com/office/powerpoint/2010/main" val="1683794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Identifying a sequence</a:t>
            </a:r>
            <a:r>
              <a:rPr lang="en-GB" baseline="0" dirty="0" smtClean="0"/>
              <a:t> of problems that relate to the domains in the unit of work: </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t>58</a:t>
            </a:fld>
            <a:endParaRPr lang="en-GB"/>
          </a:p>
        </p:txBody>
      </p:sp>
    </p:spTree>
    <p:extLst>
      <p:ext uri="{BB962C8B-B14F-4D97-AF65-F5344CB8AC3E}">
        <p14:creationId xmlns:p14="http://schemas.microsoft.com/office/powerpoint/2010/main" val="764975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Y5 Rising Stars: Dinosaurs task</a:t>
            </a:r>
            <a:endParaRPr lang="en-GB" dirty="0"/>
          </a:p>
        </p:txBody>
      </p:sp>
      <p:sp>
        <p:nvSpPr>
          <p:cNvPr id="4" name="Slide Number Placeholder 3"/>
          <p:cNvSpPr>
            <a:spLocks noGrp="1"/>
          </p:cNvSpPr>
          <p:nvPr>
            <p:ph type="sldNum" sz="quarter" idx="10"/>
          </p:nvPr>
        </p:nvSpPr>
        <p:spPr/>
        <p:txBody>
          <a:bodyPr/>
          <a:lstStyle/>
          <a:p>
            <a:fld id="{9DE013A4-6BC9-4395-9B9B-91C204ADE6CB}" type="slidenum">
              <a:rPr lang="en-GB" smtClean="0"/>
              <a:t>59</a:t>
            </a:fld>
            <a:endParaRPr lang="en-GB"/>
          </a:p>
        </p:txBody>
      </p:sp>
    </p:spTree>
    <p:extLst>
      <p:ext uri="{BB962C8B-B14F-4D97-AF65-F5344CB8AC3E}">
        <p14:creationId xmlns:p14="http://schemas.microsoft.com/office/powerpoint/2010/main" val="1465284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PPI</a:t>
            </a:r>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66</a:t>
            </a:fld>
            <a:endParaRPr lang="en-GB"/>
          </a:p>
        </p:txBody>
      </p:sp>
    </p:spTree>
    <p:extLst>
      <p:ext uri="{BB962C8B-B14F-4D97-AF65-F5344CB8AC3E}">
        <p14:creationId xmlns:p14="http://schemas.microsoft.com/office/powerpoint/2010/main" val="157720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532">
              <a:defRPr/>
            </a:pPr>
            <a:r>
              <a:rPr lang="en-GB" dirty="0"/>
              <a:t>“(teachers must) consider students’ response to intervention and then make adaptations and changes in light of that. And that’s exactly what the Visible Learning notions are“(teachers must).”(Hattie,J.2016)</a:t>
            </a:r>
          </a:p>
          <a:p>
            <a:pPr defTabSz="990532">
              <a:defRPr/>
            </a:pPr>
            <a:r>
              <a:rPr lang="en-GB" dirty="0"/>
              <a:t>When teaching and learning are visible – that is, when it is clear what teachers are teaching and what students are learning, student achievement increases, (Hattie, J. 2012). </a:t>
            </a:r>
          </a:p>
          <a:p>
            <a:pPr defTabSz="990532">
              <a:defRPr/>
            </a:pPr>
            <a:r>
              <a:rPr lang="en-GB" dirty="0"/>
              <a:t>Mention that this will be looked at in </a:t>
            </a:r>
            <a:r>
              <a:rPr lang="en-GB" dirty="0" err="1"/>
              <a:t>andy</a:t>
            </a:r>
            <a:r>
              <a:rPr lang="en-GB" dirty="0"/>
              <a:t> </a:t>
            </a:r>
            <a:r>
              <a:rPr lang="en-GB" dirty="0" err="1"/>
              <a:t>heyes</a:t>
            </a:r>
            <a:r>
              <a:rPr lang="en-GB" dirty="0"/>
              <a:t> session</a:t>
            </a:r>
          </a:p>
          <a:p>
            <a:pPr defTabSz="990532">
              <a:defRPr/>
            </a:pPr>
            <a:endParaRPr lang="en-GB" dirty="0"/>
          </a:p>
          <a:p>
            <a:pPr defTabSz="990532">
              <a:defRPr/>
            </a:pPr>
            <a:r>
              <a:rPr lang="en-GB" dirty="0"/>
              <a:t>Go through John Hattie’s professor of Education work – meta analysis of what works best in learning and its when teachers see learning through the eyes of their students in schools.</a:t>
            </a:r>
          </a:p>
          <a:p>
            <a:endParaRPr lang="en-GB" dirty="0"/>
          </a:p>
        </p:txBody>
      </p:sp>
      <p:sp>
        <p:nvSpPr>
          <p:cNvPr id="4" name="Slide Number Placeholder 3"/>
          <p:cNvSpPr>
            <a:spLocks noGrp="1"/>
          </p:cNvSpPr>
          <p:nvPr>
            <p:ph type="sldNum" sz="quarter" idx="10"/>
          </p:nvPr>
        </p:nvSpPr>
        <p:spPr/>
        <p:txBody>
          <a:bodyPr/>
          <a:lstStyle/>
          <a:p>
            <a:fld id="{A8407376-2426-46DE-A9C5-1EEB2ACAE6D3}" type="slidenum">
              <a:rPr lang="en-GB" smtClean="0">
                <a:solidFill>
                  <a:prstClr val="black"/>
                </a:solidFill>
              </a:rPr>
              <a:pPr/>
              <a:t>67</a:t>
            </a:fld>
            <a:endParaRPr lang="en-GB" dirty="0">
              <a:solidFill>
                <a:prstClr val="black"/>
              </a:solidFill>
            </a:endParaRPr>
          </a:p>
        </p:txBody>
      </p:sp>
    </p:spTree>
    <p:extLst>
      <p:ext uri="{BB962C8B-B14F-4D97-AF65-F5344CB8AC3E}">
        <p14:creationId xmlns:p14="http://schemas.microsoft.com/office/powerpoint/2010/main" val="4228207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804807" indent="-309541" eaLnBrk="0" hangingPunct="0">
              <a:defRPr>
                <a:solidFill>
                  <a:schemeClr val="tx1"/>
                </a:solidFill>
                <a:latin typeface="Verdana" pitchFamily="34" charset="0"/>
                <a:cs typeface="Arial" charset="0"/>
              </a:defRPr>
            </a:lvl2pPr>
            <a:lvl3pPr marL="1238165" indent="-247633" eaLnBrk="0" hangingPunct="0">
              <a:defRPr>
                <a:solidFill>
                  <a:schemeClr val="tx1"/>
                </a:solidFill>
                <a:latin typeface="Verdana" pitchFamily="34" charset="0"/>
                <a:cs typeface="Arial" charset="0"/>
              </a:defRPr>
            </a:lvl3pPr>
            <a:lvl4pPr marL="1733431" indent="-247633" eaLnBrk="0" hangingPunct="0">
              <a:defRPr>
                <a:solidFill>
                  <a:schemeClr val="tx1"/>
                </a:solidFill>
                <a:latin typeface="Verdana" pitchFamily="34" charset="0"/>
                <a:cs typeface="Arial" charset="0"/>
              </a:defRPr>
            </a:lvl4pPr>
            <a:lvl5pPr marL="2228697" indent="-247633" eaLnBrk="0" hangingPunct="0">
              <a:defRPr>
                <a:solidFill>
                  <a:schemeClr val="tx1"/>
                </a:solidFill>
                <a:latin typeface="Verdana" pitchFamily="34" charset="0"/>
                <a:cs typeface="Arial" charset="0"/>
              </a:defRPr>
            </a:lvl5pPr>
            <a:lvl6pPr marL="2723963" indent="-247633" eaLnBrk="0" fontAlgn="base" hangingPunct="0">
              <a:spcBef>
                <a:spcPct val="0"/>
              </a:spcBef>
              <a:spcAft>
                <a:spcPct val="0"/>
              </a:spcAft>
              <a:defRPr>
                <a:solidFill>
                  <a:schemeClr val="tx1"/>
                </a:solidFill>
                <a:latin typeface="Verdana" pitchFamily="34" charset="0"/>
                <a:cs typeface="Arial" charset="0"/>
              </a:defRPr>
            </a:lvl6pPr>
            <a:lvl7pPr marL="3219229" indent="-247633" eaLnBrk="0" fontAlgn="base" hangingPunct="0">
              <a:spcBef>
                <a:spcPct val="0"/>
              </a:spcBef>
              <a:spcAft>
                <a:spcPct val="0"/>
              </a:spcAft>
              <a:defRPr>
                <a:solidFill>
                  <a:schemeClr val="tx1"/>
                </a:solidFill>
                <a:latin typeface="Verdana" pitchFamily="34" charset="0"/>
                <a:cs typeface="Arial" charset="0"/>
              </a:defRPr>
            </a:lvl7pPr>
            <a:lvl8pPr marL="3714495" indent="-247633" eaLnBrk="0" fontAlgn="base" hangingPunct="0">
              <a:spcBef>
                <a:spcPct val="0"/>
              </a:spcBef>
              <a:spcAft>
                <a:spcPct val="0"/>
              </a:spcAft>
              <a:defRPr>
                <a:solidFill>
                  <a:schemeClr val="tx1"/>
                </a:solidFill>
                <a:latin typeface="Verdana" pitchFamily="34" charset="0"/>
                <a:cs typeface="Arial" charset="0"/>
              </a:defRPr>
            </a:lvl8pPr>
            <a:lvl9pPr marL="4209761" indent="-247633"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6B92381E-AD2A-49F9-B65E-A11D40EF8F96}" type="slidenum">
              <a:rPr lang="en-GB" altLang="en-US" smtClean="0">
                <a:solidFill>
                  <a:prstClr val="black"/>
                </a:solidFill>
                <a:latin typeface="Arial" charset="0"/>
              </a:rPr>
              <a:pPr eaLnBrk="1" hangingPunct="1"/>
              <a:t>68</a:t>
            </a:fld>
            <a:endParaRPr lang="en-GB" altLang="en-US">
              <a:solidFill>
                <a:prstClr val="black"/>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r>
              <a:rPr lang="en-GB" altLang="en-US" dirty="0"/>
              <a:t>Introduce this model which underpins the Hampshire approach to a mastery based curriculum.</a:t>
            </a:r>
          </a:p>
          <a:p>
            <a:endParaRPr lang="en-GB" altLang="en-US" dirty="0"/>
          </a:p>
          <a:p>
            <a:r>
              <a:rPr lang="en-GB" altLang="en-US" dirty="0"/>
              <a:t>This diagram illustrates the principles behind Bloom’s mastery learning. The idea here was to reduce the achievement gap between students</a:t>
            </a:r>
          </a:p>
          <a:p>
            <a:endParaRPr lang="en-GB" altLang="en-US" dirty="0"/>
          </a:p>
          <a:p>
            <a:pPr marL="247633" indent="-247633">
              <a:buAutoNum type="arabicPeriod"/>
            </a:pPr>
            <a:r>
              <a:rPr lang="en-GB" altLang="en-US" dirty="0"/>
              <a:t>Teachers organise skills or concepts into instructional units that are taught over a week or two. </a:t>
            </a:r>
          </a:p>
          <a:p>
            <a:endParaRPr lang="en-GB" altLang="en-US" dirty="0"/>
          </a:p>
          <a:p>
            <a:r>
              <a:rPr lang="en-GB" altLang="en-US" dirty="0"/>
              <a:t>2. Following initial instruction on the unit, teachers administer a brief assessment based on the unit’s learning goals. This is a formative assessment (as termed by </a:t>
            </a:r>
            <a:r>
              <a:rPr lang="en-GB" altLang="en-US" dirty="0" err="1"/>
              <a:t>Scriven</a:t>
            </a:r>
            <a:r>
              <a:rPr lang="en-GB" altLang="en-US" dirty="0"/>
              <a:t>, 1967) and is aimed to be informative rather than judgmental. This does not signify the end of the unit but is designed to give feedback on the learner’s progress. </a:t>
            </a:r>
          </a:p>
          <a:p>
            <a:endParaRPr lang="en-GB" altLang="en-US" dirty="0"/>
          </a:p>
          <a:p>
            <a:r>
              <a:rPr lang="en-GB" altLang="en-US" dirty="0"/>
              <a:t>3. Pupils who have mastered the unit on the first assessment should be provided with enrichment or extension activities such as projects, reports and problem solving tasks.  </a:t>
            </a:r>
          </a:p>
          <a:p>
            <a:endParaRPr lang="en-GB" altLang="en-US" dirty="0"/>
          </a:p>
          <a:p>
            <a:r>
              <a:rPr lang="en-GB" altLang="en-US" dirty="0"/>
              <a:t>4. If a student has not yet achieved mastery, they are given corrective activities based on the feedback from the formative assessment, i.e. they are individual and targeted at helping them to master the skills or concepts from the unit. </a:t>
            </a:r>
          </a:p>
          <a:p>
            <a:pPr lvl="1"/>
            <a:r>
              <a:rPr lang="en-GB" altLang="en-US" dirty="0"/>
              <a:t>- Provides a practical way for you (teachers) to differentiate their learning</a:t>
            </a:r>
          </a:p>
          <a:p>
            <a:pPr marL="680991" lvl="1" indent="-185725">
              <a:buFontTx/>
              <a:buChar char="-"/>
            </a:pPr>
            <a:r>
              <a:rPr lang="en-GB" altLang="en-US" dirty="0"/>
              <a:t>Corrective activities could include new sources of information, resources, books, computer instruction, group activities, individual activities, etc. </a:t>
            </a:r>
          </a:p>
          <a:p>
            <a:pPr marL="680991" lvl="1" indent="-185725">
              <a:buFontTx/>
              <a:buChar char="-"/>
            </a:pPr>
            <a:endParaRPr lang="en-GB" altLang="en-US" dirty="0"/>
          </a:p>
          <a:p>
            <a:r>
              <a:rPr lang="en-GB" altLang="en-US" dirty="0"/>
              <a:t>5. Once corrective activities have been carried out for a day or two, they take a second formative assessment. This is a parallel assessment covering the same concepts as the first but with different questions. It informs us of whether the correctives have been successful. It also gives them a second chance of being successful which is a powerful motivator.</a:t>
            </a:r>
          </a:p>
          <a:p>
            <a:endParaRPr lang="en-GB" altLang="en-US" dirty="0"/>
          </a:p>
          <a:p>
            <a:pPr eaLnBrk="1" hangingPunct="1"/>
            <a:endParaRPr lang="en-GB"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804807" indent="-309541" eaLnBrk="0" hangingPunct="0">
              <a:defRPr>
                <a:solidFill>
                  <a:schemeClr val="tx1"/>
                </a:solidFill>
                <a:latin typeface="Verdana" pitchFamily="34" charset="0"/>
                <a:cs typeface="Arial" charset="0"/>
              </a:defRPr>
            </a:lvl2pPr>
            <a:lvl3pPr marL="1238165" indent="-247633" eaLnBrk="0" hangingPunct="0">
              <a:defRPr>
                <a:solidFill>
                  <a:schemeClr val="tx1"/>
                </a:solidFill>
                <a:latin typeface="Verdana" pitchFamily="34" charset="0"/>
                <a:cs typeface="Arial" charset="0"/>
              </a:defRPr>
            </a:lvl3pPr>
            <a:lvl4pPr marL="1733431" indent="-247633" eaLnBrk="0" hangingPunct="0">
              <a:defRPr>
                <a:solidFill>
                  <a:schemeClr val="tx1"/>
                </a:solidFill>
                <a:latin typeface="Verdana" pitchFamily="34" charset="0"/>
                <a:cs typeface="Arial" charset="0"/>
              </a:defRPr>
            </a:lvl4pPr>
            <a:lvl5pPr marL="2228697" indent="-247633" eaLnBrk="0" hangingPunct="0">
              <a:defRPr>
                <a:solidFill>
                  <a:schemeClr val="tx1"/>
                </a:solidFill>
                <a:latin typeface="Verdana" pitchFamily="34" charset="0"/>
                <a:cs typeface="Arial" charset="0"/>
              </a:defRPr>
            </a:lvl5pPr>
            <a:lvl6pPr marL="2723963" indent="-247633" eaLnBrk="0" fontAlgn="base" hangingPunct="0">
              <a:spcBef>
                <a:spcPct val="0"/>
              </a:spcBef>
              <a:spcAft>
                <a:spcPct val="0"/>
              </a:spcAft>
              <a:defRPr>
                <a:solidFill>
                  <a:schemeClr val="tx1"/>
                </a:solidFill>
                <a:latin typeface="Verdana" pitchFamily="34" charset="0"/>
                <a:cs typeface="Arial" charset="0"/>
              </a:defRPr>
            </a:lvl6pPr>
            <a:lvl7pPr marL="3219229" indent="-247633" eaLnBrk="0" fontAlgn="base" hangingPunct="0">
              <a:spcBef>
                <a:spcPct val="0"/>
              </a:spcBef>
              <a:spcAft>
                <a:spcPct val="0"/>
              </a:spcAft>
              <a:defRPr>
                <a:solidFill>
                  <a:schemeClr val="tx1"/>
                </a:solidFill>
                <a:latin typeface="Verdana" pitchFamily="34" charset="0"/>
                <a:cs typeface="Arial" charset="0"/>
              </a:defRPr>
            </a:lvl7pPr>
            <a:lvl8pPr marL="3714495" indent="-247633" eaLnBrk="0" fontAlgn="base" hangingPunct="0">
              <a:spcBef>
                <a:spcPct val="0"/>
              </a:spcBef>
              <a:spcAft>
                <a:spcPct val="0"/>
              </a:spcAft>
              <a:defRPr>
                <a:solidFill>
                  <a:schemeClr val="tx1"/>
                </a:solidFill>
                <a:latin typeface="Verdana" pitchFamily="34" charset="0"/>
                <a:cs typeface="Arial" charset="0"/>
              </a:defRPr>
            </a:lvl8pPr>
            <a:lvl9pPr marL="4209761" indent="-247633"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68406F28-20D0-4A8F-8A91-68C8356F7B16}" type="slidenum">
              <a:rPr lang="en-GB" altLang="en-US" smtClean="0">
                <a:solidFill>
                  <a:prstClr val="black"/>
                </a:solidFill>
                <a:latin typeface="Arial" charset="0"/>
              </a:rPr>
              <a:pPr eaLnBrk="1" hangingPunct="1"/>
              <a:t>69</a:t>
            </a:fld>
            <a:endParaRPr lang="en-GB" altLang="en-US">
              <a:solidFill>
                <a:prstClr val="black"/>
              </a:solidFill>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en-GB" altLang="en-US" dirty="0"/>
              <a:t>The evidence suggests that it is particularly effective when pupils work as part of a group.  Also when a high level of success is set.  It can be used as part of a whole school approach but it is most effective when applied to particular topics.  Read the bit about King </a:t>
            </a:r>
            <a:r>
              <a:rPr lang="en-GB" altLang="en-US" dirty="0" err="1"/>
              <a:t>Soloman</a:t>
            </a:r>
            <a:r>
              <a:rPr lang="en-GB" altLang="en-US" dirty="0"/>
              <a:t> Academy here.  www.greatmathsteachingideas.com</a:t>
            </a:r>
            <a:r>
              <a:rPr lang="en-GB" altLang="en-US" baseline="0" dirty="0"/>
              <a:t> </a:t>
            </a:r>
          </a:p>
          <a:p>
            <a:pPr eaLnBrk="1" hangingPunct="1"/>
            <a:endParaRPr lang="en-GB" altLang="en-US" baseline="0" dirty="0"/>
          </a:p>
          <a:p>
            <a:pPr eaLnBrk="1" hangingPunct="1"/>
            <a:r>
              <a:rPr lang="en-GB" altLang="en-US" baseline="0" dirty="0"/>
              <a:t>One of the criticisms of this approach is that higher achieving students are not given as much attention and don’t get sufficient access to extension (generalisation tasks).  However, </a:t>
            </a:r>
            <a:r>
              <a:rPr lang="en-GB" altLang="en-US" baseline="0" dirty="0" err="1"/>
              <a:t>Guskey</a:t>
            </a:r>
            <a:r>
              <a:rPr lang="en-GB" altLang="en-US" baseline="0" dirty="0"/>
              <a:t> argues that this issue reduces as the gap in achievement reduces.</a:t>
            </a:r>
            <a:endParaRPr lang="en-GB"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804807" indent="-309541" eaLnBrk="0" hangingPunct="0">
              <a:defRPr>
                <a:solidFill>
                  <a:schemeClr val="tx1"/>
                </a:solidFill>
                <a:latin typeface="Verdana" pitchFamily="34" charset="0"/>
                <a:cs typeface="Arial" charset="0"/>
              </a:defRPr>
            </a:lvl2pPr>
            <a:lvl3pPr marL="1238165" indent="-247633" eaLnBrk="0" hangingPunct="0">
              <a:defRPr>
                <a:solidFill>
                  <a:schemeClr val="tx1"/>
                </a:solidFill>
                <a:latin typeface="Verdana" pitchFamily="34" charset="0"/>
                <a:cs typeface="Arial" charset="0"/>
              </a:defRPr>
            </a:lvl3pPr>
            <a:lvl4pPr marL="1733431" indent="-247633" eaLnBrk="0" hangingPunct="0">
              <a:defRPr>
                <a:solidFill>
                  <a:schemeClr val="tx1"/>
                </a:solidFill>
                <a:latin typeface="Verdana" pitchFamily="34" charset="0"/>
                <a:cs typeface="Arial" charset="0"/>
              </a:defRPr>
            </a:lvl4pPr>
            <a:lvl5pPr marL="2228697" indent="-247633" eaLnBrk="0" hangingPunct="0">
              <a:defRPr>
                <a:solidFill>
                  <a:schemeClr val="tx1"/>
                </a:solidFill>
                <a:latin typeface="Verdana" pitchFamily="34" charset="0"/>
                <a:cs typeface="Arial" charset="0"/>
              </a:defRPr>
            </a:lvl5pPr>
            <a:lvl6pPr marL="2723963" indent="-247633" eaLnBrk="0" fontAlgn="base" hangingPunct="0">
              <a:spcBef>
                <a:spcPct val="0"/>
              </a:spcBef>
              <a:spcAft>
                <a:spcPct val="0"/>
              </a:spcAft>
              <a:defRPr>
                <a:solidFill>
                  <a:schemeClr val="tx1"/>
                </a:solidFill>
                <a:latin typeface="Verdana" pitchFamily="34" charset="0"/>
                <a:cs typeface="Arial" charset="0"/>
              </a:defRPr>
            </a:lvl6pPr>
            <a:lvl7pPr marL="3219229" indent="-247633" eaLnBrk="0" fontAlgn="base" hangingPunct="0">
              <a:spcBef>
                <a:spcPct val="0"/>
              </a:spcBef>
              <a:spcAft>
                <a:spcPct val="0"/>
              </a:spcAft>
              <a:defRPr>
                <a:solidFill>
                  <a:schemeClr val="tx1"/>
                </a:solidFill>
                <a:latin typeface="Verdana" pitchFamily="34" charset="0"/>
                <a:cs typeface="Arial" charset="0"/>
              </a:defRPr>
            </a:lvl7pPr>
            <a:lvl8pPr marL="3714495" indent="-247633" eaLnBrk="0" fontAlgn="base" hangingPunct="0">
              <a:spcBef>
                <a:spcPct val="0"/>
              </a:spcBef>
              <a:spcAft>
                <a:spcPct val="0"/>
              </a:spcAft>
              <a:defRPr>
                <a:solidFill>
                  <a:schemeClr val="tx1"/>
                </a:solidFill>
                <a:latin typeface="Verdana" pitchFamily="34" charset="0"/>
                <a:cs typeface="Arial" charset="0"/>
              </a:defRPr>
            </a:lvl8pPr>
            <a:lvl9pPr marL="4209761" indent="-247633"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ACF4F871-20C3-421F-9920-7E0D52AFA4D9}" type="slidenum">
              <a:rPr lang="en-GB" altLang="en-US" smtClean="0">
                <a:solidFill>
                  <a:prstClr val="black"/>
                </a:solidFill>
                <a:latin typeface="Arial" charset="0"/>
              </a:rPr>
              <a:pPr eaLnBrk="1" hangingPunct="1"/>
              <a:t>70</a:t>
            </a:fld>
            <a:endParaRPr lang="en-GB" altLang="en-US">
              <a:solidFill>
                <a:prstClr val="black"/>
              </a:solidFill>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r>
              <a:rPr lang="en-GB" altLang="en-US" dirty="0"/>
              <a:t>Give</a:t>
            </a:r>
            <a:r>
              <a:rPr lang="en-GB" altLang="en-US" baseline="0" dirty="0"/>
              <a:t> out the </a:t>
            </a:r>
            <a:r>
              <a:rPr lang="en-GB" altLang="en-US" baseline="0" dirty="0" err="1"/>
              <a:t>h</a:t>
            </a:r>
            <a:r>
              <a:rPr lang="en-GB" altLang="en-US" dirty="0" err="1"/>
              <a:t>andouts</a:t>
            </a:r>
            <a:r>
              <a:rPr lang="en-GB" altLang="en-US" dirty="0"/>
              <a:t>: Introduce the learning </a:t>
            </a:r>
            <a:r>
              <a:rPr lang="en-GB" altLang="en-US" dirty="0" err="1"/>
              <a:t>heirarchy</a:t>
            </a:r>
            <a:r>
              <a:rPr lang="en-GB" altLang="en-US" dirty="0"/>
              <a:t>. Talk through the stages</a:t>
            </a:r>
          </a:p>
          <a:p>
            <a:r>
              <a:rPr lang="en-GB" altLang="en-US" dirty="0"/>
              <a:t>summary of what we have just talked about. We would like you to briefly look through it and think back to the activity you did  earlier, ask the ‘students’ ‘where on the hierarchy do you feel you were during that task?’ Please note that the handout doesn’t include the maintenance stage as this refers to ongoing elements described in the acquisition and fluency stage. </a:t>
            </a:r>
          </a:p>
          <a:p>
            <a:endParaRPr lang="en-GB" altLang="en-US" dirty="0"/>
          </a:p>
          <a:p>
            <a:r>
              <a:rPr lang="en-GB" altLang="en-US" dirty="0"/>
              <a:t>Once completed, introduce the Harings Learning Hierarchy.  State that it is another model which helps us understand how mastery learning can work in practice.</a:t>
            </a:r>
          </a:p>
          <a:p>
            <a:endParaRPr lang="en-GB" altLang="en-US" dirty="0"/>
          </a:p>
          <a:p>
            <a:r>
              <a:rPr lang="en-GB" altLang="en-US" dirty="0"/>
              <a:t>Ask them to think about a skill they have and using the chart (which includes exit goals) and get them to identify where they are and what they would need to do to reach an exit goal.</a:t>
            </a:r>
          </a:p>
          <a:p>
            <a:endParaRPr lang="en-GB" altLang="en-US" dirty="0"/>
          </a:p>
          <a:p>
            <a:r>
              <a:rPr lang="en-GB" altLang="en-US" dirty="0"/>
              <a:t>How do we know when to move children on? So we have a goal for each of the stages. I will briefly mention these now as you will receive a handout with these on later for another activity. </a:t>
            </a:r>
          </a:p>
          <a:p>
            <a:r>
              <a:rPr lang="en-GB" altLang="en-US" dirty="0"/>
              <a:t>A: performs accurately with little support.</a:t>
            </a:r>
          </a:p>
          <a:p>
            <a:r>
              <a:rPr lang="en-GB" altLang="en-US" dirty="0"/>
              <a:t>F: retain in working memory / combine with other skills / fluent as peers.</a:t>
            </a:r>
          </a:p>
          <a:p>
            <a:r>
              <a:rPr lang="en-GB" altLang="en-US" dirty="0"/>
              <a:t>G: use it across settings, situations, no confusion with other skills.</a:t>
            </a:r>
          </a:p>
          <a:p>
            <a:r>
              <a:rPr lang="en-GB" altLang="en-US" dirty="0"/>
              <a:t>Ad: continuous – no exit goal. </a:t>
            </a:r>
          </a:p>
          <a:p>
            <a:endParaRPr lang="en-GB" altLang="en-US" dirty="0"/>
          </a:p>
          <a:p>
            <a:r>
              <a:rPr lang="en-GB" altLang="en-US" b="1" dirty="0"/>
              <a:t>SEN/ Hard to teach</a:t>
            </a:r>
            <a:endParaRPr lang="en-GB" altLang="en-US" dirty="0"/>
          </a:p>
          <a:p>
            <a:r>
              <a:rPr lang="en-GB" altLang="en-US" dirty="0"/>
              <a:t>An instructional approach, based on the learning hierarchy, would define learning difficulties in relation to accuracy and fluency in skill performance. A pupil who forgets skills is seen as a pupil who has not yet mastered the skill due to insufficient time spent on the acquisition and fluency stages. Attributing the differences to the quality and quantity of instruction, we as adults can influence this process and as a result produce more effective learning.</a:t>
            </a:r>
          </a:p>
          <a:p>
            <a:endParaRPr lang="en-GB" altLang="en-US" dirty="0"/>
          </a:p>
          <a:p>
            <a:r>
              <a:rPr lang="en-GB" altLang="en-US" dirty="0"/>
              <a:t>Where would learning interventions target on the learning hierarchy?</a:t>
            </a:r>
          </a:p>
          <a:p>
            <a:endParaRPr lang="en-GB" altLang="en-US" dirty="0"/>
          </a:p>
          <a:p>
            <a:r>
              <a:rPr lang="en-GB" altLang="en-US" dirty="0"/>
              <a:t>Discussion point: What</a:t>
            </a:r>
            <a:r>
              <a:rPr lang="en-GB" altLang="en-US" baseline="0" dirty="0"/>
              <a:t> factors affect children’s ability to progress through the learning </a:t>
            </a:r>
            <a:r>
              <a:rPr lang="en-GB" altLang="en-US" baseline="0" dirty="0" err="1"/>
              <a:t>heirarchy</a:t>
            </a:r>
            <a:r>
              <a:rPr lang="en-GB" altLang="en-US" baseline="0" dirty="0"/>
              <a:t>?</a:t>
            </a:r>
          </a:p>
          <a:p>
            <a:r>
              <a:rPr lang="en-GB" altLang="en-US" dirty="0"/>
              <a:t>We can see that some children may only reach the acquisition stage. The focus is very much on developing children’s accuracy and fluency. Need to maintain this even after the intervention has finished but also provide opportunities for generalisation of these skills. </a:t>
            </a:r>
          </a:p>
          <a:p>
            <a:endParaRPr lang="en-GB" altLang="en-US" dirty="0"/>
          </a:p>
          <a:p>
            <a:r>
              <a:rPr lang="en-GB" altLang="en-US" dirty="0"/>
              <a:t>Example of juggling – something we might learn for fun but don’t necessarily maintain – lose our fluency! </a:t>
            </a:r>
          </a:p>
          <a:p>
            <a:pPr eaLnBrk="1" hangingPunct="1"/>
            <a:endParaRPr lang="en-US" altLang="en-US" dirty="0"/>
          </a:p>
          <a:p>
            <a:pPr eaLnBrk="1" hangingPunct="1"/>
            <a:endParaRPr lang="en-US" altLang="en-US" dirty="0"/>
          </a:p>
          <a:p>
            <a:pPr eaLnBrk="1" hangingPunct="1"/>
            <a:endParaRPr lang="en-GB"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804807" indent="-309541" eaLnBrk="0" hangingPunct="0">
              <a:defRPr>
                <a:solidFill>
                  <a:schemeClr val="tx1"/>
                </a:solidFill>
                <a:latin typeface="Verdana" pitchFamily="34" charset="0"/>
                <a:cs typeface="Arial" charset="0"/>
              </a:defRPr>
            </a:lvl2pPr>
            <a:lvl3pPr marL="1238165" indent="-247633" eaLnBrk="0" hangingPunct="0">
              <a:defRPr>
                <a:solidFill>
                  <a:schemeClr val="tx1"/>
                </a:solidFill>
                <a:latin typeface="Verdana" pitchFamily="34" charset="0"/>
                <a:cs typeface="Arial" charset="0"/>
              </a:defRPr>
            </a:lvl3pPr>
            <a:lvl4pPr marL="1733431" indent="-247633" eaLnBrk="0" hangingPunct="0">
              <a:defRPr>
                <a:solidFill>
                  <a:schemeClr val="tx1"/>
                </a:solidFill>
                <a:latin typeface="Verdana" pitchFamily="34" charset="0"/>
                <a:cs typeface="Arial" charset="0"/>
              </a:defRPr>
            </a:lvl4pPr>
            <a:lvl5pPr marL="2228697" indent="-247633" eaLnBrk="0" hangingPunct="0">
              <a:defRPr>
                <a:solidFill>
                  <a:schemeClr val="tx1"/>
                </a:solidFill>
                <a:latin typeface="Verdana" pitchFamily="34" charset="0"/>
                <a:cs typeface="Arial" charset="0"/>
              </a:defRPr>
            </a:lvl5pPr>
            <a:lvl6pPr marL="2723963" indent="-247633" eaLnBrk="0" fontAlgn="base" hangingPunct="0">
              <a:spcBef>
                <a:spcPct val="0"/>
              </a:spcBef>
              <a:spcAft>
                <a:spcPct val="0"/>
              </a:spcAft>
              <a:defRPr>
                <a:solidFill>
                  <a:schemeClr val="tx1"/>
                </a:solidFill>
                <a:latin typeface="Verdana" pitchFamily="34" charset="0"/>
                <a:cs typeface="Arial" charset="0"/>
              </a:defRPr>
            </a:lvl6pPr>
            <a:lvl7pPr marL="3219229" indent="-247633" eaLnBrk="0" fontAlgn="base" hangingPunct="0">
              <a:spcBef>
                <a:spcPct val="0"/>
              </a:spcBef>
              <a:spcAft>
                <a:spcPct val="0"/>
              </a:spcAft>
              <a:defRPr>
                <a:solidFill>
                  <a:schemeClr val="tx1"/>
                </a:solidFill>
                <a:latin typeface="Verdana" pitchFamily="34" charset="0"/>
                <a:cs typeface="Arial" charset="0"/>
              </a:defRPr>
            </a:lvl7pPr>
            <a:lvl8pPr marL="3714495" indent="-247633" eaLnBrk="0" fontAlgn="base" hangingPunct="0">
              <a:spcBef>
                <a:spcPct val="0"/>
              </a:spcBef>
              <a:spcAft>
                <a:spcPct val="0"/>
              </a:spcAft>
              <a:defRPr>
                <a:solidFill>
                  <a:schemeClr val="tx1"/>
                </a:solidFill>
                <a:latin typeface="Verdana" pitchFamily="34" charset="0"/>
                <a:cs typeface="Arial" charset="0"/>
              </a:defRPr>
            </a:lvl8pPr>
            <a:lvl9pPr marL="4209761" indent="-247633"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8F757221-159F-498B-B930-58626A59F1F6}" type="slidenum">
              <a:rPr lang="en-GB" altLang="en-US" smtClean="0">
                <a:solidFill>
                  <a:prstClr val="black"/>
                </a:solidFill>
                <a:latin typeface="Arial" charset="0"/>
              </a:rPr>
              <a:pPr eaLnBrk="1" hangingPunct="1"/>
              <a:t>71</a:t>
            </a:fld>
            <a:endParaRPr lang="en-GB" altLang="en-US" dirty="0">
              <a:solidFill>
                <a:prstClr val="black"/>
              </a:solidFill>
              <a:latin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GB" altLang="en-US" dirty="0"/>
              <a:t>Acquisition: our first driving lessons. We learn what the controls are for and where they are – accelerator, brakes, clutch. We probably had to think quite carefully about what to do at each stage of driving but can coordinate them to make the car move. </a:t>
            </a:r>
          </a:p>
          <a:p>
            <a:endParaRPr lang="en-GB" altLang="en-US" dirty="0"/>
          </a:p>
          <a:p>
            <a:r>
              <a:rPr lang="en-GB" altLang="en-US" dirty="0"/>
              <a:t>Fluency: Able to co-ordinate all the necessary actions in order to drive the car. We will have had lots more lessons so can perform the sequence of actions fluently without really thinking. Actions such as mirror, signal, manoeuvre become automatic. </a:t>
            </a:r>
          </a:p>
          <a:p>
            <a:endParaRPr lang="en-GB" altLang="en-US" dirty="0"/>
          </a:p>
          <a:p>
            <a:r>
              <a:rPr lang="en-GB" altLang="en-US" dirty="0"/>
              <a:t>Maintenance: Drive fluently and accurately and will probably have mastered the skill sufficiently well in order to pass our driving test. </a:t>
            </a:r>
          </a:p>
          <a:p>
            <a:endParaRPr lang="en-GB" altLang="en-US" dirty="0"/>
          </a:p>
          <a:p>
            <a:r>
              <a:rPr lang="en-GB" altLang="en-US" dirty="0"/>
              <a:t>Generalisation: motorway driving, different models of cars. </a:t>
            </a:r>
          </a:p>
          <a:p>
            <a:endParaRPr lang="en-GB" altLang="en-US" dirty="0"/>
          </a:p>
          <a:p>
            <a:r>
              <a:rPr lang="en-GB" altLang="en-US" dirty="0"/>
              <a:t>Adaptation: driving in a different country, joy stick to control computer games, driving different vehicles, an automatic car etc.</a:t>
            </a:r>
          </a:p>
          <a:p>
            <a:endParaRPr lang="en-GB" altLang="en-US" dirty="0"/>
          </a:p>
          <a:p>
            <a:r>
              <a:rPr lang="en-GB" altLang="en-US" dirty="0"/>
              <a:t>CAN ANYONE THINK OF ANY OTHER EXAMPLES?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Key</a:t>
            </a:r>
            <a:r>
              <a:rPr lang="en-GB" baseline="0" dirty="0" smtClean="0"/>
              <a:t> skills: sentence -  simple sentence structure  - use of ‘and’ - accurate use of CL and FS…</a:t>
            </a:r>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8</a:t>
            </a:fld>
            <a:endParaRPr lang="en-GB"/>
          </a:p>
        </p:txBody>
      </p:sp>
    </p:spTree>
    <p:extLst>
      <p:ext uri="{BB962C8B-B14F-4D97-AF65-F5344CB8AC3E}">
        <p14:creationId xmlns:p14="http://schemas.microsoft.com/office/powerpoint/2010/main" val="874974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Punctuation – punctuation for parenthesis</a:t>
            </a:r>
          </a:p>
          <a:p>
            <a:r>
              <a:rPr lang="en-GB" dirty="0" smtClean="0"/>
              <a:t>Sentence – range of sentence length and structure</a:t>
            </a:r>
          </a:p>
          <a:p>
            <a:r>
              <a:rPr lang="en-GB" dirty="0" smtClean="0"/>
              <a:t>Grammar – modal verbs…</a:t>
            </a:r>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10</a:t>
            </a:fld>
            <a:endParaRPr lang="en-GB"/>
          </a:p>
        </p:txBody>
      </p:sp>
    </p:spTree>
    <p:extLst>
      <p:ext uri="{BB962C8B-B14F-4D97-AF65-F5344CB8AC3E}">
        <p14:creationId xmlns:p14="http://schemas.microsoft.com/office/powerpoint/2010/main" val="333659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Close to 20 mins reading</a:t>
            </a:r>
          </a:p>
          <a:p>
            <a:r>
              <a:rPr lang="en-GB" dirty="0" smtClean="0"/>
              <a:t>20 mins writing</a:t>
            </a:r>
          </a:p>
          <a:p>
            <a:r>
              <a:rPr lang="en-GB" dirty="0" smtClean="0"/>
              <a:t>20 mins Maths</a:t>
            </a:r>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23</a:t>
            </a:fld>
            <a:endParaRPr lang="en-GB"/>
          </a:p>
        </p:txBody>
      </p:sp>
    </p:spTree>
    <p:extLst>
      <p:ext uri="{BB962C8B-B14F-4D97-AF65-F5344CB8AC3E}">
        <p14:creationId xmlns:p14="http://schemas.microsoft.com/office/powerpoint/2010/main" val="1248437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Change red to white text</a:t>
            </a:r>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25</a:t>
            </a:fld>
            <a:endParaRPr lang="en-GB"/>
          </a:p>
        </p:txBody>
      </p:sp>
    </p:spTree>
    <p:extLst>
      <p:ext uri="{BB962C8B-B14F-4D97-AF65-F5344CB8AC3E}">
        <p14:creationId xmlns:p14="http://schemas.microsoft.com/office/powerpoint/2010/main" val="504522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Y5 – </a:t>
            </a:r>
            <a:r>
              <a:rPr lang="en-GB" dirty="0" err="1"/>
              <a:t>Kempshott</a:t>
            </a:r>
            <a:r>
              <a:rPr lang="en-GB" dirty="0"/>
              <a:t> Junior School</a:t>
            </a:r>
          </a:p>
        </p:txBody>
      </p:sp>
      <p:sp>
        <p:nvSpPr>
          <p:cNvPr id="4" name="Slide Number Placeholder 3"/>
          <p:cNvSpPr>
            <a:spLocks noGrp="1"/>
          </p:cNvSpPr>
          <p:nvPr>
            <p:ph type="sldNum" sz="quarter" idx="10"/>
          </p:nvPr>
        </p:nvSpPr>
        <p:spPr/>
        <p:txBody>
          <a:bodyPr/>
          <a:lstStyle/>
          <a:p>
            <a:fld id="{24692C84-47FB-4705-B2A3-5C027388867E}" type="slidenum">
              <a:rPr lang="en-GB" smtClean="0"/>
              <a:t>34</a:t>
            </a:fld>
            <a:endParaRPr lang="en-GB"/>
          </a:p>
        </p:txBody>
      </p:sp>
    </p:spTree>
    <p:extLst>
      <p:ext uri="{BB962C8B-B14F-4D97-AF65-F5344CB8AC3E}">
        <p14:creationId xmlns:p14="http://schemas.microsoft.com/office/powerpoint/2010/main" val="3882114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Ensuring a  relentless focus on these core concepts – children will not move on with their learning until these are secure.</a:t>
            </a:r>
          </a:p>
          <a:p>
            <a:r>
              <a:rPr lang="en-GB" dirty="0" smtClean="0"/>
              <a:t>This does not mean children are not working on other domains, but work within other domains should be appropriately pitched and used as a context for their learning in place value, calculation etc.</a:t>
            </a:r>
          </a:p>
          <a:p>
            <a:r>
              <a:rPr lang="en-GB" dirty="0" smtClean="0"/>
              <a:t>Ensure concrete apparatus and pictorial representations are encouraged all the time</a:t>
            </a:r>
          </a:p>
          <a:p>
            <a:r>
              <a:rPr lang="en-GB" dirty="0" smtClean="0"/>
              <a:t>Encourage the use of pictorial representations alongside apparatus – this will help them tackle test questions without having apparatus available </a:t>
            </a:r>
          </a:p>
          <a:p>
            <a:r>
              <a:rPr lang="en-GB" dirty="0" smtClean="0"/>
              <a:t>Encourage them to describe / talk about what they are doing – capture the things they say as evidence of their understanding</a:t>
            </a:r>
          </a:p>
          <a:p>
            <a:endParaRPr lang="en-GB" dirty="0" smtClean="0"/>
          </a:p>
          <a:p>
            <a:r>
              <a:rPr lang="en-GB" dirty="0" smtClean="0"/>
              <a:t>They may also need on-going intervention over and above the lesson – e.g. if, during lessons, children are working on geometry, keeping the core learning in number, place value and calculation going is  vitally important.     </a:t>
            </a:r>
          </a:p>
          <a:p>
            <a:endParaRPr lang="en-GB" dirty="0"/>
          </a:p>
        </p:txBody>
      </p:sp>
      <p:sp>
        <p:nvSpPr>
          <p:cNvPr id="4" name="Slide Number Placeholder 3"/>
          <p:cNvSpPr>
            <a:spLocks noGrp="1"/>
          </p:cNvSpPr>
          <p:nvPr>
            <p:ph type="sldNum" sz="quarter" idx="10"/>
          </p:nvPr>
        </p:nvSpPr>
        <p:spPr/>
        <p:txBody>
          <a:bodyPr/>
          <a:lstStyle/>
          <a:p>
            <a:fld id="{CF5BFBEA-F5C2-4D7C-83E5-7BA1915F153A}" type="slidenum">
              <a:rPr lang="en-GB" smtClean="0"/>
              <a:t>37</a:t>
            </a:fld>
            <a:endParaRPr lang="en-GB"/>
          </a:p>
        </p:txBody>
      </p:sp>
    </p:spTree>
    <p:extLst>
      <p:ext uri="{BB962C8B-B14F-4D97-AF65-F5344CB8AC3E}">
        <p14:creationId xmlns:p14="http://schemas.microsoft.com/office/powerpoint/2010/main" val="3548326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examples of where the dialogue / conversation / teacher intervention gives valuable insight into the child’s understanding and strategies used.</a:t>
            </a:r>
            <a:endParaRPr lang="en-GB" dirty="0"/>
          </a:p>
        </p:txBody>
      </p:sp>
      <p:sp>
        <p:nvSpPr>
          <p:cNvPr id="4" name="Slide Number Placeholder 3"/>
          <p:cNvSpPr>
            <a:spLocks noGrp="1"/>
          </p:cNvSpPr>
          <p:nvPr>
            <p:ph type="sldNum" sz="quarter" idx="10"/>
          </p:nvPr>
        </p:nvSpPr>
        <p:spPr/>
        <p:txBody>
          <a:bodyPr/>
          <a:lstStyle/>
          <a:p>
            <a:fld id="{95DB464C-7404-48DA-8D9F-B7B92A16EFBE}" type="slidenum">
              <a:rPr lang="en-GB" smtClean="0"/>
              <a:t>39</a:t>
            </a:fld>
            <a:endParaRPr lang="en-GB"/>
          </a:p>
        </p:txBody>
      </p:sp>
    </p:spTree>
    <p:extLst>
      <p:ext uri="{BB962C8B-B14F-4D97-AF65-F5344CB8AC3E}">
        <p14:creationId xmlns:p14="http://schemas.microsoft.com/office/powerpoint/2010/main" val="718547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16D8F10-6338-4202-B581-F89AB517BF65}" type="slidenum">
              <a:rPr lang="en-GB" smtClean="0"/>
              <a:t>48</a:t>
            </a:fld>
            <a:endParaRPr lang="en-GB"/>
          </a:p>
        </p:txBody>
      </p:sp>
    </p:spTree>
    <p:extLst>
      <p:ext uri="{BB962C8B-B14F-4D97-AF65-F5344CB8AC3E}">
        <p14:creationId xmlns:p14="http://schemas.microsoft.com/office/powerpoint/2010/main" val="3252344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721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7211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7211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7211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6" name="Rectangle 5"/>
          <p:cNvSpPr/>
          <p:nvPr userDrawn="1"/>
        </p:nvSpPr>
        <p:spPr>
          <a:xfrm>
            <a:off x="6084168" y="116632"/>
            <a:ext cx="3059832"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57200" y="274638"/>
            <a:ext cx="8291264" cy="1143000"/>
          </a:xfrm>
        </p:spPr>
        <p:txBody>
          <a:bodyPr/>
          <a:lstStyle/>
          <a:p>
            <a:r>
              <a:rPr lang="en-US" dirty="0"/>
              <a:t>Click to edit Master title style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5805264"/>
            <a:ext cx="2627784" cy="913754"/>
          </a:xfrm>
          <a:prstGeom prst="rect">
            <a:avLst/>
          </a:prstGeom>
        </p:spPr>
      </p:pic>
      <p:sp>
        <p:nvSpPr>
          <p:cNvPr id="8" name="Content Placeholder 2"/>
          <p:cNvSpPr>
            <a:spLocks noGrp="1"/>
          </p:cNvSpPr>
          <p:nvPr>
            <p:ph idx="1"/>
          </p:nvPr>
        </p:nvSpPr>
        <p:spPr>
          <a:xfrm>
            <a:off x="457200" y="1600201"/>
            <a:ext cx="8229600" cy="3989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36242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tiff"/><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ig4-V7qvRAhUDWhQKHZnZAGYQjRwIBw&amp;url=http://tvtropes.org/pmwiki/pmwiki.php/Main/ConfusedMatthew&amp;bvm=bv.142059868,d.ZGg&amp;psig=AFQjCNH9iQIEdv4jLcyp24QZSXRNQgMdfg&amp;ust=1483735099359979" TargetMode="External"/><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140.png"/><Relationship Id="rId5" Type="http://schemas.openxmlformats.org/officeDocument/2006/relationships/image" Target="../media/image130.png"/><Relationship Id="rId4" Type="http://schemas.openxmlformats.org/officeDocument/2006/relationships/image" Target="../media/image120.png"/></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hyperlink" Target="https://www.ncetm.org.uk/resources/46689" TargetMode="External"/><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Word_Document1.docx"/></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CAcQjRw&amp;url=http://www.cartoonstock.com/directory/l/learner_driver.asp&amp;ei=zafHVKWGB4fX7AbPr4GwCQ&amp;bvm=bv.84349003,d.ZGU&amp;psig=AFQjCNG8NLWKldxWq_wVzw8IX9K6RX3Dhg&amp;ust=1422457134899942"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60.jpeg"/></Relationships>
</file>

<file path=ppt/slides/_rels/slide72.xml.rels><?xml version="1.0" encoding="UTF-8" standalone="yes"?>
<Relationships xmlns="http://schemas.openxmlformats.org/package/2006/relationships"><Relationship Id="rId3" Type="http://schemas.openxmlformats.org/officeDocument/2006/relationships/hyperlink" Target="mailto:kate.jenkins@hants.gov.uk" TargetMode="External"/><Relationship Id="rId2" Type="http://schemas.openxmlformats.org/officeDocument/2006/relationships/hyperlink" Target="mailto:lucy.manger@hants.gov.uk" TargetMode="Externa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package" Target="../embeddings/Microsoft_Word_Document2.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solidFill>
                  <a:srgbClr val="0070C0"/>
                </a:solidFill>
              </a:rPr>
              <a:t>Hampshire Assessment Model</a:t>
            </a:r>
            <a:endParaRPr lang="en-GB" b="1" dirty="0">
              <a:solidFill>
                <a:srgbClr val="0070C0"/>
              </a:solidFill>
            </a:endParaRPr>
          </a:p>
        </p:txBody>
      </p:sp>
      <p:sp>
        <p:nvSpPr>
          <p:cNvPr id="3" name="Subtitle 2"/>
          <p:cNvSpPr>
            <a:spLocks noGrp="1"/>
          </p:cNvSpPr>
          <p:nvPr>
            <p:ph type="subTitle" idx="1"/>
          </p:nvPr>
        </p:nvSpPr>
        <p:spPr/>
        <p:txBody>
          <a:bodyPr/>
          <a:lstStyle/>
          <a:p>
            <a:r>
              <a:rPr lang="en-GB" dirty="0" smtClean="0"/>
              <a:t>Spring Term 2017</a:t>
            </a:r>
            <a:endParaRPr lang="en-GB" dirty="0"/>
          </a:p>
        </p:txBody>
      </p:sp>
    </p:spTree>
    <p:extLst>
      <p:ext uri="{BB962C8B-B14F-4D97-AF65-F5344CB8AC3E}">
        <p14:creationId xmlns:p14="http://schemas.microsoft.com/office/powerpoint/2010/main" val="2726246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640"/>
            <a:ext cx="4909716" cy="6223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9714" y="980728"/>
            <a:ext cx="4131107" cy="2754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078767" y="4104068"/>
            <a:ext cx="2448272" cy="1569660"/>
          </a:xfrm>
          <a:prstGeom prst="rect">
            <a:avLst/>
          </a:prstGeom>
          <a:solidFill>
            <a:schemeClr val="tx2">
              <a:lumMod val="20000"/>
              <a:lumOff val="80000"/>
            </a:schemeClr>
          </a:solidFill>
          <a:ln>
            <a:solidFill>
              <a:schemeClr val="tx1"/>
            </a:solidFill>
          </a:ln>
        </p:spPr>
        <p:txBody>
          <a:bodyPr wrap="square" rtlCol="0">
            <a:spAutoFit/>
          </a:bodyPr>
          <a:lstStyle/>
          <a:p>
            <a:pPr algn="ctr"/>
            <a:r>
              <a:rPr lang="en-GB" sz="2400" dirty="0" smtClean="0"/>
              <a:t>What are the key skills that support end of KS outcomes?</a:t>
            </a:r>
            <a:endParaRPr lang="en-GB" sz="2400" dirty="0"/>
          </a:p>
        </p:txBody>
      </p:sp>
    </p:spTree>
    <p:extLst>
      <p:ext uri="{BB962C8B-B14F-4D97-AF65-F5344CB8AC3E}">
        <p14:creationId xmlns:p14="http://schemas.microsoft.com/office/powerpoint/2010/main" val="3862317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In mathematics Y2/Y6</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GB" dirty="0" smtClean="0"/>
              <a:t>KS1 statutory assessment is based on moderation of work</a:t>
            </a:r>
          </a:p>
          <a:p>
            <a:r>
              <a:rPr lang="en-GB" dirty="0" smtClean="0"/>
              <a:t>However, the KS1 tests provide a useful illustration of the kinds of capabilities that pupils might be expected to demonstrate</a:t>
            </a:r>
          </a:p>
          <a:p>
            <a:r>
              <a:rPr lang="en-GB" dirty="0"/>
              <a:t>We are not suggesting that, as in KS2, the tests as a whole, are a reliable indicator of KS1 statutory standard</a:t>
            </a:r>
          </a:p>
          <a:p>
            <a:r>
              <a:rPr lang="en-GB" dirty="0" smtClean="0"/>
              <a:t>However, in maths, we can use the test questions in KS1 and 2  to get a sense of appropriate pitch and cognitive demand for Y2 and Y6</a:t>
            </a:r>
          </a:p>
        </p:txBody>
      </p:sp>
    </p:spTree>
    <p:extLst>
      <p:ext uri="{BB962C8B-B14F-4D97-AF65-F5344CB8AC3E}">
        <p14:creationId xmlns:p14="http://schemas.microsoft.com/office/powerpoint/2010/main" val="971693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128792" cy="1143000"/>
          </a:xfrm>
        </p:spPr>
        <p:txBody>
          <a:bodyPr/>
          <a:lstStyle/>
          <a:p>
            <a:pPr algn="l"/>
            <a:r>
              <a:rPr lang="en-GB" b="1" dirty="0" smtClean="0">
                <a:solidFill>
                  <a:srgbClr val="0070C0"/>
                </a:solidFill>
              </a:rPr>
              <a:t>Year 2 and Year 6</a:t>
            </a:r>
            <a:br>
              <a:rPr lang="en-GB" b="1" dirty="0" smtClean="0">
                <a:solidFill>
                  <a:srgbClr val="0070C0"/>
                </a:solidFill>
              </a:rPr>
            </a:br>
            <a:r>
              <a:rPr lang="en-GB" b="1" dirty="0" smtClean="0">
                <a:solidFill>
                  <a:srgbClr val="0070C0"/>
                </a:solidFill>
              </a:rPr>
              <a:t>Key messages for statutory assessments</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GB" sz="2000" dirty="0" smtClean="0"/>
              <a:t>In KS2, Arithmetic test </a:t>
            </a:r>
            <a:r>
              <a:rPr lang="en-GB" sz="2000" b="1" dirty="0" smtClean="0"/>
              <a:t>and </a:t>
            </a:r>
            <a:r>
              <a:rPr lang="en-GB" sz="2000" dirty="0" smtClean="0"/>
              <a:t>reasoning (problem solving) papers- both papers need focused teaching time</a:t>
            </a:r>
          </a:p>
          <a:p>
            <a:r>
              <a:rPr lang="en-GB" sz="2000" dirty="0" smtClean="0"/>
              <a:t>All pupils should be engaged in ‘reasoning’ (problem solving) with opportunities to really understand a solution to a problem through sufficient practise (variation technique) to develop independence and fluency</a:t>
            </a:r>
          </a:p>
          <a:p>
            <a:r>
              <a:rPr lang="en-GB" sz="2000" dirty="0" smtClean="0"/>
              <a:t>For all pupils mental strategies need to be based on:</a:t>
            </a:r>
          </a:p>
          <a:p>
            <a:pPr lvl="1"/>
            <a:r>
              <a:rPr lang="en-GB" sz="2000" dirty="0" smtClean="0"/>
              <a:t>concrete experiences using structured resources</a:t>
            </a:r>
          </a:p>
          <a:p>
            <a:pPr lvl="1"/>
            <a:r>
              <a:rPr lang="en-GB" sz="2000" dirty="0"/>
              <a:t>l</a:t>
            </a:r>
            <a:r>
              <a:rPr lang="en-GB" sz="2000" dirty="0" smtClean="0"/>
              <a:t>inked to use of pictures and models and images.</a:t>
            </a:r>
          </a:p>
          <a:p>
            <a:pPr lvl="1"/>
            <a:r>
              <a:rPr lang="en-GB" sz="2000" dirty="0" smtClean="0"/>
              <a:t>developing conceptual understanding of formal notation and in upper KS2, formal methods. </a:t>
            </a:r>
            <a:endParaRPr lang="en-GB" sz="2000" dirty="0"/>
          </a:p>
          <a:p>
            <a:r>
              <a:rPr lang="en-GB" sz="2000" dirty="0" smtClean="0"/>
              <a:t>Mental + range of written strategies needed</a:t>
            </a:r>
          </a:p>
          <a:p>
            <a:r>
              <a:rPr lang="en-GB" sz="2000" dirty="0" smtClean="0"/>
              <a:t>Facts and derived facts a key component of calculation in key stage 1 and 2</a:t>
            </a:r>
          </a:p>
        </p:txBody>
      </p:sp>
    </p:spTree>
    <p:extLst>
      <p:ext uri="{BB962C8B-B14F-4D97-AF65-F5344CB8AC3E}">
        <p14:creationId xmlns:p14="http://schemas.microsoft.com/office/powerpoint/2010/main" val="1842498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274638"/>
            <a:ext cx="6984776" cy="1354162"/>
          </a:xfrm>
        </p:spPr>
        <p:txBody>
          <a:bodyPr/>
          <a:lstStyle/>
          <a:p>
            <a:pPr algn="l"/>
            <a:r>
              <a:rPr lang="en-GB" b="1" dirty="0" smtClean="0">
                <a:solidFill>
                  <a:srgbClr val="0070C0"/>
                </a:solidFill>
              </a:rPr>
              <a:t>KS1 Arithmetic Paper or </a:t>
            </a:r>
            <a:br>
              <a:rPr lang="en-GB" b="1" dirty="0" smtClean="0">
                <a:solidFill>
                  <a:srgbClr val="0070C0"/>
                </a:solidFill>
              </a:rPr>
            </a:br>
            <a:r>
              <a:rPr lang="en-GB" b="1" dirty="0" smtClean="0">
                <a:solidFill>
                  <a:srgbClr val="0070C0"/>
                </a:solidFill>
              </a:rPr>
              <a:t>similar questions used in classroom  work to evidence ARE</a:t>
            </a:r>
            <a:endParaRPr lang="en-GB" b="1" dirty="0">
              <a:solidFill>
                <a:srgbClr val="0070C0"/>
              </a:solidFill>
            </a:endParaRPr>
          </a:p>
        </p:txBody>
      </p:sp>
      <p:sp>
        <p:nvSpPr>
          <p:cNvPr id="4" name="Content Placeholder 3"/>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25" t="21555" r="39937" b="31778"/>
          <a:stretch/>
        </p:blipFill>
        <p:spPr bwMode="auto">
          <a:xfrm>
            <a:off x="179512" y="1745432"/>
            <a:ext cx="8216627"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796136" y="5877272"/>
            <a:ext cx="1582484" cy="369332"/>
          </a:xfrm>
          <a:prstGeom prst="rect">
            <a:avLst/>
          </a:prstGeom>
          <a:noFill/>
        </p:spPr>
        <p:txBody>
          <a:bodyPr wrap="none" rtlCol="0">
            <a:spAutoFit/>
          </a:bodyPr>
          <a:lstStyle/>
          <a:p>
            <a:r>
              <a:rPr lang="en-GB" b="1" dirty="0" smtClean="0">
                <a:solidFill>
                  <a:srgbClr val="FF0000"/>
                </a:solidFill>
              </a:rPr>
              <a:t>e.g. </a:t>
            </a:r>
            <a:r>
              <a:rPr lang="en-GB" b="1" dirty="0" err="1" smtClean="0">
                <a:solidFill>
                  <a:srgbClr val="FF0000"/>
                </a:solidFill>
              </a:rPr>
              <a:t>Handout</a:t>
            </a:r>
            <a:endParaRPr lang="en-GB" b="1" dirty="0">
              <a:solidFill>
                <a:srgbClr val="FF0000"/>
              </a:solidFill>
            </a:endParaRPr>
          </a:p>
        </p:txBody>
      </p:sp>
    </p:spTree>
    <p:extLst>
      <p:ext uri="{BB962C8B-B14F-4D97-AF65-F5344CB8AC3E}">
        <p14:creationId xmlns:p14="http://schemas.microsoft.com/office/powerpoint/2010/main" val="1659028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1786210"/>
          </a:xfrm>
        </p:spPr>
        <p:txBody>
          <a:bodyPr/>
          <a:lstStyle/>
          <a:p>
            <a:pPr algn="l"/>
            <a:r>
              <a:rPr lang="en-GB" b="1" dirty="0">
                <a:solidFill>
                  <a:srgbClr val="0070C0"/>
                </a:solidFill>
              </a:rPr>
              <a:t>W</a:t>
            </a:r>
            <a:r>
              <a:rPr lang="en-GB" b="1" dirty="0" smtClean="0">
                <a:solidFill>
                  <a:srgbClr val="0070C0"/>
                </a:solidFill>
              </a:rPr>
              <a:t>hat </a:t>
            </a:r>
            <a:r>
              <a:rPr lang="en-GB" b="1" dirty="0">
                <a:solidFill>
                  <a:srgbClr val="0070C0"/>
                </a:solidFill>
              </a:rPr>
              <a:t>are the implications for provision and </a:t>
            </a:r>
            <a:r>
              <a:rPr lang="en-GB" b="1" dirty="0" smtClean="0">
                <a:solidFill>
                  <a:srgbClr val="0070C0"/>
                </a:solidFill>
              </a:rPr>
              <a:t>teaching mathematics in year 2 </a:t>
            </a:r>
            <a:br>
              <a:rPr lang="en-GB" b="1" dirty="0" smtClean="0">
                <a:solidFill>
                  <a:srgbClr val="0070C0"/>
                </a:solidFill>
              </a:rPr>
            </a:br>
            <a:r>
              <a:rPr lang="en-GB" b="1" dirty="0" smtClean="0">
                <a:solidFill>
                  <a:srgbClr val="0070C0"/>
                </a:solidFill>
              </a:rPr>
              <a:t>(and preceding years)?</a:t>
            </a:r>
            <a:endParaRPr lang="en-GB" b="1" dirty="0">
              <a:solidFill>
                <a:srgbClr val="0070C0"/>
              </a:solidFill>
            </a:endParaRPr>
          </a:p>
        </p:txBody>
      </p:sp>
      <p:sp>
        <p:nvSpPr>
          <p:cNvPr id="3" name="Content Placeholder 2"/>
          <p:cNvSpPr>
            <a:spLocks noGrp="1"/>
          </p:cNvSpPr>
          <p:nvPr>
            <p:ph idx="1"/>
          </p:nvPr>
        </p:nvSpPr>
        <p:spPr>
          <a:xfrm>
            <a:off x="467544" y="2276872"/>
            <a:ext cx="8229600" cy="3960440"/>
          </a:xfrm>
        </p:spPr>
        <p:txBody>
          <a:bodyPr>
            <a:normAutofit fontScale="77500" lnSpcReduction="20000"/>
          </a:bodyPr>
          <a:lstStyle/>
          <a:p>
            <a:pPr marL="0" indent="0">
              <a:buNone/>
            </a:pPr>
            <a:r>
              <a:rPr lang="en-GB" b="1" dirty="0" smtClean="0"/>
              <a:t>Review of Y2 moderated classroom work and tests in 2016</a:t>
            </a:r>
          </a:p>
          <a:p>
            <a:pPr marL="0" indent="0">
              <a:buNone/>
            </a:pPr>
            <a:r>
              <a:rPr lang="en-GB" dirty="0" smtClean="0">
                <a:solidFill>
                  <a:srgbClr val="0070C0"/>
                </a:solidFill>
              </a:rPr>
              <a:t>Arithmetic test/ questions in typical classroom work</a:t>
            </a:r>
          </a:p>
          <a:p>
            <a:r>
              <a:rPr lang="en-GB" dirty="0" smtClean="0"/>
              <a:t>Which questions did pupils select an </a:t>
            </a:r>
            <a:r>
              <a:rPr lang="en-GB" b="1" dirty="0" smtClean="0">
                <a:solidFill>
                  <a:srgbClr val="0070C0"/>
                </a:solidFill>
              </a:rPr>
              <a:t>appropriate strategy </a:t>
            </a:r>
            <a:r>
              <a:rPr lang="en-GB" dirty="0" smtClean="0"/>
              <a:t>(mental/ written) for?</a:t>
            </a:r>
          </a:p>
          <a:p>
            <a:r>
              <a:rPr lang="en-GB" dirty="0" smtClean="0"/>
              <a:t>Which questions revealed </a:t>
            </a:r>
            <a:r>
              <a:rPr lang="en-GB" b="1" dirty="0" smtClean="0">
                <a:solidFill>
                  <a:srgbClr val="0070C0"/>
                </a:solidFill>
              </a:rPr>
              <a:t>conceptual</a:t>
            </a:r>
            <a:r>
              <a:rPr lang="en-GB" dirty="0" smtClean="0"/>
              <a:t> errors? </a:t>
            </a:r>
          </a:p>
          <a:p>
            <a:pPr marL="0" indent="0">
              <a:buNone/>
            </a:pPr>
            <a:r>
              <a:rPr lang="en-GB" dirty="0" smtClean="0">
                <a:solidFill>
                  <a:srgbClr val="0070C0"/>
                </a:solidFill>
              </a:rPr>
              <a:t>Reasoning Paper/ reasoning problems in typical classroom work</a:t>
            </a:r>
          </a:p>
          <a:p>
            <a:r>
              <a:rPr lang="en-GB" dirty="0" smtClean="0"/>
              <a:t>What </a:t>
            </a:r>
            <a:r>
              <a:rPr lang="en-GB" dirty="0"/>
              <a:t>K</a:t>
            </a:r>
            <a:r>
              <a:rPr lang="en-GB" dirty="0" smtClean="0"/>
              <a:t>inds of questions did pupils find easy/ harder?</a:t>
            </a:r>
          </a:p>
          <a:p>
            <a:r>
              <a:rPr lang="en-GB" dirty="0" smtClean="0"/>
              <a:t>Did pupils have an </a:t>
            </a:r>
            <a:r>
              <a:rPr lang="en-GB" b="1" dirty="0" smtClean="0">
                <a:solidFill>
                  <a:srgbClr val="0070C0"/>
                </a:solidFill>
              </a:rPr>
              <a:t>appropriate recording strategy </a:t>
            </a:r>
            <a:r>
              <a:rPr lang="en-GB" dirty="0" smtClean="0"/>
              <a:t>that helped them to communicate their solutions </a:t>
            </a:r>
            <a:r>
              <a:rPr lang="en-GB" b="1" dirty="0" smtClean="0">
                <a:solidFill>
                  <a:srgbClr val="0070C0"/>
                </a:solidFill>
              </a:rPr>
              <a:t>succinctly</a:t>
            </a:r>
            <a:r>
              <a:rPr lang="en-GB" dirty="0" smtClean="0"/>
              <a:t>?</a:t>
            </a:r>
          </a:p>
          <a:p>
            <a:r>
              <a:rPr lang="en-GB" dirty="0" smtClean="0"/>
              <a:t>Which </a:t>
            </a:r>
            <a:r>
              <a:rPr lang="en-GB" b="1" dirty="0" smtClean="0">
                <a:solidFill>
                  <a:srgbClr val="0070C0"/>
                </a:solidFill>
              </a:rPr>
              <a:t>domains</a:t>
            </a:r>
            <a:r>
              <a:rPr lang="en-GB" dirty="0" smtClean="0"/>
              <a:t> need more focus this year?</a:t>
            </a:r>
          </a:p>
          <a:p>
            <a:r>
              <a:rPr lang="en-GB" dirty="0" smtClean="0"/>
              <a:t>Were pupils able to draw </a:t>
            </a:r>
            <a:r>
              <a:rPr lang="en-GB" b="1" dirty="0" smtClean="0">
                <a:solidFill>
                  <a:srgbClr val="0070C0"/>
                </a:solidFill>
              </a:rPr>
              <a:t>fluently on key facts</a:t>
            </a:r>
            <a:r>
              <a:rPr lang="en-GB" dirty="0" smtClean="0"/>
              <a:t>? If not what strategies have been put in place to address this?</a:t>
            </a:r>
          </a:p>
          <a:p>
            <a:endParaRPr lang="en-GB" b="1" dirty="0">
              <a:solidFill>
                <a:srgbClr val="0070C0"/>
              </a:solidFill>
            </a:endParaRPr>
          </a:p>
        </p:txBody>
      </p:sp>
    </p:spTree>
    <p:extLst>
      <p:ext uri="{BB962C8B-B14F-4D97-AF65-F5344CB8AC3E}">
        <p14:creationId xmlns:p14="http://schemas.microsoft.com/office/powerpoint/2010/main" val="5673481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1" y="274638"/>
            <a:ext cx="6131024" cy="634082"/>
          </a:xfrm>
        </p:spPr>
        <p:txBody>
          <a:bodyPr/>
          <a:lstStyle/>
          <a:p>
            <a:pPr algn="l"/>
            <a:r>
              <a:rPr lang="en-GB" b="1" dirty="0" smtClean="0">
                <a:solidFill>
                  <a:srgbClr val="0070C0"/>
                </a:solidFill>
              </a:rPr>
              <a:t>KS2 Arithmetic Paper </a:t>
            </a:r>
            <a:br>
              <a:rPr lang="en-GB" b="1" dirty="0" smtClean="0">
                <a:solidFill>
                  <a:srgbClr val="0070C0"/>
                </a:solidFill>
              </a:rPr>
            </a:br>
            <a:r>
              <a:rPr lang="en-GB" b="1" dirty="0" smtClean="0">
                <a:solidFill>
                  <a:srgbClr val="0070C0"/>
                </a:solidFill>
              </a:rPr>
              <a:t>e.g. Q1-15</a:t>
            </a:r>
            <a:endParaRPr lang="en-GB" b="1" dirty="0">
              <a:solidFill>
                <a:srgbClr val="0070C0"/>
              </a:solidFill>
            </a:endParaRPr>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1180" t="23457" r="34931" b="20000"/>
          <a:stretch/>
        </p:blipFill>
        <p:spPr bwMode="auto">
          <a:xfrm>
            <a:off x="395536" y="1058375"/>
            <a:ext cx="7992888" cy="5792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508104" y="3585200"/>
            <a:ext cx="1368152" cy="646331"/>
          </a:xfrm>
          <a:prstGeom prst="rect">
            <a:avLst/>
          </a:prstGeom>
          <a:noFill/>
        </p:spPr>
        <p:txBody>
          <a:bodyPr wrap="square" rtlCol="0">
            <a:spAutoFit/>
          </a:bodyPr>
          <a:lstStyle/>
          <a:p>
            <a:r>
              <a:rPr lang="en-GB" b="1" dirty="0" smtClean="0">
                <a:solidFill>
                  <a:srgbClr val="FF0000"/>
                </a:solidFill>
              </a:rPr>
              <a:t>e.g. </a:t>
            </a:r>
            <a:r>
              <a:rPr lang="en-GB" b="1" dirty="0" err="1" smtClean="0">
                <a:solidFill>
                  <a:srgbClr val="FF0000"/>
                </a:solidFill>
              </a:rPr>
              <a:t>Handout</a:t>
            </a:r>
            <a:endParaRPr lang="en-GB" b="1" dirty="0">
              <a:solidFill>
                <a:srgbClr val="FF0000"/>
              </a:solidFill>
            </a:endParaRPr>
          </a:p>
        </p:txBody>
      </p:sp>
    </p:spTree>
    <p:extLst>
      <p:ext uri="{BB962C8B-B14F-4D97-AF65-F5344CB8AC3E}">
        <p14:creationId xmlns:p14="http://schemas.microsoft.com/office/powerpoint/2010/main" val="33432658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3600401"/>
          </a:xfrm>
        </p:spPr>
        <p:txBody>
          <a:bodyPr>
            <a:noAutofit/>
          </a:bodyPr>
          <a:lstStyle/>
          <a:p>
            <a:pPr marL="0" indent="0">
              <a:buNone/>
            </a:pPr>
            <a:r>
              <a:rPr lang="en-GB" sz="1800" b="1" dirty="0"/>
              <a:t>Review </a:t>
            </a:r>
            <a:r>
              <a:rPr lang="en-GB" sz="1800" b="1" dirty="0" smtClean="0"/>
              <a:t>of the </a:t>
            </a:r>
            <a:r>
              <a:rPr lang="en-GB" sz="1800" b="1" dirty="0"/>
              <a:t>2016 SATs questions.</a:t>
            </a:r>
          </a:p>
          <a:p>
            <a:pPr marL="0" indent="0">
              <a:buNone/>
            </a:pPr>
            <a:r>
              <a:rPr lang="en-GB" sz="1800" dirty="0">
                <a:solidFill>
                  <a:srgbClr val="0070C0"/>
                </a:solidFill>
              </a:rPr>
              <a:t>Arithmetic test</a:t>
            </a:r>
            <a:r>
              <a:rPr lang="en-GB" sz="1800" dirty="0"/>
              <a:t>:</a:t>
            </a:r>
          </a:p>
          <a:p>
            <a:r>
              <a:rPr lang="en-GB" sz="1800" dirty="0"/>
              <a:t>Which questions did pupils select an appropriate strategy (mental/ written) for?</a:t>
            </a:r>
          </a:p>
          <a:p>
            <a:r>
              <a:rPr lang="en-GB" sz="1800" dirty="0"/>
              <a:t>Which questions revealed conceptual errors? </a:t>
            </a:r>
          </a:p>
          <a:p>
            <a:r>
              <a:rPr lang="en-GB" sz="1800" dirty="0"/>
              <a:t>What strategies were used to prepare pupils for this test? Were they effective? What will you do differently this year?</a:t>
            </a:r>
          </a:p>
          <a:p>
            <a:pPr marL="0" indent="0">
              <a:buNone/>
            </a:pPr>
            <a:r>
              <a:rPr lang="en-GB" sz="1800" dirty="0">
                <a:solidFill>
                  <a:srgbClr val="0070C0"/>
                </a:solidFill>
              </a:rPr>
              <a:t>Reasoning </a:t>
            </a:r>
            <a:r>
              <a:rPr lang="en-GB" sz="1800" dirty="0" smtClean="0">
                <a:solidFill>
                  <a:srgbClr val="0070C0"/>
                </a:solidFill>
              </a:rPr>
              <a:t>Papers</a:t>
            </a:r>
            <a:endParaRPr lang="en-GB" sz="1800" dirty="0">
              <a:solidFill>
                <a:srgbClr val="0070C0"/>
              </a:solidFill>
            </a:endParaRPr>
          </a:p>
          <a:p>
            <a:r>
              <a:rPr lang="en-GB" sz="1800" dirty="0"/>
              <a:t>Which questions did pupils find easy/ harder?</a:t>
            </a:r>
          </a:p>
          <a:p>
            <a:r>
              <a:rPr lang="en-GB" sz="1800" dirty="0"/>
              <a:t>Did pupils have an appropriate recording strategy that helped them to communicate their solutions succinctly?</a:t>
            </a:r>
          </a:p>
          <a:p>
            <a:r>
              <a:rPr lang="en-GB" sz="1800" dirty="0"/>
              <a:t>Which domains need more focus this year?</a:t>
            </a:r>
          </a:p>
          <a:p>
            <a:r>
              <a:rPr lang="en-GB" sz="1800" dirty="0"/>
              <a:t>Were pupils able to draw fluently on key facts? If not what strategies have been put in place to address this?</a:t>
            </a:r>
          </a:p>
          <a:p>
            <a:pPr marL="0" indent="0">
              <a:buNone/>
            </a:pPr>
            <a:endParaRPr lang="en-GB" sz="2000" dirty="0"/>
          </a:p>
        </p:txBody>
      </p:sp>
      <p:sp>
        <p:nvSpPr>
          <p:cNvPr id="5" name="Title 1"/>
          <p:cNvSpPr>
            <a:spLocks noGrp="1"/>
          </p:cNvSpPr>
          <p:nvPr>
            <p:ph type="title"/>
          </p:nvPr>
        </p:nvSpPr>
        <p:spPr>
          <a:xfrm>
            <a:off x="467544" y="404664"/>
            <a:ext cx="6696744" cy="1143000"/>
          </a:xfrm>
        </p:spPr>
        <p:txBody>
          <a:bodyPr/>
          <a:lstStyle/>
          <a:p>
            <a:pPr algn="l"/>
            <a:r>
              <a:rPr lang="en-GB" b="1" dirty="0">
                <a:solidFill>
                  <a:srgbClr val="0070C0"/>
                </a:solidFill>
              </a:rPr>
              <a:t>W</a:t>
            </a:r>
            <a:r>
              <a:rPr lang="en-GB" b="1" dirty="0" smtClean="0">
                <a:solidFill>
                  <a:srgbClr val="0070C0"/>
                </a:solidFill>
              </a:rPr>
              <a:t>hat </a:t>
            </a:r>
            <a:r>
              <a:rPr lang="en-GB" b="1" dirty="0">
                <a:solidFill>
                  <a:srgbClr val="0070C0"/>
                </a:solidFill>
              </a:rPr>
              <a:t>are the implications for provision and teaching in </a:t>
            </a:r>
            <a:r>
              <a:rPr lang="en-GB" b="1" dirty="0" smtClean="0">
                <a:solidFill>
                  <a:srgbClr val="0070C0"/>
                </a:solidFill>
              </a:rPr>
              <a:t>Year 6 (and all preceding years)</a:t>
            </a:r>
            <a:endParaRPr lang="en-GB" b="1" dirty="0">
              <a:solidFill>
                <a:srgbClr val="0070C0"/>
              </a:solidFill>
            </a:endParaRPr>
          </a:p>
        </p:txBody>
      </p:sp>
    </p:spTree>
    <p:extLst>
      <p:ext uri="{BB962C8B-B14F-4D97-AF65-F5344CB8AC3E}">
        <p14:creationId xmlns:p14="http://schemas.microsoft.com/office/powerpoint/2010/main" val="511059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51580"/>
            <a:ext cx="4896544" cy="6102349"/>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5380550" y="1196752"/>
            <a:ext cx="2813591" cy="369332"/>
          </a:xfrm>
          <a:prstGeom prst="rect">
            <a:avLst/>
          </a:prstGeom>
          <a:noFill/>
        </p:spPr>
        <p:txBody>
          <a:bodyPr wrap="none" rtlCol="0">
            <a:spAutoFit/>
          </a:bodyPr>
          <a:lstStyle/>
          <a:p>
            <a:r>
              <a:rPr lang="en-GB" b="1" dirty="0" smtClean="0">
                <a:solidFill>
                  <a:srgbClr val="0070C0"/>
                </a:solidFill>
              </a:rPr>
              <a:t>From KS2 mark scheme</a:t>
            </a:r>
            <a:endParaRPr lang="en-GB" b="1" dirty="0">
              <a:solidFill>
                <a:srgbClr val="0070C0"/>
              </a:solidFill>
            </a:endParaRPr>
          </a:p>
        </p:txBody>
      </p:sp>
      <p:sp>
        <p:nvSpPr>
          <p:cNvPr id="5" name="TextBox 4"/>
          <p:cNvSpPr txBox="1"/>
          <p:nvPr/>
        </p:nvSpPr>
        <p:spPr>
          <a:xfrm>
            <a:off x="5148064" y="1700808"/>
            <a:ext cx="3888432" cy="3785652"/>
          </a:xfrm>
          <a:prstGeom prst="rect">
            <a:avLst/>
          </a:prstGeom>
          <a:solidFill>
            <a:srgbClr val="FFFF00"/>
          </a:solidFill>
        </p:spPr>
        <p:txBody>
          <a:bodyPr wrap="square" rtlCol="0">
            <a:spAutoFit/>
          </a:bodyPr>
          <a:lstStyle/>
          <a:p>
            <a:r>
              <a:rPr lang="en-GB" sz="1600" dirty="0" smtClean="0"/>
              <a:t>Use to support analysis of pupil responses:</a:t>
            </a:r>
          </a:p>
          <a:p>
            <a:pPr marL="285750" indent="-285750">
              <a:buFont typeface="Arial" panose="020B0604020202020204" pitchFamily="34" charset="0"/>
              <a:buChar char="•"/>
            </a:pPr>
            <a:r>
              <a:rPr lang="en-GB" sz="1600" dirty="0" smtClean="0"/>
              <a:t>Did all pupils answer Y3, Y4 pitched questions etc…</a:t>
            </a:r>
          </a:p>
          <a:p>
            <a:r>
              <a:rPr lang="en-GB" sz="1600" dirty="0" smtClean="0"/>
              <a:t>If not – make sure this is secure in Y3, Y4 planning this year</a:t>
            </a:r>
          </a:p>
          <a:p>
            <a:endParaRPr lang="en-GB" sz="1600" dirty="0" smtClean="0"/>
          </a:p>
          <a:p>
            <a:pPr marL="285750" indent="-285750">
              <a:buFont typeface="Arial" panose="020B0604020202020204" pitchFamily="34" charset="0"/>
              <a:buChar char="•"/>
            </a:pPr>
            <a:r>
              <a:rPr lang="en-GB" sz="1600" dirty="0" smtClean="0"/>
              <a:t>Which domains were successfully answered by all?</a:t>
            </a:r>
          </a:p>
          <a:p>
            <a:pPr marL="285750" indent="-285750">
              <a:buFont typeface="Arial" panose="020B0604020202020204" pitchFamily="34" charset="0"/>
              <a:buChar char="•"/>
            </a:pPr>
            <a:r>
              <a:rPr lang="en-GB" sz="1600" dirty="0" smtClean="0"/>
              <a:t>Which particular questions did individual /  groups of pupils struggle with? Why?</a:t>
            </a:r>
          </a:p>
          <a:p>
            <a:endParaRPr lang="en-GB" sz="1600" dirty="0"/>
          </a:p>
          <a:p>
            <a:pPr marL="285750" indent="-285750">
              <a:buFont typeface="Arial" panose="020B0604020202020204" pitchFamily="34" charset="0"/>
              <a:buChar char="•"/>
            </a:pPr>
            <a:r>
              <a:rPr lang="en-GB" sz="1600" dirty="0" smtClean="0"/>
              <a:t>Were mistakes procedural errors or conceptual misconceptions?</a:t>
            </a:r>
            <a:endParaRPr lang="en-GB" sz="1600" dirty="0"/>
          </a:p>
        </p:txBody>
      </p:sp>
    </p:spTree>
    <p:extLst>
      <p:ext uri="{BB962C8B-B14F-4D97-AF65-F5344CB8AC3E}">
        <p14:creationId xmlns:p14="http://schemas.microsoft.com/office/powerpoint/2010/main" val="4235588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Let’s review</a:t>
            </a:r>
            <a:endParaRPr lang="en-GB"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2037913"/>
              </p:ext>
            </p:extLst>
          </p:nvPr>
        </p:nvGraphicFramePr>
        <p:xfrm>
          <a:off x="107504" y="1196752"/>
          <a:ext cx="878497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23528" y="3140968"/>
            <a:ext cx="1512168" cy="1477328"/>
          </a:xfrm>
          <a:prstGeom prst="rect">
            <a:avLst/>
          </a:prstGeom>
          <a:solidFill>
            <a:srgbClr val="FFFF00"/>
          </a:solidFill>
        </p:spPr>
        <p:txBody>
          <a:bodyPr wrap="square" rtlCol="0">
            <a:spAutoFit/>
          </a:bodyPr>
          <a:lstStyle/>
          <a:p>
            <a:r>
              <a:rPr lang="en-GB" dirty="0" smtClean="0"/>
              <a:t>Suggest</a:t>
            </a:r>
          </a:p>
          <a:p>
            <a:r>
              <a:rPr lang="en-GB" dirty="0" smtClean="0"/>
              <a:t>Year 1 and/or</a:t>
            </a:r>
          </a:p>
          <a:p>
            <a:r>
              <a:rPr lang="en-GB" dirty="0" smtClean="0"/>
              <a:t>Year 5</a:t>
            </a:r>
          </a:p>
          <a:p>
            <a:r>
              <a:rPr lang="en-GB" dirty="0" smtClean="0"/>
              <a:t>English</a:t>
            </a:r>
            <a:endParaRPr lang="en-GB" dirty="0"/>
          </a:p>
        </p:txBody>
      </p:sp>
      <p:sp>
        <p:nvSpPr>
          <p:cNvPr id="6" name="TextBox 5"/>
          <p:cNvSpPr txBox="1"/>
          <p:nvPr/>
        </p:nvSpPr>
        <p:spPr>
          <a:xfrm>
            <a:off x="7164288" y="3140968"/>
            <a:ext cx="1512168" cy="1477328"/>
          </a:xfrm>
          <a:prstGeom prst="rect">
            <a:avLst/>
          </a:prstGeom>
          <a:solidFill>
            <a:srgbClr val="FFFF00"/>
          </a:solidFill>
        </p:spPr>
        <p:txBody>
          <a:bodyPr wrap="square" rtlCol="0">
            <a:spAutoFit/>
          </a:bodyPr>
          <a:lstStyle/>
          <a:p>
            <a:r>
              <a:rPr lang="en-GB" dirty="0" smtClean="0"/>
              <a:t>Suggest</a:t>
            </a:r>
          </a:p>
          <a:p>
            <a:r>
              <a:rPr lang="en-GB" dirty="0" smtClean="0"/>
              <a:t>Year 2 and/or</a:t>
            </a:r>
          </a:p>
          <a:p>
            <a:r>
              <a:rPr lang="en-GB" dirty="0" smtClean="0"/>
              <a:t>Year 6</a:t>
            </a:r>
          </a:p>
          <a:p>
            <a:r>
              <a:rPr lang="en-GB" dirty="0" smtClean="0"/>
              <a:t>Mathematics</a:t>
            </a:r>
            <a:endParaRPr lang="en-GB" dirty="0"/>
          </a:p>
        </p:txBody>
      </p:sp>
    </p:spTree>
    <p:extLst>
      <p:ext uri="{BB962C8B-B14F-4D97-AF65-F5344CB8AC3E}">
        <p14:creationId xmlns:p14="http://schemas.microsoft.com/office/powerpoint/2010/main" val="40750437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6768751" cy="1143000"/>
          </a:xfrm>
        </p:spPr>
        <p:txBody>
          <a:bodyPr/>
          <a:lstStyle/>
          <a:p>
            <a:pPr algn="l"/>
            <a:r>
              <a:rPr lang="en-GB" b="1" dirty="0" smtClean="0">
                <a:solidFill>
                  <a:srgbClr val="0070C0"/>
                </a:solidFill>
              </a:rPr>
              <a:t>Guided review: </a:t>
            </a:r>
            <a:br>
              <a:rPr lang="en-GB" b="1" dirty="0" smtClean="0">
                <a:solidFill>
                  <a:srgbClr val="0070C0"/>
                </a:solidFill>
              </a:rPr>
            </a:br>
            <a:endParaRPr lang="en-GB" b="1" dirty="0">
              <a:solidFill>
                <a:srgbClr val="0070C0"/>
              </a:solidFill>
            </a:endParaRPr>
          </a:p>
        </p:txBody>
      </p:sp>
      <p:sp>
        <p:nvSpPr>
          <p:cNvPr id="3" name="Content Placeholder 2"/>
          <p:cNvSpPr>
            <a:spLocks noGrp="1"/>
          </p:cNvSpPr>
          <p:nvPr>
            <p:ph idx="1"/>
          </p:nvPr>
        </p:nvSpPr>
        <p:spPr>
          <a:xfrm>
            <a:off x="457200" y="980728"/>
            <a:ext cx="8229600" cy="5184575"/>
          </a:xfrm>
        </p:spPr>
        <p:txBody>
          <a:bodyPr>
            <a:normAutofit fontScale="85000" lnSpcReduction="20000"/>
          </a:bodyPr>
          <a:lstStyle/>
          <a:p>
            <a:pPr marL="0" indent="0">
              <a:buNone/>
            </a:pPr>
            <a:r>
              <a:rPr lang="en-GB" b="1" dirty="0" smtClean="0"/>
              <a:t>Current </a:t>
            </a:r>
            <a:r>
              <a:rPr lang="en-GB" b="1" dirty="0"/>
              <a:t>tracking data and 2016 data</a:t>
            </a:r>
          </a:p>
          <a:p>
            <a:r>
              <a:rPr lang="en-GB" dirty="0" smtClean="0"/>
              <a:t>What is progress and attainment data telling you about learning in maths in Year 2 and Year 6 and in writing in Years 1 and 5?</a:t>
            </a:r>
          </a:p>
          <a:p>
            <a:r>
              <a:rPr lang="en-GB" dirty="0" smtClean="0"/>
              <a:t>Are similar children doing better than last year?</a:t>
            </a:r>
          </a:p>
          <a:p>
            <a:r>
              <a:rPr lang="en-GB" dirty="0" smtClean="0"/>
              <a:t>Where, what and for whom are there learning domains requiring acceleration?</a:t>
            </a:r>
          </a:p>
          <a:p>
            <a:pPr marL="0" indent="0">
              <a:buNone/>
            </a:pPr>
            <a:r>
              <a:rPr lang="en-GB" b="1" dirty="0"/>
              <a:t>Looking in the </a:t>
            </a:r>
            <a:r>
              <a:rPr lang="en-GB" b="1" dirty="0" smtClean="0"/>
              <a:t>books</a:t>
            </a:r>
          </a:p>
          <a:p>
            <a:r>
              <a:rPr lang="en-GB" dirty="0"/>
              <a:t>Do the books align with your attainment and progress data?</a:t>
            </a:r>
          </a:p>
          <a:p>
            <a:r>
              <a:rPr lang="en-GB" dirty="0"/>
              <a:t>T</a:t>
            </a:r>
            <a:r>
              <a:rPr lang="en-GB" dirty="0" smtClean="0"/>
              <a:t>o </a:t>
            </a:r>
            <a:r>
              <a:rPr lang="en-GB" dirty="0"/>
              <a:t>what extent are they matching exemplification materials at this point in the year</a:t>
            </a:r>
            <a:r>
              <a:rPr lang="en-GB" dirty="0" smtClean="0"/>
              <a:t>?</a:t>
            </a:r>
          </a:p>
          <a:p>
            <a:r>
              <a:rPr lang="en-GB" dirty="0" smtClean="0"/>
              <a:t>Are they better than this time last year?</a:t>
            </a:r>
          </a:p>
          <a:p>
            <a:r>
              <a:rPr lang="en-GB" dirty="0" smtClean="0"/>
              <a:t>Are domain strengths being maintained and weaknesses addressed?</a:t>
            </a:r>
            <a:endParaRPr lang="en-GB" dirty="0"/>
          </a:p>
          <a:p>
            <a:pPr marL="0" indent="0">
              <a:buNone/>
            </a:pPr>
            <a:endParaRPr lang="en-GB" b="1" dirty="0" smtClean="0"/>
          </a:p>
        </p:txBody>
      </p:sp>
    </p:spTree>
    <p:extLst>
      <p:ext uri="{BB962C8B-B14F-4D97-AF65-F5344CB8AC3E}">
        <p14:creationId xmlns:p14="http://schemas.microsoft.com/office/powerpoint/2010/main" val="405067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Programme </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9:00 Introductions</a:t>
            </a:r>
          </a:p>
          <a:p>
            <a:pPr marL="0" indent="0">
              <a:buNone/>
            </a:pPr>
            <a:r>
              <a:rPr lang="en-GB" dirty="0" smtClean="0"/>
              <a:t>9:05 – 10:00 Self-evaluation and action</a:t>
            </a:r>
          </a:p>
          <a:p>
            <a:pPr marL="0" indent="0">
              <a:buNone/>
            </a:pPr>
            <a:r>
              <a:rPr lang="en-GB" dirty="0" smtClean="0"/>
              <a:t>10:00 Coffee</a:t>
            </a:r>
          </a:p>
          <a:p>
            <a:pPr marL="0" indent="0">
              <a:buNone/>
            </a:pPr>
            <a:r>
              <a:rPr lang="en-GB" dirty="0" smtClean="0"/>
              <a:t>10:15	 Pedagogical responses to securing</a:t>
            </a:r>
          </a:p>
          <a:p>
            <a:r>
              <a:rPr lang="en-GB" dirty="0" smtClean="0"/>
              <a:t>Attainment at ARE</a:t>
            </a:r>
          </a:p>
          <a:p>
            <a:r>
              <a:rPr lang="en-GB" dirty="0" smtClean="0"/>
              <a:t>Good progress for below ARE</a:t>
            </a:r>
          </a:p>
          <a:p>
            <a:r>
              <a:rPr lang="en-GB" dirty="0" smtClean="0"/>
              <a:t>Attainment beyond ARE</a:t>
            </a:r>
          </a:p>
          <a:p>
            <a:pPr marL="0" indent="0">
              <a:buNone/>
            </a:pPr>
            <a:endParaRPr lang="en-GB" dirty="0" smtClean="0"/>
          </a:p>
          <a:p>
            <a:pPr marL="0" indent="0">
              <a:buNone/>
            </a:pPr>
            <a:r>
              <a:rPr lang="en-GB" dirty="0" smtClean="0"/>
              <a:t>Review of action plans throughout</a:t>
            </a:r>
          </a:p>
          <a:p>
            <a:endParaRPr lang="en-GB" dirty="0" smtClean="0"/>
          </a:p>
          <a:p>
            <a:endParaRPr lang="en-GB" dirty="0" smtClean="0"/>
          </a:p>
        </p:txBody>
      </p:sp>
    </p:spTree>
    <p:extLst>
      <p:ext uri="{BB962C8B-B14F-4D97-AF65-F5344CB8AC3E}">
        <p14:creationId xmlns:p14="http://schemas.microsoft.com/office/powerpoint/2010/main" val="447862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GB" b="1" dirty="0" smtClean="0">
                <a:solidFill>
                  <a:srgbClr val="0070C0"/>
                </a:solidFill>
              </a:rPr>
              <a:t>Action plan</a:t>
            </a:r>
            <a:endParaRPr lang="en-GB" b="1" dirty="0">
              <a:solidFill>
                <a:srgbClr val="0070C0"/>
              </a:solidFill>
            </a:endParaRPr>
          </a:p>
        </p:txBody>
      </p:sp>
      <p:sp>
        <p:nvSpPr>
          <p:cNvPr id="7" name="Content Placeholder 6"/>
          <p:cNvSpPr>
            <a:spLocks noGrp="1"/>
          </p:cNvSpPr>
          <p:nvPr>
            <p:ph idx="1"/>
          </p:nvPr>
        </p:nvSpPr>
        <p:spPr/>
        <p:txBody>
          <a:bodyPr>
            <a:normAutofit lnSpcReduction="10000"/>
          </a:bodyPr>
          <a:lstStyle/>
          <a:p>
            <a:r>
              <a:rPr lang="en-GB" dirty="0" smtClean="0"/>
              <a:t>What are you pleased to see in the books that reflects your analysis from 2016?</a:t>
            </a:r>
            <a:br>
              <a:rPr lang="en-GB" dirty="0" smtClean="0"/>
            </a:br>
            <a:endParaRPr lang="en-GB" dirty="0" smtClean="0"/>
          </a:p>
          <a:p>
            <a:r>
              <a:rPr lang="en-GB" dirty="0" smtClean="0"/>
              <a:t>What do you feel is not yet securely in place?</a:t>
            </a:r>
          </a:p>
          <a:p>
            <a:endParaRPr lang="en-GB" dirty="0"/>
          </a:p>
          <a:p>
            <a:r>
              <a:rPr lang="en-GB" dirty="0" smtClean="0"/>
              <a:t>What actions might you take to respond to your current analysis? (new or re-</a:t>
            </a:r>
            <a:r>
              <a:rPr lang="en-GB" dirty="0" err="1" smtClean="0"/>
              <a:t>inforced</a:t>
            </a:r>
            <a:r>
              <a:rPr lang="en-GB" dirty="0" smtClean="0"/>
              <a:t>)</a:t>
            </a:r>
          </a:p>
          <a:p>
            <a:endParaRPr lang="en-GB" dirty="0"/>
          </a:p>
          <a:p>
            <a:r>
              <a:rPr lang="en-GB" dirty="0" smtClean="0"/>
              <a:t>How will you monitor the impact of these actions</a:t>
            </a:r>
          </a:p>
        </p:txBody>
      </p:sp>
    </p:spTree>
    <p:extLst>
      <p:ext uri="{BB962C8B-B14F-4D97-AF65-F5344CB8AC3E}">
        <p14:creationId xmlns:p14="http://schemas.microsoft.com/office/powerpoint/2010/main" val="1628149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Coffee</a:t>
            </a:r>
            <a:endParaRPr lang="en-GB" b="1" dirty="0">
              <a:solidFill>
                <a:srgbClr val="0070C0"/>
              </a:solidFill>
            </a:endParaRPr>
          </a:p>
        </p:txBody>
      </p:sp>
      <p:sp>
        <p:nvSpPr>
          <p:cNvPr id="3" name="Content Placeholder 2"/>
          <p:cNvSpPr>
            <a:spLocks noGrp="1"/>
          </p:cNvSpPr>
          <p:nvPr>
            <p:ph idx="1"/>
          </p:nvPr>
        </p:nvSpPr>
        <p:spPr>
          <a:xfrm>
            <a:off x="899592" y="1412776"/>
            <a:ext cx="6912768" cy="3384376"/>
          </a:xfrm>
        </p:spPr>
        <p:txBody>
          <a:bodyPr/>
          <a:lstStyle/>
          <a:p>
            <a:endParaRPr lang="en-GB" dirty="0"/>
          </a:p>
        </p:txBody>
      </p:sp>
      <p:pic>
        <p:nvPicPr>
          <p:cNvPr id="1026" name="Picture 2" descr="C:\Users\Hantsnet\AppData\Local\Microsoft\Windows\Temporary Internet Files\Content.IE5\87NO515T\16196-illustration-of-a-hot-cup-of-coffee-pv[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772816"/>
            <a:ext cx="3689648" cy="4697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6284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b="1" dirty="0" smtClean="0">
                <a:solidFill>
                  <a:srgbClr val="0070C0"/>
                </a:solidFill>
              </a:rPr>
              <a:t>Pedagogical Approaches</a:t>
            </a:r>
            <a:endParaRPr lang="en-GB" b="1" dirty="0">
              <a:solidFill>
                <a:srgbClr val="0070C0"/>
              </a:solidFill>
            </a:endParaRPr>
          </a:p>
        </p:txBody>
      </p:sp>
      <p:sp>
        <p:nvSpPr>
          <p:cNvPr id="5" name="Subtitle 4"/>
          <p:cNvSpPr>
            <a:spLocks noGrp="1"/>
          </p:cNvSpPr>
          <p:nvPr>
            <p:ph type="subTitle" idx="1"/>
          </p:nvPr>
        </p:nvSpPr>
        <p:spPr>
          <a:xfrm>
            <a:off x="683568" y="3886200"/>
            <a:ext cx="7632848" cy="1752600"/>
          </a:xfrm>
        </p:spPr>
        <p:txBody>
          <a:bodyPr>
            <a:normAutofit fontScale="92500"/>
          </a:bodyPr>
          <a:lstStyle/>
          <a:p>
            <a:r>
              <a:rPr lang="en-GB" dirty="0" smtClean="0"/>
              <a:t>Moving ‘close to’ – ARE</a:t>
            </a:r>
          </a:p>
          <a:p>
            <a:r>
              <a:rPr lang="en-GB" dirty="0" smtClean="0"/>
              <a:t>Ensuring best progress for those working below</a:t>
            </a:r>
          </a:p>
          <a:p>
            <a:r>
              <a:rPr lang="en-GB" dirty="0" smtClean="0"/>
              <a:t>Moving ARE – ‘Beyond’ and Greater Depth</a:t>
            </a:r>
          </a:p>
          <a:p>
            <a:endParaRPr lang="en-GB" dirty="0" smtClean="0"/>
          </a:p>
        </p:txBody>
      </p:sp>
    </p:spTree>
    <p:extLst>
      <p:ext uri="{BB962C8B-B14F-4D97-AF65-F5344CB8AC3E}">
        <p14:creationId xmlns:p14="http://schemas.microsoft.com/office/powerpoint/2010/main" val="34950042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6" y="2492896"/>
            <a:ext cx="8748464" cy="1827634"/>
          </a:xfrm>
        </p:spPr>
        <p:txBody>
          <a:bodyPr>
            <a:normAutofit fontScale="90000"/>
          </a:bodyPr>
          <a:lstStyle/>
          <a:p>
            <a:r>
              <a:rPr lang="en-GB" sz="5300" b="1" dirty="0" smtClean="0">
                <a:solidFill>
                  <a:srgbClr val="0070C0"/>
                </a:solidFill>
              </a:rPr>
              <a:t>Moving ‘Close </a:t>
            </a:r>
            <a:r>
              <a:rPr lang="en-GB" sz="5300" b="1" dirty="0">
                <a:solidFill>
                  <a:srgbClr val="0070C0"/>
                </a:solidFill>
              </a:rPr>
              <a:t>to</a:t>
            </a:r>
            <a:r>
              <a:rPr lang="en-GB" sz="5300" b="1" dirty="0" smtClean="0">
                <a:solidFill>
                  <a:srgbClr val="0070C0"/>
                </a:solidFill>
              </a:rPr>
              <a:t>’ children</a:t>
            </a:r>
            <a:br>
              <a:rPr lang="en-GB" sz="5300" b="1" dirty="0" smtClean="0">
                <a:solidFill>
                  <a:srgbClr val="0070C0"/>
                </a:solidFill>
              </a:rPr>
            </a:br>
            <a:r>
              <a:rPr lang="en-GB" sz="5300" b="1" dirty="0" smtClean="0">
                <a:solidFill>
                  <a:srgbClr val="0070C0"/>
                </a:solidFill>
              </a:rPr>
              <a:t>to ARE</a:t>
            </a:r>
            <a:br>
              <a:rPr lang="en-GB" sz="5300" b="1" dirty="0" smtClean="0">
                <a:solidFill>
                  <a:srgbClr val="0070C0"/>
                </a:solidFill>
              </a:rPr>
            </a:br>
            <a:r>
              <a:rPr lang="en-GB" sz="5300" b="1" dirty="0">
                <a:solidFill>
                  <a:schemeClr val="tx2"/>
                </a:solidFill>
              </a:rPr>
              <a:t/>
            </a:r>
            <a:br>
              <a:rPr lang="en-GB" sz="5300" b="1" dirty="0">
                <a:solidFill>
                  <a:schemeClr val="tx2"/>
                </a:solidFill>
              </a:rPr>
            </a:br>
            <a:r>
              <a:rPr lang="en-GB" sz="4900" dirty="0" smtClean="0">
                <a:solidFill>
                  <a:srgbClr val="FF0000"/>
                </a:solidFill>
              </a:rPr>
              <a:t>Senior Leadership Team questions to ask</a:t>
            </a:r>
            <a:r>
              <a:rPr lang="en-GB" dirty="0">
                <a:solidFill>
                  <a:srgbClr val="FF0000"/>
                </a:solidFill>
              </a:rPr>
              <a:t/>
            </a:r>
            <a:br>
              <a:rPr lang="en-GB" dirty="0">
                <a:solidFill>
                  <a:srgbClr val="FF0000"/>
                </a:solidFill>
              </a:rPr>
            </a:br>
            <a:endParaRPr lang="en-GB" dirty="0">
              <a:solidFill>
                <a:srgbClr val="FF0000"/>
              </a:solidFill>
            </a:endParaRPr>
          </a:p>
        </p:txBody>
      </p:sp>
    </p:spTree>
    <p:extLst>
      <p:ext uri="{BB962C8B-B14F-4D97-AF65-F5344CB8AC3E}">
        <p14:creationId xmlns:p14="http://schemas.microsoft.com/office/powerpoint/2010/main" val="783300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TempFolder\FB_IMG_1483096639173.jpg"/>
          <p:cNvPicPr>
            <a:picLocks noChangeAspect="1" noChangeArrowheads="1"/>
          </p:cNvPicPr>
          <p:nvPr/>
        </p:nvPicPr>
        <p:blipFill rotWithShape="1">
          <a:blip r:embed="rId2">
            <a:extLst>
              <a:ext uri="{28A0092B-C50C-407E-A947-70E740481C1C}">
                <a14:useLocalDpi xmlns:a14="http://schemas.microsoft.com/office/drawing/2010/main" val="0"/>
              </a:ext>
            </a:extLst>
          </a:blip>
          <a:srcRect l="37017"/>
          <a:stretch/>
        </p:blipFill>
        <p:spPr bwMode="auto">
          <a:xfrm>
            <a:off x="2411760" y="515641"/>
            <a:ext cx="6468438" cy="57770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hild confused carto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628800"/>
            <a:ext cx="2847975" cy="28479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6482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loud Callout 14"/>
          <p:cNvSpPr/>
          <p:nvPr/>
        </p:nvSpPr>
        <p:spPr>
          <a:xfrm>
            <a:off x="6051878" y="4221088"/>
            <a:ext cx="3289892" cy="2279753"/>
          </a:xfrm>
          <a:prstGeom prst="cloudCallout">
            <a:avLst>
              <a:gd name="adj1" fmla="val -72699"/>
              <a:gd name="adj2" fmla="val -5391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Does planning break </a:t>
            </a:r>
            <a:r>
              <a:rPr lang="en-GB" smtClean="0"/>
              <a:t>down NC </a:t>
            </a:r>
            <a:r>
              <a:rPr lang="en-GB" dirty="0" smtClean="0"/>
              <a:t>statements into steps of learning?</a:t>
            </a:r>
            <a:endParaRPr lang="en-GB" dirty="0"/>
          </a:p>
        </p:txBody>
      </p:sp>
      <p:sp>
        <p:nvSpPr>
          <p:cNvPr id="7" name="Cloud Callout 6"/>
          <p:cNvSpPr/>
          <p:nvPr/>
        </p:nvSpPr>
        <p:spPr>
          <a:xfrm>
            <a:off x="4034171" y="0"/>
            <a:ext cx="3744416" cy="1944216"/>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grouped appropriately e.g</a:t>
            </a:r>
            <a:r>
              <a:rPr lang="en-GB" dirty="0"/>
              <a:t>.</a:t>
            </a:r>
            <a:r>
              <a:rPr lang="en-GB" dirty="0" smtClean="0"/>
              <a:t> according to ‘Simple View of Reading?</a:t>
            </a:r>
            <a:endParaRPr lang="en-GB" dirty="0"/>
          </a:p>
        </p:txBody>
      </p:sp>
      <p:sp>
        <p:nvSpPr>
          <p:cNvPr id="10" name="Cloud Callout 9"/>
          <p:cNvSpPr/>
          <p:nvPr/>
        </p:nvSpPr>
        <p:spPr>
          <a:xfrm>
            <a:off x="2663788" y="4786821"/>
            <a:ext cx="3744416" cy="1916832"/>
          </a:xfrm>
          <a:prstGeom prst="cloudCallout">
            <a:avLst>
              <a:gd name="adj1" fmla="val -8191"/>
              <a:gd name="adj2" fmla="val -100050"/>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What are the supporting resources to enable children to be successful?</a:t>
            </a:r>
            <a:endParaRPr lang="en-GB" dirty="0"/>
          </a:p>
        </p:txBody>
      </p:sp>
      <p:sp>
        <p:nvSpPr>
          <p:cNvPr id="11" name="Cloud Callout 10"/>
          <p:cNvSpPr/>
          <p:nvPr/>
        </p:nvSpPr>
        <p:spPr>
          <a:xfrm>
            <a:off x="5724128" y="1412776"/>
            <a:ext cx="3600400" cy="2808312"/>
          </a:xfrm>
          <a:prstGeom prst="cloudCallout">
            <a:avLst>
              <a:gd name="adj1" fmla="val -67412"/>
              <a:gd name="adj2" fmla="val 32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adults spending enough time modelling before children are expected to complete independently?</a:t>
            </a:r>
            <a:endParaRPr lang="en-GB" dirty="0"/>
          </a:p>
        </p:txBody>
      </p:sp>
      <p:sp>
        <p:nvSpPr>
          <p:cNvPr id="12" name="Cloud Callout 11"/>
          <p:cNvSpPr/>
          <p:nvPr/>
        </p:nvSpPr>
        <p:spPr>
          <a:xfrm>
            <a:off x="-324544" y="2132855"/>
            <a:ext cx="3744416" cy="2291045"/>
          </a:xfrm>
          <a:prstGeom prst="cloudCallout">
            <a:avLst>
              <a:gd name="adj1" fmla="val 65238"/>
              <a:gd name="adj2" fmla="val -31468"/>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adults used for ‘pre teaching’?</a:t>
            </a:r>
          </a:p>
          <a:p>
            <a:pPr algn="ctr"/>
            <a:r>
              <a:rPr lang="en-GB" dirty="0" smtClean="0"/>
              <a:t>e.g. vocabulary focus and/or context</a:t>
            </a:r>
            <a:endParaRPr lang="en-GB" dirty="0"/>
          </a:p>
        </p:txBody>
      </p:sp>
      <p:sp>
        <p:nvSpPr>
          <p:cNvPr id="13" name="Cloud Callout 12"/>
          <p:cNvSpPr/>
          <p:nvPr/>
        </p:nvSpPr>
        <p:spPr>
          <a:xfrm>
            <a:off x="23935" y="36104"/>
            <a:ext cx="3926667" cy="2096751"/>
          </a:xfrm>
          <a:prstGeom prst="cloudCallout">
            <a:avLst>
              <a:gd name="adj1" fmla="val 44544"/>
              <a:gd name="adj2" fmla="val 69359"/>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high level questions used to reveal what children do and don’t understand?</a:t>
            </a:r>
            <a:endParaRPr lang="en-GB" dirty="0"/>
          </a:p>
        </p:txBody>
      </p:sp>
      <p:sp>
        <p:nvSpPr>
          <p:cNvPr id="14" name="Cloud Callout 13"/>
          <p:cNvSpPr/>
          <p:nvPr/>
        </p:nvSpPr>
        <p:spPr>
          <a:xfrm>
            <a:off x="-108520" y="4423900"/>
            <a:ext cx="3096344" cy="2434099"/>
          </a:xfrm>
          <a:prstGeom prst="cloudCallout">
            <a:avLst>
              <a:gd name="adj1" fmla="val 68710"/>
              <a:gd name="adj2" fmla="val -64221"/>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aware of the skills and strategies for reading as clearly as in writing?</a:t>
            </a:r>
            <a:endParaRPr lang="en-GB" dirty="0"/>
          </a:p>
        </p:txBody>
      </p:sp>
      <p:sp>
        <p:nvSpPr>
          <p:cNvPr id="4" name="TextBox 3"/>
          <p:cNvSpPr txBox="1"/>
          <p:nvPr/>
        </p:nvSpPr>
        <p:spPr>
          <a:xfrm>
            <a:off x="2555776" y="2636912"/>
            <a:ext cx="3960440" cy="1384995"/>
          </a:xfrm>
          <a:prstGeom prst="rect">
            <a:avLst/>
          </a:prstGeom>
          <a:solidFill>
            <a:schemeClr val="tx2">
              <a:lumMod val="20000"/>
              <a:lumOff val="80000"/>
            </a:schemeClr>
          </a:solidFill>
        </p:spPr>
        <p:txBody>
          <a:bodyPr wrap="square" rtlCol="0">
            <a:spAutoFit/>
          </a:bodyPr>
          <a:lstStyle/>
          <a:p>
            <a:pPr algn="ctr"/>
            <a:r>
              <a:rPr lang="en-GB" sz="2800" b="1" dirty="0"/>
              <a:t>‘Close to’ </a:t>
            </a:r>
            <a:r>
              <a:rPr lang="en-GB" sz="2800" b="1" dirty="0">
                <a:sym typeface="Wingdings"/>
              </a:rPr>
              <a:t> ARE</a:t>
            </a:r>
            <a:endParaRPr lang="en-GB" sz="2800" b="1" dirty="0"/>
          </a:p>
          <a:p>
            <a:pPr algn="ctr"/>
            <a:r>
              <a:rPr lang="en-GB" sz="2800" b="1" dirty="0" smtClean="0"/>
              <a:t>READING</a:t>
            </a:r>
          </a:p>
          <a:p>
            <a:pPr algn="ctr"/>
            <a:r>
              <a:rPr lang="en-GB" sz="2800" b="1" dirty="0" smtClean="0"/>
              <a:t>SLT questions to ask</a:t>
            </a:r>
            <a:endParaRPr lang="en-GB" sz="2800" b="1" dirty="0"/>
          </a:p>
        </p:txBody>
      </p:sp>
    </p:spTree>
    <p:extLst>
      <p:ext uri="{BB962C8B-B14F-4D97-AF65-F5344CB8AC3E}">
        <p14:creationId xmlns:p14="http://schemas.microsoft.com/office/powerpoint/2010/main" val="46913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10" grpId="0" animBg="1"/>
      <p:bldP spid="11" grpId="0" animBg="1"/>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8674" name="Picture 2" descr="https://lh3.googleusercontent.com/bNeGUyNJeQ6Dig3gqcY5vljEpY_bj8gEpBmaNbhcv1eso2ussZTFXBke8ea0kRYMiorwY5e6rhlUD_QqqCbS7t-i-kA401oYYX23k09KgrNuvuMIRscTS36BkdE7xd-Vrk2pAhpBgTBjsE0-kzOrJoBjgydlrUvVoxD18kGo6nG0nXDjdPoY9VZoElqxrHTfaSxBsyi_IYCvndcgUZmOTII-4c9nq_P56hiqbH0-xU0-OtE6uD2zg_cb3l5IW83TODRCCm8Gb2vnTWM128c4iwc0j6aBAwT1_j_LzaBEbXkSyLzUzD8jJMLFK2nhD4Afh0OvbtWmhtstMu15HFgHFSzK2LLkAgFkyokqBIAVD3hzkbw1PkhFRaKyTrebUgvd0bM-C0AA4b5tDYBN6x8VBaTmwbQxv4iExrxRxNgKtlfnmnPF2EftlwEG8RS6ivSa_F4uhhKcTI8bVlsC4i2VwJHmg3xu89ZaOLgniY1rwWGEUfhdlqzqsOjGjum7Re1AW-5J44-Z8mrMPHfNLJoNTYr5uNbzGWCQvfajpi5c3AbYuvrqPi-aQL7zyBURSo7dqmimKJOHE95oM1zFKWKSLgQNQG7IicI=w678-h949-no"/>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299350" y="851953"/>
            <a:ext cx="3725009" cy="5213915"/>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https://lh3.googleusercontent.com/dFTIWnREJ1CCMgpNLREMz9u5gYkdF6dFWnnZENU2yQmbv4n6rK6EYUS7DDnsmLhFjBkvGpx3nBupOHWlz-8FSAfWv6Lgx7-_FaTe92lMYrTxuCJbZIBfXgV-u-PSfDaZVd013_-Nkxamw3-Jo_9lgljd9kiCxUVy3YZniAtoOVy3u_Vbn_LesEiru_OIBBVJUtgCGqA3d6wDM9ePh1j3lv2CYEr11gofwktNnqdRqkoTVjPa_PC4CGhxyZw74Jo7Qv6rIqw7tVtyxYb5GUqHxzGMl04NVJ64lWUyAomjF4F0pD8a-m87DnZgNgeMnL0kL4DrrKp5Rp6k_Ax2THSWE7Rj8XS9ohr9SMofpRE5h9S6ztzaRYgW40Y0t2moXBlI9-YgS3C8j67BznDce6wUpBs_iN6VmArO5v4CfQMAJMPZGmUNt8EJaH57TPE_gnm8IRw7wmbx44U8dYY1EZ8-kB4Yj32NxZo_awfhUTMxModAFt0O7tJAPkSapSaDWkAtb468kSJhtfsshdgU-B0eZnD1r8pwBwtHPnZqRjNq-JDn7DydkfoigSgj-vux3s1HY7TrX2Il32GLhA9kpFe2ihJdUJ2zLQE=w590-h482-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59" y="278646"/>
            <a:ext cx="4336455" cy="35426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7544" y="4293096"/>
            <a:ext cx="4480470" cy="1569660"/>
          </a:xfrm>
          <a:prstGeom prst="rect">
            <a:avLst/>
          </a:prstGeom>
          <a:noFill/>
        </p:spPr>
        <p:txBody>
          <a:bodyPr wrap="square" rtlCol="0">
            <a:spAutoFit/>
          </a:bodyPr>
          <a:lstStyle/>
          <a:p>
            <a:r>
              <a:rPr lang="en-GB" sz="3200" b="1" dirty="0" smtClean="0">
                <a:solidFill>
                  <a:srgbClr val="0070C0"/>
                </a:solidFill>
              </a:rPr>
              <a:t>How do you currently support children’s learning in reading?</a:t>
            </a:r>
            <a:endParaRPr lang="en-GB" sz="3200" b="1" dirty="0">
              <a:solidFill>
                <a:srgbClr val="0070C0"/>
              </a:solidFill>
            </a:endParaRPr>
          </a:p>
        </p:txBody>
      </p:sp>
    </p:spTree>
    <p:extLst>
      <p:ext uri="{BB962C8B-B14F-4D97-AF65-F5344CB8AC3E}">
        <p14:creationId xmlns:p14="http://schemas.microsoft.com/office/powerpoint/2010/main" val="4124991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2.bp.blogspot.com/-u9w0hVYt_fQ/UwKQnYuSDoI/AAAAAAAACoo/udNFVQkPuqs/s1600/Paraphrase+and+Summarize+Anchor+Cha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8" y="1700808"/>
            <a:ext cx="4911893" cy="417511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1.bp.blogspot.com/-Mi-3Q8W-6XU/UWy055QDEiI/AAAAAAAABQo/-Q27Rqf6jgg/s320/independent+reading+respon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430" y="2060848"/>
            <a:ext cx="4146906" cy="46561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88" y="692696"/>
            <a:ext cx="7935311" cy="646331"/>
          </a:xfrm>
          <a:prstGeom prst="rect">
            <a:avLst/>
          </a:prstGeom>
          <a:noFill/>
        </p:spPr>
        <p:txBody>
          <a:bodyPr wrap="square" rtlCol="0">
            <a:spAutoFit/>
          </a:bodyPr>
          <a:lstStyle/>
          <a:p>
            <a:r>
              <a:rPr lang="en-GB" sz="3200" b="1" dirty="0" smtClean="0">
                <a:solidFill>
                  <a:srgbClr val="0070C0"/>
                </a:solidFill>
              </a:rPr>
              <a:t>Supporting outcomes in reading </a:t>
            </a:r>
            <a:r>
              <a:rPr lang="en-GB" sz="3600" b="1" dirty="0" smtClean="0">
                <a:solidFill>
                  <a:srgbClr val="0070C0"/>
                </a:solidFill>
              </a:rPr>
              <a:t>…</a:t>
            </a:r>
            <a:endParaRPr lang="en-GB" sz="3600" b="1" dirty="0">
              <a:solidFill>
                <a:srgbClr val="0070C0"/>
              </a:solidFill>
            </a:endParaRPr>
          </a:p>
        </p:txBody>
      </p:sp>
    </p:spTree>
    <p:extLst>
      <p:ext uri="{BB962C8B-B14F-4D97-AF65-F5344CB8AC3E}">
        <p14:creationId xmlns:p14="http://schemas.microsoft.com/office/powerpoint/2010/main" val="8625027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2.bp.blogspot.com/-LrvRdTcrtXY/UP2DuvesyZI/AAAAAAAAAoE/m7Qr53_O9rY/s1600/Camera+0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89" y="1392671"/>
            <a:ext cx="3816423" cy="508856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3.bp.blogspot.com/-QLTqGWbvcjI/UmgHIiDiFbI/AAAAAAAAB3w/LCGAindzsao/s320/About+the+author+anchor+cha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1040" y="1124744"/>
            <a:ext cx="4833485" cy="5624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856" y="206681"/>
            <a:ext cx="7935311" cy="584775"/>
          </a:xfrm>
          <a:prstGeom prst="rect">
            <a:avLst/>
          </a:prstGeom>
          <a:noFill/>
        </p:spPr>
        <p:txBody>
          <a:bodyPr wrap="square" rtlCol="0">
            <a:spAutoFit/>
          </a:bodyPr>
          <a:lstStyle/>
          <a:p>
            <a:r>
              <a:rPr lang="en-GB" sz="3200" b="1" dirty="0" smtClean="0">
                <a:solidFill>
                  <a:srgbClr val="0070C0"/>
                </a:solidFill>
              </a:rPr>
              <a:t>Supporting outcomes in reading …</a:t>
            </a:r>
            <a:endParaRPr lang="en-GB" sz="3200" b="1" dirty="0">
              <a:solidFill>
                <a:srgbClr val="0070C0"/>
              </a:solidFill>
            </a:endParaRPr>
          </a:p>
        </p:txBody>
      </p:sp>
    </p:spTree>
    <p:extLst>
      <p:ext uri="{BB962C8B-B14F-4D97-AF65-F5344CB8AC3E}">
        <p14:creationId xmlns:p14="http://schemas.microsoft.com/office/powerpoint/2010/main" val="1417154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975" y="2396249"/>
            <a:ext cx="8298922" cy="1384995"/>
          </a:xfrm>
          <a:prstGeom prst="rect">
            <a:avLst/>
          </a:prstGeom>
          <a:solidFill>
            <a:schemeClr val="accent1"/>
          </a:solidFill>
        </p:spPr>
        <p:txBody>
          <a:bodyPr wrap="square">
            <a:spAutoFit/>
          </a:bodyPr>
          <a:lstStyle/>
          <a:p>
            <a:r>
              <a:rPr lang="en-GB" sz="2800" b="1" dirty="0">
                <a:solidFill>
                  <a:schemeClr val="bg1"/>
                </a:solidFill>
              </a:rPr>
              <a:t>Year </a:t>
            </a:r>
            <a:r>
              <a:rPr lang="en-GB" sz="2800" b="1" dirty="0" smtClean="0">
                <a:solidFill>
                  <a:schemeClr val="bg1"/>
                </a:solidFill>
              </a:rPr>
              <a:t>3 - 6 reading statement</a:t>
            </a:r>
          </a:p>
          <a:p>
            <a:r>
              <a:rPr lang="en-GB" sz="2800" dirty="0" smtClean="0"/>
              <a:t>Identify </a:t>
            </a:r>
            <a:r>
              <a:rPr lang="en-GB" sz="2800" dirty="0"/>
              <a:t>how language, structure and presentation contribute to </a:t>
            </a:r>
            <a:r>
              <a:rPr lang="en-GB" sz="2800" dirty="0" smtClean="0"/>
              <a:t>meaning.</a:t>
            </a:r>
            <a:endParaRPr lang="en-GB" sz="2800" dirty="0"/>
          </a:p>
        </p:txBody>
      </p:sp>
      <p:sp>
        <p:nvSpPr>
          <p:cNvPr id="7" name="TextBox 6"/>
          <p:cNvSpPr txBox="1"/>
          <p:nvPr/>
        </p:nvSpPr>
        <p:spPr>
          <a:xfrm>
            <a:off x="107504" y="260648"/>
            <a:ext cx="8568952" cy="1077218"/>
          </a:xfrm>
          <a:prstGeom prst="rect">
            <a:avLst/>
          </a:prstGeom>
          <a:noFill/>
        </p:spPr>
        <p:txBody>
          <a:bodyPr wrap="square" rtlCol="0">
            <a:spAutoFit/>
          </a:bodyPr>
          <a:lstStyle/>
          <a:p>
            <a:r>
              <a:rPr lang="en-GB" sz="3200" b="1" dirty="0" smtClean="0">
                <a:solidFill>
                  <a:srgbClr val="0070C0"/>
                </a:solidFill>
              </a:rPr>
              <a:t>Unpacking a national curriculum </a:t>
            </a:r>
          </a:p>
          <a:p>
            <a:r>
              <a:rPr lang="en-GB" sz="3200" b="1" dirty="0" smtClean="0">
                <a:solidFill>
                  <a:srgbClr val="0070C0"/>
                </a:solidFill>
              </a:rPr>
              <a:t>statement</a:t>
            </a:r>
            <a:endParaRPr lang="en-GB" sz="3200" b="1" dirty="0">
              <a:solidFill>
                <a:srgbClr val="0070C0"/>
              </a:solidFill>
            </a:endParaRPr>
          </a:p>
        </p:txBody>
      </p:sp>
      <p:sp>
        <p:nvSpPr>
          <p:cNvPr id="11" name="AutoShape 2" descr="Online dream books are useful source of information to interpret a Box in a dre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8305" y="-29357"/>
            <a:ext cx="2057312" cy="23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 28"/>
          <p:cNvGrpSpPr/>
          <p:nvPr/>
        </p:nvGrpSpPr>
        <p:grpSpPr>
          <a:xfrm>
            <a:off x="155575" y="1300660"/>
            <a:ext cx="7800800" cy="3452385"/>
            <a:chOff x="155575" y="1300660"/>
            <a:chExt cx="7800800" cy="3452385"/>
          </a:xfrm>
        </p:grpSpPr>
        <p:sp>
          <p:nvSpPr>
            <p:cNvPr id="3" name="TextBox 2"/>
            <p:cNvSpPr txBox="1"/>
            <p:nvPr/>
          </p:nvSpPr>
          <p:spPr>
            <a:xfrm>
              <a:off x="2350066" y="1300660"/>
              <a:ext cx="2196106" cy="400110"/>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LANGUAGE </a:t>
              </a:r>
              <a:r>
                <a:rPr lang="en-GB" sz="2000" dirty="0" smtClean="0"/>
                <a:t> </a:t>
              </a:r>
              <a:endParaRPr lang="en-GB" sz="2000" dirty="0"/>
            </a:p>
          </p:txBody>
        </p:sp>
        <p:sp>
          <p:nvSpPr>
            <p:cNvPr id="4" name="TextBox 3"/>
            <p:cNvSpPr txBox="1"/>
            <p:nvPr/>
          </p:nvSpPr>
          <p:spPr>
            <a:xfrm>
              <a:off x="5110552" y="1314581"/>
              <a:ext cx="1980220" cy="400110"/>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STRUCTURE</a:t>
              </a:r>
              <a:endParaRPr lang="en-GB" sz="2000" b="1" dirty="0">
                <a:solidFill>
                  <a:srgbClr val="FF0000"/>
                </a:solidFill>
              </a:endParaRPr>
            </a:p>
          </p:txBody>
        </p:sp>
        <p:sp>
          <p:nvSpPr>
            <p:cNvPr id="5" name="TextBox 4"/>
            <p:cNvSpPr txBox="1"/>
            <p:nvPr/>
          </p:nvSpPr>
          <p:spPr>
            <a:xfrm>
              <a:off x="5618750" y="4352935"/>
              <a:ext cx="2337625" cy="400110"/>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PRESENTATION</a:t>
              </a:r>
              <a:endParaRPr lang="en-GB" sz="2000" b="1" dirty="0">
                <a:solidFill>
                  <a:srgbClr val="FF0000"/>
                </a:solidFill>
              </a:endParaRPr>
            </a:p>
          </p:txBody>
        </p:sp>
        <p:sp>
          <p:nvSpPr>
            <p:cNvPr id="8" name="TextBox 7"/>
            <p:cNvSpPr txBox="1"/>
            <p:nvPr/>
          </p:nvSpPr>
          <p:spPr>
            <a:xfrm>
              <a:off x="155575" y="4352935"/>
              <a:ext cx="4848473" cy="400110"/>
            </a:xfrm>
            <a:prstGeom prst="rect">
              <a:avLst/>
            </a:prstGeom>
            <a:noFill/>
            <a:ln w="25400">
              <a:solidFill>
                <a:schemeClr val="accent1"/>
              </a:solidFill>
            </a:ln>
          </p:spPr>
          <p:txBody>
            <a:bodyPr wrap="square" rtlCol="0">
              <a:spAutoFit/>
            </a:bodyPr>
            <a:lstStyle/>
            <a:p>
              <a:r>
                <a:rPr lang="en-GB" sz="2000" b="1" dirty="0" smtClean="0">
                  <a:solidFill>
                    <a:srgbClr val="FF0000"/>
                  </a:solidFill>
                </a:rPr>
                <a:t>Identify  … contribute to meaning …</a:t>
              </a:r>
              <a:endParaRPr lang="en-GB" sz="2000" dirty="0"/>
            </a:p>
          </p:txBody>
        </p:sp>
        <p:cxnSp>
          <p:nvCxnSpPr>
            <p:cNvPr id="16" name="Straight Arrow Connector 15"/>
            <p:cNvCxnSpPr/>
            <p:nvPr/>
          </p:nvCxnSpPr>
          <p:spPr>
            <a:xfrm flipH="1" flipV="1">
              <a:off x="2879811" y="1720202"/>
              <a:ext cx="240955" cy="1252382"/>
            </a:xfrm>
            <a:prstGeom prst="straightConnector1">
              <a:avLst/>
            </a:prstGeom>
            <a:ln w="22225">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058929" y="3781244"/>
              <a:ext cx="0" cy="523292"/>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716016" y="1720202"/>
              <a:ext cx="1224136" cy="1232950"/>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100662" y="3284984"/>
              <a:ext cx="67532" cy="1046880"/>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grpSp>
      <p:sp>
        <p:nvSpPr>
          <p:cNvPr id="28" name="Cloud Callout 27"/>
          <p:cNvSpPr/>
          <p:nvPr/>
        </p:nvSpPr>
        <p:spPr>
          <a:xfrm>
            <a:off x="1619672" y="4769272"/>
            <a:ext cx="7705481" cy="1916831"/>
          </a:xfrm>
          <a:prstGeom prst="cloudCallout">
            <a:avLst>
              <a:gd name="adj1" fmla="val -14028"/>
              <a:gd name="adj2" fmla="val -11750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How many elements are there to this statement?</a:t>
            </a:r>
          </a:p>
          <a:p>
            <a:pPr algn="ctr"/>
            <a:endParaRPr lang="en-GB" sz="2400" dirty="0"/>
          </a:p>
          <a:p>
            <a:pPr algn="ctr"/>
            <a:r>
              <a:rPr lang="en-GB" sz="2400" dirty="0" smtClean="0"/>
              <a:t>Unpack …</a:t>
            </a:r>
            <a:endParaRPr lang="en-GB" sz="2400" dirty="0"/>
          </a:p>
        </p:txBody>
      </p:sp>
    </p:spTree>
    <p:extLst>
      <p:ext uri="{BB962C8B-B14F-4D97-AF65-F5344CB8AC3E}">
        <p14:creationId xmlns:p14="http://schemas.microsoft.com/office/powerpoint/2010/main" val="385605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Guided </a:t>
            </a:r>
            <a:r>
              <a:rPr lang="en-GB" b="1" dirty="0">
                <a:solidFill>
                  <a:srgbClr val="0070C0"/>
                </a:solidFill>
              </a:rPr>
              <a:t>s</a:t>
            </a:r>
            <a:r>
              <a:rPr lang="en-GB" b="1" dirty="0" smtClean="0">
                <a:solidFill>
                  <a:srgbClr val="0070C0"/>
                </a:solidFill>
              </a:rPr>
              <a:t>chool review of achievement</a:t>
            </a:r>
            <a:endParaRPr lang="en-GB" b="1" dirty="0">
              <a:solidFill>
                <a:srgbClr val="0070C0"/>
              </a:solidFill>
            </a:endParaRPr>
          </a:p>
        </p:txBody>
      </p:sp>
      <p:sp>
        <p:nvSpPr>
          <p:cNvPr id="3" name="Content Placeholder 2"/>
          <p:cNvSpPr>
            <a:spLocks noGrp="1"/>
          </p:cNvSpPr>
          <p:nvPr>
            <p:ph idx="1"/>
          </p:nvPr>
        </p:nvSpPr>
        <p:spPr/>
        <p:txBody>
          <a:bodyPr>
            <a:normAutofit/>
          </a:bodyPr>
          <a:lstStyle/>
          <a:p>
            <a:r>
              <a:rPr lang="en-GB" dirty="0" smtClean="0"/>
              <a:t>During the next hour we would like you to undertake a review of achievement and progress</a:t>
            </a:r>
          </a:p>
          <a:p>
            <a:endParaRPr lang="en-GB" dirty="0"/>
          </a:p>
          <a:p>
            <a:r>
              <a:rPr lang="en-GB" dirty="0" smtClean="0"/>
              <a:t>Quick recap:</a:t>
            </a:r>
            <a:endParaRPr lang="en-GB" dirty="0"/>
          </a:p>
          <a:p>
            <a:pPr lvl="1"/>
            <a:r>
              <a:rPr lang="en-GB" dirty="0" smtClean="0"/>
              <a:t>What </a:t>
            </a:r>
            <a:r>
              <a:rPr lang="en-GB" dirty="0"/>
              <a:t>to look for in Writing </a:t>
            </a:r>
            <a:r>
              <a:rPr lang="en-GB" dirty="0" smtClean="0"/>
              <a:t>years </a:t>
            </a:r>
            <a:r>
              <a:rPr lang="en-GB" dirty="0"/>
              <a:t>1 </a:t>
            </a:r>
            <a:r>
              <a:rPr lang="en-GB" dirty="0" smtClean="0"/>
              <a:t>and/or 5</a:t>
            </a:r>
          </a:p>
          <a:p>
            <a:pPr lvl="1"/>
            <a:r>
              <a:rPr lang="en-GB" dirty="0" smtClean="0"/>
              <a:t>What </a:t>
            </a:r>
            <a:r>
              <a:rPr lang="en-GB" dirty="0"/>
              <a:t>to look for in maths at this point in </a:t>
            </a:r>
            <a:r>
              <a:rPr lang="en-GB" dirty="0" smtClean="0"/>
              <a:t>years </a:t>
            </a:r>
            <a:r>
              <a:rPr lang="en-GB" dirty="0"/>
              <a:t>2 </a:t>
            </a:r>
            <a:r>
              <a:rPr lang="en-GB" dirty="0" smtClean="0"/>
              <a:t>and/or </a:t>
            </a:r>
            <a:r>
              <a:rPr lang="en-GB" dirty="0"/>
              <a:t>6</a:t>
            </a:r>
            <a:endParaRPr lang="en-GB" dirty="0" smtClean="0"/>
          </a:p>
          <a:p>
            <a:endParaRPr lang="en-GB" dirty="0"/>
          </a:p>
        </p:txBody>
      </p:sp>
    </p:spTree>
    <p:extLst>
      <p:ext uri="{BB962C8B-B14F-4D97-AF65-F5344CB8AC3E}">
        <p14:creationId xmlns:p14="http://schemas.microsoft.com/office/powerpoint/2010/main" val="42515293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654" y="161514"/>
            <a:ext cx="8678964" cy="1384995"/>
          </a:xfrm>
          <a:prstGeom prst="rect">
            <a:avLst/>
          </a:prstGeom>
          <a:solidFill>
            <a:schemeClr val="accent1"/>
          </a:solidFill>
        </p:spPr>
        <p:txBody>
          <a:bodyPr wrap="square">
            <a:spAutoFit/>
          </a:bodyPr>
          <a:lstStyle/>
          <a:p>
            <a:r>
              <a:rPr lang="en-GB" sz="2800" b="1" dirty="0">
                <a:solidFill>
                  <a:schemeClr val="bg1"/>
                </a:solidFill>
              </a:rPr>
              <a:t>Year </a:t>
            </a:r>
            <a:r>
              <a:rPr lang="en-GB" sz="2800" b="1" dirty="0" smtClean="0">
                <a:solidFill>
                  <a:schemeClr val="bg1"/>
                </a:solidFill>
              </a:rPr>
              <a:t>3-6 reading statement</a:t>
            </a:r>
          </a:p>
          <a:p>
            <a:r>
              <a:rPr lang="en-GB" sz="2800" dirty="0" smtClean="0">
                <a:solidFill>
                  <a:schemeClr val="accent1">
                    <a:lumMod val="40000"/>
                    <a:lumOff val="60000"/>
                  </a:schemeClr>
                </a:solidFill>
              </a:rPr>
              <a:t>Identify </a:t>
            </a:r>
            <a:r>
              <a:rPr lang="en-GB" sz="2800" dirty="0">
                <a:solidFill>
                  <a:schemeClr val="accent1">
                    <a:lumMod val="40000"/>
                    <a:lumOff val="60000"/>
                  </a:schemeClr>
                </a:solidFill>
              </a:rPr>
              <a:t>how language, structure and presentation contribute to </a:t>
            </a:r>
            <a:r>
              <a:rPr lang="en-GB" sz="2800" dirty="0" smtClean="0">
                <a:solidFill>
                  <a:schemeClr val="accent1">
                    <a:lumMod val="40000"/>
                    <a:lumOff val="60000"/>
                  </a:schemeClr>
                </a:solidFill>
              </a:rPr>
              <a:t>meaning.</a:t>
            </a:r>
            <a:endParaRPr lang="en-GB" sz="2800" dirty="0">
              <a:solidFill>
                <a:schemeClr val="accent1">
                  <a:lumMod val="40000"/>
                  <a:lumOff val="60000"/>
                </a:schemeClr>
              </a:solidFill>
            </a:endParaRPr>
          </a:p>
        </p:txBody>
      </p:sp>
      <p:sp>
        <p:nvSpPr>
          <p:cNvPr id="3" name="TextBox 2"/>
          <p:cNvSpPr txBox="1"/>
          <p:nvPr/>
        </p:nvSpPr>
        <p:spPr>
          <a:xfrm>
            <a:off x="303823" y="1844824"/>
            <a:ext cx="2196106" cy="400110"/>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LANGUAGE </a:t>
            </a:r>
            <a:r>
              <a:rPr lang="en-GB" sz="2000" dirty="0" smtClean="0"/>
              <a:t> </a:t>
            </a:r>
            <a:endParaRPr lang="en-GB" sz="2000" dirty="0"/>
          </a:p>
        </p:txBody>
      </p:sp>
      <p:sp>
        <p:nvSpPr>
          <p:cNvPr id="8" name="TextBox 7"/>
          <p:cNvSpPr txBox="1"/>
          <p:nvPr/>
        </p:nvSpPr>
        <p:spPr>
          <a:xfrm>
            <a:off x="803971" y="4461065"/>
            <a:ext cx="3528392" cy="400110"/>
          </a:xfrm>
          <a:prstGeom prst="rect">
            <a:avLst/>
          </a:prstGeom>
          <a:noFill/>
          <a:ln w="25400">
            <a:solidFill>
              <a:schemeClr val="accent1"/>
            </a:solidFill>
          </a:ln>
        </p:spPr>
        <p:txBody>
          <a:bodyPr wrap="square" rtlCol="0">
            <a:spAutoFit/>
          </a:bodyPr>
          <a:lstStyle/>
          <a:p>
            <a:r>
              <a:rPr lang="en-GB" sz="2000" b="1" dirty="0" smtClean="0">
                <a:solidFill>
                  <a:srgbClr val="FF0000"/>
                </a:solidFill>
              </a:rPr>
              <a:t>… contribute to meaning …</a:t>
            </a:r>
            <a:endParaRPr lang="en-GB" sz="2000" dirty="0"/>
          </a:p>
        </p:txBody>
      </p:sp>
      <p:grpSp>
        <p:nvGrpSpPr>
          <p:cNvPr id="6" name="Group 5"/>
          <p:cNvGrpSpPr/>
          <p:nvPr/>
        </p:nvGrpSpPr>
        <p:grpSpPr>
          <a:xfrm>
            <a:off x="2727902" y="1844824"/>
            <a:ext cx="6740642" cy="1786299"/>
            <a:chOff x="2727902" y="1844824"/>
            <a:chExt cx="6740642" cy="1786299"/>
          </a:xfrm>
        </p:grpSpPr>
        <p:sp>
          <p:nvSpPr>
            <p:cNvPr id="4" name="TextBox 3"/>
            <p:cNvSpPr txBox="1"/>
            <p:nvPr/>
          </p:nvSpPr>
          <p:spPr>
            <a:xfrm>
              <a:off x="2727902" y="1844824"/>
              <a:ext cx="1980220" cy="400110"/>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STRUCTURE</a:t>
              </a:r>
              <a:endParaRPr lang="en-GB" sz="2000" b="1" dirty="0">
                <a:solidFill>
                  <a:srgbClr val="FF0000"/>
                </a:solidFill>
              </a:endParaRPr>
            </a:p>
          </p:txBody>
        </p:sp>
        <p:sp>
          <p:nvSpPr>
            <p:cNvPr id="5" name="TextBox 4"/>
            <p:cNvSpPr txBox="1"/>
            <p:nvPr/>
          </p:nvSpPr>
          <p:spPr>
            <a:xfrm>
              <a:off x="4892784" y="1844824"/>
              <a:ext cx="2343512" cy="404247"/>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PRESENTATION</a:t>
              </a:r>
              <a:endParaRPr lang="en-GB" sz="2000" b="1" dirty="0">
                <a:solidFill>
                  <a:srgbClr val="FF0000"/>
                </a:solidFill>
              </a:endParaRPr>
            </a:p>
          </p:txBody>
        </p:sp>
        <p:sp>
          <p:nvSpPr>
            <p:cNvPr id="9" name="Cloud Callout 8"/>
            <p:cNvSpPr/>
            <p:nvPr/>
          </p:nvSpPr>
          <p:spPr>
            <a:xfrm>
              <a:off x="5508104" y="2046947"/>
              <a:ext cx="3960440" cy="1584176"/>
            </a:xfrm>
            <a:prstGeom prst="cloudCallout">
              <a:avLst>
                <a:gd name="adj1" fmla="val -70859"/>
                <a:gd name="adj2" fmla="val -32739"/>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How is ‘STRUCTURE’ different to ‘PRESENTATION’</a:t>
              </a:r>
              <a:endParaRPr lang="en-GB" sz="2000" dirty="0"/>
            </a:p>
          </p:txBody>
        </p:sp>
      </p:grpSp>
      <p:sp>
        <p:nvSpPr>
          <p:cNvPr id="10" name="Cloud Callout 9"/>
          <p:cNvSpPr/>
          <p:nvPr/>
        </p:nvSpPr>
        <p:spPr>
          <a:xfrm>
            <a:off x="4892784" y="3532287"/>
            <a:ext cx="4473704" cy="3328337"/>
          </a:xfrm>
          <a:prstGeom prst="cloudCallout">
            <a:avLst>
              <a:gd name="adj1" fmla="val -74019"/>
              <a:gd name="adj2" fmla="val -17704"/>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What do children need to know and understand about language, structure and presentation before being able to identify how they ‘contribute to meaning?’</a:t>
            </a:r>
            <a:endParaRPr lang="en-GB" sz="2000" dirty="0"/>
          </a:p>
        </p:txBody>
      </p:sp>
      <p:sp>
        <p:nvSpPr>
          <p:cNvPr id="11" name="AutoShape 2" descr="Online dream books are useful source of information to interpret a Box in a dre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Cloud Callout 13"/>
          <p:cNvSpPr/>
          <p:nvPr/>
        </p:nvSpPr>
        <p:spPr>
          <a:xfrm>
            <a:off x="0" y="5085184"/>
            <a:ext cx="3960440" cy="1063751"/>
          </a:xfrm>
          <a:prstGeom prst="cloudCallout">
            <a:avLst>
              <a:gd name="adj1" fmla="val 33039"/>
              <a:gd name="adj2" fmla="val 8530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Other CPD questions?</a:t>
            </a:r>
            <a:endParaRPr lang="en-GB" sz="2000" dirty="0"/>
          </a:p>
        </p:txBody>
      </p:sp>
      <p:sp>
        <p:nvSpPr>
          <p:cNvPr id="13" name="Cloud Callout 12"/>
          <p:cNvSpPr/>
          <p:nvPr/>
        </p:nvSpPr>
        <p:spPr>
          <a:xfrm>
            <a:off x="460375" y="2564904"/>
            <a:ext cx="4179009" cy="1800200"/>
          </a:xfrm>
          <a:prstGeom prst="cloudCallout">
            <a:avLst>
              <a:gd name="adj1" fmla="val -25912"/>
              <a:gd name="adj2" fmla="val -6964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How is ‘LANGUAGE’ different for fiction/ non fiction/ poetry </a:t>
            </a:r>
            <a:r>
              <a:rPr lang="en-GB" sz="2000" dirty="0" err="1" smtClean="0"/>
              <a:t>etc</a:t>
            </a:r>
            <a:r>
              <a:rPr lang="en-GB" sz="2000" dirty="0" smtClean="0"/>
              <a:t>?</a:t>
            </a:r>
            <a:endParaRPr lang="en-GB" sz="2000" dirty="0"/>
          </a:p>
        </p:txBody>
      </p:sp>
    </p:spTree>
    <p:extLst>
      <p:ext uri="{BB962C8B-B14F-4D97-AF65-F5344CB8AC3E}">
        <p14:creationId xmlns:p14="http://schemas.microsoft.com/office/powerpoint/2010/main" val="411477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008" y="63164"/>
            <a:ext cx="8743568" cy="523220"/>
          </a:xfrm>
          <a:prstGeom prst="rect">
            <a:avLst/>
          </a:prstGeom>
          <a:noFill/>
        </p:spPr>
        <p:txBody>
          <a:bodyPr wrap="square" rtlCol="0">
            <a:spAutoFit/>
          </a:bodyPr>
          <a:lstStyle/>
          <a:p>
            <a:r>
              <a:rPr lang="en-GB" sz="2800" b="1" dirty="0" smtClean="0">
                <a:solidFill>
                  <a:srgbClr val="0070C0"/>
                </a:solidFill>
              </a:rPr>
              <a:t>A few examples to start …</a:t>
            </a:r>
            <a:endParaRPr lang="en-GB" sz="2800" dirty="0">
              <a:solidFill>
                <a:srgbClr val="0070C0"/>
              </a:solidFill>
            </a:endParaRPr>
          </a:p>
        </p:txBody>
      </p:sp>
      <p:sp>
        <p:nvSpPr>
          <p:cNvPr id="3" name="TextBox 2"/>
          <p:cNvSpPr txBox="1"/>
          <p:nvPr/>
        </p:nvSpPr>
        <p:spPr>
          <a:xfrm>
            <a:off x="611560" y="755722"/>
            <a:ext cx="1728192" cy="412943"/>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LANGUAGE</a:t>
            </a:r>
            <a:endParaRPr lang="en-GB" sz="2000" b="1" dirty="0">
              <a:solidFill>
                <a:srgbClr val="FF0000"/>
              </a:solidFill>
            </a:endParaRPr>
          </a:p>
        </p:txBody>
      </p:sp>
      <p:sp>
        <p:nvSpPr>
          <p:cNvPr id="4" name="TextBox 3"/>
          <p:cNvSpPr txBox="1"/>
          <p:nvPr/>
        </p:nvSpPr>
        <p:spPr>
          <a:xfrm>
            <a:off x="3732420" y="755722"/>
            <a:ext cx="1775684" cy="412943"/>
          </a:xfrm>
          <a:prstGeom prst="rect">
            <a:avLst/>
          </a:prstGeom>
          <a:noFill/>
          <a:ln w="25400">
            <a:solidFill>
              <a:schemeClr val="accent1"/>
            </a:solidFill>
          </a:ln>
        </p:spPr>
        <p:txBody>
          <a:bodyPr wrap="square" rtlCol="0">
            <a:spAutoFit/>
          </a:bodyPr>
          <a:lstStyle/>
          <a:p>
            <a:pPr algn="ctr"/>
            <a:r>
              <a:rPr lang="en-GB" sz="2000" b="1" dirty="0" smtClean="0">
                <a:solidFill>
                  <a:srgbClr val="FF0000"/>
                </a:solidFill>
              </a:rPr>
              <a:t>STRUCTURE</a:t>
            </a:r>
            <a:endParaRPr lang="en-GB" sz="2000" b="1" dirty="0">
              <a:solidFill>
                <a:srgbClr val="FF0000"/>
              </a:solidFill>
            </a:endParaRPr>
          </a:p>
        </p:txBody>
      </p:sp>
      <p:sp>
        <p:nvSpPr>
          <p:cNvPr id="5" name="TextBox 4"/>
          <p:cNvSpPr txBox="1"/>
          <p:nvPr/>
        </p:nvSpPr>
        <p:spPr>
          <a:xfrm>
            <a:off x="6621972" y="774343"/>
            <a:ext cx="2146784" cy="400109"/>
          </a:xfrm>
          <a:prstGeom prst="rect">
            <a:avLst/>
          </a:prstGeom>
          <a:solidFill>
            <a:schemeClr val="bg1"/>
          </a:solidFill>
          <a:ln w="25400">
            <a:solidFill>
              <a:schemeClr val="accent1"/>
            </a:solidFill>
          </a:ln>
        </p:spPr>
        <p:txBody>
          <a:bodyPr wrap="square" rtlCol="0">
            <a:spAutoFit/>
          </a:bodyPr>
          <a:lstStyle/>
          <a:p>
            <a:pPr algn="ctr"/>
            <a:r>
              <a:rPr lang="en-GB" sz="2000" b="1" dirty="0" smtClean="0">
                <a:solidFill>
                  <a:srgbClr val="FF0000"/>
                </a:solidFill>
              </a:rPr>
              <a:t>PRESENTATION</a:t>
            </a:r>
            <a:endParaRPr lang="en-GB" sz="2000" b="1" dirty="0">
              <a:solidFill>
                <a:srgbClr val="FF0000"/>
              </a:solidFill>
            </a:endParaRPr>
          </a:p>
        </p:txBody>
      </p:sp>
      <p:sp>
        <p:nvSpPr>
          <p:cNvPr id="6" name="TextBox 5"/>
          <p:cNvSpPr txBox="1"/>
          <p:nvPr/>
        </p:nvSpPr>
        <p:spPr>
          <a:xfrm>
            <a:off x="154008" y="1337277"/>
            <a:ext cx="2736304" cy="3139321"/>
          </a:xfrm>
          <a:prstGeom prst="rect">
            <a:avLst/>
          </a:prstGeom>
          <a:noFill/>
          <a:ln w="25400">
            <a:solidFill>
              <a:schemeClr val="accent1"/>
            </a:solidFill>
          </a:ln>
        </p:spPr>
        <p:txBody>
          <a:bodyPr wrap="square" rtlCol="0">
            <a:spAutoFit/>
          </a:bodyPr>
          <a:lstStyle/>
          <a:p>
            <a:r>
              <a:rPr lang="en-GB" b="1" dirty="0" smtClean="0">
                <a:solidFill>
                  <a:srgbClr val="7030A0"/>
                </a:solidFill>
              </a:rPr>
              <a:t>Non fiction</a:t>
            </a:r>
          </a:p>
          <a:p>
            <a:r>
              <a:rPr lang="en-GB" dirty="0" smtClean="0">
                <a:solidFill>
                  <a:srgbClr val="FF0000"/>
                </a:solidFill>
              </a:rPr>
              <a:t>Technical language</a:t>
            </a:r>
          </a:p>
          <a:p>
            <a:r>
              <a:rPr lang="en-GB" dirty="0" smtClean="0">
                <a:solidFill>
                  <a:srgbClr val="FF0000"/>
                </a:solidFill>
              </a:rPr>
              <a:t>Precise vocabulary choices</a:t>
            </a:r>
          </a:p>
          <a:p>
            <a:r>
              <a:rPr lang="en-GB" dirty="0" smtClean="0">
                <a:solidFill>
                  <a:srgbClr val="FF0000"/>
                </a:solidFill>
              </a:rPr>
              <a:t>Passive voice</a:t>
            </a:r>
          </a:p>
          <a:p>
            <a:r>
              <a:rPr lang="en-GB" dirty="0" smtClean="0">
                <a:solidFill>
                  <a:srgbClr val="FF0000"/>
                </a:solidFill>
              </a:rPr>
              <a:t>Formality</a:t>
            </a:r>
          </a:p>
          <a:p>
            <a:endParaRPr lang="en-GB" b="1" dirty="0">
              <a:solidFill>
                <a:srgbClr val="FF0000"/>
              </a:solidFill>
            </a:endParaRPr>
          </a:p>
          <a:p>
            <a:r>
              <a:rPr lang="en-GB" b="1" dirty="0" smtClean="0">
                <a:solidFill>
                  <a:srgbClr val="7030A0"/>
                </a:solidFill>
              </a:rPr>
              <a:t>Fiction/Poetry/Plays</a:t>
            </a:r>
            <a:endParaRPr lang="en-GB" b="1" dirty="0">
              <a:solidFill>
                <a:srgbClr val="7030A0"/>
              </a:solidFill>
            </a:endParaRPr>
          </a:p>
          <a:p>
            <a:r>
              <a:rPr lang="en-GB" dirty="0" smtClean="0">
                <a:solidFill>
                  <a:srgbClr val="FF0000"/>
                </a:solidFill>
              </a:rPr>
              <a:t>Alliteration</a:t>
            </a:r>
            <a:endParaRPr lang="en-GB" dirty="0">
              <a:solidFill>
                <a:srgbClr val="FF0000"/>
              </a:solidFill>
            </a:endParaRPr>
          </a:p>
          <a:p>
            <a:r>
              <a:rPr lang="en-GB" dirty="0" smtClean="0">
                <a:solidFill>
                  <a:srgbClr val="FF0000"/>
                </a:solidFill>
              </a:rPr>
              <a:t>Metaphor</a:t>
            </a:r>
            <a:endParaRPr lang="en-GB" dirty="0">
              <a:solidFill>
                <a:srgbClr val="FF0000"/>
              </a:solidFill>
            </a:endParaRPr>
          </a:p>
          <a:p>
            <a:r>
              <a:rPr lang="en-GB" dirty="0">
                <a:solidFill>
                  <a:srgbClr val="FF0000"/>
                </a:solidFill>
              </a:rPr>
              <a:t>Play on </a:t>
            </a:r>
            <a:r>
              <a:rPr lang="en-GB" dirty="0" smtClean="0">
                <a:solidFill>
                  <a:srgbClr val="FF0000"/>
                </a:solidFill>
              </a:rPr>
              <a:t>words</a:t>
            </a:r>
            <a:endParaRPr lang="en-GB" dirty="0">
              <a:solidFill>
                <a:srgbClr val="FF0000"/>
              </a:solidFill>
            </a:endParaRPr>
          </a:p>
        </p:txBody>
      </p:sp>
      <p:sp>
        <p:nvSpPr>
          <p:cNvPr id="7" name="TextBox 6"/>
          <p:cNvSpPr txBox="1"/>
          <p:nvPr/>
        </p:nvSpPr>
        <p:spPr>
          <a:xfrm>
            <a:off x="3301032" y="1264161"/>
            <a:ext cx="2612992" cy="4755148"/>
          </a:xfrm>
          <a:prstGeom prst="rect">
            <a:avLst/>
          </a:prstGeom>
          <a:noFill/>
          <a:ln w="25400">
            <a:solidFill>
              <a:schemeClr val="accent1"/>
            </a:solidFill>
          </a:ln>
        </p:spPr>
        <p:txBody>
          <a:bodyPr wrap="square" rtlCol="0">
            <a:spAutoFit/>
          </a:bodyPr>
          <a:lstStyle/>
          <a:p>
            <a:r>
              <a:rPr lang="en-GB" b="1" dirty="0" smtClean="0">
                <a:solidFill>
                  <a:srgbClr val="7030A0"/>
                </a:solidFill>
              </a:rPr>
              <a:t>Non fiction</a:t>
            </a:r>
          </a:p>
          <a:p>
            <a:r>
              <a:rPr lang="en-GB" dirty="0" smtClean="0">
                <a:solidFill>
                  <a:srgbClr val="FF0000"/>
                </a:solidFill>
              </a:rPr>
              <a:t>Contents page</a:t>
            </a:r>
          </a:p>
          <a:p>
            <a:r>
              <a:rPr lang="en-GB" dirty="0">
                <a:solidFill>
                  <a:srgbClr val="FF0000"/>
                </a:solidFill>
              </a:rPr>
              <a:t>Index</a:t>
            </a:r>
          </a:p>
          <a:p>
            <a:r>
              <a:rPr lang="en-GB" dirty="0" smtClean="0">
                <a:solidFill>
                  <a:srgbClr val="FF0000"/>
                </a:solidFill>
              </a:rPr>
              <a:t>Topic sentences</a:t>
            </a:r>
          </a:p>
          <a:p>
            <a:r>
              <a:rPr lang="en-GB" dirty="0" smtClean="0">
                <a:solidFill>
                  <a:srgbClr val="FF0000"/>
                </a:solidFill>
              </a:rPr>
              <a:t>Organisation of ideas on the page</a:t>
            </a:r>
          </a:p>
          <a:p>
            <a:endParaRPr lang="en-GB" sz="1050" dirty="0" smtClean="0">
              <a:solidFill>
                <a:srgbClr val="FF0000"/>
              </a:solidFill>
            </a:endParaRPr>
          </a:p>
          <a:p>
            <a:r>
              <a:rPr lang="en-GB" b="1" dirty="0" smtClean="0">
                <a:solidFill>
                  <a:srgbClr val="7030A0"/>
                </a:solidFill>
              </a:rPr>
              <a:t>Fiction</a:t>
            </a:r>
          </a:p>
          <a:p>
            <a:r>
              <a:rPr lang="en-GB" dirty="0" smtClean="0">
                <a:solidFill>
                  <a:srgbClr val="FF0000"/>
                </a:solidFill>
              </a:rPr>
              <a:t>Chapters</a:t>
            </a:r>
          </a:p>
          <a:p>
            <a:r>
              <a:rPr lang="en-GB" dirty="0" smtClean="0">
                <a:solidFill>
                  <a:srgbClr val="FF0000"/>
                </a:solidFill>
              </a:rPr>
              <a:t>Flashback</a:t>
            </a:r>
          </a:p>
          <a:p>
            <a:endParaRPr lang="en-GB" sz="1200" dirty="0">
              <a:solidFill>
                <a:srgbClr val="FF0000"/>
              </a:solidFill>
            </a:endParaRPr>
          </a:p>
          <a:p>
            <a:r>
              <a:rPr lang="en-GB" b="1" dirty="0">
                <a:solidFill>
                  <a:srgbClr val="7030A0"/>
                </a:solidFill>
              </a:rPr>
              <a:t>Poetry</a:t>
            </a:r>
          </a:p>
          <a:p>
            <a:r>
              <a:rPr lang="en-GB" dirty="0">
                <a:solidFill>
                  <a:srgbClr val="FF0000"/>
                </a:solidFill>
              </a:rPr>
              <a:t>Verses</a:t>
            </a:r>
          </a:p>
          <a:p>
            <a:r>
              <a:rPr lang="en-GB" dirty="0">
                <a:solidFill>
                  <a:srgbClr val="FF0000"/>
                </a:solidFill>
              </a:rPr>
              <a:t>Line length</a:t>
            </a:r>
          </a:p>
          <a:p>
            <a:r>
              <a:rPr lang="en-GB" dirty="0">
                <a:solidFill>
                  <a:srgbClr val="FF0000"/>
                </a:solidFill>
              </a:rPr>
              <a:t>Forms of </a:t>
            </a:r>
            <a:r>
              <a:rPr lang="en-GB" dirty="0" smtClean="0">
                <a:solidFill>
                  <a:srgbClr val="FF0000"/>
                </a:solidFill>
              </a:rPr>
              <a:t>poetry</a:t>
            </a:r>
          </a:p>
          <a:p>
            <a:endParaRPr lang="en-GB" sz="1050" dirty="0">
              <a:solidFill>
                <a:srgbClr val="FF0000"/>
              </a:solidFill>
            </a:endParaRPr>
          </a:p>
          <a:p>
            <a:r>
              <a:rPr lang="en-GB" b="1" dirty="0">
                <a:solidFill>
                  <a:srgbClr val="7030A0"/>
                </a:solidFill>
              </a:rPr>
              <a:t>Plays</a:t>
            </a:r>
          </a:p>
          <a:p>
            <a:r>
              <a:rPr lang="en-GB" dirty="0" smtClean="0">
                <a:solidFill>
                  <a:srgbClr val="FF0000"/>
                </a:solidFill>
              </a:rPr>
              <a:t>Specific structure</a:t>
            </a:r>
            <a:endParaRPr lang="en-GB" dirty="0">
              <a:solidFill>
                <a:srgbClr val="FF0000"/>
              </a:solidFill>
            </a:endParaRPr>
          </a:p>
        </p:txBody>
      </p:sp>
      <p:sp>
        <p:nvSpPr>
          <p:cNvPr id="8" name="TextBox 7"/>
          <p:cNvSpPr txBox="1"/>
          <p:nvPr/>
        </p:nvSpPr>
        <p:spPr>
          <a:xfrm>
            <a:off x="6411416" y="1337278"/>
            <a:ext cx="2567896" cy="3693319"/>
          </a:xfrm>
          <a:prstGeom prst="rect">
            <a:avLst/>
          </a:prstGeom>
          <a:noFill/>
          <a:ln w="25400">
            <a:solidFill>
              <a:schemeClr val="accent1"/>
            </a:solidFill>
          </a:ln>
        </p:spPr>
        <p:txBody>
          <a:bodyPr wrap="square" rtlCol="0">
            <a:spAutoFit/>
          </a:bodyPr>
          <a:lstStyle/>
          <a:p>
            <a:r>
              <a:rPr lang="en-GB" b="1" dirty="0" smtClean="0">
                <a:solidFill>
                  <a:srgbClr val="7030A0"/>
                </a:solidFill>
              </a:rPr>
              <a:t>Non fiction</a:t>
            </a:r>
          </a:p>
          <a:p>
            <a:r>
              <a:rPr lang="en-GB" dirty="0" smtClean="0">
                <a:solidFill>
                  <a:srgbClr val="FF0000"/>
                </a:solidFill>
              </a:rPr>
              <a:t>Captions</a:t>
            </a:r>
          </a:p>
          <a:p>
            <a:r>
              <a:rPr lang="en-GB" dirty="0" smtClean="0">
                <a:solidFill>
                  <a:srgbClr val="FF0000"/>
                </a:solidFill>
              </a:rPr>
              <a:t>Diagrams</a:t>
            </a:r>
          </a:p>
          <a:p>
            <a:r>
              <a:rPr lang="en-GB" dirty="0" smtClean="0">
                <a:solidFill>
                  <a:srgbClr val="FF0000"/>
                </a:solidFill>
              </a:rPr>
              <a:t>Bullet points</a:t>
            </a:r>
          </a:p>
          <a:p>
            <a:r>
              <a:rPr lang="en-GB" dirty="0" smtClean="0">
                <a:solidFill>
                  <a:srgbClr val="FF0000"/>
                </a:solidFill>
              </a:rPr>
              <a:t>Layout e.g. letters</a:t>
            </a:r>
          </a:p>
          <a:p>
            <a:endParaRPr lang="en-GB" b="1" dirty="0" smtClean="0">
              <a:solidFill>
                <a:srgbClr val="7030A0"/>
              </a:solidFill>
            </a:endParaRPr>
          </a:p>
          <a:p>
            <a:r>
              <a:rPr lang="en-GB" b="1" dirty="0" smtClean="0">
                <a:solidFill>
                  <a:srgbClr val="7030A0"/>
                </a:solidFill>
              </a:rPr>
              <a:t>Fiction</a:t>
            </a:r>
          </a:p>
          <a:p>
            <a:r>
              <a:rPr lang="en-GB" dirty="0" smtClean="0">
                <a:solidFill>
                  <a:srgbClr val="FF0000"/>
                </a:solidFill>
              </a:rPr>
              <a:t>Capitalisation</a:t>
            </a:r>
          </a:p>
          <a:p>
            <a:r>
              <a:rPr lang="en-GB" dirty="0" smtClean="0">
                <a:solidFill>
                  <a:srgbClr val="FF0000"/>
                </a:solidFill>
              </a:rPr>
              <a:t>Italics</a:t>
            </a:r>
          </a:p>
          <a:p>
            <a:r>
              <a:rPr lang="en-GB" dirty="0" smtClean="0">
                <a:solidFill>
                  <a:srgbClr val="FF0000"/>
                </a:solidFill>
              </a:rPr>
              <a:t>Images</a:t>
            </a:r>
          </a:p>
          <a:p>
            <a:endParaRPr lang="en-GB" dirty="0">
              <a:solidFill>
                <a:srgbClr val="FF0000"/>
              </a:solidFill>
            </a:endParaRPr>
          </a:p>
          <a:p>
            <a:r>
              <a:rPr lang="en-GB" b="1" dirty="0">
                <a:solidFill>
                  <a:srgbClr val="7030A0"/>
                </a:solidFill>
              </a:rPr>
              <a:t>Poetry</a:t>
            </a:r>
          </a:p>
          <a:p>
            <a:r>
              <a:rPr lang="en-GB" dirty="0" smtClean="0">
                <a:solidFill>
                  <a:srgbClr val="FF0000"/>
                </a:solidFill>
              </a:rPr>
              <a:t>Shape poems</a:t>
            </a:r>
          </a:p>
        </p:txBody>
      </p:sp>
    </p:spTree>
    <p:extLst>
      <p:ext uri="{BB962C8B-B14F-4D97-AF65-F5344CB8AC3E}">
        <p14:creationId xmlns:p14="http://schemas.microsoft.com/office/powerpoint/2010/main" val="33842953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332656"/>
            <a:ext cx="8784976" cy="4524315"/>
          </a:xfrm>
          <a:prstGeom prst="rect">
            <a:avLst/>
          </a:prstGeom>
          <a:noFill/>
        </p:spPr>
        <p:txBody>
          <a:bodyPr wrap="square" rtlCol="0">
            <a:spAutoFit/>
          </a:bodyPr>
          <a:lstStyle/>
          <a:p>
            <a:r>
              <a:rPr lang="en-GB" sz="2800" b="1" dirty="0" smtClean="0">
                <a:solidFill>
                  <a:srgbClr val="0070C0"/>
                </a:solidFill>
              </a:rPr>
              <a:t>What might a lesson objective be?</a:t>
            </a:r>
          </a:p>
          <a:p>
            <a:r>
              <a:rPr lang="en-GB" sz="2000" dirty="0" smtClean="0"/>
              <a:t>Can I identify the key </a:t>
            </a:r>
            <a:r>
              <a:rPr lang="en-GB" sz="2000" dirty="0"/>
              <a:t>language features of </a:t>
            </a:r>
            <a:r>
              <a:rPr lang="en-GB" sz="2000" dirty="0" smtClean="0"/>
              <a:t>humorous poetry?</a:t>
            </a:r>
          </a:p>
          <a:p>
            <a:endParaRPr lang="en-GB" sz="2000" dirty="0" smtClean="0"/>
          </a:p>
          <a:p>
            <a:r>
              <a:rPr lang="en-GB" sz="2000" dirty="0" smtClean="0"/>
              <a:t>Can I explain how the language features of  poetry impact the reader?</a:t>
            </a:r>
          </a:p>
          <a:p>
            <a:endParaRPr lang="en-GB" sz="2000" dirty="0"/>
          </a:p>
          <a:p>
            <a:r>
              <a:rPr lang="en-GB" sz="2000" dirty="0" smtClean="0"/>
              <a:t>Can I identify why  </a:t>
            </a:r>
            <a:r>
              <a:rPr lang="en-GB" sz="2000" dirty="0"/>
              <a:t>‘language’ choices </a:t>
            </a:r>
            <a:r>
              <a:rPr lang="en-GB" sz="2000" dirty="0" smtClean="0"/>
              <a:t>are different </a:t>
            </a:r>
            <a:r>
              <a:rPr lang="en-GB" sz="2000" dirty="0"/>
              <a:t>in fiction compared to non fiction</a:t>
            </a:r>
            <a:r>
              <a:rPr lang="en-GB" sz="2000" dirty="0" smtClean="0"/>
              <a:t>? </a:t>
            </a:r>
          </a:p>
          <a:p>
            <a:endParaRPr lang="en-GB" sz="2000" dirty="0" smtClean="0"/>
          </a:p>
          <a:p>
            <a:r>
              <a:rPr lang="en-GB" sz="2000" dirty="0" smtClean="0"/>
              <a:t>Can I identify how the language features of an explanation text guide the reader?</a:t>
            </a:r>
            <a:endParaRPr lang="en-GB" sz="2000" dirty="0"/>
          </a:p>
          <a:p>
            <a:endParaRPr lang="en-GB" sz="2000" dirty="0"/>
          </a:p>
          <a:p>
            <a:r>
              <a:rPr lang="en-GB" sz="2000" dirty="0" smtClean="0"/>
              <a:t>Can I identify and explain how presentation in non-fiction books contributes to meaning?</a:t>
            </a:r>
          </a:p>
          <a:p>
            <a:endParaRPr lang="en-GB" sz="2000" dirty="0"/>
          </a:p>
        </p:txBody>
      </p:sp>
      <p:sp>
        <p:nvSpPr>
          <p:cNvPr id="4" name="Cloud Callout 3"/>
          <p:cNvSpPr/>
          <p:nvPr/>
        </p:nvSpPr>
        <p:spPr>
          <a:xfrm>
            <a:off x="146760" y="4797152"/>
            <a:ext cx="8457688" cy="2016224"/>
          </a:xfrm>
          <a:prstGeom prst="cloudCallout">
            <a:avLst>
              <a:gd name="adj1" fmla="val -27810"/>
              <a:gd name="adj2" fmla="val -95361"/>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Can staff create a sequence of LOs that make a reading learning journey?</a:t>
            </a:r>
            <a:endParaRPr lang="en-GB" sz="3200" dirty="0"/>
          </a:p>
        </p:txBody>
      </p:sp>
      <p:sp>
        <p:nvSpPr>
          <p:cNvPr id="5" name="Cloud Callout 4"/>
          <p:cNvSpPr/>
          <p:nvPr/>
        </p:nvSpPr>
        <p:spPr>
          <a:xfrm>
            <a:off x="3203848" y="2440925"/>
            <a:ext cx="5760640" cy="2996166"/>
          </a:xfrm>
          <a:prstGeom prst="cloudCallout">
            <a:avLst>
              <a:gd name="adj1" fmla="val -70919"/>
              <a:gd name="adj2" fmla="val -93615"/>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What task design would enable these learning objectives to be achieved?</a:t>
            </a:r>
            <a:endParaRPr lang="en-GB" sz="3200" dirty="0"/>
          </a:p>
        </p:txBody>
      </p:sp>
    </p:spTree>
    <p:extLst>
      <p:ext uri="{BB962C8B-B14F-4D97-AF65-F5344CB8AC3E}">
        <p14:creationId xmlns:p14="http://schemas.microsoft.com/office/powerpoint/2010/main" val="287219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Callout 13"/>
          <p:cNvSpPr/>
          <p:nvPr/>
        </p:nvSpPr>
        <p:spPr>
          <a:xfrm>
            <a:off x="-134179" y="1988840"/>
            <a:ext cx="3271800" cy="2484276"/>
          </a:xfrm>
          <a:prstGeom prst="cloudCallout">
            <a:avLst>
              <a:gd name="adj1" fmla="val 60756"/>
              <a:gd name="adj2" fmla="val 1092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‘non </a:t>
            </a:r>
            <a:r>
              <a:rPr lang="en-GB" dirty="0" err="1" smtClean="0"/>
              <a:t>negotiables</a:t>
            </a:r>
            <a:r>
              <a:rPr lang="en-GB" dirty="0" smtClean="0"/>
              <a:t>’ in place and part of classroom ethos to use them?</a:t>
            </a:r>
          </a:p>
        </p:txBody>
      </p:sp>
      <p:sp>
        <p:nvSpPr>
          <p:cNvPr id="12" name="Cloud Callout 11"/>
          <p:cNvSpPr/>
          <p:nvPr/>
        </p:nvSpPr>
        <p:spPr>
          <a:xfrm>
            <a:off x="-13793" y="4303240"/>
            <a:ext cx="4248472" cy="2592288"/>
          </a:xfrm>
          <a:prstGeom prst="cloudCallout">
            <a:avLst>
              <a:gd name="adj1" fmla="val 54193"/>
              <a:gd name="adj2" fmla="val -58839"/>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How often do teachers writing conference with children?</a:t>
            </a:r>
          </a:p>
          <a:p>
            <a:pPr algn="ctr"/>
            <a:r>
              <a:rPr lang="en-GB" dirty="0" smtClean="0"/>
              <a:t>When and how is effective oral and written feedback given?</a:t>
            </a:r>
            <a:endParaRPr lang="en-GB" dirty="0"/>
          </a:p>
        </p:txBody>
      </p:sp>
      <p:sp>
        <p:nvSpPr>
          <p:cNvPr id="7" name="Cloud Callout 6"/>
          <p:cNvSpPr/>
          <p:nvPr/>
        </p:nvSpPr>
        <p:spPr>
          <a:xfrm>
            <a:off x="4443502" y="23732"/>
            <a:ext cx="4248472" cy="2095141"/>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CPD – are teachers shying away from teaching areas due to lack of subject knowledge?</a:t>
            </a:r>
          </a:p>
        </p:txBody>
      </p:sp>
      <p:sp>
        <p:nvSpPr>
          <p:cNvPr id="10" name="Cloud Callout 9"/>
          <p:cNvSpPr/>
          <p:nvPr/>
        </p:nvSpPr>
        <p:spPr>
          <a:xfrm>
            <a:off x="4212570" y="4334072"/>
            <a:ext cx="4535996" cy="2593303"/>
          </a:xfrm>
          <a:prstGeom prst="cloudCallout">
            <a:avLst>
              <a:gd name="adj1" fmla="val -36889"/>
              <a:gd name="adj2" fmla="val -63290"/>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 learning journeys demonstrate enough time on oral rehearsal, word and sentence level tasks i.e. building blocks for success?</a:t>
            </a:r>
            <a:endParaRPr lang="en-GB" dirty="0"/>
          </a:p>
        </p:txBody>
      </p:sp>
      <p:sp>
        <p:nvSpPr>
          <p:cNvPr id="11" name="Cloud Callout 10"/>
          <p:cNvSpPr/>
          <p:nvPr/>
        </p:nvSpPr>
        <p:spPr>
          <a:xfrm>
            <a:off x="6492281" y="1792188"/>
            <a:ext cx="2835899" cy="2680928"/>
          </a:xfrm>
          <a:prstGeom prst="cloudCallout">
            <a:avLst>
              <a:gd name="adj1" fmla="val -90087"/>
              <a:gd name="adj2" fmla="val 638"/>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adults spending enough time modelling in</a:t>
            </a:r>
          </a:p>
          <a:p>
            <a:pPr algn="ctr"/>
            <a:r>
              <a:rPr lang="en-GB" dirty="0"/>
              <a:t>s</a:t>
            </a:r>
            <a:r>
              <a:rPr lang="en-GB" dirty="0" smtClean="0"/>
              <a:t>hared and guided sessions?</a:t>
            </a:r>
            <a:endParaRPr lang="en-GB" dirty="0"/>
          </a:p>
        </p:txBody>
      </p:sp>
      <p:sp>
        <p:nvSpPr>
          <p:cNvPr id="13" name="Cloud Callout 12"/>
          <p:cNvSpPr/>
          <p:nvPr/>
        </p:nvSpPr>
        <p:spPr>
          <a:xfrm>
            <a:off x="647564" y="0"/>
            <a:ext cx="3888432" cy="2142606"/>
          </a:xfrm>
          <a:prstGeom prst="cloudCallout">
            <a:avLst>
              <a:gd name="adj1" fmla="val 45585"/>
              <a:gd name="adj2" fmla="val 6780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techniques such as the slow writing process or paired writing used effectively?</a:t>
            </a:r>
            <a:endParaRPr lang="en-GB" dirty="0"/>
          </a:p>
        </p:txBody>
      </p:sp>
      <p:sp>
        <p:nvSpPr>
          <p:cNvPr id="4" name="TextBox 3"/>
          <p:cNvSpPr txBox="1"/>
          <p:nvPr/>
        </p:nvSpPr>
        <p:spPr>
          <a:xfrm>
            <a:off x="2555776" y="2636912"/>
            <a:ext cx="3960440" cy="1384995"/>
          </a:xfrm>
          <a:prstGeom prst="rect">
            <a:avLst/>
          </a:prstGeom>
          <a:solidFill>
            <a:srgbClr val="FFC000"/>
          </a:solidFill>
        </p:spPr>
        <p:txBody>
          <a:bodyPr wrap="square" rtlCol="0">
            <a:spAutoFit/>
          </a:bodyPr>
          <a:lstStyle/>
          <a:p>
            <a:pPr algn="ctr"/>
            <a:r>
              <a:rPr lang="en-GB" sz="2800" b="1" dirty="0" smtClean="0"/>
              <a:t>‘Close to’ </a:t>
            </a:r>
            <a:r>
              <a:rPr lang="en-GB" sz="2800" b="1" dirty="0" smtClean="0">
                <a:sym typeface="Wingdings"/>
              </a:rPr>
              <a:t> ARE</a:t>
            </a:r>
            <a:endParaRPr lang="en-GB" sz="2800" b="1" dirty="0" smtClean="0"/>
          </a:p>
          <a:p>
            <a:pPr algn="ctr"/>
            <a:r>
              <a:rPr lang="en-GB" sz="2800" b="1" dirty="0" smtClean="0"/>
              <a:t>WRITING</a:t>
            </a:r>
          </a:p>
          <a:p>
            <a:pPr algn="ctr"/>
            <a:r>
              <a:rPr lang="en-GB" sz="2800" b="1" dirty="0" smtClean="0"/>
              <a:t>SLT questions to ask</a:t>
            </a:r>
            <a:endParaRPr lang="en-GB" sz="2800" b="1" dirty="0"/>
          </a:p>
        </p:txBody>
      </p:sp>
    </p:spTree>
    <p:extLst>
      <p:ext uri="{BB962C8B-B14F-4D97-AF65-F5344CB8AC3E}">
        <p14:creationId xmlns:p14="http://schemas.microsoft.com/office/powerpoint/2010/main" val="309757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7" grpId="0" animBg="1"/>
      <p:bldP spid="10" grpId="0" animBg="1"/>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3943" r="9394" b="12003"/>
          <a:stretch/>
        </p:blipFill>
        <p:spPr>
          <a:xfrm rot="5400000">
            <a:off x="-939751" y="1325334"/>
            <a:ext cx="6723937" cy="43413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1116" r="43249" b="13776"/>
          <a:stretch/>
        </p:blipFill>
        <p:spPr>
          <a:xfrm rot="5400000">
            <a:off x="4776116" y="573603"/>
            <a:ext cx="4207987" cy="44722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508969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026" name="Picture 2" descr="F:\TempFolder\FB_IMG_14805095045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1196752"/>
            <a:ext cx="9144000" cy="50863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3500" y="297161"/>
            <a:ext cx="7056784" cy="461665"/>
          </a:xfrm>
          <a:prstGeom prst="rect">
            <a:avLst/>
          </a:prstGeom>
          <a:noFill/>
        </p:spPr>
        <p:txBody>
          <a:bodyPr wrap="square" rtlCol="0">
            <a:spAutoFit/>
          </a:bodyPr>
          <a:lstStyle/>
          <a:p>
            <a:r>
              <a:rPr lang="en-GB" sz="2400" b="1" dirty="0" smtClean="0">
                <a:solidFill>
                  <a:srgbClr val="0070C0"/>
                </a:solidFill>
              </a:rPr>
              <a:t>An example of the ‘Slow writing process’</a:t>
            </a:r>
            <a:endParaRPr lang="en-GB" sz="2400" b="1" dirty="0">
              <a:solidFill>
                <a:srgbClr val="0070C0"/>
              </a:solidFill>
            </a:endParaRPr>
          </a:p>
        </p:txBody>
      </p:sp>
    </p:spTree>
    <p:extLst>
      <p:ext uri="{BB962C8B-B14F-4D97-AF65-F5344CB8AC3E}">
        <p14:creationId xmlns:p14="http://schemas.microsoft.com/office/powerpoint/2010/main" val="156908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p:spPr>
        <p:txBody>
          <a:bodyPr/>
          <a:lstStyle/>
          <a:p>
            <a:r>
              <a:rPr lang="en-GB" b="1" dirty="0" smtClean="0">
                <a:solidFill>
                  <a:srgbClr val="0070C0"/>
                </a:solidFill>
              </a:rPr>
              <a:t>Revisit your action plan</a:t>
            </a:r>
            <a:endParaRPr lang="en-GB" b="1" dirty="0">
              <a:solidFill>
                <a:srgbClr val="0070C0"/>
              </a:solidFill>
            </a:endParaRPr>
          </a:p>
        </p:txBody>
      </p:sp>
      <p:sp>
        <p:nvSpPr>
          <p:cNvPr id="7" name="Content Placeholder 6"/>
          <p:cNvSpPr>
            <a:spLocks noGrp="1"/>
          </p:cNvSpPr>
          <p:nvPr>
            <p:ph idx="1"/>
          </p:nvPr>
        </p:nvSpPr>
        <p:spPr/>
        <p:txBody>
          <a:bodyPr>
            <a:normAutofit lnSpcReduction="10000"/>
          </a:bodyPr>
          <a:lstStyle/>
          <a:p>
            <a:r>
              <a:rPr lang="en-GB" dirty="0" smtClean="0"/>
              <a:t>What are you pleased to see in the books that reflects your analysis from 2016?</a:t>
            </a:r>
            <a:br>
              <a:rPr lang="en-GB" dirty="0" smtClean="0"/>
            </a:br>
            <a:endParaRPr lang="en-GB" dirty="0" smtClean="0"/>
          </a:p>
          <a:p>
            <a:r>
              <a:rPr lang="en-GB" dirty="0" smtClean="0"/>
              <a:t>What do you feel is not yet securely in place?</a:t>
            </a:r>
          </a:p>
          <a:p>
            <a:endParaRPr lang="en-GB" dirty="0"/>
          </a:p>
          <a:p>
            <a:r>
              <a:rPr lang="en-GB" dirty="0" smtClean="0"/>
              <a:t>What actions might you take to respond to your current analysis? (new or re-</a:t>
            </a:r>
            <a:r>
              <a:rPr lang="en-GB" dirty="0" err="1" smtClean="0"/>
              <a:t>inforced</a:t>
            </a:r>
            <a:r>
              <a:rPr lang="en-GB" dirty="0" smtClean="0"/>
              <a:t>)</a:t>
            </a:r>
          </a:p>
          <a:p>
            <a:endParaRPr lang="en-GB" dirty="0"/>
          </a:p>
          <a:p>
            <a:r>
              <a:rPr lang="en-GB" dirty="0" smtClean="0"/>
              <a:t>How will you monitor the impact of these actions</a:t>
            </a:r>
          </a:p>
        </p:txBody>
      </p:sp>
    </p:spTree>
    <p:extLst>
      <p:ext uri="{BB962C8B-B14F-4D97-AF65-F5344CB8AC3E}">
        <p14:creationId xmlns:p14="http://schemas.microsoft.com/office/powerpoint/2010/main" val="265429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5220072" y="188640"/>
            <a:ext cx="3923928" cy="1944216"/>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teachers linking work across domains, at the right pitch, as a context for the concept that’s in focus?</a:t>
            </a:r>
            <a:endParaRPr lang="en-GB" dirty="0"/>
          </a:p>
        </p:txBody>
      </p:sp>
      <p:sp>
        <p:nvSpPr>
          <p:cNvPr id="8" name="Cloud Callout 7"/>
          <p:cNvSpPr/>
          <p:nvPr/>
        </p:nvSpPr>
        <p:spPr>
          <a:xfrm>
            <a:off x="6300192" y="4797152"/>
            <a:ext cx="2854176" cy="1728192"/>
          </a:xfrm>
          <a:prstGeom prst="cloudCallout">
            <a:avLst>
              <a:gd name="adj1" fmla="val -69602"/>
              <a:gd name="adj2" fmla="val -9177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…and use </a:t>
            </a:r>
            <a:r>
              <a:rPr lang="en-GB" dirty="0"/>
              <a:t>pictorial representations alongside apparatus </a:t>
            </a:r>
          </a:p>
        </p:txBody>
      </p:sp>
      <p:sp>
        <p:nvSpPr>
          <p:cNvPr id="9" name="Cloud Callout 8"/>
          <p:cNvSpPr/>
          <p:nvPr/>
        </p:nvSpPr>
        <p:spPr>
          <a:xfrm>
            <a:off x="33040" y="-337728"/>
            <a:ext cx="5508104" cy="2996952"/>
          </a:xfrm>
          <a:prstGeom prst="cloudCallout">
            <a:avLst>
              <a:gd name="adj1" fmla="val 67201"/>
              <a:gd name="adj2" fmla="val 39539"/>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Is there a relentless focus on the core concepts e.g. number, place value, calculation?</a:t>
            </a:r>
            <a:endParaRPr lang="en-GB" dirty="0"/>
          </a:p>
        </p:txBody>
      </p:sp>
      <p:sp>
        <p:nvSpPr>
          <p:cNvPr id="10" name="Cloud Callout 9"/>
          <p:cNvSpPr/>
          <p:nvPr/>
        </p:nvSpPr>
        <p:spPr>
          <a:xfrm>
            <a:off x="2915816" y="4653136"/>
            <a:ext cx="3888178" cy="2232248"/>
          </a:xfrm>
          <a:prstGeom prst="cloudCallout">
            <a:avLst>
              <a:gd name="adj1" fmla="val 34324"/>
              <a:gd name="adj2" fmla="val -73255"/>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 teachers ensure that concrete apparatus and pictorial representations used all the time?</a:t>
            </a:r>
            <a:endParaRPr lang="en-GB" dirty="0"/>
          </a:p>
        </p:txBody>
      </p:sp>
      <p:sp>
        <p:nvSpPr>
          <p:cNvPr id="11" name="Cloud Callout 10"/>
          <p:cNvSpPr/>
          <p:nvPr/>
        </p:nvSpPr>
        <p:spPr>
          <a:xfrm>
            <a:off x="6156176" y="1988840"/>
            <a:ext cx="3312368" cy="2664296"/>
          </a:xfrm>
          <a:prstGeom prst="cloudCallout">
            <a:avLst>
              <a:gd name="adj1" fmla="val -67412"/>
              <a:gd name="adj2" fmla="val 32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Is there an ongoing focus on the core concepts “outside” normal lessons when the focus is different e.g. geometry</a:t>
            </a:r>
            <a:endParaRPr lang="en-GB" dirty="0"/>
          </a:p>
        </p:txBody>
      </p:sp>
      <p:sp>
        <p:nvSpPr>
          <p:cNvPr id="12" name="Cloud Callout 11"/>
          <p:cNvSpPr/>
          <p:nvPr/>
        </p:nvSpPr>
        <p:spPr>
          <a:xfrm>
            <a:off x="-180528" y="4005064"/>
            <a:ext cx="3744416" cy="1895000"/>
          </a:xfrm>
          <a:prstGeom prst="cloudCallout">
            <a:avLst>
              <a:gd name="adj1" fmla="val 35243"/>
              <a:gd name="adj2" fmla="val -6382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Encourage </a:t>
            </a:r>
            <a:r>
              <a:rPr lang="en-GB" dirty="0" smtClean="0"/>
              <a:t>children </a:t>
            </a:r>
            <a:r>
              <a:rPr lang="en-GB" dirty="0"/>
              <a:t>to describe / talk about what they are </a:t>
            </a:r>
            <a:r>
              <a:rPr lang="en-GB" dirty="0" smtClean="0"/>
              <a:t>doing as evidence of their understanding? </a:t>
            </a:r>
            <a:endParaRPr lang="en-GB" dirty="0"/>
          </a:p>
        </p:txBody>
      </p:sp>
      <p:sp>
        <p:nvSpPr>
          <p:cNvPr id="13" name="Cloud Callout 12"/>
          <p:cNvSpPr/>
          <p:nvPr/>
        </p:nvSpPr>
        <p:spPr>
          <a:xfrm>
            <a:off x="-189739" y="1783147"/>
            <a:ext cx="3744416" cy="1944216"/>
          </a:xfrm>
          <a:prstGeom prst="cloudCallout">
            <a:avLst>
              <a:gd name="adj1" fmla="val 51976"/>
              <a:gd name="adj2" fmla="val 3255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 they have appropriate recording strategies, fluency, reasoning and [problem solving?</a:t>
            </a:r>
            <a:endParaRPr lang="en-GB" dirty="0"/>
          </a:p>
        </p:txBody>
      </p:sp>
      <p:sp>
        <p:nvSpPr>
          <p:cNvPr id="4" name="TextBox 3"/>
          <p:cNvSpPr txBox="1"/>
          <p:nvPr/>
        </p:nvSpPr>
        <p:spPr>
          <a:xfrm>
            <a:off x="2555776" y="2843934"/>
            <a:ext cx="4104456" cy="1384995"/>
          </a:xfrm>
          <a:prstGeom prst="rect">
            <a:avLst/>
          </a:prstGeom>
          <a:solidFill>
            <a:srgbClr val="002060"/>
          </a:solidFill>
        </p:spPr>
        <p:txBody>
          <a:bodyPr wrap="square" rtlCol="0">
            <a:spAutoFit/>
          </a:bodyPr>
          <a:lstStyle/>
          <a:p>
            <a:pPr algn="ctr"/>
            <a:r>
              <a:rPr lang="en-GB" sz="2800" b="1" dirty="0" smtClean="0">
                <a:solidFill>
                  <a:schemeClr val="bg1"/>
                </a:solidFill>
                <a:sym typeface="Wingdings"/>
              </a:rPr>
              <a:t>‘Close to’ </a:t>
            </a:r>
            <a:r>
              <a:rPr lang="en-GB" sz="2800" b="1" dirty="0">
                <a:solidFill>
                  <a:schemeClr val="bg1"/>
                </a:solidFill>
                <a:sym typeface="Wingdings"/>
              </a:rPr>
              <a:t> </a:t>
            </a:r>
            <a:r>
              <a:rPr lang="en-GB" sz="2800" b="1" dirty="0" smtClean="0">
                <a:solidFill>
                  <a:schemeClr val="bg1"/>
                </a:solidFill>
                <a:sym typeface="Wingdings"/>
              </a:rPr>
              <a:t>ARE </a:t>
            </a:r>
            <a:r>
              <a:rPr lang="en-GB" sz="2800" b="1" dirty="0" smtClean="0">
                <a:solidFill>
                  <a:schemeClr val="bg1"/>
                </a:solidFill>
              </a:rPr>
              <a:t>Maths towards Y2</a:t>
            </a:r>
          </a:p>
          <a:p>
            <a:pPr algn="ctr"/>
            <a:r>
              <a:rPr lang="en-GB" sz="2800" b="1" dirty="0" smtClean="0">
                <a:solidFill>
                  <a:schemeClr val="bg1"/>
                </a:solidFill>
              </a:rPr>
              <a:t>SLT questions to ask</a:t>
            </a:r>
            <a:endParaRPr lang="en-GB" sz="2800" b="1" dirty="0">
              <a:solidFill>
                <a:schemeClr val="bg1"/>
              </a:solidFill>
            </a:endParaRPr>
          </a:p>
        </p:txBody>
      </p:sp>
    </p:spTree>
    <p:extLst>
      <p:ext uri="{BB962C8B-B14F-4D97-AF65-F5344CB8AC3E}">
        <p14:creationId xmlns:p14="http://schemas.microsoft.com/office/powerpoint/2010/main" val="32748512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7344816" cy="1143000"/>
          </a:xfrm>
          <a:noFill/>
        </p:spPr>
        <p:txBody>
          <a:bodyPr/>
          <a:lstStyle/>
          <a:p>
            <a:pPr algn="l"/>
            <a:r>
              <a:rPr lang="en-GB" b="1" dirty="0">
                <a:solidFill>
                  <a:srgbClr val="0070C0"/>
                </a:solidFill>
              </a:rPr>
              <a:t>Y2: Key concepts:</a:t>
            </a:r>
            <a:br>
              <a:rPr lang="en-GB" b="1" dirty="0">
                <a:solidFill>
                  <a:srgbClr val="0070C0"/>
                </a:solidFill>
              </a:rPr>
            </a:br>
            <a:r>
              <a:rPr lang="en-GB" sz="2800" b="1" dirty="0" smtClean="0">
                <a:solidFill>
                  <a:srgbClr val="FF0000"/>
                </a:solidFill>
              </a:rPr>
              <a:t>(Are they on track to the expected KS1 standard)</a:t>
            </a:r>
            <a:endParaRPr lang="en-GB" sz="28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GB" dirty="0" smtClean="0"/>
              <a:t>Place value</a:t>
            </a:r>
          </a:p>
          <a:p>
            <a:r>
              <a:rPr lang="en-GB" dirty="0" smtClean="0"/>
              <a:t>Unitizing – (they have moved on from  counting only in ones)</a:t>
            </a:r>
          </a:p>
          <a:p>
            <a:r>
              <a:rPr lang="en-GB" dirty="0" smtClean="0"/>
              <a:t>Correctness in writing the numbers in numerals.</a:t>
            </a:r>
          </a:p>
          <a:p>
            <a:r>
              <a:rPr lang="en-GB" dirty="0" smtClean="0"/>
              <a:t>Recall and use of number bonds for calculation (including understanding how addition and subtraction relate to each other)</a:t>
            </a:r>
          </a:p>
          <a:p>
            <a:r>
              <a:rPr lang="en-GB" dirty="0" smtClean="0"/>
              <a:t>Using understanding of place value for addition and subtraction (adding tens, then ones – no re-grouping)</a:t>
            </a:r>
          </a:p>
          <a:p>
            <a:r>
              <a:rPr lang="en-GB" dirty="0" smtClean="0"/>
              <a:t>Secure  knowledge and understanding of doubles and halves to 20. </a:t>
            </a:r>
            <a:endParaRPr lang="en-GB" dirty="0"/>
          </a:p>
        </p:txBody>
      </p:sp>
    </p:spTree>
    <p:extLst>
      <p:ext uri="{BB962C8B-B14F-4D97-AF65-F5344CB8AC3E}">
        <p14:creationId xmlns:p14="http://schemas.microsoft.com/office/powerpoint/2010/main" val="23831056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372549" y="2396885"/>
            <a:ext cx="4992554" cy="3744416"/>
          </a:xfr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28979"/>
          <a:stretch/>
        </p:blipFill>
        <p:spPr>
          <a:xfrm>
            <a:off x="3995936" y="3365"/>
            <a:ext cx="4877816" cy="6868144"/>
          </a:xfrm>
          <a:prstGeom prst="rect">
            <a:avLst/>
          </a:prstGeom>
        </p:spPr>
      </p:pic>
      <p:sp>
        <p:nvSpPr>
          <p:cNvPr id="2" name="Title 1"/>
          <p:cNvSpPr>
            <a:spLocks noGrp="1"/>
          </p:cNvSpPr>
          <p:nvPr>
            <p:ph type="title"/>
          </p:nvPr>
        </p:nvSpPr>
        <p:spPr>
          <a:xfrm>
            <a:off x="36885" y="116632"/>
            <a:ext cx="4032448" cy="1872208"/>
          </a:xfrm>
          <a:solidFill>
            <a:srgbClr val="FFFF00"/>
          </a:solidFill>
        </p:spPr>
        <p:txBody>
          <a:bodyPr/>
          <a:lstStyle/>
          <a:p>
            <a:pPr algn="l"/>
            <a:r>
              <a:rPr lang="en-GB" sz="2000" dirty="0"/>
              <a:t>D</a:t>
            </a:r>
            <a:r>
              <a:rPr lang="en-GB" sz="2000" dirty="0" smtClean="0"/>
              <a:t>ialogue </a:t>
            </a:r>
            <a:r>
              <a:rPr lang="en-GB" sz="2000" dirty="0"/>
              <a:t>/ conversation / teacher intervention gives valuable insight into the child’s understanding and strategies used</a:t>
            </a:r>
          </a:p>
        </p:txBody>
      </p:sp>
    </p:spTree>
    <p:extLst>
      <p:ext uri="{BB962C8B-B14F-4D97-AF65-F5344CB8AC3E}">
        <p14:creationId xmlns:p14="http://schemas.microsoft.com/office/powerpoint/2010/main" val="318293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Reviewing</a:t>
            </a:r>
            <a:endParaRPr lang="en-GB"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9862001"/>
              </p:ext>
            </p:extLst>
          </p:nvPr>
        </p:nvGraphicFramePr>
        <p:xfrm>
          <a:off x="107504" y="1196752"/>
          <a:ext cx="878497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23528" y="3140968"/>
            <a:ext cx="1512168" cy="1477328"/>
          </a:xfrm>
          <a:prstGeom prst="rect">
            <a:avLst/>
          </a:prstGeom>
          <a:solidFill>
            <a:srgbClr val="FFFF00"/>
          </a:solidFill>
        </p:spPr>
        <p:txBody>
          <a:bodyPr wrap="square" rtlCol="0">
            <a:spAutoFit/>
          </a:bodyPr>
          <a:lstStyle/>
          <a:p>
            <a:r>
              <a:rPr lang="en-GB" dirty="0" smtClean="0"/>
              <a:t>Suggest</a:t>
            </a:r>
          </a:p>
          <a:p>
            <a:r>
              <a:rPr lang="en-GB" dirty="0" smtClean="0"/>
              <a:t>Year 1 and/or</a:t>
            </a:r>
          </a:p>
          <a:p>
            <a:r>
              <a:rPr lang="en-GB" dirty="0" smtClean="0"/>
              <a:t>Year 5</a:t>
            </a:r>
          </a:p>
          <a:p>
            <a:r>
              <a:rPr lang="en-GB" dirty="0" smtClean="0"/>
              <a:t>English</a:t>
            </a:r>
            <a:endParaRPr lang="en-GB" dirty="0"/>
          </a:p>
        </p:txBody>
      </p:sp>
      <p:sp>
        <p:nvSpPr>
          <p:cNvPr id="6" name="TextBox 5"/>
          <p:cNvSpPr txBox="1"/>
          <p:nvPr/>
        </p:nvSpPr>
        <p:spPr>
          <a:xfrm>
            <a:off x="7164288" y="3140968"/>
            <a:ext cx="1512168" cy="1477328"/>
          </a:xfrm>
          <a:prstGeom prst="rect">
            <a:avLst/>
          </a:prstGeom>
          <a:solidFill>
            <a:srgbClr val="FFFF00"/>
          </a:solidFill>
        </p:spPr>
        <p:txBody>
          <a:bodyPr wrap="square" rtlCol="0">
            <a:spAutoFit/>
          </a:bodyPr>
          <a:lstStyle/>
          <a:p>
            <a:r>
              <a:rPr lang="en-GB" dirty="0" smtClean="0"/>
              <a:t>Suggest</a:t>
            </a:r>
          </a:p>
          <a:p>
            <a:r>
              <a:rPr lang="en-GB" dirty="0" smtClean="0"/>
              <a:t>Year 2 and/or</a:t>
            </a:r>
          </a:p>
          <a:p>
            <a:r>
              <a:rPr lang="en-GB" dirty="0" smtClean="0"/>
              <a:t>Year 6</a:t>
            </a:r>
          </a:p>
          <a:p>
            <a:r>
              <a:rPr lang="en-GB" dirty="0" smtClean="0"/>
              <a:t>Mathematics</a:t>
            </a:r>
            <a:endParaRPr lang="en-GB" dirty="0"/>
          </a:p>
        </p:txBody>
      </p:sp>
    </p:spTree>
    <p:extLst>
      <p:ext uri="{BB962C8B-B14F-4D97-AF65-F5344CB8AC3E}">
        <p14:creationId xmlns:p14="http://schemas.microsoft.com/office/powerpoint/2010/main" val="7449763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Developing reasoning from Milestone 2 to Y2 /Y6 SATs</a:t>
            </a:r>
          </a:p>
        </p:txBody>
      </p:sp>
      <p:sp>
        <p:nvSpPr>
          <p:cNvPr id="3" name="Content Placeholder 2"/>
          <p:cNvSpPr>
            <a:spLocks noGrp="1"/>
          </p:cNvSpPr>
          <p:nvPr>
            <p:ph idx="1"/>
          </p:nvPr>
        </p:nvSpPr>
        <p:spPr/>
        <p:txBody>
          <a:bodyPr>
            <a:normAutofit fontScale="92500" lnSpcReduction="10000"/>
          </a:bodyPr>
          <a:lstStyle/>
          <a:p>
            <a:r>
              <a:rPr lang="en-GB" dirty="0" smtClean="0"/>
              <a:t>Use pitched problem solving resources and sort the published examples into ‘easier’ through to ‘harder’.</a:t>
            </a:r>
          </a:p>
          <a:p>
            <a:r>
              <a:rPr lang="en-GB" dirty="0" smtClean="0"/>
              <a:t>Give pupils quality time to work on the ‘easier’ examples to ensure they can explain their solutions and have practise at similar problems (variation).</a:t>
            </a:r>
          </a:p>
          <a:p>
            <a:r>
              <a:rPr lang="en-GB" dirty="0" smtClean="0"/>
              <a:t>Plan to work on the ‘harder’ examples after Milestone 2</a:t>
            </a:r>
          </a:p>
          <a:p>
            <a:r>
              <a:rPr lang="en-GB" dirty="0" smtClean="0"/>
              <a:t>Use the NCETM Mastery booklet after Milestone 2 </a:t>
            </a:r>
            <a:r>
              <a:rPr lang="en-GB" dirty="0" err="1" smtClean="0"/>
              <a:t>eg</a:t>
            </a:r>
            <a:r>
              <a:rPr lang="en-GB" dirty="0" smtClean="0"/>
              <a:t> Y1/ Y5 booklets (any task for Year 2/ 6 now) and Y2/Y6 booklets the first column ‘Mastery’ for pupils working ‘securely on track’.</a:t>
            </a:r>
            <a:endParaRPr lang="en-GB" dirty="0"/>
          </a:p>
        </p:txBody>
      </p:sp>
    </p:spTree>
    <p:extLst>
      <p:ext uri="{BB962C8B-B14F-4D97-AF65-F5344CB8AC3E}">
        <p14:creationId xmlns:p14="http://schemas.microsoft.com/office/powerpoint/2010/main" val="2191731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79095" cy="1143000"/>
          </a:xfrm>
        </p:spPr>
        <p:txBody>
          <a:bodyPr/>
          <a:lstStyle/>
          <a:p>
            <a:pPr algn="l"/>
            <a:r>
              <a:rPr lang="en-GB" b="1" dirty="0">
                <a:solidFill>
                  <a:srgbClr val="0070C0"/>
                </a:solidFill>
              </a:rPr>
              <a:t>A two step problem?</a:t>
            </a:r>
            <a:br>
              <a:rPr lang="en-GB" b="1" dirty="0">
                <a:solidFill>
                  <a:srgbClr val="0070C0"/>
                </a:solidFill>
              </a:rPr>
            </a:br>
            <a:r>
              <a:rPr lang="en-GB" b="1" dirty="0">
                <a:solidFill>
                  <a:srgbClr val="0070C0"/>
                </a:solidFill>
              </a:rPr>
              <a:t>Or two one-step problems?</a:t>
            </a:r>
          </a:p>
        </p:txBody>
      </p:sp>
      <p:sp>
        <p:nvSpPr>
          <p:cNvPr id="3" name="Content Placeholder 2"/>
          <p:cNvSpPr>
            <a:spLocks noGrp="1"/>
          </p:cNvSpPr>
          <p:nvPr>
            <p:ph idx="1"/>
          </p:nvPr>
        </p:nvSpPr>
        <p:spPr/>
        <p:txBody>
          <a:bodyPr/>
          <a:lstStyle/>
          <a:p>
            <a:r>
              <a:rPr lang="en-GB" sz="2400" dirty="0" smtClean="0"/>
              <a:t>Sarah bought an apple for 30p and a banana for 25p. How much did she spend? How much change did she get from £1?</a:t>
            </a:r>
            <a:endParaRPr lang="en-GB" dirty="0"/>
          </a:p>
          <a:p>
            <a:r>
              <a:rPr lang="en-GB" sz="2400" dirty="0" smtClean="0"/>
              <a:t>Sarah bought an apple for 30p and a banana for 25p. How much change did she get from £1?    </a:t>
            </a:r>
            <a:endParaRPr lang="en-GB" sz="2400" dirty="0"/>
          </a:p>
        </p:txBody>
      </p:sp>
      <p:pic>
        <p:nvPicPr>
          <p:cNvPr id="4" name="Picture 3" descr="MC90044190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5445224"/>
            <a:ext cx="1009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loud Callout 5"/>
          <p:cNvSpPr/>
          <p:nvPr/>
        </p:nvSpPr>
        <p:spPr>
          <a:xfrm>
            <a:off x="4427984" y="4365104"/>
            <a:ext cx="4320480" cy="1872208"/>
          </a:xfrm>
          <a:prstGeom prst="cloudCallout">
            <a:avLst>
              <a:gd name="adj1" fmla="val -74863"/>
              <a:gd name="adj2" fmla="val -34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What information have I got and how am I going to use it? </a:t>
            </a:r>
            <a:endParaRPr lang="en-GB" sz="2400" dirty="0"/>
          </a:p>
        </p:txBody>
      </p:sp>
      <p:pic>
        <p:nvPicPr>
          <p:cNvPr id="7" name="Picture 6" descr="MC90044190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5474942"/>
            <a:ext cx="1009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59532" y="3723192"/>
            <a:ext cx="4968552" cy="1200329"/>
          </a:xfrm>
          <a:prstGeom prst="rect">
            <a:avLst/>
          </a:prstGeom>
          <a:solidFill>
            <a:srgbClr val="FFFF00"/>
          </a:solidFill>
        </p:spPr>
        <p:txBody>
          <a:bodyPr wrap="square" rtlCol="0">
            <a:spAutoFit/>
          </a:bodyPr>
          <a:lstStyle/>
          <a:p>
            <a:r>
              <a:rPr lang="en-GB" b="1" dirty="0" smtClean="0">
                <a:solidFill>
                  <a:srgbClr val="FF0000"/>
                </a:solidFill>
              </a:rPr>
              <a:t>Secure one-step problems leading to milestone 2, two step problems follow on</a:t>
            </a:r>
          </a:p>
          <a:p>
            <a:r>
              <a:rPr lang="en-GB" b="1" dirty="0" smtClean="0">
                <a:solidFill>
                  <a:srgbClr val="FF0000"/>
                </a:solidFill>
              </a:rPr>
              <a:t>Pupils likely to attain ‘greater depth’ by end of KS1 need earlier challenge… </a:t>
            </a:r>
            <a:endParaRPr lang="en-GB" b="1" dirty="0">
              <a:solidFill>
                <a:srgbClr val="FF0000"/>
              </a:solidFill>
            </a:endParaRPr>
          </a:p>
        </p:txBody>
      </p:sp>
    </p:spTree>
    <p:extLst>
      <p:ext uri="{BB962C8B-B14F-4D97-AF65-F5344CB8AC3E}">
        <p14:creationId xmlns:p14="http://schemas.microsoft.com/office/powerpoint/2010/main" val="8303145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2016 KS1 Paper: Reasoning</a:t>
            </a:r>
            <a:endParaRPr lang="en-GB" b="1" dirty="0">
              <a:solidFill>
                <a:srgbClr val="0070C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234877"/>
            <a:ext cx="5524500"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51520" y="2276872"/>
            <a:ext cx="3600400" cy="2246769"/>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GB" sz="1400" b="1" dirty="0" smtClean="0">
                <a:solidFill>
                  <a:srgbClr val="0070C0"/>
                </a:solidFill>
              </a:rPr>
              <a:t>Being able to work out the number sentence needed</a:t>
            </a:r>
          </a:p>
          <a:p>
            <a:pPr marL="285750" indent="-285750">
              <a:buFont typeface="Arial" panose="020B0604020202020204" pitchFamily="34" charset="0"/>
              <a:buChar char="•"/>
            </a:pPr>
            <a:r>
              <a:rPr lang="en-GB" sz="1400" b="1" dirty="0" smtClean="0">
                <a:solidFill>
                  <a:srgbClr val="0070C0"/>
                </a:solidFill>
              </a:rPr>
              <a:t>21= 14+?</a:t>
            </a:r>
          </a:p>
          <a:p>
            <a:pPr marL="285750" indent="-285750">
              <a:buFont typeface="Arial" panose="020B0604020202020204" pitchFamily="34" charset="0"/>
              <a:buChar char="•"/>
            </a:pPr>
            <a:r>
              <a:rPr lang="en-GB" sz="1400" b="1" dirty="0" smtClean="0">
                <a:solidFill>
                  <a:srgbClr val="0070C0"/>
                </a:solidFill>
              </a:rPr>
              <a:t>14+?=21</a:t>
            </a:r>
          </a:p>
          <a:p>
            <a:pPr marL="285750" indent="-285750">
              <a:buFont typeface="Arial" panose="020B0604020202020204" pitchFamily="34" charset="0"/>
              <a:buChar char="•"/>
            </a:pPr>
            <a:r>
              <a:rPr lang="en-GB" sz="1400" b="1" dirty="0" smtClean="0">
                <a:solidFill>
                  <a:srgbClr val="0070C0"/>
                </a:solidFill>
              </a:rPr>
              <a:t>Use of a number line to ‘draw’ the calculation</a:t>
            </a:r>
          </a:p>
          <a:p>
            <a:pPr marL="285750" indent="-285750">
              <a:buFont typeface="Arial" panose="020B0604020202020204" pitchFamily="34" charset="0"/>
              <a:buChar char="•"/>
            </a:pPr>
            <a:r>
              <a:rPr lang="en-GB" sz="1400" b="1" dirty="0" smtClean="0">
                <a:solidFill>
                  <a:srgbClr val="0070C0"/>
                </a:solidFill>
              </a:rPr>
              <a:t>Use of a bar model</a:t>
            </a:r>
          </a:p>
          <a:p>
            <a:pPr marL="285750" indent="-285750">
              <a:buFont typeface="Arial" panose="020B0604020202020204" pitchFamily="34" charset="0"/>
              <a:buChar char="•"/>
            </a:pPr>
            <a:r>
              <a:rPr lang="en-GB" sz="1400" b="1" dirty="0" smtClean="0">
                <a:solidFill>
                  <a:srgbClr val="0070C0"/>
                </a:solidFill>
              </a:rPr>
              <a:t>Able to use both bar model and number line to support a number sentence- ‘multiple representation’</a:t>
            </a:r>
            <a:endParaRPr lang="en-GB" sz="1400" b="1" dirty="0">
              <a:solidFill>
                <a:srgbClr val="0070C0"/>
              </a:solidFill>
            </a:endParaRPr>
          </a:p>
        </p:txBody>
      </p:sp>
      <p:sp>
        <p:nvSpPr>
          <p:cNvPr id="5" name="TextBox 4"/>
          <p:cNvSpPr txBox="1"/>
          <p:nvPr/>
        </p:nvSpPr>
        <p:spPr>
          <a:xfrm>
            <a:off x="467544" y="5301208"/>
            <a:ext cx="3732753" cy="646331"/>
          </a:xfrm>
          <a:prstGeom prst="rect">
            <a:avLst/>
          </a:prstGeom>
          <a:noFill/>
        </p:spPr>
        <p:txBody>
          <a:bodyPr wrap="none" rtlCol="0">
            <a:spAutoFit/>
          </a:bodyPr>
          <a:lstStyle/>
          <a:p>
            <a:r>
              <a:rPr lang="en-GB" b="1" dirty="0">
                <a:solidFill>
                  <a:srgbClr val="FF0000"/>
                </a:solidFill>
              </a:rPr>
              <a:t>Discussed at Y2 standardisation</a:t>
            </a:r>
          </a:p>
          <a:p>
            <a:endParaRPr lang="en-GB" dirty="0"/>
          </a:p>
        </p:txBody>
      </p:sp>
    </p:spTree>
    <p:extLst>
      <p:ext uri="{BB962C8B-B14F-4D97-AF65-F5344CB8AC3E}">
        <p14:creationId xmlns:p14="http://schemas.microsoft.com/office/powerpoint/2010/main" val="834148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2016 KS1 Paper: Reasoning</a:t>
            </a:r>
            <a:endParaRPr lang="en-GB" b="1" dirty="0">
              <a:solidFill>
                <a:srgbClr val="0070C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84784"/>
            <a:ext cx="4564122" cy="5193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95536" y="1988840"/>
            <a:ext cx="2088232" cy="3416320"/>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GB" b="1" dirty="0" smtClean="0">
                <a:solidFill>
                  <a:srgbClr val="0070C0"/>
                </a:solidFill>
              </a:rPr>
              <a:t>Developing awareness of the links between different operations.</a:t>
            </a:r>
          </a:p>
          <a:p>
            <a:pPr marL="285750" indent="-285750">
              <a:buFont typeface="Arial" panose="020B0604020202020204" pitchFamily="34" charset="0"/>
              <a:buChar char="•"/>
            </a:pPr>
            <a:endParaRPr lang="en-GB" b="1" dirty="0" smtClean="0">
              <a:solidFill>
                <a:srgbClr val="0070C0"/>
              </a:solidFill>
            </a:endParaRPr>
          </a:p>
          <a:p>
            <a:pPr marL="285750" indent="-285750">
              <a:buFont typeface="Arial" panose="020B0604020202020204" pitchFamily="34" charset="0"/>
              <a:buChar char="•"/>
            </a:pPr>
            <a:r>
              <a:rPr lang="en-GB" b="1" dirty="0" smtClean="0">
                <a:solidFill>
                  <a:srgbClr val="0070C0"/>
                </a:solidFill>
              </a:rPr>
              <a:t>Writing the same number sentence in different ways</a:t>
            </a:r>
          </a:p>
          <a:p>
            <a:endParaRPr lang="en-GB" b="1" dirty="0">
              <a:solidFill>
                <a:srgbClr val="0070C0"/>
              </a:solidFill>
            </a:endParaRPr>
          </a:p>
        </p:txBody>
      </p:sp>
    </p:spTree>
    <p:extLst>
      <p:ext uri="{BB962C8B-B14F-4D97-AF65-F5344CB8AC3E}">
        <p14:creationId xmlns:p14="http://schemas.microsoft.com/office/powerpoint/2010/main" val="17100705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r>
              <a:rPr lang="en-GB" b="1" dirty="0" smtClean="0">
                <a:solidFill>
                  <a:srgbClr val="0070C0"/>
                </a:solidFill>
              </a:rPr>
              <a:t>2016 KS1 Paper: Reasoning</a:t>
            </a:r>
            <a:endParaRPr lang="en-GB" b="1" dirty="0">
              <a:solidFill>
                <a:srgbClr val="0070C0"/>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980728"/>
            <a:ext cx="4392488" cy="5725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49982" y="1783507"/>
            <a:ext cx="2665834" cy="3139321"/>
          </a:xfrm>
          <a:prstGeom prst="rect">
            <a:avLst/>
          </a:prstGeom>
          <a:solidFill>
            <a:srgbClr val="FFFF00"/>
          </a:solidFill>
        </p:spPr>
        <p:txBody>
          <a:bodyPr wrap="square" rtlCol="0">
            <a:spAutoFit/>
          </a:bodyPr>
          <a:lstStyle/>
          <a:p>
            <a:r>
              <a:rPr lang="en-GB" b="1" dirty="0" smtClean="0">
                <a:solidFill>
                  <a:srgbClr val="0070C0"/>
                </a:solidFill>
              </a:rPr>
              <a:t>Subtracting two quantities…</a:t>
            </a:r>
          </a:p>
          <a:p>
            <a:endParaRPr lang="en-GB" b="1" dirty="0" smtClean="0">
              <a:solidFill>
                <a:srgbClr val="0070C0"/>
              </a:solidFill>
            </a:endParaRPr>
          </a:p>
          <a:p>
            <a:r>
              <a:rPr lang="en-GB" b="1" dirty="0" smtClean="0">
                <a:solidFill>
                  <a:srgbClr val="0070C0"/>
                </a:solidFill>
              </a:rPr>
              <a:t>Can pupils use a number line for this calculation?</a:t>
            </a:r>
          </a:p>
          <a:p>
            <a:endParaRPr lang="en-GB" b="1" dirty="0" smtClean="0">
              <a:solidFill>
                <a:srgbClr val="0070C0"/>
              </a:solidFill>
            </a:endParaRPr>
          </a:p>
          <a:p>
            <a:r>
              <a:rPr lang="en-GB" b="1" dirty="0" smtClean="0">
                <a:solidFill>
                  <a:srgbClr val="0070C0"/>
                </a:solidFill>
              </a:rPr>
              <a:t>Could they write a number sentence?</a:t>
            </a:r>
          </a:p>
          <a:p>
            <a:endParaRPr lang="en-GB" b="1" dirty="0">
              <a:solidFill>
                <a:srgbClr val="0070C0"/>
              </a:solidFill>
            </a:endParaRPr>
          </a:p>
          <a:p>
            <a:r>
              <a:rPr lang="en-GB" b="1" dirty="0" smtClean="0">
                <a:solidFill>
                  <a:srgbClr val="0070C0"/>
                </a:solidFill>
              </a:rPr>
              <a:t>(Links to arithmetic Q)</a:t>
            </a:r>
            <a:endParaRPr lang="en-GB" b="1" dirty="0">
              <a:solidFill>
                <a:srgbClr val="0070C0"/>
              </a:solidFill>
            </a:endParaRPr>
          </a:p>
        </p:txBody>
      </p:sp>
    </p:spTree>
    <p:extLst>
      <p:ext uri="{BB962C8B-B14F-4D97-AF65-F5344CB8AC3E}">
        <p14:creationId xmlns:p14="http://schemas.microsoft.com/office/powerpoint/2010/main" val="18434682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5220072" y="188640"/>
            <a:ext cx="3744416" cy="1944216"/>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pupils able to answer arithmetic questions fluently? (e.g. more questions than minutes)</a:t>
            </a:r>
            <a:endParaRPr lang="en-GB" dirty="0"/>
          </a:p>
        </p:txBody>
      </p:sp>
      <p:sp>
        <p:nvSpPr>
          <p:cNvPr id="8" name="Cloud Callout 7"/>
          <p:cNvSpPr/>
          <p:nvPr/>
        </p:nvSpPr>
        <p:spPr>
          <a:xfrm>
            <a:off x="6300192" y="4797152"/>
            <a:ext cx="2854176" cy="1728192"/>
          </a:xfrm>
          <a:prstGeom prst="cloudCallout">
            <a:avLst>
              <a:gd name="adj1" fmla="val -69602"/>
              <a:gd name="adj2" fmla="val -9177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teachers making effective use of the NCTEM mastery tasks?</a:t>
            </a:r>
            <a:endParaRPr lang="en-GB" dirty="0"/>
          </a:p>
        </p:txBody>
      </p:sp>
      <p:sp>
        <p:nvSpPr>
          <p:cNvPr id="10" name="Cloud Callout 9"/>
          <p:cNvSpPr/>
          <p:nvPr/>
        </p:nvSpPr>
        <p:spPr>
          <a:xfrm>
            <a:off x="1190588" y="4598293"/>
            <a:ext cx="4535996" cy="2232248"/>
          </a:xfrm>
          <a:prstGeom prst="cloudCallout">
            <a:avLst>
              <a:gd name="adj1" fmla="val 34324"/>
              <a:gd name="adj2" fmla="val -73255"/>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Is there an overt development of pupils’ reasoning capabilities using “intelligent practice” (Variation theory?)</a:t>
            </a:r>
            <a:endParaRPr lang="en-GB" dirty="0"/>
          </a:p>
        </p:txBody>
      </p:sp>
      <p:sp>
        <p:nvSpPr>
          <p:cNvPr id="11" name="Cloud Callout 10"/>
          <p:cNvSpPr/>
          <p:nvPr/>
        </p:nvSpPr>
        <p:spPr>
          <a:xfrm>
            <a:off x="6660232" y="1988840"/>
            <a:ext cx="2304256" cy="2808312"/>
          </a:xfrm>
          <a:prstGeom prst="cloudCallout">
            <a:avLst>
              <a:gd name="adj1" fmla="val -67412"/>
              <a:gd name="adj2" fmla="val 32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Is effective use being made of high quality published resources to ensure right pitch?</a:t>
            </a:r>
            <a:endParaRPr lang="en-GB" dirty="0"/>
          </a:p>
        </p:txBody>
      </p:sp>
      <p:sp>
        <p:nvSpPr>
          <p:cNvPr id="12" name="Cloud Callout 11"/>
          <p:cNvSpPr/>
          <p:nvPr/>
        </p:nvSpPr>
        <p:spPr>
          <a:xfrm>
            <a:off x="-149249" y="2629257"/>
            <a:ext cx="2921049" cy="2205824"/>
          </a:xfrm>
          <a:prstGeom prst="cloudCallout">
            <a:avLst>
              <a:gd name="adj1" fmla="val 35243"/>
              <a:gd name="adj2" fmla="val -6382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interventions effectively focused?</a:t>
            </a:r>
            <a:endParaRPr lang="en-GB" dirty="0"/>
          </a:p>
        </p:txBody>
      </p:sp>
      <p:sp>
        <p:nvSpPr>
          <p:cNvPr id="4" name="TextBox 3"/>
          <p:cNvSpPr txBox="1"/>
          <p:nvPr/>
        </p:nvSpPr>
        <p:spPr>
          <a:xfrm>
            <a:off x="2771800" y="3039670"/>
            <a:ext cx="4104456" cy="1384995"/>
          </a:xfrm>
          <a:prstGeom prst="rect">
            <a:avLst/>
          </a:prstGeom>
          <a:solidFill>
            <a:srgbClr val="002060"/>
          </a:solidFill>
        </p:spPr>
        <p:txBody>
          <a:bodyPr wrap="square" rtlCol="0">
            <a:spAutoFit/>
          </a:bodyPr>
          <a:lstStyle/>
          <a:p>
            <a:pPr algn="ctr"/>
            <a:r>
              <a:rPr lang="en-GB" sz="2800" b="1" dirty="0" smtClean="0">
                <a:solidFill>
                  <a:schemeClr val="bg1"/>
                </a:solidFill>
                <a:sym typeface="Wingdings"/>
              </a:rPr>
              <a:t>‘Close to’ </a:t>
            </a:r>
            <a:r>
              <a:rPr lang="en-GB" sz="2800" b="1" dirty="0">
                <a:solidFill>
                  <a:schemeClr val="bg1"/>
                </a:solidFill>
                <a:sym typeface="Wingdings"/>
              </a:rPr>
              <a:t> </a:t>
            </a:r>
            <a:r>
              <a:rPr lang="en-GB" sz="2800" b="1" dirty="0" smtClean="0">
                <a:solidFill>
                  <a:schemeClr val="bg1"/>
                </a:solidFill>
                <a:sym typeface="Wingdings"/>
              </a:rPr>
              <a:t>ARE </a:t>
            </a:r>
            <a:r>
              <a:rPr lang="en-GB" sz="2800" b="1" dirty="0" smtClean="0">
                <a:solidFill>
                  <a:schemeClr val="bg1"/>
                </a:solidFill>
              </a:rPr>
              <a:t>Maths Y6</a:t>
            </a:r>
          </a:p>
          <a:p>
            <a:pPr algn="ctr"/>
            <a:r>
              <a:rPr lang="en-GB" sz="2800" b="1" dirty="0" smtClean="0">
                <a:solidFill>
                  <a:schemeClr val="bg1"/>
                </a:solidFill>
              </a:rPr>
              <a:t>SLT questions to ask</a:t>
            </a:r>
            <a:endParaRPr lang="en-GB" sz="2800" b="1" dirty="0">
              <a:solidFill>
                <a:schemeClr val="bg1"/>
              </a:solidFill>
            </a:endParaRPr>
          </a:p>
        </p:txBody>
      </p:sp>
      <p:sp>
        <p:nvSpPr>
          <p:cNvPr id="9" name="Cloud Callout 8"/>
          <p:cNvSpPr/>
          <p:nvPr/>
        </p:nvSpPr>
        <p:spPr>
          <a:xfrm>
            <a:off x="107504" y="0"/>
            <a:ext cx="5619080" cy="2566615"/>
          </a:xfrm>
          <a:prstGeom prst="cloudCallout">
            <a:avLst>
              <a:gd name="adj1" fmla="val 67201"/>
              <a:gd name="adj2" fmla="val 39539"/>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all pupils expected to develop and demonstrate their reasoning by </a:t>
            </a:r>
            <a:r>
              <a:rPr lang="en-GB" dirty="0"/>
              <a:t/>
            </a:r>
            <a:br>
              <a:rPr lang="en-GB" dirty="0"/>
            </a:br>
            <a:r>
              <a:rPr lang="en-GB" dirty="0" smtClean="0"/>
              <a:t>talking </a:t>
            </a:r>
            <a:r>
              <a:rPr lang="en-GB" b="1" dirty="0" smtClean="0"/>
              <a:t>and</a:t>
            </a:r>
            <a:r>
              <a:rPr lang="en-GB" dirty="0" smtClean="0"/>
              <a:t> writing,</a:t>
            </a:r>
          </a:p>
          <a:p>
            <a:pPr algn="ctr"/>
            <a:r>
              <a:rPr lang="en-GB" dirty="0" smtClean="0"/>
              <a:t>simply </a:t>
            </a:r>
            <a:r>
              <a:rPr lang="en-GB" dirty="0"/>
              <a:t>and </a:t>
            </a:r>
            <a:r>
              <a:rPr lang="en-GB" dirty="0" smtClean="0"/>
              <a:t>coherently</a:t>
            </a:r>
            <a:endParaRPr lang="en-GB" dirty="0"/>
          </a:p>
        </p:txBody>
      </p:sp>
    </p:spTree>
    <p:extLst>
      <p:ext uri="{BB962C8B-B14F-4D97-AF65-F5344CB8AC3E}">
        <p14:creationId xmlns:p14="http://schemas.microsoft.com/office/powerpoint/2010/main" val="21326119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GB" b="1" dirty="0" smtClean="0">
                <a:solidFill>
                  <a:schemeClr val="tx2">
                    <a:lumMod val="60000"/>
                    <a:lumOff val="40000"/>
                  </a:schemeClr>
                </a:solidFill>
              </a:rPr>
              <a:t>Paper 2 </a:t>
            </a:r>
            <a:r>
              <a:rPr lang="en-GB" b="1" dirty="0">
                <a:solidFill>
                  <a:schemeClr val="tx2">
                    <a:lumMod val="60000"/>
                    <a:lumOff val="40000"/>
                  </a:schemeClr>
                </a:solidFill>
              </a:rPr>
              <a:t>KS2 (year 3/4)</a:t>
            </a:r>
            <a:br>
              <a:rPr lang="en-GB" b="1" dirty="0">
                <a:solidFill>
                  <a:schemeClr val="tx2">
                    <a:lumMod val="60000"/>
                    <a:lumOff val="40000"/>
                  </a:schemeClr>
                </a:solidFill>
              </a:rPr>
            </a:br>
            <a:endParaRPr lang="en-GB" b="1" dirty="0">
              <a:solidFill>
                <a:schemeClr val="tx2">
                  <a:lumMod val="60000"/>
                  <a:lumOff val="40000"/>
                </a:schemeClr>
              </a:solidFill>
            </a:endParaRPr>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43063"/>
            <a:ext cx="6970299" cy="416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115616" y="4005064"/>
            <a:ext cx="3096344" cy="12961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78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Paper 2 KS2 (Y3/4)</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56792"/>
            <a:ext cx="7641571" cy="3560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99593" y="5157192"/>
            <a:ext cx="6480720" cy="646331"/>
          </a:xfrm>
          <a:prstGeom prst="rect">
            <a:avLst/>
          </a:prstGeom>
          <a:solidFill>
            <a:srgbClr val="FFFF00"/>
          </a:solidFill>
        </p:spPr>
        <p:txBody>
          <a:bodyPr wrap="square" rtlCol="0">
            <a:spAutoFit/>
          </a:bodyPr>
          <a:lstStyle/>
          <a:p>
            <a:r>
              <a:rPr lang="en-GB" b="1" dirty="0" smtClean="0"/>
              <a:t>Do pupils understand formal methods </a:t>
            </a:r>
            <a:r>
              <a:rPr lang="en-GB" b="1" i="1" dirty="0" smtClean="0"/>
              <a:t>conceptually</a:t>
            </a:r>
            <a:r>
              <a:rPr lang="en-GB" b="1" dirty="0" smtClean="0"/>
              <a:t> so that they can solve this starting point</a:t>
            </a:r>
            <a:endParaRPr lang="en-GB" b="1" dirty="0"/>
          </a:p>
        </p:txBody>
      </p:sp>
    </p:spTree>
    <p:extLst>
      <p:ext uri="{BB962C8B-B14F-4D97-AF65-F5344CB8AC3E}">
        <p14:creationId xmlns:p14="http://schemas.microsoft.com/office/powerpoint/2010/main" val="210573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Paper 2 KS2 (Y3/4)</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9303"/>
          <a:stretch/>
        </p:blipFill>
        <p:spPr bwMode="auto">
          <a:xfrm>
            <a:off x="539552" y="1052736"/>
            <a:ext cx="652246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907704" y="3645024"/>
            <a:ext cx="3240360"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280118" y="2503489"/>
            <a:ext cx="3563796" cy="738664"/>
          </a:xfrm>
          <a:prstGeom prst="rect">
            <a:avLst/>
          </a:prstGeom>
          <a:solidFill>
            <a:srgbClr val="FFFF00"/>
          </a:solidFill>
        </p:spPr>
        <p:txBody>
          <a:bodyPr wrap="none" rtlCol="0">
            <a:spAutoFit/>
          </a:bodyPr>
          <a:lstStyle/>
          <a:p>
            <a:pPr marL="285750" indent="-285750">
              <a:buFont typeface="Arial" panose="020B0604020202020204" pitchFamily="34" charset="0"/>
              <a:buChar char="•"/>
            </a:pPr>
            <a:r>
              <a:rPr lang="en-GB" sz="1400" b="1" dirty="0" smtClean="0">
                <a:solidFill>
                  <a:srgbClr val="0070C0"/>
                </a:solidFill>
              </a:rPr>
              <a:t>Reading larger numbers</a:t>
            </a:r>
          </a:p>
          <a:p>
            <a:pPr marL="285750" indent="-285750">
              <a:buFont typeface="Arial" panose="020B0604020202020204" pitchFamily="34" charset="0"/>
              <a:buChar char="•"/>
            </a:pPr>
            <a:r>
              <a:rPr lang="en-GB" sz="1400" b="1" dirty="0" smtClean="0">
                <a:solidFill>
                  <a:srgbClr val="0070C0"/>
                </a:solidFill>
              </a:rPr>
              <a:t>Extra information</a:t>
            </a:r>
          </a:p>
          <a:p>
            <a:pPr marL="285750" indent="-285750">
              <a:buFont typeface="Arial" panose="020B0604020202020204" pitchFamily="34" charset="0"/>
              <a:buChar char="•"/>
            </a:pPr>
            <a:r>
              <a:rPr lang="en-GB" sz="1400" b="1" dirty="0" smtClean="0">
                <a:solidFill>
                  <a:srgbClr val="0070C0"/>
                </a:solidFill>
              </a:rPr>
              <a:t>Checking reasonableness of answer</a:t>
            </a:r>
            <a:endParaRPr lang="en-GB" sz="1400" b="1" dirty="0">
              <a:solidFill>
                <a:srgbClr val="0070C0"/>
              </a:solidFill>
            </a:endParaRPr>
          </a:p>
        </p:txBody>
      </p:sp>
    </p:spTree>
    <p:extLst>
      <p:ext uri="{BB962C8B-B14F-4D97-AF65-F5344CB8AC3E}">
        <p14:creationId xmlns:p14="http://schemas.microsoft.com/office/powerpoint/2010/main" val="223178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2016 Paper 2: Reasoning Y3/4)</a:t>
            </a:r>
            <a:endParaRPr lang="en-GB" b="1"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77030"/>
            <a:ext cx="8136904" cy="372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2987824" y="2348880"/>
            <a:ext cx="2736304" cy="22415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51520" y="4725144"/>
            <a:ext cx="7992888" cy="1200329"/>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GB" b="1" dirty="0" smtClean="0"/>
              <a:t>Requires understanding of fractions of shape and number</a:t>
            </a:r>
          </a:p>
          <a:p>
            <a:pPr marL="285750" indent="-285750">
              <a:buFont typeface="Arial" panose="020B0604020202020204" pitchFamily="34" charset="0"/>
              <a:buChar char="•"/>
            </a:pPr>
            <a:r>
              <a:rPr lang="en-GB" b="1" dirty="0" smtClean="0"/>
              <a:t>Need flexible strategies for finding ‘three quarters’</a:t>
            </a:r>
          </a:p>
          <a:p>
            <a:pPr marL="285750" indent="-285750">
              <a:buFont typeface="Arial" panose="020B0604020202020204" pitchFamily="34" charset="0"/>
              <a:buChar char="•"/>
            </a:pPr>
            <a:r>
              <a:rPr lang="en-GB" b="1" dirty="0" smtClean="0"/>
              <a:t>Can ‘see’ three quarters in two images –has to be calculated in one.</a:t>
            </a:r>
          </a:p>
          <a:p>
            <a:pPr marL="285750" indent="-285750">
              <a:buFont typeface="Arial" panose="020B0604020202020204" pitchFamily="34" charset="0"/>
              <a:buChar char="•"/>
            </a:pPr>
            <a:r>
              <a:rPr lang="en-GB" b="1" dirty="0" smtClean="0"/>
              <a:t>Different possible representations for three quarters all images </a:t>
            </a:r>
            <a:endParaRPr lang="en-GB" b="1" dirty="0"/>
          </a:p>
        </p:txBody>
      </p:sp>
    </p:spTree>
    <p:extLst>
      <p:ext uri="{BB962C8B-B14F-4D97-AF65-F5344CB8AC3E}">
        <p14:creationId xmlns:p14="http://schemas.microsoft.com/office/powerpoint/2010/main" val="381570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6768751" cy="1143000"/>
          </a:xfrm>
        </p:spPr>
        <p:txBody>
          <a:bodyPr/>
          <a:lstStyle/>
          <a:p>
            <a:pPr algn="l"/>
            <a:r>
              <a:rPr lang="en-GB" sz="2400" b="1" dirty="0" smtClean="0">
                <a:solidFill>
                  <a:srgbClr val="0070C0"/>
                </a:solidFill>
              </a:rPr>
              <a:t>Guided review: 2016 statutory assessments</a:t>
            </a:r>
            <a:r>
              <a:rPr lang="en-GB" sz="2400" dirty="0" smtClean="0"/>
              <a:t/>
            </a:r>
            <a:br>
              <a:rPr lang="en-GB" sz="2400" dirty="0" smtClean="0"/>
            </a:br>
            <a:r>
              <a:rPr lang="en-GB" sz="2400" dirty="0">
                <a:solidFill>
                  <a:srgbClr val="0070C0"/>
                </a:solidFill>
              </a:rPr>
              <a:t>Share the information you have brought with you</a:t>
            </a:r>
            <a:br>
              <a:rPr lang="en-GB" sz="2400" dirty="0">
                <a:solidFill>
                  <a:srgbClr val="0070C0"/>
                </a:solidFill>
              </a:rPr>
            </a:br>
            <a:r>
              <a:rPr lang="en-GB" sz="2400" dirty="0">
                <a:solidFill>
                  <a:srgbClr val="0070C0"/>
                </a:solidFill>
              </a:rPr>
              <a:t>in your discussion group</a:t>
            </a:r>
            <a:endParaRPr lang="en-GB" sz="2400"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en-GB" dirty="0" smtClean="0"/>
              <a:t>What did last year’s end of KS assessments tell you about…</a:t>
            </a:r>
          </a:p>
          <a:p>
            <a:pPr marL="857250" lvl="1" indent="-457200">
              <a:buFont typeface="Wingdings" panose="05000000000000000000" pitchFamily="2" charset="2"/>
              <a:buChar char="Ø"/>
            </a:pPr>
            <a:r>
              <a:rPr lang="en-GB" dirty="0" smtClean="0"/>
              <a:t>Attainment and progress?</a:t>
            </a:r>
          </a:p>
          <a:p>
            <a:pPr marL="857250" lvl="1" indent="-457200">
              <a:buFont typeface="Wingdings" panose="05000000000000000000" pitchFamily="2" charset="2"/>
              <a:buChar char="Ø"/>
            </a:pPr>
            <a:r>
              <a:rPr lang="en-GB" dirty="0"/>
              <a:t>S</a:t>
            </a:r>
            <a:r>
              <a:rPr lang="en-GB" dirty="0" smtClean="0"/>
              <a:t>trengths and weaknesses in learning of the entire curriculum?</a:t>
            </a:r>
          </a:p>
          <a:p>
            <a:pPr marL="857250" lvl="1" indent="-457200">
              <a:buFont typeface="Wingdings" panose="05000000000000000000" pitchFamily="2" charset="2"/>
              <a:buChar char="Ø"/>
            </a:pPr>
            <a:endParaRPr lang="en-GB" dirty="0" smtClean="0"/>
          </a:p>
          <a:p>
            <a:pPr marL="514350" indent="-514350">
              <a:buFont typeface="+mj-lt"/>
              <a:buAutoNum type="arabicPeriod"/>
            </a:pPr>
            <a:r>
              <a:rPr lang="en-GB" dirty="0"/>
              <a:t>D</a:t>
            </a:r>
            <a:r>
              <a:rPr lang="en-GB" dirty="0" smtClean="0"/>
              <a:t>id you utilise question level analysis as part of this process (KS2?)</a:t>
            </a:r>
          </a:p>
          <a:p>
            <a:pPr marL="514350" indent="-514350">
              <a:buFont typeface="+mj-lt"/>
              <a:buAutoNum type="arabicPeriod"/>
            </a:pPr>
            <a:endParaRPr lang="en-GB" dirty="0" smtClean="0"/>
          </a:p>
          <a:p>
            <a:pPr marL="514350" indent="-514350">
              <a:buFont typeface="+mj-lt"/>
              <a:buAutoNum type="arabicPeriod"/>
            </a:pPr>
            <a:r>
              <a:rPr lang="en-GB" dirty="0" smtClean="0"/>
              <a:t>What has been the school’s response and how are you monitoring the impact of those changes?</a:t>
            </a:r>
            <a:endParaRPr lang="en-GB" dirty="0"/>
          </a:p>
        </p:txBody>
      </p:sp>
    </p:spTree>
    <p:extLst>
      <p:ext uri="{BB962C8B-B14F-4D97-AF65-F5344CB8AC3E}">
        <p14:creationId xmlns:p14="http://schemas.microsoft.com/office/powerpoint/2010/main" val="12393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2016 Paper 3 (Y3/4)</a:t>
            </a:r>
            <a:endParaRPr lang="en-GB" b="1" dirty="0">
              <a:solidFill>
                <a:srgbClr val="0070C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7781925" cy="260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55576" y="4661687"/>
            <a:ext cx="6910866" cy="923330"/>
          </a:xfrm>
          <a:prstGeom prst="rect">
            <a:avLst/>
          </a:prstGeom>
          <a:solidFill>
            <a:srgbClr val="FFFF00"/>
          </a:solidFill>
        </p:spPr>
        <p:txBody>
          <a:bodyPr wrap="none" rtlCol="0">
            <a:spAutoFit/>
          </a:bodyPr>
          <a:lstStyle/>
          <a:p>
            <a:pPr marL="285750" indent="-285750">
              <a:buFont typeface="Arial" panose="020B0604020202020204" pitchFamily="34" charset="0"/>
              <a:buChar char="•"/>
            </a:pPr>
            <a:r>
              <a:rPr lang="en-GB" b="1" dirty="0" smtClean="0"/>
              <a:t>Mental or mental with quick number line jottings to check?</a:t>
            </a:r>
          </a:p>
          <a:p>
            <a:pPr marL="285750" indent="-285750">
              <a:buFont typeface="Arial" panose="020B0604020202020204" pitchFamily="34" charset="0"/>
              <a:buChar char="•"/>
            </a:pPr>
            <a:r>
              <a:rPr lang="en-GB" b="1" dirty="0" smtClean="0"/>
              <a:t>Will Y6 pupils use informal jottings to check?</a:t>
            </a:r>
          </a:p>
          <a:p>
            <a:pPr marL="285750" indent="-285750">
              <a:buFont typeface="Arial" panose="020B0604020202020204" pitchFamily="34" charset="0"/>
              <a:buChar char="•"/>
            </a:pPr>
            <a:r>
              <a:rPr lang="en-GB" b="1" dirty="0" smtClean="0"/>
              <a:t>2 marks for all numbers, 1 mark for 2 numbers</a:t>
            </a:r>
            <a:endParaRPr lang="en-GB" b="1" dirty="0"/>
          </a:p>
        </p:txBody>
      </p:sp>
      <p:sp>
        <p:nvSpPr>
          <p:cNvPr id="5" name="Oval 4"/>
          <p:cNvSpPr/>
          <p:nvPr/>
        </p:nvSpPr>
        <p:spPr>
          <a:xfrm>
            <a:off x="1547664" y="3102992"/>
            <a:ext cx="1080120" cy="10081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906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89" y="260648"/>
            <a:ext cx="6131024" cy="490066"/>
          </a:xfrm>
        </p:spPr>
        <p:txBody>
          <a:bodyPr/>
          <a:lstStyle/>
          <a:p>
            <a:pPr algn="l"/>
            <a:r>
              <a:rPr lang="en-GB" sz="2400" b="1" dirty="0" smtClean="0">
                <a:solidFill>
                  <a:srgbClr val="0070C0"/>
                </a:solidFill>
              </a:rPr>
              <a:t>From Year 4 onwards: Addition and subtraction Problem solving </a:t>
            </a:r>
            <a:endParaRPr lang="en-GB" sz="2400" b="1" dirty="0">
              <a:solidFill>
                <a:srgbClr val="0070C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68200"/>
            <a:ext cx="4156428" cy="1977384"/>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1052736"/>
            <a:ext cx="3449762" cy="2235487"/>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589" y="3288223"/>
            <a:ext cx="5016172" cy="1598290"/>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179512" y="4884074"/>
            <a:ext cx="8539891" cy="1384995"/>
          </a:xfrm>
          <a:prstGeom prst="rect">
            <a:avLst/>
          </a:prstGeom>
          <a:solidFill>
            <a:srgbClr val="FFFF00"/>
          </a:solidFill>
        </p:spPr>
        <p:txBody>
          <a:bodyPr wrap="square" rtlCol="0">
            <a:spAutoFit/>
          </a:bodyPr>
          <a:lstStyle/>
          <a:p>
            <a:r>
              <a:rPr lang="en-GB" sz="1200" dirty="0"/>
              <a:t>Pupils should be taught to: </a:t>
            </a:r>
          </a:p>
          <a:p>
            <a:pPr marL="171450" indent="-171450">
              <a:buFont typeface="Arial" panose="020B0604020202020204" pitchFamily="34" charset="0"/>
              <a:buChar char="•"/>
            </a:pPr>
            <a:r>
              <a:rPr lang="en-GB" sz="1200" dirty="0" smtClean="0"/>
              <a:t>add </a:t>
            </a:r>
            <a:r>
              <a:rPr lang="en-GB" sz="1200" dirty="0"/>
              <a:t>and subtract numbers with up to 4 digits using the formal written methods of columnar addition and subtraction where appropriate </a:t>
            </a:r>
          </a:p>
          <a:p>
            <a:pPr marL="171450" indent="-171450">
              <a:buFont typeface="Arial" panose="020B0604020202020204" pitchFamily="34" charset="0"/>
              <a:buChar char="•"/>
            </a:pPr>
            <a:r>
              <a:rPr lang="en-GB" sz="1200" dirty="0" smtClean="0"/>
              <a:t>estimate </a:t>
            </a:r>
            <a:r>
              <a:rPr lang="en-GB" sz="1200" dirty="0"/>
              <a:t>and use inverse operations to check answers to a calculation </a:t>
            </a:r>
          </a:p>
          <a:p>
            <a:pPr marL="171450" indent="-171450">
              <a:buFont typeface="Arial" panose="020B0604020202020204" pitchFamily="34" charset="0"/>
              <a:buChar char="•"/>
            </a:pPr>
            <a:r>
              <a:rPr lang="en-GB" sz="1200" dirty="0" smtClean="0"/>
              <a:t>solve </a:t>
            </a:r>
            <a:r>
              <a:rPr lang="en-GB" sz="1200" dirty="0"/>
              <a:t>addition and subtraction two-step problems in contexts, deciding which operations and methods to use and why</a:t>
            </a:r>
            <a:r>
              <a:rPr lang="en-GB" dirty="0"/>
              <a:t>. </a:t>
            </a:r>
          </a:p>
          <a:p>
            <a:endParaRPr lang="en-GB" dirty="0"/>
          </a:p>
        </p:txBody>
      </p:sp>
      <p:sp>
        <p:nvSpPr>
          <p:cNvPr id="5" name="TextBox 4"/>
          <p:cNvSpPr txBox="1"/>
          <p:nvPr/>
        </p:nvSpPr>
        <p:spPr>
          <a:xfrm>
            <a:off x="5508104" y="3717030"/>
            <a:ext cx="3511056" cy="584775"/>
          </a:xfrm>
          <a:prstGeom prst="rect">
            <a:avLst/>
          </a:prstGeom>
          <a:solidFill>
            <a:srgbClr val="FFFF00"/>
          </a:solidFill>
        </p:spPr>
        <p:txBody>
          <a:bodyPr wrap="square" rtlCol="0">
            <a:spAutoFit/>
          </a:bodyPr>
          <a:lstStyle/>
          <a:p>
            <a:r>
              <a:rPr lang="en-GB" sz="1600" b="1" dirty="0" smtClean="0">
                <a:solidFill>
                  <a:srgbClr val="0070C0"/>
                </a:solidFill>
              </a:rPr>
              <a:t>A range of pitched problem solving resources essential…</a:t>
            </a:r>
            <a:endParaRPr lang="en-GB" sz="1600" b="1" dirty="0">
              <a:solidFill>
                <a:srgbClr val="0070C0"/>
              </a:solidFill>
            </a:endParaRPr>
          </a:p>
        </p:txBody>
      </p:sp>
      <p:pic>
        <p:nvPicPr>
          <p:cNvPr id="8"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3848" y="1437157"/>
            <a:ext cx="1113409" cy="1575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9709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2016 Paper 3 KS2</a:t>
            </a:r>
            <a:endParaRPr lang="en-GB" b="1" dirty="0">
              <a:solidFill>
                <a:srgbClr val="0070C0"/>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6765379" cy="4150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84168" y="1556792"/>
            <a:ext cx="2891987" cy="2062103"/>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GB" sz="1600" b="1" dirty="0" smtClean="0"/>
              <a:t>Bar model diagram really helps here</a:t>
            </a:r>
          </a:p>
          <a:p>
            <a:pPr marL="285750" indent="-285750">
              <a:buFont typeface="Arial" panose="020B0604020202020204" pitchFamily="34" charset="0"/>
              <a:buChar char="•"/>
            </a:pPr>
            <a:r>
              <a:rPr lang="en-GB" sz="1600" b="1" dirty="0" smtClean="0"/>
              <a:t>Calculation worked out as metres then convert</a:t>
            </a:r>
          </a:p>
          <a:p>
            <a:pPr marL="285750" indent="-285750">
              <a:buFont typeface="Arial" panose="020B0604020202020204" pitchFamily="34" charset="0"/>
              <a:buChar char="•"/>
            </a:pPr>
            <a:r>
              <a:rPr lang="en-GB" sz="1600" b="1" dirty="0" smtClean="0"/>
              <a:t>Different strategies</a:t>
            </a:r>
          </a:p>
          <a:p>
            <a:pPr marL="285750" indent="-285750">
              <a:buFont typeface="Arial" panose="020B0604020202020204" pitchFamily="34" charset="0"/>
              <a:buChar char="•"/>
            </a:pPr>
            <a:r>
              <a:rPr lang="en-GB" sz="1600" b="1" dirty="0" smtClean="0"/>
              <a:t>2 marks correct answer, 1 mark correct method</a:t>
            </a:r>
          </a:p>
          <a:p>
            <a:pPr marL="285750" indent="-285750">
              <a:buFont typeface="Arial" panose="020B0604020202020204" pitchFamily="34" charset="0"/>
              <a:buChar char="•"/>
            </a:pPr>
            <a:endParaRPr lang="en-GB" sz="1600" b="1" dirty="0"/>
          </a:p>
        </p:txBody>
      </p:sp>
      <p:sp>
        <p:nvSpPr>
          <p:cNvPr id="5" name="TextBox 4"/>
          <p:cNvSpPr txBox="1"/>
          <p:nvPr/>
        </p:nvSpPr>
        <p:spPr>
          <a:xfrm>
            <a:off x="755576" y="5229200"/>
            <a:ext cx="1800493" cy="646331"/>
          </a:xfrm>
          <a:prstGeom prst="rect">
            <a:avLst/>
          </a:prstGeom>
          <a:solidFill>
            <a:srgbClr val="FFFF00"/>
          </a:solidFill>
          <a:ln w="28575">
            <a:solidFill>
              <a:srgbClr val="0070C0"/>
            </a:solidFill>
          </a:ln>
        </p:spPr>
        <p:txBody>
          <a:bodyPr wrap="none" rtlCol="0">
            <a:spAutoFit/>
          </a:bodyPr>
          <a:lstStyle/>
          <a:p>
            <a:r>
              <a:rPr lang="en-GB" b="1" dirty="0" smtClean="0">
                <a:solidFill>
                  <a:srgbClr val="0070C0"/>
                </a:solidFill>
              </a:rPr>
              <a:t>1.28+1.65=2.93</a:t>
            </a:r>
          </a:p>
          <a:p>
            <a:r>
              <a:rPr lang="en-GB" b="1" dirty="0" smtClean="0">
                <a:solidFill>
                  <a:srgbClr val="0070C0"/>
                </a:solidFill>
              </a:rPr>
              <a:t>4-2.93</a:t>
            </a:r>
            <a:endParaRPr lang="en-GB" b="1" dirty="0">
              <a:solidFill>
                <a:srgbClr val="0070C0"/>
              </a:solidFill>
            </a:endParaRPr>
          </a:p>
        </p:txBody>
      </p:sp>
      <p:sp>
        <p:nvSpPr>
          <p:cNvPr id="6" name="TextBox 5"/>
          <p:cNvSpPr txBox="1"/>
          <p:nvPr/>
        </p:nvSpPr>
        <p:spPr>
          <a:xfrm>
            <a:off x="3059832" y="5229200"/>
            <a:ext cx="1486304" cy="646331"/>
          </a:xfrm>
          <a:prstGeom prst="rect">
            <a:avLst/>
          </a:prstGeom>
          <a:solidFill>
            <a:srgbClr val="FFFF00"/>
          </a:solidFill>
          <a:ln w="28575">
            <a:solidFill>
              <a:srgbClr val="0070C0"/>
            </a:solidFill>
          </a:ln>
        </p:spPr>
        <p:txBody>
          <a:bodyPr wrap="none" rtlCol="0">
            <a:spAutoFit/>
          </a:bodyPr>
          <a:lstStyle/>
          <a:p>
            <a:r>
              <a:rPr lang="en-GB" b="1" dirty="0" smtClean="0">
                <a:solidFill>
                  <a:srgbClr val="0070C0"/>
                </a:solidFill>
              </a:rPr>
              <a:t>4-1.28= 2.72</a:t>
            </a:r>
          </a:p>
          <a:p>
            <a:r>
              <a:rPr lang="en-GB" b="1" dirty="0" smtClean="0">
                <a:solidFill>
                  <a:srgbClr val="0070C0"/>
                </a:solidFill>
              </a:rPr>
              <a:t>2.72-1.65</a:t>
            </a:r>
            <a:endParaRPr lang="en-GB" b="1" dirty="0">
              <a:solidFill>
                <a:srgbClr val="0070C0"/>
              </a:solidFill>
            </a:endParaRPr>
          </a:p>
        </p:txBody>
      </p:sp>
      <p:sp>
        <p:nvSpPr>
          <p:cNvPr id="7" name="TextBox 6"/>
          <p:cNvSpPr txBox="1"/>
          <p:nvPr/>
        </p:nvSpPr>
        <p:spPr>
          <a:xfrm>
            <a:off x="5148064" y="5229199"/>
            <a:ext cx="1422184" cy="646331"/>
          </a:xfrm>
          <a:prstGeom prst="rect">
            <a:avLst/>
          </a:prstGeom>
          <a:solidFill>
            <a:srgbClr val="FFFF00"/>
          </a:solidFill>
          <a:ln w="28575">
            <a:solidFill>
              <a:srgbClr val="0070C0"/>
            </a:solidFill>
          </a:ln>
        </p:spPr>
        <p:txBody>
          <a:bodyPr wrap="none" rtlCol="0">
            <a:spAutoFit/>
          </a:bodyPr>
          <a:lstStyle/>
          <a:p>
            <a:r>
              <a:rPr lang="en-GB" b="1" dirty="0" smtClean="0">
                <a:solidFill>
                  <a:srgbClr val="0070C0"/>
                </a:solidFill>
              </a:rPr>
              <a:t>4-1.65=2.35</a:t>
            </a:r>
          </a:p>
          <a:p>
            <a:r>
              <a:rPr lang="en-GB" b="1" dirty="0" smtClean="0">
                <a:solidFill>
                  <a:srgbClr val="0070C0"/>
                </a:solidFill>
              </a:rPr>
              <a:t>2.35-1.28</a:t>
            </a:r>
            <a:endParaRPr lang="en-GB" b="1" dirty="0">
              <a:solidFill>
                <a:srgbClr val="0070C0"/>
              </a:solidFill>
            </a:endParaRPr>
          </a:p>
        </p:txBody>
      </p:sp>
    </p:spTree>
    <p:extLst>
      <p:ext uri="{BB962C8B-B14F-4D97-AF65-F5344CB8AC3E}">
        <p14:creationId xmlns:p14="http://schemas.microsoft.com/office/powerpoint/2010/main" val="320912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Reasoning: Variation Theory </a:t>
            </a:r>
            <a:endParaRPr lang="en-US" b="1" dirty="0">
              <a:solidFill>
                <a:srgbClr val="0070C0"/>
              </a:solidFill>
            </a:endParaRPr>
          </a:p>
        </p:txBody>
      </p:sp>
      <p:sp>
        <p:nvSpPr>
          <p:cNvPr id="3" name="Content Placeholder 2"/>
          <p:cNvSpPr>
            <a:spLocks noGrp="1"/>
          </p:cNvSpPr>
          <p:nvPr>
            <p:ph idx="1"/>
          </p:nvPr>
        </p:nvSpPr>
        <p:spPr/>
        <p:txBody>
          <a:bodyPr/>
          <a:lstStyle/>
          <a:p>
            <a:r>
              <a:rPr lang="en-US" sz="2400" dirty="0"/>
              <a:t>C</a:t>
            </a:r>
            <a:r>
              <a:rPr lang="en-US" sz="2400" dirty="0" smtClean="0"/>
              <a:t>areful </a:t>
            </a:r>
            <a:r>
              <a:rPr lang="en-US" sz="2400" dirty="0"/>
              <a:t>choice of examples that require thinking not just </a:t>
            </a:r>
            <a:r>
              <a:rPr lang="en-US" sz="2400" dirty="0" smtClean="0"/>
              <a:t>repetition</a:t>
            </a:r>
          </a:p>
          <a:p>
            <a:r>
              <a:rPr lang="en-US" sz="2400" dirty="0"/>
              <a:t>T</a:t>
            </a:r>
            <a:r>
              <a:rPr lang="en-US" sz="2400" dirty="0" smtClean="0"/>
              <a:t>he </a:t>
            </a:r>
            <a:r>
              <a:rPr lang="en-US" sz="2400" dirty="0"/>
              <a:t>relationship between examples is as important (if not more so) than the examples on their </a:t>
            </a:r>
            <a:r>
              <a:rPr lang="en-US" sz="2400" dirty="0" smtClean="0"/>
              <a:t>own</a:t>
            </a:r>
          </a:p>
          <a:p>
            <a:r>
              <a:rPr lang="en-GB" sz="2400" dirty="0"/>
              <a:t>The ideas build upon the previous example</a:t>
            </a:r>
          </a:p>
          <a:p>
            <a:r>
              <a:rPr lang="en-GB" sz="2400" dirty="0"/>
              <a:t>You learn more when you identify the differences</a:t>
            </a:r>
          </a:p>
          <a:p>
            <a:r>
              <a:rPr lang="en-GB" sz="2400" dirty="0"/>
              <a:t>Variation depends on looking for what is the same and what is different</a:t>
            </a:r>
          </a:p>
          <a:p>
            <a:endParaRPr lang="en-US" dirty="0"/>
          </a:p>
          <a:p>
            <a:endParaRPr lang="en-ZA" dirty="0"/>
          </a:p>
          <a:p>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4653136"/>
            <a:ext cx="2620665" cy="1803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45928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90433" y="457200"/>
            <a:ext cx="3441968" cy="584775"/>
          </a:xfrm>
          <a:prstGeom prst="rect">
            <a:avLst/>
          </a:prstGeom>
          <a:noFill/>
        </p:spPr>
        <p:txBody>
          <a:bodyPr wrap="none" rtlCol="0">
            <a:spAutoFit/>
          </a:bodyPr>
          <a:lstStyle/>
          <a:p>
            <a:r>
              <a:rPr lang="en-GB" sz="3200" b="1" dirty="0" err="1" smtClean="0">
                <a:solidFill>
                  <a:srgbClr val="0070C0"/>
                </a:solidFill>
              </a:rPr>
              <a:t>Eg</a:t>
            </a:r>
            <a:r>
              <a:rPr lang="en-GB" sz="3200" b="1" dirty="0" smtClean="0">
                <a:solidFill>
                  <a:srgbClr val="0070C0"/>
                </a:solidFill>
              </a:rPr>
              <a:t>: Pouring Jam</a:t>
            </a:r>
            <a:endParaRPr lang="en-GB" sz="3200" b="1" dirty="0">
              <a:solidFill>
                <a:srgbClr val="0070C0"/>
              </a:solidFill>
            </a:endParaRPr>
          </a:p>
        </p:txBody>
      </p:sp>
      <p:pic>
        <p:nvPicPr>
          <p:cNvPr id="1026" name="Picture 2" descr="C:\Users\Jo Lees\AppData\Local\Microsoft\Windows\Temporary Internet Files\Content.IE5\R4SVMZJV\food-cloudberry-jam[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1612" y="188640"/>
            <a:ext cx="1055894" cy="10305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80833" y="1219200"/>
            <a:ext cx="8483818" cy="646331"/>
          </a:xfrm>
          <a:prstGeom prst="rect">
            <a:avLst/>
          </a:prstGeom>
        </p:spPr>
        <p:txBody>
          <a:bodyPr wrap="square">
            <a:spAutoFit/>
          </a:bodyPr>
          <a:lstStyle/>
          <a:p>
            <a:r>
              <a:rPr lang="en-GB" dirty="0" smtClean="0"/>
              <a:t>I have a 9 </a:t>
            </a:r>
            <a:r>
              <a:rPr lang="en-GB" dirty="0"/>
              <a:t>litre vat of jam to be poured into jars, each with a capacity of 3 litres</a:t>
            </a:r>
          </a:p>
          <a:p>
            <a:r>
              <a:rPr lang="en-GB" dirty="0"/>
              <a:t>How many jars can I fill ?</a:t>
            </a:r>
          </a:p>
        </p:txBody>
      </p:sp>
      <p:sp>
        <p:nvSpPr>
          <p:cNvPr id="6" name="Rectangle 5"/>
          <p:cNvSpPr/>
          <p:nvPr/>
        </p:nvSpPr>
        <p:spPr>
          <a:xfrm>
            <a:off x="6810233" y="1752600"/>
            <a:ext cx="2113079" cy="369332"/>
          </a:xfrm>
          <a:prstGeom prst="rect">
            <a:avLst/>
          </a:prstGeom>
        </p:spPr>
        <p:txBody>
          <a:bodyPr wrap="none">
            <a:spAutoFit/>
          </a:bodyPr>
          <a:lstStyle/>
          <a:p>
            <a:r>
              <a:rPr lang="en-GB" b="1" dirty="0"/>
              <a:t>9÷3 = 3  3litre jars</a:t>
            </a:r>
          </a:p>
        </p:txBody>
      </p:sp>
      <p:sp>
        <p:nvSpPr>
          <p:cNvPr id="7" name="Rectangle 6"/>
          <p:cNvSpPr/>
          <p:nvPr/>
        </p:nvSpPr>
        <p:spPr>
          <a:xfrm>
            <a:off x="180832" y="2133600"/>
            <a:ext cx="8423615" cy="646331"/>
          </a:xfrm>
          <a:prstGeom prst="rect">
            <a:avLst/>
          </a:prstGeom>
        </p:spPr>
        <p:txBody>
          <a:bodyPr wrap="square">
            <a:spAutoFit/>
          </a:bodyPr>
          <a:lstStyle/>
          <a:p>
            <a:r>
              <a:rPr lang="en-GB" dirty="0" smtClean="0"/>
              <a:t>I have a 9 </a:t>
            </a:r>
            <a:r>
              <a:rPr lang="en-GB" dirty="0"/>
              <a:t>litre vat of jam to be poured into jars, each with a capacity of 1 litre</a:t>
            </a:r>
          </a:p>
          <a:p>
            <a:r>
              <a:rPr lang="en-GB" dirty="0"/>
              <a:t>How many jars can I fill ?</a:t>
            </a:r>
          </a:p>
        </p:txBody>
      </p:sp>
      <p:sp>
        <p:nvSpPr>
          <p:cNvPr id="8" name="Rectangle 7"/>
          <p:cNvSpPr/>
          <p:nvPr/>
        </p:nvSpPr>
        <p:spPr>
          <a:xfrm>
            <a:off x="6886433" y="2667000"/>
            <a:ext cx="2113079" cy="369332"/>
          </a:xfrm>
          <a:prstGeom prst="rect">
            <a:avLst/>
          </a:prstGeom>
        </p:spPr>
        <p:txBody>
          <a:bodyPr wrap="none">
            <a:spAutoFit/>
          </a:bodyPr>
          <a:lstStyle/>
          <a:p>
            <a:r>
              <a:rPr lang="en-GB" b="1" dirty="0"/>
              <a:t>9÷1 = 9  1litre jars</a:t>
            </a:r>
          </a:p>
        </p:txBody>
      </p:sp>
      <mc:AlternateContent xmlns:mc="http://schemas.openxmlformats.org/markup-compatibility/2006" xmlns:a14="http://schemas.microsoft.com/office/drawing/2010/main">
        <mc:Choice Requires="a14">
          <p:sp>
            <p:nvSpPr>
              <p:cNvPr id="9" name="Rectangle 8"/>
              <p:cNvSpPr/>
              <p:nvPr/>
            </p:nvSpPr>
            <p:spPr>
              <a:xfrm>
                <a:off x="180832" y="2895600"/>
                <a:ext cx="8535859" cy="1037463"/>
              </a:xfrm>
              <a:prstGeom prst="rect">
                <a:avLst/>
              </a:prstGeom>
            </p:spPr>
            <p:txBody>
              <a:bodyPr wrap="square">
                <a:spAutoFit/>
              </a:bodyPr>
              <a:lstStyle/>
              <a:p>
                <a:endParaRPr lang="en-GB" dirty="0"/>
              </a:p>
              <a:p>
                <a:r>
                  <a:rPr lang="en-GB" dirty="0" smtClean="0"/>
                  <a:t>I have a 9 </a:t>
                </a:r>
                <a:r>
                  <a:rPr lang="en-GB" dirty="0"/>
                  <a:t>litre vat of jam to be poured into jars, each with a capacity of  </a:t>
                </a:r>
                <a14:m>
                  <m:oMath xmlns:m="http://schemas.openxmlformats.org/officeDocument/2006/math">
                    <m:f>
                      <m:fPr>
                        <m:ctrlPr>
                          <a:rPr lang="en-GB" i="1">
                            <a:latin typeface="Cambria Math"/>
                          </a:rPr>
                        </m:ctrlPr>
                      </m:fPr>
                      <m:num>
                        <m:r>
                          <a:rPr lang="en-GB" i="1">
                            <a:latin typeface="Cambria Math"/>
                          </a:rPr>
                          <m:t>1</m:t>
                        </m:r>
                      </m:num>
                      <m:den>
                        <m:r>
                          <a:rPr lang="en-GB" i="1">
                            <a:latin typeface="Cambria Math"/>
                          </a:rPr>
                          <m:t>2</m:t>
                        </m:r>
                      </m:den>
                    </m:f>
                  </m:oMath>
                </a14:m>
                <a:r>
                  <a:rPr lang="en-GB" dirty="0"/>
                  <a:t> litre</a:t>
                </a:r>
              </a:p>
              <a:p>
                <a:r>
                  <a:rPr lang="en-GB" dirty="0"/>
                  <a:t>How many jars can I fill ?</a:t>
                </a:r>
              </a:p>
            </p:txBody>
          </p:sp>
        </mc:Choice>
        <mc:Fallback xmlns="">
          <p:sp>
            <p:nvSpPr>
              <p:cNvPr id="9" name="Rectangle 8"/>
              <p:cNvSpPr>
                <a:spLocks noRot="1" noChangeAspect="1" noMove="1" noResize="1" noEditPoints="1" noAdjustHandles="1" noChangeArrowheads="1" noChangeShapeType="1" noTextEdit="1"/>
              </p:cNvSpPr>
              <p:nvPr/>
            </p:nvSpPr>
            <p:spPr>
              <a:xfrm>
                <a:off x="180832" y="2895600"/>
                <a:ext cx="8535859" cy="1037463"/>
              </a:xfrm>
              <a:prstGeom prst="rect">
                <a:avLst/>
              </a:prstGeom>
              <a:blipFill rotWithShape="1">
                <a:blip r:embed="rId3"/>
                <a:stretch>
                  <a:fillRect l="-643" b="-88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810233" y="3657600"/>
                <a:ext cx="2225289" cy="491096"/>
              </a:xfrm>
              <a:prstGeom prst="rect">
                <a:avLst/>
              </a:prstGeom>
            </p:spPr>
            <p:txBody>
              <a:bodyPr wrap="none">
                <a:spAutoFit/>
              </a:bodyPr>
              <a:lstStyle/>
              <a:p>
                <a:r>
                  <a:rPr lang="en-GB" b="1" dirty="0"/>
                  <a:t>9÷ </a:t>
                </a:r>
                <a14:m>
                  <m:oMath xmlns:m="http://schemas.openxmlformats.org/officeDocument/2006/math">
                    <m:f>
                      <m:fPr>
                        <m:ctrlPr>
                          <a:rPr lang="en-GB" b="1" i="1">
                            <a:latin typeface="Cambria Math"/>
                          </a:rPr>
                        </m:ctrlPr>
                      </m:fPr>
                      <m:num>
                        <m:r>
                          <a:rPr lang="en-GB" b="1" i="1">
                            <a:latin typeface="Cambria Math"/>
                          </a:rPr>
                          <m:t>𝟏</m:t>
                        </m:r>
                      </m:num>
                      <m:den>
                        <m:r>
                          <a:rPr lang="en-GB" b="1" i="1">
                            <a:latin typeface="Cambria Math"/>
                          </a:rPr>
                          <m:t>𝟐</m:t>
                        </m:r>
                      </m:den>
                    </m:f>
                    <m:r>
                      <a:rPr lang="en-GB" b="1" i="1">
                        <a:latin typeface="Cambria Math"/>
                      </a:rPr>
                      <m:t> </m:t>
                    </m:r>
                  </m:oMath>
                </a14:m>
                <a:r>
                  <a:rPr lang="en-GB" b="1" dirty="0"/>
                  <a:t>= 18 </a:t>
                </a:r>
                <a14:m>
                  <m:oMath xmlns:m="http://schemas.openxmlformats.org/officeDocument/2006/math">
                    <m:f>
                      <m:fPr>
                        <m:ctrlPr>
                          <a:rPr lang="en-GB" b="1" i="1">
                            <a:latin typeface="Cambria Math"/>
                          </a:rPr>
                        </m:ctrlPr>
                      </m:fPr>
                      <m:num>
                        <m:r>
                          <a:rPr lang="en-GB" b="1" i="1">
                            <a:latin typeface="Cambria Math"/>
                          </a:rPr>
                          <m:t>𝟏</m:t>
                        </m:r>
                      </m:num>
                      <m:den>
                        <m:r>
                          <a:rPr lang="en-GB" b="1" i="1">
                            <a:latin typeface="Cambria Math"/>
                          </a:rPr>
                          <m:t>𝟐</m:t>
                        </m:r>
                      </m:den>
                    </m:f>
                    <m:r>
                      <a:rPr lang="en-GB" b="1" i="1">
                        <a:latin typeface="Cambria Math"/>
                      </a:rPr>
                      <m:t> </m:t>
                    </m:r>
                  </m:oMath>
                </a14:m>
                <a:r>
                  <a:rPr lang="en-GB" b="1" dirty="0"/>
                  <a:t>litre jars</a:t>
                </a:r>
              </a:p>
            </p:txBody>
          </p:sp>
        </mc:Choice>
        <mc:Fallback xmlns="">
          <p:sp>
            <p:nvSpPr>
              <p:cNvPr id="10" name="Rectangle 9"/>
              <p:cNvSpPr>
                <a:spLocks noRot="1" noChangeAspect="1" noMove="1" noResize="1" noEditPoints="1" noAdjustHandles="1" noChangeArrowheads="1" noChangeShapeType="1" noTextEdit="1"/>
              </p:cNvSpPr>
              <p:nvPr/>
            </p:nvSpPr>
            <p:spPr>
              <a:xfrm>
                <a:off x="6810233" y="3657600"/>
                <a:ext cx="2225289" cy="491096"/>
              </a:xfrm>
              <a:prstGeom prst="rect">
                <a:avLst/>
              </a:prstGeom>
              <a:blipFill rotWithShape="1">
                <a:blip r:embed="rId4"/>
                <a:stretch>
                  <a:fillRect l="-2192" r="-1918" b="-61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80832" y="4191000"/>
                <a:ext cx="8535859" cy="761875"/>
              </a:xfrm>
              <a:prstGeom prst="rect">
                <a:avLst/>
              </a:prstGeom>
            </p:spPr>
            <p:txBody>
              <a:bodyPr wrap="square">
                <a:spAutoFit/>
              </a:bodyPr>
              <a:lstStyle/>
              <a:p>
                <a:r>
                  <a:rPr lang="en-GB" dirty="0" smtClean="0"/>
                  <a:t>I have a 9 </a:t>
                </a:r>
                <a:r>
                  <a:rPr lang="en-GB" dirty="0"/>
                  <a:t>litre vat of jam to be poured into jars, each with a capacity of </a:t>
                </a:r>
                <a14:m>
                  <m:oMath xmlns:m="http://schemas.openxmlformats.org/officeDocument/2006/math">
                    <m:f>
                      <m:fPr>
                        <m:ctrlPr>
                          <a:rPr lang="en-GB" i="1">
                            <a:latin typeface="Cambria Math"/>
                          </a:rPr>
                        </m:ctrlPr>
                      </m:fPr>
                      <m:num>
                        <m:r>
                          <a:rPr lang="en-GB" i="1">
                            <a:latin typeface="Cambria Math"/>
                          </a:rPr>
                          <m:t>1</m:t>
                        </m:r>
                      </m:num>
                      <m:den>
                        <m:r>
                          <a:rPr lang="en-GB" i="1">
                            <a:latin typeface="Cambria Math"/>
                          </a:rPr>
                          <m:t>3</m:t>
                        </m:r>
                      </m:den>
                    </m:f>
                  </m:oMath>
                </a14:m>
                <a:r>
                  <a:rPr lang="en-GB" dirty="0"/>
                  <a:t>  litre</a:t>
                </a:r>
              </a:p>
              <a:p>
                <a:r>
                  <a:rPr lang="en-GB" dirty="0"/>
                  <a:t>How many jars can I fill ?</a:t>
                </a:r>
              </a:p>
            </p:txBody>
          </p:sp>
        </mc:Choice>
        <mc:Fallback xmlns="">
          <p:sp>
            <p:nvSpPr>
              <p:cNvPr id="11" name="Rectangle 10"/>
              <p:cNvSpPr>
                <a:spLocks noRot="1" noChangeAspect="1" noMove="1" noResize="1" noEditPoints="1" noAdjustHandles="1" noChangeArrowheads="1" noChangeShapeType="1" noTextEdit="1"/>
              </p:cNvSpPr>
              <p:nvPr/>
            </p:nvSpPr>
            <p:spPr>
              <a:xfrm>
                <a:off x="180832" y="4191000"/>
                <a:ext cx="8535859" cy="761875"/>
              </a:xfrm>
              <a:prstGeom prst="rect">
                <a:avLst/>
              </a:prstGeom>
              <a:blipFill rotWithShape="1">
                <a:blip r:embed="rId5"/>
                <a:stretch>
                  <a:fillRect l="-643" b="-1209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734033" y="4724400"/>
                <a:ext cx="2225289" cy="492443"/>
              </a:xfrm>
              <a:prstGeom prst="rect">
                <a:avLst/>
              </a:prstGeom>
            </p:spPr>
            <p:txBody>
              <a:bodyPr wrap="none">
                <a:spAutoFit/>
              </a:bodyPr>
              <a:lstStyle/>
              <a:p>
                <a:r>
                  <a:rPr lang="en-GB" b="1" dirty="0"/>
                  <a:t>9÷ </a:t>
                </a:r>
                <a14:m>
                  <m:oMath xmlns:m="http://schemas.openxmlformats.org/officeDocument/2006/math">
                    <m:f>
                      <m:fPr>
                        <m:ctrlPr>
                          <a:rPr lang="en-GB" b="1" i="1">
                            <a:latin typeface="Cambria Math"/>
                          </a:rPr>
                        </m:ctrlPr>
                      </m:fPr>
                      <m:num>
                        <m:r>
                          <a:rPr lang="en-GB" b="1" i="1">
                            <a:latin typeface="Cambria Math"/>
                          </a:rPr>
                          <m:t>𝟏</m:t>
                        </m:r>
                      </m:num>
                      <m:den>
                        <m:r>
                          <a:rPr lang="en-GB" b="1" i="1">
                            <a:latin typeface="Cambria Math"/>
                          </a:rPr>
                          <m:t>𝟑</m:t>
                        </m:r>
                      </m:den>
                    </m:f>
                    <m:r>
                      <a:rPr lang="en-GB" b="1" i="1">
                        <a:latin typeface="Cambria Math"/>
                      </a:rPr>
                      <m:t> </m:t>
                    </m:r>
                  </m:oMath>
                </a14:m>
                <a:r>
                  <a:rPr lang="en-GB" b="1" dirty="0"/>
                  <a:t>= 27 </a:t>
                </a:r>
                <a14:m>
                  <m:oMath xmlns:m="http://schemas.openxmlformats.org/officeDocument/2006/math">
                    <m:f>
                      <m:fPr>
                        <m:ctrlPr>
                          <a:rPr lang="en-GB" b="1" i="1">
                            <a:latin typeface="Cambria Math"/>
                          </a:rPr>
                        </m:ctrlPr>
                      </m:fPr>
                      <m:num>
                        <m:r>
                          <a:rPr lang="en-GB" b="1" i="1">
                            <a:latin typeface="Cambria Math"/>
                          </a:rPr>
                          <m:t>𝟏</m:t>
                        </m:r>
                      </m:num>
                      <m:den>
                        <m:r>
                          <a:rPr lang="en-GB" b="1" i="1">
                            <a:latin typeface="Cambria Math"/>
                          </a:rPr>
                          <m:t>𝟑</m:t>
                        </m:r>
                      </m:den>
                    </m:f>
                    <m:r>
                      <a:rPr lang="en-GB" b="1" i="1">
                        <a:latin typeface="Cambria Math"/>
                      </a:rPr>
                      <m:t> </m:t>
                    </m:r>
                  </m:oMath>
                </a14:m>
                <a:r>
                  <a:rPr lang="en-GB" b="1" dirty="0"/>
                  <a:t>litre jars</a:t>
                </a:r>
              </a:p>
            </p:txBody>
          </p:sp>
        </mc:Choice>
        <mc:Fallback xmlns="">
          <p:sp>
            <p:nvSpPr>
              <p:cNvPr id="12" name="Rectangle 11"/>
              <p:cNvSpPr>
                <a:spLocks noRot="1" noChangeAspect="1" noMove="1" noResize="1" noEditPoints="1" noAdjustHandles="1" noChangeArrowheads="1" noChangeShapeType="1" noTextEdit="1"/>
              </p:cNvSpPr>
              <p:nvPr/>
            </p:nvSpPr>
            <p:spPr>
              <a:xfrm>
                <a:off x="6734033" y="4724400"/>
                <a:ext cx="2225289" cy="492443"/>
              </a:xfrm>
              <a:prstGeom prst="rect">
                <a:avLst/>
              </a:prstGeom>
              <a:blipFill rotWithShape="1">
                <a:blip r:embed="rId6"/>
                <a:stretch>
                  <a:fillRect l="-2466" r="-1644" b="-6173"/>
                </a:stretch>
              </a:blipFill>
            </p:spPr>
            <p:txBody>
              <a:bodyPr/>
              <a:lstStyle/>
              <a:p>
                <a:r>
                  <a:rPr lang="en-GB">
                    <a:noFill/>
                  </a:rPr>
                  <a:t> </a:t>
                </a:r>
              </a:p>
            </p:txBody>
          </p:sp>
        </mc:Fallback>
      </mc:AlternateContent>
      <p:sp>
        <p:nvSpPr>
          <p:cNvPr id="13" name="Rectangle 12"/>
          <p:cNvSpPr/>
          <p:nvPr/>
        </p:nvSpPr>
        <p:spPr>
          <a:xfrm>
            <a:off x="395535" y="5216843"/>
            <a:ext cx="7527342" cy="923330"/>
          </a:xfrm>
          <a:prstGeom prst="rect">
            <a:avLst/>
          </a:prstGeom>
        </p:spPr>
        <p:txBody>
          <a:bodyPr wrap="square">
            <a:spAutoFit/>
          </a:bodyPr>
          <a:lstStyle/>
          <a:p>
            <a:r>
              <a:rPr lang="en-GB" b="1" dirty="0">
                <a:solidFill>
                  <a:srgbClr val="0070C0"/>
                </a:solidFill>
              </a:rPr>
              <a:t>The full answer makes sense of the mathematics ~ there are always 9 litres of jam (</a:t>
            </a:r>
            <a:r>
              <a:rPr lang="en-GB" b="1" dirty="0" smtClean="0">
                <a:solidFill>
                  <a:srgbClr val="0070C0"/>
                </a:solidFill>
              </a:rPr>
              <a:t>same). The </a:t>
            </a:r>
            <a:r>
              <a:rPr lang="en-GB" b="1" dirty="0">
                <a:solidFill>
                  <a:srgbClr val="0070C0"/>
                </a:solidFill>
              </a:rPr>
              <a:t>jars are different sizes (different)</a:t>
            </a:r>
          </a:p>
          <a:p>
            <a:r>
              <a:rPr lang="en-GB" b="1" dirty="0" smtClean="0">
                <a:solidFill>
                  <a:srgbClr val="0070C0"/>
                </a:solidFill>
              </a:rPr>
              <a:t>The </a:t>
            </a:r>
            <a:r>
              <a:rPr lang="en-GB" b="1" dirty="0">
                <a:solidFill>
                  <a:srgbClr val="0070C0"/>
                </a:solidFill>
              </a:rPr>
              <a:t>order matters</a:t>
            </a:r>
          </a:p>
        </p:txBody>
      </p:sp>
    </p:spTree>
    <p:extLst>
      <p:ext uri="{BB962C8B-B14F-4D97-AF65-F5344CB8AC3E}">
        <p14:creationId xmlns:p14="http://schemas.microsoft.com/office/powerpoint/2010/main" val="370369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20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solidFill>
                  <a:srgbClr val="0070C0"/>
                </a:solidFill>
              </a:rPr>
              <a:t>2016 Paper 2: Reasoning (Y3/4)</a:t>
            </a:r>
            <a:endParaRPr lang="en-GB" sz="2800" b="1" dirty="0">
              <a:solidFill>
                <a:srgbClr val="0070C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412776"/>
            <a:ext cx="5121004" cy="5170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0550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980947" y="1178992"/>
            <a:ext cx="4988763" cy="558761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itle 2"/>
          <p:cNvSpPr>
            <a:spLocks noGrp="1"/>
          </p:cNvSpPr>
          <p:nvPr>
            <p:ph type="title"/>
          </p:nvPr>
        </p:nvSpPr>
        <p:spPr>
          <a:xfrm>
            <a:off x="251520" y="274638"/>
            <a:ext cx="6696743" cy="850106"/>
          </a:xfrm>
        </p:spPr>
        <p:txBody>
          <a:bodyPr/>
          <a:lstStyle/>
          <a:p>
            <a:pPr algn="l"/>
            <a:r>
              <a:rPr lang="en-GB" sz="2000" b="1" dirty="0" smtClean="0">
                <a:solidFill>
                  <a:srgbClr val="0070C0"/>
                </a:solidFill>
              </a:rPr>
              <a:t>Reasoning: </a:t>
            </a:r>
            <a:br>
              <a:rPr lang="en-GB" sz="2000" b="1" dirty="0" smtClean="0">
                <a:solidFill>
                  <a:srgbClr val="0070C0"/>
                </a:solidFill>
              </a:rPr>
            </a:br>
            <a:r>
              <a:rPr lang="en-GB" sz="2000" b="1" dirty="0" smtClean="0">
                <a:solidFill>
                  <a:srgbClr val="0070C0"/>
                </a:solidFill>
              </a:rPr>
              <a:t>all pupils…</a:t>
            </a:r>
            <a:r>
              <a:rPr lang="en-GB" sz="2400" b="1" dirty="0" smtClean="0">
                <a:solidFill>
                  <a:srgbClr val="0070C0"/>
                </a:solidFill>
              </a:rPr>
              <a:t>talking</a:t>
            </a:r>
            <a:r>
              <a:rPr lang="en-GB" sz="2000" b="1" dirty="0" smtClean="0">
                <a:solidFill>
                  <a:srgbClr val="0070C0"/>
                </a:solidFill>
              </a:rPr>
              <a:t> simply and coherently + </a:t>
            </a:r>
            <a:r>
              <a:rPr lang="en-GB" sz="2400" b="1" dirty="0" smtClean="0">
                <a:solidFill>
                  <a:srgbClr val="0070C0"/>
                </a:solidFill>
              </a:rPr>
              <a:t>writing</a:t>
            </a:r>
            <a:endParaRPr lang="en-GB" sz="2400" b="1" dirty="0">
              <a:solidFill>
                <a:srgbClr val="0070C0"/>
              </a:solidFill>
            </a:endParaRPr>
          </a:p>
        </p:txBody>
      </p:sp>
      <p:sp>
        <p:nvSpPr>
          <p:cNvPr id="5" name="Text Placeholder 4"/>
          <p:cNvSpPr>
            <a:spLocks noGrp="1"/>
          </p:cNvSpPr>
          <p:nvPr>
            <p:ph type="body" idx="4294967295"/>
          </p:nvPr>
        </p:nvSpPr>
        <p:spPr>
          <a:xfrm>
            <a:off x="0" y="1341438"/>
            <a:ext cx="3831708" cy="639762"/>
          </a:xfrm>
        </p:spPr>
        <p:txBody>
          <a:bodyPr>
            <a:normAutofit fontScale="92500"/>
          </a:bodyPr>
          <a:lstStyle/>
          <a:p>
            <a:pPr marL="0" indent="0">
              <a:buNone/>
            </a:pPr>
            <a:r>
              <a:rPr lang="en-GB" sz="1800" b="1" dirty="0" smtClean="0">
                <a:solidFill>
                  <a:srgbClr val="0070C0"/>
                </a:solidFill>
              </a:rPr>
              <a:t>Q9 paper 2: two key solutions- knowing and understanding both…</a:t>
            </a:r>
            <a:endParaRPr lang="en-GB" sz="1800" b="1" dirty="0">
              <a:solidFill>
                <a:srgbClr val="0070C0"/>
              </a:solidFill>
            </a:endParaRPr>
          </a:p>
        </p:txBody>
      </p:sp>
      <p:sp>
        <p:nvSpPr>
          <p:cNvPr id="7" name="Text Placeholder 6"/>
          <p:cNvSpPr>
            <a:spLocks noGrp="1"/>
          </p:cNvSpPr>
          <p:nvPr>
            <p:ph type="body" sz="quarter" idx="4294967295"/>
          </p:nvPr>
        </p:nvSpPr>
        <p:spPr>
          <a:xfrm>
            <a:off x="4067944" y="1277070"/>
            <a:ext cx="4608512" cy="639762"/>
          </a:xfrm>
        </p:spPr>
        <p:txBody>
          <a:bodyPr>
            <a:normAutofit fontScale="62500" lnSpcReduction="20000"/>
          </a:bodyPr>
          <a:lstStyle/>
          <a:p>
            <a:pPr marL="0" indent="0">
              <a:buNone/>
            </a:pPr>
            <a:r>
              <a:rPr lang="en-GB" b="1" dirty="0" smtClean="0">
                <a:solidFill>
                  <a:srgbClr val="0070C0"/>
                </a:solidFill>
              </a:rPr>
              <a:t>Solutions/ pure calculations </a:t>
            </a:r>
          </a:p>
          <a:p>
            <a:pPr marL="0" indent="0">
              <a:buNone/>
            </a:pPr>
            <a:r>
              <a:rPr lang="en-GB" b="1" dirty="0" smtClean="0">
                <a:solidFill>
                  <a:srgbClr val="0070C0"/>
                </a:solidFill>
              </a:rPr>
              <a:t>Mental/ jottings/ methods…</a:t>
            </a:r>
            <a:endParaRPr lang="en-GB" b="1"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39795"/>
            <a:ext cx="3456385" cy="3847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7"/>
          <p:cNvSpPr>
            <a:spLocks noGrp="1"/>
          </p:cNvSpPr>
          <p:nvPr>
            <p:ph sz="quarter" idx="4294967295"/>
          </p:nvPr>
        </p:nvSpPr>
        <p:spPr>
          <a:xfrm>
            <a:off x="4394762" y="2060848"/>
            <a:ext cx="3168352" cy="431457"/>
          </a:xfrm>
          <a:ln w="28575">
            <a:solidFill>
              <a:schemeClr val="tx1"/>
            </a:solidFill>
          </a:ln>
        </p:spPr>
        <p:txBody>
          <a:bodyPr/>
          <a:lstStyle/>
          <a:p>
            <a:pPr marL="0" indent="0">
              <a:buNone/>
            </a:pPr>
            <a:r>
              <a:rPr lang="en-GB" sz="1800" dirty="0"/>
              <a:t>3 pencils + 1 </a:t>
            </a:r>
            <a:r>
              <a:rPr lang="en-GB" sz="1800" dirty="0" smtClean="0"/>
              <a:t>rubber = </a:t>
            </a:r>
            <a:r>
              <a:rPr lang="en-GB" sz="1800" dirty="0"/>
              <a:t>£1.09</a:t>
            </a:r>
          </a:p>
          <a:p>
            <a:pPr marL="0" indent="0">
              <a:buNone/>
            </a:pPr>
            <a:endParaRPr lang="en-GB" dirty="0"/>
          </a:p>
        </p:txBody>
      </p:sp>
      <p:sp>
        <p:nvSpPr>
          <p:cNvPr id="9" name="Down Arrow 8"/>
          <p:cNvSpPr/>
          <p:nvPr/>
        </p:nvSpPr>
        <p:spPr>
          <a:xfrm>
            <a:off x="4735905" y="2651764"/>
            <a:ext cx="242316"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4327448" y="3140968"/>
            <a:ext cx="3980577" cy="369332"/>
          </a:xfrm>
          <a:prstGeom prst="rect">
            <a:avLst/>
          </a:prstGeom>
          <a:noFill/>
        </p:spPr>
        <p:txBody>
          <a:bodyPr wrap="none" rtlCol="0">
            <a:spAutoFit/>
          </a:bodyPr>
          <a:lstStyle/>
          <a:p>
            <a:r>
              <a:rPr lang="en-GB" b="1" dirty="0" smtClean="0">
                <a:solidFill>
                  <a:srgbClr val="0070C0"/>
                </a:solidFill>
              </a:rPr>
              <a:t>Half of 6 pencils + 1 rubber = £1.09</a:t>
            </a:r>
            <a:endParaRPr lang="en-GB" b="1" dirty="0">
              <a:solidFill>
                <a:srgbClr val="0070C0"/>
              </a:solidFill>
            </a:endParaRPr>
          </a:p>
        </p:txBody>
      </p:sp>
      <p:sp>
        <p:nvSpPr>
          <p:cNvPr id="12" name="Down Arrow 11"/>
          <p:cNvSpPr/>
          <p:nvPr/>
        </p:nvSpPr>
        <p:spPr>
          <a:xfrm>
            <a:off x="4735905" y="3596067"/>
            <a:ext cx="242316"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4534244" y="4221088"/>
            <a:ext cx="4511171" cy="369332"/>
          </a:xfrm>
          <a:prstGeom prst="rect">
            <a:avLst/>
          </a:prstGeom>
          <a:noFill/>
        </p:spPr>
        <p:txBody>
          <a:bodyPr wrap="none" rtlCol="0">
            <a:spAutoFit/>
          </a:bodyPr>
          <a:lstStyle/>
          <a:p>
            <a:r>
              <a:rPr lang="en-GB" dirty="0" smtClean="0"/>
              <a:t>£1.68/2 = 84p;      ( ½ of £1.68;  £1.68÷ 2)</a:t>
            </a:r>
            <a:endParaRPr lang="en-GB" dirty="0"/>
          </a:p>
        </p:txBody>
      </p:sp>
      <p:sp>
        <p:nvSpPr>
          <p:cNvPr id="14" name="TextBox 13"/>
          <p:cNvSpPr txBox="1"/>
          <p:nvPr/>
        </p:nvSpPr>
        <p:spPr>
          <a:xfrm>
            <a:off x="4560305" y="4829419"/>
            <a:ext cx="2608406" cy="369332"/>
          </a:xfrm>
          <a:prstGeom prst="rect">
            <a:avLst/>
          </a:prstGeom>
          <a:noFill/>
          <a:ln w="38100">
            <a:solidFill>
              <a:schemeClr val="tx1"/>
            </a:solidFill>
          </a:ln>
        </p:spPr>
        <p:txBody>
          <a:bodyPr wrap="none" rtlCol="0">
            <a:spAutoFit/>
          </a:bodyPr>
          <a:lstStyle/>
          <a:p>
            <a:r>
              <a:rPr lang="en-GB" b="1" dirty="0" smtClean="0">
                <a:solidFill>
                  <a:srgbClr val="0070C0"/>
                </a:solidFill>
              </a:rPr>
              <a:t>84p + 1 rubber = £1.09</a:t>
            </a:r>
            <a:endParaRPr lang="en-GB" b="1" dirty="0">
              <a:solidFill>
                <a:srgbClr val="0070C0"/>
              </a:solidFill>
            </a:endParaRPr>
          </a:p>
        </p:txBody>
      </p:sp>
      <p:sp>
        <p:nvSpPr>
          <p:cNvPr id="13" name="TextBox 12"/>
          <p:cNvSpPr txBox="1"/>
          <p:nvPr/>
        </p:nvSpPr>
        <p:spPr>
          <a:xfrm>
            <a:off x="4543289" y="5373216"/>
            <a:ext cx="2871299" cy="646331"/>
          </a:xfrm>
          <a:prstGeom prst="rect">
            <a:avLst/>
          </a:prstGeom>
          <a:noFill/>
        </p:spPr>
        <p:txBody>
          <a:bodyPr wrap="none" rtlCol="0">
            <a:spAutoFit/>
          </a:bodyPr>
          <a:lstStyle/>
          <a:p>
            <a:r>
              <a:rPr lang="en-GB" dirty="0" smtClean="0"/>
              <a:t>So £1.09 – 84p = 1 rubber</a:t>
            </a:r>
          </a:p>
          <a:p>
            <a:endParaRPr lang="en-GB" dirty="0"/>
          </a:p>
        </p:txBody>
      </p:sp>
      <p:sp>
        <p:nvSpPr>
          <p:cNvPr id="16" name="TextBox 15"/>
          <p:cNvSpPr txBox="1"/>
          <p:nvPr/>
        </p:nvSpPr>
        <p:spPr>
          <a:xfrm>
            <a:off x="4274203" y="5829058"/>
            <a:ext cx="4402253" cy="830997"/>
          </a:xfrm>
          <a:prstGeom prst="rect">
            <a:avLst/>
          </a:prstGeom>
          <a:noFill/>
        </p:spPr>
        <p:txBody>
          <a:bodyPr wrap="square" rtlCol="0">
            <a:spAutoFit/>
          </a:bodyPr>
          <a:lstStyle/>
          <a:p>
            <a:r>
              <a:rPr lang="en-GB" sz="1600" b="1" i="1" dirty="0" smtClean="0">
                <a:solidFill>
                  <a:srgbClr val="0070C0"/>
                </a:solidFill>
              </a:rPr>
              <a:t>‘I could also find the cost of one pencil by dividing by 6 then multiplying this number by 3 to get the cost of 3 pencils’</a:t>
            </a:r>
            <a:endParaRPr lang="en-GB" sz="1600" b="1" i="1" dirty="0">
              <a:solidFill>
                <a:srgbClr val="0070C0"/>
              </a:solidFill>
            </a:endParaRPr>
          </a:p>
        </p:txBody>
      </p:sp>
      <p:sp>
        <p:nvSpPr>
          <p:cNvPr id="2" name="Oval 1"/>
          <p:cNvSpPr/>
          <p:nvPr/>
        </p:nvSpPr>
        <p:spPr>
          <a:xfrm>
            <a:off x="323528" y="4829419"/>
            <a:ext cx="1584176" cy="11039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835696" y="3665056"/>
            <a:ext cx="2376264" cy="3046988"/>
          </a:xfrm>
          <a:prstGeom prst="rect">
            <a:avLst/>
          </a:prstGeom>
          <a:solidFill>
            <a:srgbClr val="FFFF00"/>
          </a:solidFill>
        </p:spPr>
        <p:txBody>
          <a:bodyPr wrap="square" rtlCol="0">
            <a:spAutoFit/>
          </a:bodyPr>
          <a:lstStyle/>
          <a:p>
            <a:r>
              <a:rPr lang="en-GB" sz="2400" dirty="0" smtClean="0"/>
              <a:t>Solution as calculation needed-Y6.</a:t>
            </a:r>
          </a:p>
          <a:p>
            <a:r>
              <a:rPr lang="en-GB" sz="2400" dirty="0" smtClean="0"/>
              <a:t>Understanding of solution related to the problem needed by Y4.</a:t>
            </a:r>
            <a:endParaRPr lang="en-GB" sz="2400" dirty="0"/>
          </a:p>
        </p:txBody>
      </p:sp>
    </p:spTree>
    <p:extLst>
      <p:ext uri="{BB962C8B-B14F-4D97-AF65-F5344CB8AC3E}">
        <p14:creationId xmlns:p14="http://schemas.microsoft.com/office/powerpoint/2010/main" val="14629472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smtClean="0">
                <a:solidFill>
                  <a:srgbClr val="0070C0"/>
                </a:solidFill>
              </a:rPr>
              <a:t>Variation</a:t>
            </a:r>
            <a:endParaRPr lang="en-GB" b="1" dirty="0">
              <a:solidFill>
                <a:srgbClr val="0070C0"/>
              </a:solidFill>
            </a:endParaRPr>
          </a:p>
        </p:txBody>
      </p:sp>
      <p:sp>
        <p:nvSpPr>
          <p:cNvPr id="4" name="Content Placeholder 3"/>
          <p:cNvSpPr>
            <a:spLocks noGrp="1"/>
          </p:cNvSpPr>
          <p:nvPr>
            <p:ph idx="1"/>
          </p:nvPr>
        </p:nvSpPr>
        <p:spPr>
          <a:xfrm>
            <a:off x="457200" y="1600201"/>
            <a:ext cx="8229600" cy="2269232"/>
          </a:xfrm>
        </p:spPr>
        <p:txBody>
          <a:bodyPr>
            <a:normAutofit/>
          </a:bodyPr>
          <a:lstStyle/>
          <a:p>
            <a:pPr marL="0" indent="0">
              <a:buNone/>
            </a:pPr>
            <a:r>
              <a:rPr lang="en-GB" dirty="0" smtClean="0"/>
              <a:t>6 pencils cost….£1.20; £1.80; £2.40 </a:t>
            </a:r>
          </a:p>
          <a:p>
            <a:pPr marL="0" indent="0">
              <a:buNone/>
            </a:pPr>
            <a:endParaRPr lang="en-GB" dirty="0"/>
          </a:p>
          <a:p>
            <a:pPr marL="0" indent="0">
              <a:buNone/>
            </a:pPr>
            <a:r>
              <a:rPr lang="en-GB" dirty="0" smtClean="0"/>
              <a:t>3 pencils and a rubber cost….£1; £1.30; £1.70</a:t>
            </a:r>
          </a:p>
          <a:p>
            <a:pPr marL="0" indent="0">
              <a:buNone/>
            </a:pP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0002" y="2996953"/>
            <a:ext cx="720881" cy="720080"/>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2402" y="3149353"/>
            <a:ext cx="720881" cy="720080"/>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4802" y="3301753"/>
            <a:ext cx="720881" cy="720080"/>
          </a:xfrm>
          <a:prstGeom prst="rect">
            <a:avLst/>
          </a:prstGeom>
        </p:spPr>
      </p:pic>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0392" y="1747582"/>
            <a:ext cx="720881" cy="720080"/>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4030" y="1294326"/>
            <a:ext cx="720881" cy="72008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5957" y="3301753"/>
            <a:ext cx="1134163" cy="732275"/>
          </a:xfrm>
          <a:prstGeom prst="rect">
            <a:avLst/>
          </a:prstGeom>
        </p:spPr>
      </p:pic>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7566" y="1628800"/>
            <a:ext cx="720881" cy="720080"/>
          </a:xfrm>
          <a:prstGeom prst="rect">
            <a:avLst/>
          </a:prstGeom>
        </p:spPr>
      </p:pic>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1725" y="1556792"/>
            <a:ext cx="720881" cy="720080"/>
          </a:xfrm>
          <a:prstGeom prst="rect">
            <a:avLst/>
          </a:prstGeom>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6802" y="1484784"/>
            <a:ext cx="720881" cy="720080"/>
          </a:xfrm>
          <a:prstGeom prst="rect">
            <a:avLst/>
          </a:prstGeom>
        </p:spPr>
      </p:pic>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5242" y="1412776"/>
            <a:ext cx="720881" cy="720080"/>
          </a:xfrm>
          <a:prstGeom prst="rect">
            <a:avLst/>
          </a:prstGeom>
        </p:spPr>
      </p:pic>
      <p:sp>
        <p:nvSpPr>
          <p:cNvPr id="8" name="TextBox 7"/>
          <p:cNvSpPr txBox="1"/>
          <p:nvPr/>
        </p:nvSpPr>
        <p:spPr>
          <a:xfrm>
            <a:off x="616997" y="4021833"/>
            <a:ext cx="6979339" cy="2031325"/>
          </a:xfrm>
          <a:prstGeom prst="rect">
            <a:avLst/>
          </a:prstGeom>
          <a:solidFill>
            <a:srgbClr val="FFFF00"/>
          </a:solidFill>
        </p:spPr>
        <p:txBody>
          <a:bodyPr wrap="square" rtlCol="0">
            <a:spAutoFit/>
          </a:bodyPr>
          <a:lstStyle/>
          <a:p>
            <a:r>
              <a:rPr lang="en-GB" dirty="0"/>
              <a:t>Oral rehearsal; </a:t>
            </a:r>
          </a:p>
          <a:p>
            <a:r>
              <a:rPr lang="en-GB" dirty="0"/>
              <a:t>talking and writing; </a:t>
            </a:r>
          </a:p>
          <a:p>
            <a:r>
              <a:rPr lang="en-GB" dirty="0"/>
              <a:t>practise at both strategies…</a:t>
            </a:r>
          </a:p>
          <a:p>
            <a:r>
              <a:rPr lang="en-GB" dirty="0"/>
              <a:t>Discussion about recording: </a:t>
            </a:r>
            <a:endParaRPr lang="en-GB" dirty="0" smtClean="0"/>
          </a:p>
          <a:p>
            <a:r>
              <a:rPr lang="en-GB" dirty="0" smtClean="0"/>
              <a:t>pure </a:t>
            </a:r>
            <a:r>
              <a:rPr lang="en-GB" dirty="0"/>
              <a:t>calculations and the solution to the problem.</a:t>
            </a:r>
          </a:p>
          <a:p>
            <a:r>
              <a:rPr lang="en-GB" dirty="0" smtClean="0"/>
              <a:t>Including </a:t>
            </a:r>
            <a:r>
              <a:rPr lang="en-GB" dirty="0"/>
              <a:t>units (money/ pencil/ rubber) in the working out supports talking out loud</a:t>
            </a:r>
          </a:p>
        </p:txBody>
      </p:sp>
    </p:spTree>
    <p:extLst>
      <p:ext uri="{BB962C8B-B14F-4D97-AF65-F5344CB8AC3E}">
        <p14:creationId xmlns:p14="http://schemas.microsoft.com/office/powerpoint/2010/main" val="187887633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1354162"/>
          </a:xfrm>
        </p:spPr>
        <p:txBody>
          <a:bodyPr/>
          <a:lstStyle/>
          <a:p>
            <a:pPr algn="l"/>
            <a:r>
              <a:rPr lang="en-GB" sz="2000" b="1" dirty="0" smtClean="0">
                <a:solidFill>
                  <a:srgbClr val="0070C0"/>
                </a:solidFill>
              </a:rPr>
              <a:t>Decide the order of the key tasks and how long pupils might need to really ‘get it’ – think about the practise that will be needed…e.g. converting units, key number facts…</a:t>
            </a:r>
            <a:endParaRPr lang="en-GB" sz="2000" b="1" dirty="0">
              <a:solidFill>
                <a:srgbClr val="0070C0"/>
              </a:solidFill>
            </a:endParaRPr>
          </a:p>
        </p:txBody>
      </p:sp>
      <p:pic>
        <p:nvPicPr>
          <p:cNvPr id="1026" name="Picture 2" descr="F:\DCIM\100EKZX5\100_1279.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1401" b="25766"/>
          <a:stretch/>
        </p:blipFill>
        <p:spPr bwMode="auto">
          <a:xfrm>
            <a:off x="395536" y="1628800"/>
            <a:ext cx="6890779" cy="41944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5445224"/>
            <a:ext cx="7848872" cy="923330"/>
          </a:xfrm>
          <a:prstGeom prst="rect">
            <a:avLst/>
          </a:prstGeom>
          <a:solidFill>
            <a:srgbClr val="00B050"/>
          </a:solidFill>
        </p:spPr>
        <p:txBody>
          <a:bodyPr wrap="square" rtlCol="0">
            <a:spAutoFit/>
          </a:bodyPr>
          <a:lstStyle/>
          <a:p>
            <a:pPr marL="285750" indent="-285750">
              <a:buFont typeface="Arial" panose="020B0604020202020204" pitchFamily="34" charset="0"/>
              <a:buChar char="•"/>
            </a:pPr>
            <a:r>
              <a:rPr lang="en-GB" dirty="0"/>
              <a:t>Using published resources, rather than teachers writing their own, ensures appropriate pitch</a:t>
            </a:r>
          </a:p>
          <a:p>
            <a:pPr marL="285750" indent="-285750">
              <a:buFont typeface="Arial" panose="020B0604020202020204" pitchFamily="34" charset="0"/>
              <a:buChar char="•"/>
            </a:pPr>
            <a:r>
              <a:rPr lang="en-GB" dirty="0" smtClean="0"/>
              <a:t>Different resources give pupils a richer experience of problem solving…</a:t>
            </a:r>
          </a:p>
        </p:txBody>
      </p:sp>
    </p:spTree>
    <p:extLst>
      <p:ext uri="{BB962C8B-B14F-4D97-AF65-F5344CB8AC3E}">
        <p14:creationId xmlns:p14="http://schemas.microsoft.com/office/powerpoint/2010/main" val="2454100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b="1" dirty="0" smtClean="0">
                <a:solidFill>
                  <a:srgbClr val="0070C0"/>
                </a:solidFill>
              </a:rPr>
              <a:t>What tasks could be used?</a:t>
            </a:r>
            <a:br>
              <a:rPr lang="en-GB" sz="2800" b="1" dirty="0" smtClean="0">
                <a:solidFill>
                  <a:srgbClr val="0070C0"/>
                </a:solidFill>
              </a:rPr>
            </a:br>
            <a:r>
              <a:rPr lang="en-GB" sz="2800" b="1" dirty="0" smtClean="0">
                <a:solidFill>
                  <a:srgbClr val="0070C0"/>
                </a:solidFill>
              </a:rPr>
              <a:t>Which ones are most helpful for the class?</a:t>
            </a:r>
            <a:endParaRPr lang="en-GB" sz="2800" b="1" dirty="0">
              <a:solidFill>
                <a:srgbClr val="0070C0"/>
              </a:solidFill>
            </a:endParaRPr>
          </a:p>
        </p:txBody>
      </p:sp>
      <p:pic>
        <p:nvPicPr>
          <p:cNvPr id="4098" name="Picture 2" descr="F:\DCIM\100EKZX5\100_1282.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19416"/>
          <a:stretch/>
        </p:blipFill>
        <p:spPr bwMode="auto">
          <a:xfrm>
            <a:off x="705556" y="1600200"/>
            <a:ext cx="773288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54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51829" t="21986" r="15824" b="46736"/>
          <a:stretch/>
        </p:blipFill>
        <p:spPr bwMode="auto">
          <a:xfrm>
            <a:off x="6411711" y="752631"/>
            <a:ext cx="2575171" cy="211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p:nvPr/>
        </p:nvGrpSpPr>
        <p:grpSpPr>
          <a:xfrm>
            <a:off x="784301" y="491743"/>
            <a:ext cx="4391857" cy="2298274"/>
            <a:chOff x="1282390" y="717783"/>
            <a:chExt cx="10292570" cy="5047930"/>
          </a:xfrm>
        </p:grpSpPr>
        <p:sp>
          <p:nvSpPr>
            <p:cNvPr id="15" name="Right Triangle 14"/>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 15"/>
            <p:cNvGrpSpPr/>
            <p:nvPr/>
          </p:nvGrpSpPr>
          <p:grpSpPr>
            <a:xfrm>
              <a:off x="1282390" y="717783"/>
              <a:ext cx="10292570" cy="5047930"/>
              <a:chOff x="1282390" y="717783"/>
              <a:chExt cx="10292570" cy="5047930"/>
            </a:xfrm>
          </p:grpSpPr>
          <p:cxnSp>
            <p:nvCxnSpPr>
              <p:cNvPr id="17" name="Straight Arrow Connector 16"/>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5" name="Group 4"/>
          <p:cNvGrpSpPr/>
          <p:nvPr/>
        </p:nvGrpSpPr>
        <p:grpSpPr>
          <a:xfrm>
            <a:off x="767083" y="491744"/>
            <a:ext cx="3164167" cy="2382085"/>
            <a:chOff x="2048539" y="3112470"/>
            <a:chExt cx="4218889" cy="2538427"/>
          </a:xfrm>
        </p:grpSpPr>
        <p:grpSp>
          <p:nvGrpSpPr>
            <p:cNvPr id="3" name="Group 2"/>
            <p:cNvGrpSpPr/>
            <p:nvPr/>
          </p:nvGrpSpPr>
          <p:grpSpPr>
            <a:xfrm>
              <a:off x="2048539" y="3122384"/>
              <a:ext cx="3677651" cy="2528513"/>
              <a:chOff x="2048540" y="3107466"/>
              <a:chExt cx="3677651" cy="2528513"/>
            </a:xfrm>
          </p:grpSpPr>
          <p:cxnSp>
            <p:nvCxnSpPr>
              <p:cNvPr id="18" name="Straight Connector 17"/>
              <p:cNvCxnSpPr/>
              <p:nvPr/>
            </p:nvCxnSpPr>
            <p:spPr>
              <a:xfrm>
                <a:off x="2048540" y="4382608"/>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123973" y="437172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rot="16200000">
                <a:off x="2619963" y="4063946"/>
                <a:ext cx="2528513" cy="61555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grpSp>
        <p:sp>
          <p:nvSpPr>
            <p:cNvPr id="27" name="TextBox 26"/>
            <p:cNvSpPr txBox="1"/>
            <p:nvPr/>
          </p:nvSpPr>
          <p:spPr>
            <a:xfrm rot="16200000">
              <a:off x="4695395" y="4068950"/>
              <a:ext cx="2528513" cy="615553"/>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grpSp>
      <p:grpSp>
        <p:nvGrpSpPr>
          <p:cNvPr id="9" name="Group 8"/>
          <p:cNvGrpSpPr/>
          <p:nvPr/>
        </p:nvGrpSpPr>
        <p:grpSpPr>
          <a:xfrm>
            <a:off x="291786" y="2564904"/>
            <a:ext cx="6535526" cy="3524074"/>
            <a:chOff x="227070" y="2698044"/>
            <a:chExt cx="8433654" cy="4064659"/>
          </a:xfrm>
        </p:grpSpPr>
        <p:sp>
          <p:nvSpPr>
            <p:cNvPr id="23" name="TextBox 22"/>
            <p:cNvSpPr txBox="1"/>
            <p:nvPr/>
          </p:nvSpPr>
          <p:spPr>
            <a:xfrm>
              <a:off x="227070" y="3177317"/>
              <a:ext cx="7780276" cy="3585386"/>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solidFill>
                    <a:srgbClr val="0070C0"/>
                  </a:solidFill>
                </a:rPr>
                <a:t>Success criteria reflects new learning in phase 2</a:t>
              </a:r>
            </a:p>
            <a:p>
              <a:pPr marL="285750" indent="-285750">
                <a:buFont typeface="Arial" panose="020B0604020202020204" pitchFamily="34" charset="0"/>
                <a:buChar char="•"/>
              </a:pPr>
              <a:endParaRPr lang="en-GB" sz="2800" dirty="0" smtClean="0">
                <a:solidFill>
                  <a:srgbClr val="0070C0"/>
                </a:solidFill>
              </a:endParaRPr>
            </a:p>
            <a:p>
              <a:pPr marL="285750" indent="-285750">
                <a:buFont typeface="Arial" panose="020B0604020202020204" pitchFamily="34" charset="0"/>
                <a:buChar char="•"/>
              </a:pPr>
              <a:r>
                <a:rPr lang="en-GB" sz="2800" dirty="0"/>
                <a:t>Evidence of competence in phase 1 objectives - pupils apply with greater  independence and resilience in new </a:t>
              </a:r>
              <a:r>
                <a:rPr lang="en-GB" sz="2800" dirty="0" smtClean="0"/>
                <a:t>contexts</a:t>
              </a:r>
              <a:endParaRPr lang="en-GB" sz="2800" dirty="0"/>
            </a:p>
          </p:txBody>
        </p:sp>
        <p:cxnSp>
          <p:nvCxnSpPr>
            <p:cNvPr id="28" name="Straight Connector 27"/>
            <p:cNvCxnSpPr/>
            <p:nvPr/>
          </p:nvCxnSpPr>
          <p:spPr>
            <a:xfrm flipV="1">
              <a:off x="6530022" y="2698044"/>
              <a:ext cx="2130702" cy="1277997"/>
            </a:xfrm>
            <a:prstGeom prst="line">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8" name="Explosion 1 7"/>
          <p:cNvSpPr/>
          <p:nvPr/>
        </p:nvSpPr>
        <p:spPr>
          <a:xfrm rot="20853456">
            <a:off x="5951788" y="3305018"/>
            <a:ext cx="3146992" cy="3622439"/>
          </a:xfrm>
          <a:prstGeom prst="irregularSeal1">
            <a:avLst/>
          </a:prstGeom>
          <a:solidFill>
            <a:srgbClr val="FDFD6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accent1">
                    <a:lumMod val="50000"/>
                  </a:schemeClr>
                </a:solidFill>
              </a:rPr>
              <a:t>Objectives not required in success criteria</a:t>
            </a:r>
            <a:endParaRPr lang="en-GB" sz="2000" b="1" dirty="0">
              <a:solidFill>
                <a:schemeClr val="accent1">
                  <a:lumMod val="50000"/>
                </a:schemeClr>
              </a:solidFill>
            </a:endParaRPr>
          </a:p>
        </p:txBody>
      </p:sp>
    </p:spTree>
    <p:extLst>
      <p:ext uri="{BB962C8B-B14F-4D97-AF65-F5344CB8AC3E}">
        <p14:creationId xmlns:p14="http://schemas.microsoft.com/office/powerpoint/2010/main" val="213903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635000"/>
            <a:ext cx="8121650" cy="55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45300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59" y="747911"/>
            <a:ext cx="7112475" cy="5019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rot="20404399">
            <a:off x="428345" y="4441510"/>
            <a:ext cx="7868126" cy="369332"/>
          </a:xfrm>
          <a:prstGeom prst="rect">
            <a:avLst/>
          </a:prstGeom>
          <a:solidFill>
            <a:srgbClr val="FF0000"/>
          </a:solidFill>
        </p:spPr>
        <p:txBody>
          <a:bodyPr wrap="square" rtlCol="0">
            <a:spAutoFit/>
          </a:bodyPr>
          <a:lstStyle/>
          <a:p>
            <a:pPr algn="ctr"/>
            <a:r>
              <a:rPr lang="en-GB" b="1" dirty="0" smtClean="0">
                <a:solidFill>
                  <a:schemeClr val="bg1"/>
                </a:solidFill>
              </a:rPr>
              <a:t>Models and images needed with these solutions</a:t>
            </a:r>
            <a:endParaRPr lang="en-GB" b="1" dirty="0">
              <a:solidFill>
                <a:schemeClr val="bg1"/>
              </a:solidFill>
            </a:endParaRPr>
          </a:p>
        </p:txBody>
      </p:sp>
    </p:spTree>
    <p:extLst>
      <p:ext uri="{BB962C8B-B14F-4D97-AF65-F5344CB8AC3E}">
        <p14:creationId xmlns:p14="http://schemas.microsoft.com/office/powerpoint/2010/main" val="7816016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b="1" dirty="0" smtClean="0">
                <a:solidFill>
                  <a:srgbClr val="0070C0"/>
                </a:solidFill>
              </a:rPr>
              <a:t>NCETM Teaching for Mastery</a:t>
            </a:r>
            <a:endParaRPr lang="en-GB" b="1" dirty="0">
              <a:solidFill>
                <a:srgbClr val="0070C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268932"/>
            <a:ext cx="1417765" cy="2036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390" y="3555535"/>
            <a:ext cx="1326927" cy="1887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087" y="1400235"/>
            <a:ext cx="1310949" cy="1905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64823" y="3528884"/>
            <a:ext cx="1371475" cy="1941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1668" y="1304158"/>
            <a:ext cx="1381188" cy="2036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31355" y="3520309"/>
            <a:ext cx="1341813" cy="195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850562" y="6268670"/>
            <a:ext cx="4544899" cy="646331"/>
          </a:xfrm>
          <a:prstGeom prst="rect">
            <a:avLst/>
          </a:prstGeom>
          <a:noFill/>
        </p:spPr>
        <p:txBody>
          <a:bodyPr wrap="none" rtlCol="0">
            <a:spAutoFit/>
          </a:bodyPr>
          <a:lstStyle/>
          <a:p>
            <a:r>
              <a:rPr lang="en-GB" dirty="0">
                <a:hlinkClick r:id="rId8"/>
              </a:rPr>
              <a:t>https://</a:t>
            </a:r>
            <a:r>
              <a:rPr lang="en-GB" dirty="0" smtClean="0">
                <a:hlinkClick r:id="rId8"/>
              </a:rPr>
              <a:t>www.ncetm.org.uk/resources/46689</a:t>
            </a:r>
            <a:endParaRPr lang="en-GB" dirty="0" smtClean="0"/>
          </a:p>
          <a:p>
            <a:endParaRPr lang="en-GB" dirty="0"/>
          </a:p>
        </p:txBody>
      </p:sp>
      <p:sp>
        <p:nvSpPr>
          <p:cNvPr id="2" name="TextBox 1"/>
          <p:cNvSpPr txBox="1"/>
          <p:nvPr/>
        </p:nvSpPr>
        <p:spPr>
          <a:xfrm>
            <a:off x="5206906" y="2047919"/>
            <a:ext cx="3829591" cy="2031325"/>
          </a:xfrm>
          <a:prstGeom prst="rect">
            <a:avLst/>
          </a:prstGeom>
          <a:solidFill>
            <a:srgbClr val="FFFF00"/>
          </a:solidFill>
        </p:spPr>
        <p:txBody>
          <a:bodyPr wrap="square" rtlCol="0">
            <a:spAutoFit/>
          </a:bodyPr>
          <a:lstStyle/>
          <a:p>
            <a:r>
              <a:rPr lang="en-GB" dirty="0" smtClean="0"/>
              <a:t>Can be used to support:</a:t>
            </a:r>
          </a:p>
          <a:p>
            <a:pPr marL="285750" indent="-285750">
              <a:buFont typeface="Arial" panose="020B0604020202020204" pitchFamily="34" charset="0"/>
              <a:buChar char="•"/>
            </a:pPr>
            <a:r>
              <a:rPr lang="en-GB" dirty="0" smtClean="0"/>
              <a:t>‘cold’ / ‘hot’ tasks</a:t>
            </a:r>
            <a:endParaRPr lang="en-GB" dirty="0"/>
          </a:p>
          <a:p>
            <a:pPr marL="285750" indent="-285750">
              <a:buFont typeface="Arial" panose="020B0604020202020204" pitchFamily="34" charset="0"/>
              <a:buChar char="•"/>
            </a:pPr>
            <a:r>
              <a:rPr lang="en-GB" dirty="0" smtClean="0"/>
              <a:t>Diagnostic conferencing (HTLC video clips)</a:t>
            </a:r>
          </a:p>
          <a:p>
            <a:pPr marL="285750" indent="-285750">
              <a:buFont typeface="Arial" panose="020B0604020202020204" pitchFamily="34" charset="0"/>
              <a:buChar char="•"/>
            </a:pPr>
            <a:r>
              <a:rPr lang="en-GB" dirty="0" smtClean="0"/>
              <a:t>Interventions/ catch up</a:t>
            </a:r>
          </a:p>
          <a:p>
            <a:pPr marL="285750" indent="-285750">
              <a:buFont typeface="Arial" panose="020B0604020202020204" pitchFamily="34" charset="0"/>
              <a:buChar char="•"/>
            </a:pPr>
            <a:r>
              <a:rPr lang="en-GB" dirty="0" smtClean="0"/>
              <a:t>Pre -teaching</a:t>
            </a:r>
            <a:endParaRPr lang="en-GB" dirty="0"/>
          </a:p>
          <a:p>
            <a:pPr marL="285750" indent="-285750">
              <a:buFont typeface="Arial" panose="020B0604020202020204" pitchFamily="34" charset="0"/>
              <a:buChar char="•"/>
            </a:pPr>
            <a:r>
              <a:rPr lang="en-GB" dirty="0" smtClean="0"/>
              <a:t>end of year expectations</a:t>
            </a:r>
            <a:endParaRPr lang="en-GB" dirty="0"/>
          </a:p>
        </p:txBody>
      </p:sp>
    </p:spTree>
    <p:extLst>
      <p:ext uri="{BB962C8B-B14F-4D97-AF65-F5344CB8AC3E}">
        <p14:creationId xmlns:p14="http://schemas.microsoft.com/office/powerpoint/2010/main" val="87902523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Effective Interventions</a:t>
            </a:r>
          </a:p>
        </p:txBody>
      </p:sp>
      <p:sp>
        <p:nvSpPr>
          <p:cNvPr id="3" name="Content Placeholder 2"/>
          <p:cNvSpPr>
            <a:spLocks noGrp="1"/>
          </p:cNvSpPr>
          <p:nvPr>
            <p:ph idx="1"/>
          </p:nvPr>
        </p:nvSpPr>
        <p:spPr>
          <a:xfrm>
            <a:off x="457200" y="1124744"/>
            <a:ext cx="8229600" cy="4824537"/>
          </a:xfrm>
        </p:spPr>
        <p:txBody>
          <a:bodyPr>
            <a:normAutofit fontScale="85000" lnSpcReduction="10000"/>
          </a:bodyPr>
          <a:lstStyle/>
          <a:p>
            <a:pPr marL="0" indent="0">
              <a:buNone/>
            </a:pPr>
            <a:r>
              <a:rPr lang="en-GB" dirty="0" smtClean="0"/>
              <a:t>Supporting pupils towards ARE for Milestone 2 by focusing on:</a:t>
            </a:r>
          </a:p>
          <a:p>
            <a:r>
              <a:rPr lang="en-GB" dirty="0" smtClean="0"/>
              <a:t>Pre teaching</a:t>
            </a:r>
          </a:p>
          <a:p>
            <a:r>
              <a:rPr lang="en-GB" dirty="0" smtClean="0"/>
              <a:t>Pupils talking about their reasoning using targeted accurate vocabulary to build confidence</a:t>
            </a:r>
          </a:p>
          <a:p>
            <a:r>
              <a:rPr lang="en-GB" dirty="0" smtClean="0"/>
              <a:t>Learning the mathematics in a context and practising any related calculations afterwards to understand the purpose and when to apply.</a:t>
            </a:r>
          </a:p>
          <a:p>
            <a:r>
              <a:rPr lang="en-GB" dirty="0" smtClean="0"/>
              <a:t>Having several goes at a problem (not an over focus on ‘right answers’ as the main goal)</a:t>
            </a:r>
          </a:p>
          <a:p>
            <a:r>
              <a:rPr lang="en-GB" dirty="0" smtClean="0"/>
              <a:t>Starting with models and images, with concrete resources.  related to the domain as they will link with other domains and help with ‘over learning’/ generalising </a:t>
            </a:r>
          </a:p>
        </p:txBody>
      </p:sp>
    </p:spTree>
    <p:extLst>
      <p:ext uri="{BB962C8B-B14F-4D97-AF65-F5344CB8AC3E}">
        <p14:creationId xmlns:p14="http://schemas.microsoft.com/office/powerpoint/2010/main" val="291229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Effective Interventions</a:t>
            </a:r>
            <a:endParaRPr lang="en-GB" dirty="0"/>
          </a:p>
        </p:txBody>
      </p:sp>
      <p:sp>
        <p:nvSpPr>
          <p:cNvPr id="3" name="Content Placeholder 2"/>
          <p:cNvSpPr>
            <a:spLocks noGrp="1"/>
          </p:cNvSpPr>
          <p:nvPr>
            <p:ph idx="1"/>
          </p:nvPr>
        </p:nvSpPr>
        <p:spPr/>
        <p:txBody>
          <a:bodyPr>
            <a:normAutofit fontScale="92500" lnSpcReduction="20000"/>
          </a:bodyPr>
          <a:lstStyle/>
          <a:p>
            <a:r>
              <a:rPr lang="en-GB" dirty="0"/>
              <a:t>NPV linked to pairs of operations: adding/subtracting multiples of 10/100/1000 and </a:t>
            </a:r>
            <a:r>
              <a:rPr lang="en-GB" dirty="0" smtClean="0"/>
              <a:t>multiplying </a:t>
            </a:r>
            <a:r>
              <a:rPr lang="en-GB" dirty="0"/>
              <a:t>and dividing by </a:t>
            </a:r>
            <a:r>
              <a:rPr lang="en-GB" dirty="0" smtClean="0"/>
              <a:t>10/100/1000</a:t>
            </a:r>
            <a:endParaRPr lang="en-GB" dirty="0"/>
          </a:p>
          <a:p>
            <a:r>
              <a:rPr lang="en-GB" dirty="0"/>
              <a:t>Practising spotting needing to use multiplication rather than repeated addition especially for 10x a number</a:t>
            </a:r>
          </a:p>
          <a:p>
            <a:r>
              <a:rPr lang="en-GB" dirty="0"/>
              <a:t>Discussing mental strategies and when to use them</a:t>
            </a:r>
          </a:p>
          <a:p>
            <a:r>
              <a:rPr lang="en-GB" dirty="0"/>
              <a:t>Working hard on using one fact to work out another one</a:t>
            </a:r>
          </a:p>
          <a:p>
            <a:r>
              <a:rPr lang="en-GB" dirty="0"/>
              <a:t>Working hard on finding a simpler fact to start with</a:t>
            </a:r>
          </a:p>
          <a:p>
            <a:r>
              <a:rPr lang="en-GB" dirty="0"/>
              <a:t>Context of measurement easily draws in lots of other mathematics </a:t>
            </a:r>
          </a:p>
          <a:p>
            <a:endParaRPr lang="en-GB" dirty="0"/>
          </a:p>
        </p:txBody>
      </p:sp>
    </p:spTree>
    <p:extLst>
      <p:ext uri="{BB962C8B-B14F-4D97-AF65-F5344CB8AC3E}">
        <p14:creationId xmlns:p14="http://schemas.microsoft.com/office/powerpoint/2010/main" val="2817621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p:spPr>
        <p:txBody>
          <a:bodyPr/>
          <a:lstStyle/>
          <a:p>
            <a:pPr algn="l"/>
            <a:r>
              <a:rPr lang="en-GB" b="1" dirty="0">
                <a:solidFill>
                  <a:srgbClr val="0070C0"/>
                </a:solidFill>
              </a:rPr>
              <a:t>Revisit your action plan</a:t>
            </a:r>
          </a:p>
        </p:txBody>
      </p:sp>
      <p:sp>
        <p:nvSpPr>
          <p:cNvPr id="7" name="Content Placeholder 6"/>
          <p:cNvSpPr>
            <a:spLocks noGrp="1"/>
          </p:cNvSpPr>
          <p:nvPr>
            <p:ph idx="1"/>
          </p:nvPr>
        </p:nvSpPr>
        <p:spPr/>
        <p:txBody>
          <a:bodyPr>
            <a:normAutofit lnSpcReduction="10000"/>
          </a:bodyPr>
          <a:lstStyle/>
          <a:p>
            <a:r>
              <a:rPr lang="en-GB" dirty="0" smtClean="0"/>
              <a:t>What are you pleased to see in the books that reflects your analysis from 2016?</a:t>
            </a:r>
            <a:br>
              <a:rPr lang="en-GB" dirty="0" smtClean="0"/>
            </a:br>
            <a:endParaRPr lang="en-GB" dirty="0" smtClean="0"/>
          </a:p>
          <a:p>
            <a:r>
              <a:rPr lang="en-GB" dirty="0" smtClean="0"/>
              <a:t>What do you feel is not yet securely in place?</a:t>
            </a:r>
          </a:p>
          <a:p>
            <a:endParaRPr lang="en-GB" dirty="0"/>
          </a:p>
          <a:p>
            <a:r>
              <a:rPr lang="en-GB" dirty="0" smtClean="0"/>
              <a:t>What actions might you take to respond to your current analysis? (new or re-</a:t>
            </a:r>
            <a:r>
              <a:rPr lang="en-GB" dirty="0" err="1" smtClean="0"/>
              <a:t>inforced</a:t>
            </a:r>
            <a:r>
              <a:rPr lang="en-GB" dirty="0" smtClean="0"/>
              <a:t>)</a:t>
            </a:r>
          </a:p>
          <a:p>
            <a:endParaRPr lang="en-GB" dirty="0"/>
          </a:p>
          <a:p>
            <a:r>
              <a:rPr lang="en-GB" dirty="0" smtClean="0"/>
              <a:t>How will you monitor the impact of these actions</a:t>
            </a:r>
          </a:p>
        </p:txBody>
      </p:sp>
    </p:spTree>
    <p:extLst>
      <p:ext uri="{BB962C8B-B14F-4D97-AF65-F5344CB8AC3E}">
        <p14:creationId xmlns:p14="http://schemas.microsoft.com/office/powerpoint/2010/main" val="26542973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sz="3600" b="1" dirty="0">
                <a:solidFill>
                  <a:schemeClr val="tx2"/>
                </a:solidFill>
              </a:rPr>
              <a:t>Ensuring best progress for those working below</a:t>
            </a:r>
          </a:p>
        </p:txBody>
      </p:sp>
      <p:sp>
        <p:nvSpPr>
          <p:cNvPr id="5" name="Subtitle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26402779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A mastery approach is…. really effective differentiation</a:t>
            </a:r>
          </a:p>
        </p:txBody>
      </p:sp>
      <p:sp>
        <p:nvSpPr>
          <p:cNvPr id="3" name="Content Placeholder 2"/>
          <p:cNvSpPr>
            <a:spLocks noGrp="1"/>
          </p:cNvSpPr>
          <p:nvPr>
            <p:ph idx="1"/>
          </p:nvPr>
        </p:nvSpPr>
        <p:spPr/>
        <p:txBody>
          <a:bodyPr>
            <a:normAutofit lnSpcReduction="10000"/>
          </a:bodyPr>
          <a:lstStyle/>
          <a:p>
            <a:pPr marL="0" indent="0">
              <a:buNone/>
            </a:pPr>
            <a:endParaRPr lang="en-GB" dirty="0"/>
          </a:p>
          <a:p>
            <a:pPr marL="0" indent="0">
              <a:buNone/>
            </a:pPr>
            <a:r>
              <a:rPr lang="en-GB" dirty="0"/>
              <a:t> “The excellence of the teacher is to identify the difference in talents of students” and adjust accordingly. Or, in a word, differentiate. Tony Little (former Eton Headmaster)</a:t>
            </a:r>
          </a:p>
          <a:p>
            <a:pPr marL="0" indent="0">
              <a:buNone/>
            </a:pPr>
            <a:r>
              <a:rPr lang="en-GB" dirty="0"/>
              <a:t> “(teachers must) consider students’ response to intervention and then make adaptations and changes in light of that. And that’s exactly what the Visible Learning notions are.”(Hattie,J.2016)</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21319962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n w="18000">
                  <a:solidFill>
                    <a:schemeClr val="accent2">
                      <a:satMod val="140000"/>
                    </a:schemeClr>
                  </a:solidFill>
                  <a:prstDash val="solid"/>
                  <a:miter lim="800000"/>
                </a:ln>
                <a:solidFill>
                  <a:schemeClr val="tx2"/>
                </a:solidFill>
              </a:rPr>
              <a:t>Mastery model</a:t>
            </a:r>
            <a:br>
              <a:rPr lang="en-GB" b="1" dirty="0">
                <a:ln w="18000">
                  <a:solidFill>
                    <a:schemeClr val="accent2">
                      <a:satMod val="140000"/>
                    </a:schemeClr>
                  </a:solidFill>
                  <a:prstDash val="solid"/>
                  <a:miter lim="800000"/>
                </a:ln>
                <a:solidFill>
                  <a:schemeClr val="tx2"/>
                </a:solidFill>
              </a:rPr>
            </a:br>
            <a:r>
              <a:rPr lang="en-GB" sz="1200" b="1" dirty="0">
                <a:ln w="18000">
                  <a:solidFill>
                    <a:schemeClr val="accent2">
                      <a:satMod val="140000"/>
                    </a:schemeClr>
                  </a:solidFill>
                  <a:prstDash val="solid"/>
                  <a:miter lim="800000"/>
                </a:ln>
                <a:solidFill>
                  <a:schemeClr val="tx2"/>
                </a:solidFill>
              </a:rPr>
              <a:t>(</a:t>
            </a:r>
            <a:r>
              <a:rPr lang="en-GB" sz="1400" b="1" dirty="0">
                <a:ln w="18000">
                  <a:solidFill>
                    <a:schemeClr val="accent2">
                      <a:satMod val="140000"/>
                    </a:schemeClr>
                  </a:solidFill>
                  <a:prstDash val="solid"/>
                  <a:miter lim="800000"/>
                </a:ln>
                <a:solidFill>
                  <a:schemeClr val="tx2"/>
                </a:solidFill>
              </a:rPr>
              <a:t>Based on Bloom, 1968,1971)</a:t>
            </a:r>
          </a:p>
        </p:txBody>
      </p:sp>
      <p:sp>
        <p:nvSpPr>
          <p:cNvPr id="4" name="Horizontal Scroll 3"/>
          <p:cNvSpPr/>
          <p:nvPr/>
        </p:nvSpPr>
        <p:spPr>
          <a:xfrm>
            <a:off x="467544" y="188640"/>
            <a:ext cx="8352928" cy="1368152"/>
          </a:xfrm>
          <a:prstGeom prst="horizontalScroll">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aphicFrame>
        <p:nvGraphicFramePr>
          <p:cNvPr id="6" name="Content Placeholder 5"/>
          <p:cNvGraphicFramePr>
            <a:graphicFrameLocks noGrp="1"/>
          </p:cNvGraphicFramePr>
          <p:nvPr>
            <p:ph idx="1"/>
          </p:nvPr>
        </p:nvGraphicFramePr>
        <p:xfrm>
          <a:off x="457200" y="1600200"/>
          <a:ext cx="8229600" cy="3989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380409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altLang="en-US" dirty="0"/>
              <a:t>So does it work?</a:t>
            </a:r>
          </a:p>
        </p:txBody>
      </p:sp>
      <p:sp>
        <p:nvSpPr>
          <p:cNvPr id="16387" name="Rectangle 3"/>
          <p:cNvSpPr>
            <a:spLocks noGrp="1" noChangeArrowheads="1"/>
          </p:cNvSpPr>
          <p:nvPr>
            <p:ph idx="1"/>
          </p:nvPr>
        </p:nvSpPr>
        <p:spPr/>
        <p:txBody>
          <a:bodyPr>
            <a:normAutofit lnSpcReduction="10000"/>
          </a:bodyPr>
          <a:lstStyle/>
          <a:p>
            <a:pPr>
              <a:buFont typeface="Wingdings" panose="05000000000000000000" pitchFamily="2" charset="2"/>
              <a:buChar char="q"/>
            </a:pPr>
            <a:r>
              <a:rPr lang="en-GB" altLang="en-US" sz="2500" dirty="0"/>
              <a:t>Mastery learning programmes have been shown to lead to higher achievement compared to traditional forms of teaching, (Anderson et al, 1986).</a:t>
            </a:r>
          </a:p>
          <a:p>
            <a:pPr>
              <a:buFont typeface="Wingdings" panose="05000000000000000000" pitchFamily="2" charset="2"/>
              <a:buChar char="q"/>
            </a:pPr>
            <a:endParaRPr lang="en-GB" altLang="en-US" sz="2500" dirty="0"/>
          </a:p>
          <a:p>
            <a:pPr>
              <a:buFont typeface="Wingdings" panose="05000000000000000000" pitchFamily="2" charset="2"/>
              <a:buChar char="q"/>
            </a:pPr>
            <a:r>
              <a:rPr lang="en-GB" altLang="en-US" sz="2500" dirty="0"/>
              <a:t>Mastery based approaches reduce the gap in student achievement, (</a:t>
            </a:r>
            <a:r>
              <a:rPr lang="en-GB" altLang="en-US" sz="2500" dirty="0" err="1"/>
              <a:t>Guskey</a:t>
            </a:r>
            <a:r>
              <a:rPr lang="en-GB" altLang="en-US" sz="2500" dirty="0"/>
              <a:t>, 2007).</a:t>
            </a:r>
          </a:p>
          <a:p>
            <a:pPr>
              <a:buFont typeface="Wingdings" panose="05000000000000000000" pitchFamily="2" charset="2"/>
              <a:buChar char="q"/>
            </a:pPr>
            <a:endParaRPr lang="en-GB" altLang="en-US" sz="2500" dirty="0"/>
          </a:p>
          <a:p>
            <a:pPr>
              <a:buFont typeface="Wingdings" panose="05000000000000000000" pitchFamily="2" charset="2"/>
              <a:buChar char="q"/>
            </a:pPr>
            <a:r>
              <a:rPr lang="en-GB" altLang="en-US" sz="2500" dirty="0"/>
              <a:t>On average mastery approaches lead to additional five months progress over a year, (Education Endowment Foundation, 2013).</a:t>
            </a:r>
          </a:p>
        </p:txBody>
      </p:sp>
      <p:sp>
        <p:nvSpPr>
          <p:cNvPr id="2" name="Horizontal Scroll 1"/>
          <p:cNvSpPr/>
          <p:nvPr/>
        </p:nvSpPr>
        <p:spPr>
          <a:xfrm>
            <a:off x="395536" y="260648"/>
            <a:ext cx="8496944" cy="1296144"/>
          </a:xfrm>
          <a:prstGeom prst="horizontalScroll">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327085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‘What to look for in Year One’</a:t>
            </a:r>
            <a:endParaRPr lang="en-GB" b="1" dirty="0">
              <a:solidFill>
                <a:srgbClr val="0070C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655543062"/>
              </p:ext>
            </p:extLst>
          </p:nvPr>
        </p:nvGraphicFramePr>
        <p:xfrm>
          <a:off x="201613" y="1163638"/>
          <a:ext cx="8704262" cy="5748337"/>
        </p:xfrm>
        <a:graphic>
          <a:graphicData uri="http://schemas.openxmlformats.org/presentationml/2006/ole">
            <mc:AlternateContent xmlns:mc="http://schemas.openxmlformats.org/markup-compatibility/2006">
              <mc:Choice xmlns:v="urn:schemas-microsoft-com:vml" Requires="v">
                <p:oleObj spid="_x0000_s1030" name="Document" r:id="rId4" imgW="11637191" imgH="7683572" progId="Word.Document.12">
                  <p:embed/>
                </p:oleObj>
              </mc:Choice>
              <mc:Fallback>
                <p:oleObj name="Document" r:id="rId4" imgW="11637191" imgH="7683572" progId="Word.Document.12">
                  <p:embed/>
                  <p:pic>
                    <p:nvPicPr>
                      <p:cNvPr id="0" name=""/>
                      <p:cNvPicPr/>
                      <p:nvPr/>
                    </p:nvPicPr>
                    <p:blipFill>
                      <a:blip r:embed="rId5"/>
                      <a:stretch>
                        <a:fillRect/>
                      </a:stretch>
                    </p:blipFill>
                    <p:spPr>
                      <a:xfrm>
                        <a:off x="201613" y="1163638"/>
                        <a:ext cx="8704262" cy="5748337"/>
                      </a:xfrm>
                      <a:prstGeom prst="rect">
                        <a:avLst/>
                      </a:prstGeom>
                    </p:spPr>
                  </p:pic>
                </p:oleObj>
              </mc:Fallback>
            </mc:AlternateContent>
          </a:graphicData>
        </a:graphic>
      </p:graphicFrame>
      <p:sp>
        <p:nvSpPr>
          <p:cNvPr id="6" name="Rectangle 5"/>
          <p:cNvSpPr/>
          <p:nvPr/>
        </p:nvSpPr>
        <p:spPr>
          <a:xfrm>
            <a:off x="3536579" y="3933056"/>
            <a:ext cx="4572000" cy="923330"/>
          </a:xfrm>
          <a:prstGeom prst="rect">
            <a:avLst/>
          </a:prstGeom>
          <a:solidFill>
            <a:schemeClr val="bg1"/>
          </a:solidFill>
          <a:ln w="28575">
            <a:solidFill>
              <a:schemeClr val="tx1"/>
            </a:solidFill>
          </a:ln>
        </p:spPr>
        <p:txBody>
          <a:bodyPr>
            <a:spAutoFit/>
          </a:bodyPr>
          <a:lstStyle/>
          <a:p>
            <a:r>
              <a:rPr lang="en-GB" b="1" dirty="0" smtClean="0"/>
              <a:t>Competent </a:t>
            </a:r>
            <a:endParaRPr lang="en-GB" dirty="0"/>
          </a:p>
          <a:p>
            <a:r>
              <a:rPr lang="en-GB" dirty="0" smtClean="0"/>
              <a:t>‘</a:t>
            </a:r>
            <a:r>
              <a:rPr lang="en-GB" dirty="0">
                <a:solidFill>
                  <a:srgbClr val="0070C0"/>
                </a:solidFill>
              </a:rPr>
              <a:t>Applying </a:t>
            </a:r>
            <a:r>
              <a:rPr lang="en-GB" dirty="0" smtClean="0">
                <a:solidFill>
                  <a:srgbClr val="0070C0"/>
                </a:solidFill>
              </a:rPr>
              <a:t>in some independent work with some inconsistency ’ </a:t>
            </a:r>
            <a:endParaRPr lang="en-GB" dirty="0">
              <a:solidFill>
                <a:srgbClr val="0070C0"/>
              </a:solidFill>
            </a:endParaRPr>
          </a:p>
        </p:txBody>
      </p:sp>
      <p:sp>
        <p:nvSpPr>
          <p:cNvPr id="7" name="Rectangle 6"/>
          <p:cNvSpPr/>
          <p:nvPr/>
        </p:nvSpPr>
        <p:spPr>
          <a:xfrm>
            <a:off x="2555776" y="6093296"/>
            <a:ext cx="4572000" cy="646331"/>
          </a:xfrm>
          <a:prstGeom prst="rect">
            <a:avLst/>
          </a:prstGeom>
          <a:solidFill>
            <a:schemeClr val="bg1"/>
          </a:solidFill>
          <a:ln w="19050">
            <a:solidFill>
              <a:schemeClr val="tx1"/>
            </a:solidFill>
          </a:ln>
        </p:spPr>
        <p:txBody>
          <a:bodyPr>
            <a:spAutoFit/>
          </a:bodyPr>
          <a:lstStyle/>
          <a:p>
            <a:r>
              <a:rPr lang="en-GB" b="1" dirty="0"/>
              <a:t>Apprentice </a:t>
            </a:r>
            <a:endParaRPr lang="en-GB" dirty="0"/>
          </a:p>
          <a:p>
            <a:r>
              <a:rPr lang="en-GB" dirty="0" smtClean="0"/>
              <a:t>‘</a:t>
            </a:r>
            <a:r>
              <a:rPr lang="en-GB" dirty="0">
                <a:solidFill>
                  <a:srgbClr val="0070C0"/>
                </a:solidFill>
              </a:rPr>
              <a:t>Applying with support’ </a:t>
            </a:r>
          </a:p>
        </p:txBody>
      </p:sp>
    </p:spTree>
    <p:extLst>
      <p:ext uri="{BB962C8B-B14F-4D97-AF65-F5344CB8AC3E}">
        <p14:creationId xmlns:p14="http://schemas.microsoft.com/office/powerpoint/2010/main" val="163479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b="1" dirty="0">
                <a:effectLst>
                  <a:outerShdw blurRad="38100" dist="38100" dir="2700000" algn="tl">
                    <a:srgbClr val="000000"/>
                  </a:outerShdw>
                </a:effectLst>
                <a:latin typeface="Gisha" pitchFamily="34" charset="-79"/>
                <a:cs typeface="Gisha" pitchFamily="34" charset="-79"/>
              </a:rPr>
              <a:t>The Hierarchy of  Learning</a:t>
            </a:r>
            <a:endParaRPr lang="en-GB" altLang="en-US" dirty="0"/>
          </a:p>
        </p:txBody>
      </p:sp>
      <p:sp>
        <p:nvSpPr>
          <p:cNvPr id="18435" name="Rectangle 3"/>
          <p:cNvSpPr>
            <a:spLocks noGrp="1" noChangeArrowheads="1"/>
          </p:cNvSpPr>
          <p:nvPr>
            <p:ph idx="1"/>
          </p:nvPr>
        </p:nvSpPr>
        <p:spPr/>
        <p:txBody>
          <a:bodyPr/>
          <a:lstStyle/>
          <a:p>
            <a:pPr marL="400050" lvl="1" indent="0" algn="ctr">
              <a:buNone/>
            </a:pPr>
            <a:endParaRPr lang="en-GB" altLang="en-US" dirty="0"/>
          </a:p>
          <a:p>
            <a:pPr marL="400050" lvl="1" indent="0" algn="ctr">
              <a:buNone/>
            </a:pPr>
            <a:endParaRPr lang="en-GB" altLang="en-US" dirty="0"/>
          </a:p>
          <a:p>
            <a:pPr marL="400050" lvl="1" indent="0" algn="ctr">
              <a:buNone/>
            </a:pPr>
            <a:endParaRPr lang="en-GB" altLang="en-US" dirty="0"/>
          </a:p>
          <a:p>
            <a:pPr marL="400050" lvl="1" indent="0" algn="ctr">
              <a:buNone/>
            </a:pPr>
            <a:endParaRPr lang="en-GB" altLang="en-US" dirty="0"/>
          </a:p>
        </p:txBody>
      </p:sp>
      <p:grpSp>
        <p:nvGrpSpPr>
          <p:cNvPr id="4" name="Diagram 3"/>
          <p:cNvGrpSpPr>
            <a:grpSpLocks/>
          </p:cNvGrpSpPr>
          <p:nvPr/>
        </p:nvGrpSpPr>
        <p:grpSpPr bwMode="auto">
          <a:xfrm>
            <a:off x="2836863" y="2249487"/>
            <a:ext cx="3900488" cy="3378200"/>
            <a:chOff x="1848" y="1452"/>
            <a:chExt cx="2457" cy="2128"/>
          </a:xfrm>
          <a:solidFill>
            <a:srgbClr val="979BBB"/>
          </a:solidFill>
        </p:grpSpPr>
        <p:sp>
          <p:nvSpPr>
            <p:cNvPr id="5" name="_s1028"/>
            <p:cNvSpPr>
              <a:spLocks noChangeArrowheads="1"/>
            </p:cNvSpPr>
            <p:nvPr/>
          </p:nvSpPr>
          <p:spPr bwMode="auto">
            <a:xfrm flipV="1">
              <a:off x="2831" y="1452"/>
              <a:ext cx="491" cy="426"/>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pFill/>
            <a:ln w="4670" algn="in">
              <a:solidFill>
                <a:schemeClr val="accent1"/>
              </a:solidFill>
              <a:miter lim="800000"/>
              <a:headEnd/>
              <a:tailEnd/>
            </a:ln>
            <a:scene3d>
              <a:camera prst="orthographicFront"/>
              <a:lightRig rig="threePt" dir="t"/>
            </a:scene3d>
            <a:sp3d>
              <a:bevelT w="152400" h="50800" prst="softRound"/>
            </a:sp3d>
          </p:spPr>
          <p:txBody>
            <a:bodyPr rot="10800000" wrap="none" anchor="ctr"/>
            <a:lstStyle/>
            <a:p>
              <a:pPr algn="ctr">
                <a:defRPr/>
              </a:pPr>
              <a:r>
                <a:rPr lang="en-US"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Adaptation</a:t>
              </a:r>
              <a:endParaRPr lang="en-GB"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
          <p:nvSpPr>
            <p:cNvPr id="6" name="_s1029"/>
            <p:cNvSpPr>
              <a:spLocks noChangeArrowheads="1"/>
            </p:cNvSpPr>
            <p:nvPr/>
          </p:nvSpPr>
          <p:spPr bwMode="auto">
            <a:xfrm flipV="1">
              <a:off x="2585" y="1878"/>
              <a:ext cx="983" cy="4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pFill/>
            <a:ln w="4670" algn="in">
              <a:solidFill>
                <a:schemeClr val="accent1"/>
              </a:solidFill>
              <a:miter lim="800000"/>
              <a:headEnd/>
              <a:tailEnd/>
            </a:ln>
            <a:scene3d>
              <a:camera prst="orthographicFront"/>
              <a:lightRig rig="threePt" dir="t"/>
            </a:scene3d>
            <a:sp3d>
              <a:bevelT w="152400" h="50800" prst="softRound"/>
            </a:sp3d>
          </p:spPr>
          <p:txBody>
            <a:bodyPr rot="10800000" wrap="none" anchor="ctr"/>
            <a:lstStyle/>
            <a:p>
              <a:pPr algn="ctr">
                <a:defRPr/>
              </a:pPr>
              <a:r>
                <a:rPr lang="en-US"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Generalisation</a:t>
              </a:r>
              <a:endParaRPr lang="en-GB"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
          <p:nvSpPr>
            <p:cNvPr id="7" name="_s1030"/>
            <p:cNvSpPr>
              <a:spLocks noChangeArrowheads="1"/>
            </p:cNvSpPr>
            <p:nvPr/>
          </p:nvSpPr>
          <p:spPr bwMode="auto">
            <a:xfrm flipV="1">
              <a:off x="2339" y="2303"/>
              <a:ext cx="1475" cy="426"/>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grpFill/>
            <a:ln w="4670" algn="in">
              <a:solidFill>
                <a:schemeClr val="accent1"/>
              </a:solidFill>
              <a:miter lim="800000"/>
              <a:headEnd/>
              <a:tailEnd/>
            </a:ln>
            <a:scene3d>
              <a:camera prst="orthographicFront"/>
              <a:lightRig rig="threePt" dir="t"/>
            </a:scene3d>
            <a:sp3d>
              <a:bevelT w="152400" h="50800" prst="softRound"/>
            </a:sp3d>
          </p:spPr>
          <p:txBody>
            <a:bodyPr rot="10800000" wrap="none" anchor="ctr"/>
            <a:lstStyle/>
            <a:p>
              <a:pPr algn="ctr">
                <a:defRPr/>
              </a:pPr>
              <a:r>
                <a:rPr lang="en-US"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Maintenance</a:t>
              </a:r>
              <a:endParaRPr lang="en-GB"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
          <p:nvSpPr>
            <p:cNvPr id="8" name="_s1031"/>
            <p:cNvSpPr>
              <a:spLocks noChangeArrowheads="1"/>
            </p:cNvSpPr>
            <p:nvPr/>
          </p:nvSpPr>
          <p:spPr bwMode="auto">
            <a:xfrm flipV="1">
              <a:off x="2094" y="2729"/>
              <a:ext cx="1965" cy="425"/>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grpFill/>
            <a:ln w="4670" algn="in">
              <a:solidFill>
                <a:schemeClr val="accent1"/>
              </a:solidFill>
              <a:miter lim="800000"/>
              <a:headEnd/>
              <a:tailEnd/>
            </a:ln>
            <a:scene3d>
              <a:camera prst="orthographicFront"/>
              <a:lightRig rig="threePt" dir="t"/>
            </a:scene3d>
            <a:sp3d>
              <a:bevelT w="152400" h="50800" prst="softRound"/>
            </a:sp3d>
          </p:spPr>
          <p:txBody>
            <a:bodyPr rot="10800000" wrap="none" anchor="ctr"/>
            <a:lstStyle/>
            <a:p>
              <a:pPr algn="ctr">
                <a:defRPr/>
              </a:pPr>
              <a:endParaRPr lang="en-US" altLang="en-US" b="1" dirty="0">
                <a:solidFill>
                  <a:prstClr val="black"/>
                </a:solidFill>
                <a:effectLst>
                  <a:outerShdw blurRad="38100" dist="38100" dir="2700000" algn="tl">
                    <a:srgbClr val="000000">
                      <a:alpha val="43137"/>
                    </a:srgbClr>
                  </a:outerShdw>
                </a:effectLst>
                <a:latin typeface="Times New Roman" pitchFamily="18" charset="0"/>
              </a:endParaRPr>
            </a:p>
            <a:p>
              <a:pPr algn="ctr">
                <a:defRPr/>
              </a:pPr>
              <a:r>
                <a:rPr lang="en-US"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Fluency</a:t>
              </a:r>
              <a:endParaRPr lang="en-GB"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
          <p:nvSpPr>
            <p:cNvPr id="9" name="_s1032"/>
            <p:cNvSpPr>
              <a:spLocks noChangeArrowheads="1"/>
            </p:cNvSpPr>
            <p:nvPr/>
          </p:nvSpPr>
          <p:spPr bwMode="auto">
            <a:xfrm flipV="1">
              <a:off x="1848" y="3154"/>
              <a:ext cx="2457" cy="426"/>
            </a:xfrm>
            <a:custGeom>
              <a:avLst/>
              <a:gdLst>
                <a:gd name="G0" fmla="+- 2160 0 0"/>
                <a:gd name="G1" fmla="+- 21600 0 2160"/>
                <a:gd name="G2" fmla="*/ 2160 1 2"/>
                <a:gd name="G3" fmla="+- 21600 0 G2"/>
                <a:gd name="G4" fmla="+/ 2160 21600 2"/>
                <a:gd name="G5" fmla="+/ G1 0 2"/>
                <a:gd name="G6" fmla="*/ 21600 21600 2160"/>
                <a:gd name="G7" fmla="*/ G6 1 2"/>
                <a:gd name="G8" fmla="+- 21600 0 G7"/>
                <a:gd name="G9" fmla="*/ 21600 1 2"/>
                <a:gd name="G10" fmla="+- 2160 0 G9"/>
                <a:gd name="G11" fmla="?: G10 G8 0"/>
                <a:gd name="G12" fmla="?: G10 G7 21600"/>
                <a:gd name="T0" fmla="*/ 20520 w 21600"/>
                <a:gd name="T1" fmla="*/ 10800 h 21600"/>
                <a:gd name="T2" fmla="*/ 10800 w 21600"/>
                <a:gd name="T3" fmla="*/ 21600 h 21600"/>
                <a:gd name="T4" fmla="*/ 1080 w 21600"/>
                <a:gd name="T5" fmla="*/ 10800 h 21600"/>
                <a:gd name="T6" fmla="*/ 10800 w 21600"/>
                <a:gd name="T7" fmla="*/ 0 h 21600"/>
                <a:gd name="T8" fmla="*/ 2880 w 21600"/>
                <a:gd name="T9" fmla="*/ 2880 h 21600"/>
                <a:gd name="T10" fmla="*/ 18720 w 21600"/>
                <a:gd name="T11" fmla="*/ 18720 h 21600"/>
              </a:gdLst>
              <a:ahLst/>
              <a:cxnLst>
                <a:cxn ang="0">
                  <a:pos x="T0" y="T1"/>
                </a:cxn>
                <a:cxn ang="0">
                  <a:pos x="T2" y="T3"/>
                </a:cxn>
                <a:cxn ang="0">
                  <a:pos x="T4" y="T5"/>
                </a:cxn>
                <a:cxn ang="0">
                  <a:pos x="T6" y="T7"/>
                </a:cxn>
              </a:cxnLst>
              <a:rect l="T8" t="T9" r="T10" b="T11"/>
              <a:pathLst>
                <a:path w="21600" h="21600">
                  <a:moveTo>
                    <a:pt x="0" y="0"/>
                  </a:moveTo>
                  <a:lnTo>
                    <a:pt x="2160" y="21600"/>
                  </a:lnTo>
                  <a:lnTo>
                    <a:pt x="19440" y="21600"/>
                  </a:lnTo>
                  <a:lnTo>
                    <a:pt x="21600" y="0"/>
                  </a:lnTo>
                  <a:close/>
                </a:path>
              </a:pathLst>
            </a:custGeom>
            <a:grpFill/>
            <a:ln w="4670" algn="in">
              <a:solidFill>
                <a:schemeClr val="accent1"/>
              </a:solidFill>
              <a:miter lim="800000"/>
              <a:headEnd/>
              <a:tailEnd/>
            </a:ln>
            <a:scene3d>
              <a:camera prst="orthographicFront"/>
              <a:lightRig rig="threePt" dir="t"/>
            </a:scene3d>
            <a:sp3d>
              <a:bevelT w="152400" h="50800" prst="softRound"/>
            </a:sp3d>
          </p:spPr>
          <p:txBody>
            <a:bodyPr rot="10800000" wrap="none" anchor="ctr"/>
            <a:lstStyle/>
            <a:p>
              <a:pPr algn="ctr">
                <a:defRPr/>
              </a:pPr>
              <a:r>
                <a:rPr lang="en-US"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Acquisition</a:t>
              </a:r>
              <a:endParaRPr lang="en-GB" altLang="en-US" b="1" dirty="0">
                <a:solidFill>
                  <a:prstClr val="black"/>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grpSp>
      <p:sp>
        <p:nvSpPr>
          <p:cNvPr id="2" name="TextBox 1"/>
          <p:cNvSpPr txBox="1"/>
          <p:nvPr/>
        </p:nvSpPr>
        <p:spPr>
          <a:xfrm>
            <a:off x="3616326" y="5911026"/>
            <a:ext cx="3908001" cy="369332"/>
          </a:xfrm>
          <a:prstGeom prst="rect">
            <a:avLst/>
          </a:prstGeom>
          <a:noFill/>
        </p:spPr>
        <p:txBody>
          <a:bodyPr wrap="square" rtlCol="0">
            <a:spAutoFit/>
          </a:bodyPr>
          <a:lstStyle/>
          <a:p>
            <a:r>
              <a:rPr lang="en-US" altLang="en-US" dirty="0">
                <a:solidFill>
                  <a:prstClr val="black"/>
                </a:solidFill>
                <a:latin typeface="Gisha" pitchFamily="34" charset="-79"/>
                <a:cs typeface="Gisha" pitchFamily="34" charset="-79"/>
              </a:rPr>
              <a:t>Haring, </a:t>
            </a:r>
            <a:r>
              <a:rPr lang="en-US" altLang="en-US" dirty="0" err="1">
                <a:solidFill>
                  <a:prstClr val="black"/>
                </a:solidFill>
                <a:latin typeface="Gisha" pitchFamily="34" charset="-79"/>
                <a:cs typeface="Gisha" pitchFamily="34" charset="-79"/>
              </a:rPr>
              <a:t>Lovitt</a:t>
            </a:r>
            <a:r>
              <a:rPr lang="en-US" altLang="en-US" dirty="0">
                <a:solidFill>
                  <a:prstClr val="black"/>
                </a:solidFill>
                <a:latin typeface="Gisha" pitchFamily="34" charset="-79"/>
                <a:cs typeface="Gisha" pitchFamily="34" charset="-79"/>
              </a:rPr>
              <a:t>, Eaton &amp; Hansen (1978</a:t>
            </a:r>
            <a:endParaRPr lang="en-GB" dirty="0">
              <a:solidFill>
                <a:prstClr val="black"/>
              </a:solidFill>
            </a:endParaRPr>
          </a:p>
        </p:txBody>
      </p:sp>
    </p:spTree>
    <p:extLst>
      <p:ext uri="{BB962C8B-B14F-4D97-AF65-F5344CB8AC3E}">
        <p14:creationId xmlns:p14="http://schemas.microsoft.com/office/powerpoint/2010/main" val="9537566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altLang="en-US" dirty="0"/>
              <a:t>An example</a:t>
            </a:r>
          </a:p>
        </p:txBody>
      </p:sp>
      <p:sp>
        <p:nvSpPr>
          <p:cNvPr id="2" name="Horizontal Scroll 1"/>
          <p:cNvSpPr/>
          <p:nvPr/>
        </p:nvSpPr>
        <p:spPr>
          <a:xfrm>
            <a:off x="395536" y="260648"/>
            <a:ext cx="8352928" cy="1296144"/>
          </a:xfrm>
          <a:prstGeom prst="horizontalScroll">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5" name="Picture 2" descr="https://encrypted-tbn2.gstatic.com/images?q=tbn:ANd9GcSR-FBh2Snly5_EpnwCt9T62mZwU262VJUI_tRnz3CRodndIxBS2A">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051720" y="1772817"/>
            <a:ext cx="4968551"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6855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If you wish to find out more…..</a:t>
            </a:r>
          </a:p>
        </p:txBody>
      </p:sp>
      <p:sp>
        <p:nvSpPr>
          <p:cNvPr id="3" name="Content Placeholder 2"/>
          <p:cNvSpPr>
            <a:spLocks noGrp="1"/>
          </p:cNvSpPr>
          <p:nvPr>
            <p:ph idx="1"/>
          </p:nvPr>
        </p:nvSpPr>
        <p:spPr/>
        <p:txBody>
          <a:bodyPr/>
          <a:lstStyle/>
          <a:p>
            <a:r>
              <a:rPr lang="en-GB" dirty="0" smtClean="0"/>
              <a:t>The preceding slides form part of training offered by Hampshire and Isle of Wight Psychology Service called,</a:t>
            </a:r>
          </a:p>
          <a:p>
            <a:pPr marL="0" indent="0" algn="ctr">
              <a:buNone/>
            </a:pPr>
            <a:r>
              <a:rPr lang="en-GB" dirty="0" smtClean="0"/>
              <a:t>“Helping Harry Learn”</a:t>
            </a:r>
          </a:p>
          <a:p>
            <a:pPr marL="0" indent="0" algn="ctr">
              <a:buNone/>
            </a:pPr>
            <a:endParaRPr lang="en-GB" dirty="0"/>
          </a:p>
          <a:p>
            <a:r>
              <a:rPr lang="en-GB" dirty="0" smtClean="0"/>
              <a:t>For more information about this training please contact </a:t>
            </a:r>
            <a:r>
              <a:rPr lang="en-GB" dirty="0" smtClean="0">
                <a:hlinkClick r:id="rId2"/>
              </a:rPr>
              <a:t>lucy.manger@hants.gov.uk</a:t>
            </a:r>
            <a:r>
              <a:rPr lang="en-GB" dirty="0" smtClean="0"/>
              <a:t> or </a:t>
            </a:r>
            <a:r>
              <a:rPr lang="en-GB" dirty="0" smtClean="0">
                <a:hlinkClick r:id="rId3"/>
              </a:rPr>
              <a:t>kate.jenkins@hants.gov.uk</a:t>
            </a:r>
            <a:endParaRPr lang="en-GB" dirty="0" smtClean="0"/>
          </a:p>
          <a:p>
            <a:endParaRPr lang="en-GB" dirty="0" smtClean="0"/>
          </a:p>
        </p:txBody>
      </p:sp>
    </p:spTree>
    <p:extLst>
      <p:ext uri="{BB962C8B-B14F-4D97-AF65-F5344CB8AC3E}">
        <p14:creationId xmlns:p14="http://schemas.microsoft.com/office/powerpoint/2010/main" val="168082381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sz="2800" b="1" dirty="0" smtClean="0">
                <a:solidFill>
                  <a:srgbClr val="0070C0"/>
                </a:solidFill>
              </a:rPr>
              <a:t>DRAFT</a:t>
            </a:r>
            <a:br>
              <a:rPr lang="en-GB" sz="2800" b="1" dirty="0" smtClean="0">
                <a:solidFill>
                  <a:srgbClr val="0070C0"/>
                </a:solidFill>
              </a:rPr>
            </a:br>
            <a:r>
              <a:rPr lang="en-GB" sz="2800" b="1" dirty="0" smtClean="0">
                <a:solidFill>
                  <a:srgbClr val="0070C0"/>
                </a:solidFill>
              </a:rPr>
              <a:t>Small Steps Curriculum Y1-Y3</a:t>
            </a:r>
            <a:endParaRPr lang="en-GB" sz="2800"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50" t="20416" r="19063" b="16805"/>
          <a:stretch/>
        </p:blipFill>
        <p:spPr bwMode="auto">
          <a:xfrm>
            <a:off x="320422" y="1307477"/>
            <a:ext cx="7920880" cy="4497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20422" y="3212976"/>
            <a:ext cx="1575024" cy="24537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6" name="Oval 5"/>
          <p:cNvSpPr/>
          <p:nvPr/>
        </p:nvSpPr>
        <p:spPr>
          <a:xfrm>
            <a:off x="1979712" y="3140968"/>
            <a:ext cx="4248472" cy="2664296"/>
          </a:xfrm>
          <a:prstGeom prst="ellipse">
            <a:avLst/>
          </a:prstGeom>
          <a:no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Oval 6"/>
          <p:cNvSpPr/>
          <p:nvPr/>
        </p:nvSpPr>
        <p:spPr>
          <a:xfrm>
            <a:off x="6081062" y="2999710"/>
            <a:ext cx="2160240" cy="2880320"/>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TextBox 4"/>
          <p:cNvSpPr txBox="1"/>
          <p:nvPr/>
        </p:nvSpPr>
        <p:spPr>
          <a:xfrm>
            <a:off x="179512" y="5666764"/>
            <a:ext cx="3086101" cy="276999"/>
          </a:xfrm>
          <a:prstGeom prst="rect">
            <a:avLst/>
          </a:prstGeom>
          <a:noFill/>
        </p:spPr>
        <p:txBody>
          <a:bodyPr wrap="none" rtlCol="0">
            <a:spAutoFit/>
          </a:bodyPr>
          <a:lstStyle/>
          <a:p>
            <a:r>
              <a:rPr lang="en-GB" sz="1200" b="1" dirty="0">
                <a:solidFill>
                  <a:srgbClr val="FF0000"/>
                </a:solidFill>
              </a:rPr>
              <a:t>Links to NCETM Progression document</a:t>
            </a:r>
          </a:p>
        </p:txBody>
      </p:sp>
      <p:sp>
        <p:nvSpPr>
          <p:cNvPr id="8" name="TextBox 7"/>
          <p:cNvSpPr txBox="1"/>
          <p:nvPr/>
        </p:nvSpPr>
        <p:spPr>
          <a:xfrm>
            <a:off x="2699792" y="5957058"/>
            <a:ext cx="4825360" cy="307777"/>
          </a:xfrm>
          <a:prstGeom prst="rect">
            <a:avLst/>
          </a:prstGeom>
          <a:noFill/>
        </p:spPr>
        <p:txBody>
          <a:bodyPr wrap="none" rtlCol="0">
            <a:spAutoFit/>
          </a:bodyPr>
          <a:lstStyle/>
          <a:p>
            <a:r>
              <a:rPr lang="en-GB" sz="1400" b="1" dirty="0">
                <a:solidFill>
                  <a:srgbClr val="0070C0"/>
                </a:solidFill>
              </a:rPr>
              <a:t>Small steps leading to national curriculum expectation</a:t>
            </a:r>
          </a:p>
        </p:txBody>
      </p:sp>
      <p:sp>
        <p:nvSpPr>
          <p:cNvPr id="9" name="TextBox 8"/>
          <p:cNvSpPr txBox="1"/>
          <p:nvPr/>
        </p:nvSpPr>
        <p:spPr>
          <a:xfrm>
            <a:off x="6962159" y="2682270"/>
            <a:ext cx="2146742" cy="338554"/>
          </a:xfrm>
          <a:prstGeom prst="rect">
            <a:avLst/>
          </a:prstGeom>
          <a:noFill/>
        </p:spPr>
        <p:txBody>
          <a:bodyPr wrap="none" rtlCol="0">
            <a:spAutoFit/>
          </a:bodyPr>
          <a:lstStyle/>
          <a:p>
            <a:r>
              <a:rPr lang="en-GB" sz="1600" b="1" dirty="0">
                <a:solidFill>
                  <a:srgbClr val="8064A2">
                    <a:lumMod val="75000"/>
                  </a:srgbClr>
                </a:solidFill>
              </a:rPr>
              <a:t>National Curriculum</a:t>
            </a:r>
          </a:p>
        </p:txBody>
      </p:sp>
      <p:sp>
        <p:nvSpPr>
          <p:cNvPr id="10" name="TextBox 9"/>
          <p:cNvSpPr txBox="1"/>
          <p:nvPr/>
        </p:nvSpPr>
        <p:spPr>
          <a:xfrm>
            <a:off x="539552" y="978972"/>
            <a:ext cx="4121641" cy="369332"/>
          </a:xfrm>
          <a:prstGeom prst="rect">
            <a:avLst/>
          </a:prstGeom>
          <a:noFill/>
        </p:spPr>
        <p:txBody>
          <a:bodyPr wrap="none" rtlCol="0">
            <a:spAutoFit/>
          </a:bodyPr>
          <a:lstStyle/>
          <a:p>
            <a:r>
              <a:rPr lang="en-GB" b="1" dirty="0">
                <a:solidFill>
                  <a:srgbClr val="00B050"/>
                </a:solidFill>
              </a:rPr>
              <a:t>Non-Statutory Guidance for Domain</a:t>
            </a:r>
          </a:p>
        </p:txBody>
      </p:sp>
      <p:sp>
        <p:nvSpPr>
          <p:cNvPr id="11" name="TextBox 10"/>
          <p:cNvSpPr txBox="1"/>
          <p:nvPr/>
        </p:nvSpPr>
        <p:spPr>
          <a:xfrm>
            <a:off x="4644008" y="1018485"/>
            <a:ext cx="4070345" cy="369332"/>
          </a:xfrm>
          <a:prstGeom prst="rect">
            <a:avLst/>
          </a:prstGeom>
          <a:noFill/>
        </p:spPr>
        <p:txBody>
          <a:bodyPr wrap="none" rtlCol="0">
            <a:spAutoFit/>
          </a:bodyPr>
          <a:lstStyle/>
          <a:p>
            <a:r>
              <a:rPr lang="en-GB" b="1" dirty="0">
                <a:solidFill>
                  <a:srgbClr val="F79646">
                    <a:lumMod val="75000"/>
                  </a:srgbClr>
                </a:solidFill>
              </a:rPr>
              <a:t>NCETM Mastery Booklet –Big Ideas</a:t>
            </a:r>
          </a:p>
        </p:txBody>
      </p:sp>
      <p:sp>
        <p:nvSpPr>
          <p:cNvPr id="12" name="TextBox 11"/>
          <p:cNvSpPr txBox="1"/>
          <p:nvPr/>
        </p:nvSpPr>
        <p:spPr>
          <a:xfrm>
            <a:off x="2267744" y="6272464"/>
            <a:ext cx="6126421" cy="369332"/>
          </a:xfrm>
          <a:prstGeom prst="rect">
            <a:avLst/>
          </a:prstGeom>
          <a:noFill/>
        </p:spPr>
        <p:txBody>
          <a:bodyPr wrap="none" rtlCol="0">
            <a:spAutoFit/>
          </a:bodyPr>
          <a:lstStyle/>
          <a:p>
            <a:r>
              <a:rPr lang="en-GB" b="1" dirty="0">
                <a:solidFill>
                  <a:srgbClr val="8064A2">
                    <a:lumMod val="75000"/>
                  </a:srgbClr>
                </a:solidFill>
              </a:rPr>
              <a:t>Domains: NPV; Add/sub; Multiplication/ </a:t>
            </a:r>
            <a:r>
              <a:rPr lang="en-GB" b="1" dirty="0" err="1">
                <a:solidFill>
                  <a:srgbClr val="8064A2">
                    <a:lumMod val="75000"/>
                  </a:srgbClr>
                </a:solidFill>
              </a:rPr>
              <a:t>Div</a:t>
            </a:r>
            <a:r>
              <a:rPr lang="en-GB" b="1" dirty="0">
                <a:solidFill>
                  <a:srgbClr val="8064A2">
                    <a:lumMod val="75000"/>
                  </a:srgbClr>
                </a:solidFill>
              </a:rPr>
              <a:t>; Fractions</a:t>
            </a:r>
          </a:p>
        </p:txBody>
      </p:sp>
    </p:spTree>
    <p:extLst>
      <p:ext uri="{BB962C8B-B14F-4D97-AF65-F5344CB8AC3E}">
        <p14:creationId xmlns:p14="http://schemas.microsoft.com/office/powerpoint/2010/main" val="119396485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smtClean="0">
                <a:solidFill>
                  <a:srgbClr val="0070C0"/>
                </a:solidFill>
              </a:rPr>
              <a:t>Pupils where ARE is not obtainable</a:t>
            </a:r>
            <a:endParaRPr lang="en-GB" b="1" dirty="0">
              <a:solidFill>
                <a:srgbClr val="0070C0"/>
              </a:solidFill>
            </a:endParaRPr>
          </a:p>
        </p:txBody>
      </p:sp>
      <p:sp>
        <p:nvSpPr>
          <p:cNvPr id="3" name="Content Placeholder 2"/>
          <p:cNvSpPr>
            <a:spLocks noGrp="1"/>
          </p:cNvSpPr>
          <p:nvPr>
            <p:ph idx="1"/>
          </p:nvPr>
        </p:nvSpPr>
        <p:spPr>
          <a:xfrm>
            <a:off x="457200" y="1484784"/>
            <a:ext cx="8229600" cy="4641379"/>
          </a:xfrm>
        </p:spPr>
        <p:txBody>
          <a:bodyPr>
            <a:normAutofit lnSpcReduction="10000"/>
          </a:bodyPr>
          <a:lstStyle/>
          <a:p>
            <a:r>
              <a:rPr lang="en-GB" dirty="0" smtClean="0"/>
              <a:t>Small step curriculum</a:t>
            </a:r>
          </a:p>
          <a:p>
            <a:r>
              <a:rPr lang="en-GB" dirty="0" smtClean="0"/>
              <a:t>Clarity around learning</a:t>
            </a:r>
          </a:p>
          <a:p>
            <a:r>
              <a:rPr lang="en-GB" dirty="0" smtClean="0"/>
              <a:t>Lessen the cognitive load</a:t>
            </a:r>
          </a:p>
          <a:p>
            <a:r>
              <a:rPr lang="en-GB" dirty="0" smtClean="0"/>
              <a:t>Slow down – teach less but teach it well</a:t>
            </a:r>
          </a:p>
          <a:p>
            <a:r>
              <a:rPr lang="en-GB" dirty="0" smtClean="0"/>
              <a:t>This means that what “Below” pupils do achieve they achieve more deeply by working through the learning hierarchy, over an appropriate time scale</a:t>
            </a:r>
          </a:p>
          <a:p>
            <a:r>
              <a:rPr lang="en-GB" dirty="0" smtClean="0"/>
              <a:t>They may not learn everything but what they do learn they learn well</a:t>
            </a:r>
            <a:endParaRPr lang="en-GB" dirty="0"/>
          </a:p>
        </p:txBody>
      </p:sp>
    </p:spTree>
    <p:extLst>
      <p:ext uri="{BB962C8B-B14F-4D97-AF65-F5344CB8AC3E}">
        <p14:creationId xmlns:p14="http://schemas.microsoft.com/office/powerpoint/2010/main" val="260194086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GB" b="1" dirty="0">
                <a:solidFill>
                  <a:srgbClr val="0070C0"/>
                </a:solidFill>
              </a:rPr>
              <a:t>Revisit your action plan</a:t>
            </a:r>
          </a:p>
        </p:txBody>
      </p:sp>
      <p:sp>
        <p:nvSpPr>
          <p:cNvPr id="7" name="Content Placeholder 6"/>
          <p:cNvSpPr>
            <a:spLocks noGrp="1"/>
          </p:cNvSpPr>
          <p:nvPr>
            <p:ph idx="1"/>
          </p:nvPr>
        </p:nvSpPr>
        <p:spPr/>
        <p:txBody>
          <a:bodyPr>
            <a:normAutofit lnSpcReduction="10000"/>
          </a:bodyPr>
          <a:lstStyle/>
          <a:p>
            <a:r>
              <a:rPr lang="en-GB" dirty="0" smtClean="0"/>
              <a:t>What are you pleased to see in the books that reflects your analysis from 2016?</a:t>
            </a:r>
            <a:br>
              <a:rPr lang="en-GB" dirty="0" smtClean="0"/>
            </a:br>
            <a:endParaRPr lang="en-GB" dirty="0" smtClean="0"/>
          </a:p>
          <a:p>
            <a:r>
              <a:rPr lang="en-GB" dirty="0" smtClean="0"/>
              <a:t>What do you feel is not yet securely in place?</a:t>
            </a:r>
          </a:p>
          <a:p>
            <a:endParaRPr lang="en-GB" dirty="0"/>
          </a:p>
          <a:p>
            <a:r>
              <a:rPr lang="en-GB" dirty="0" smtClean="0"/>
              <a:t>What actions might you take to respond to your current analysis? (new or re-</a:t>
            </a:r>
            <a:r>
              <a:rPr lang="en-GB" dirty="0" err="1" smtClean="0"/>
              <a:t>inforced</a:t>
            </a:r>
            <a:r>
              <a:rPr lang="en-GB" dirty="0" smtClean="0"/>
              <a:t>)</a:t>
            </a:r>
          </a:p>
          <a:p>
            <a:endParaRPr lang="en-GB" dirty="0"/>
          </a:p>
          <a:p>
            <a:r>
              <a:rPr lang="en-GB" dirty="0" smtClean="0"/>
              <a:t>How will you monitor the impact of these actions</a:t>
            </a:r>
          </a:p>
        </p:txBody>
      </p:sp>
    </p:spTree>
    <p:extLst>
      <p:ext uri="{BB962C8B-B14F-4D97-AF65-F5344CB8AC3E}">
        <p14:creationId xmlns:p14="http://schemas.microsoft.com/office/powerpoint/2010/main" val="2654297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3568" y="3429000"/>
            <a:ext cx="7772400" cy="1470025"/>
          </a:xfrm>
        </p:spPr>
        <p:txBody>
          <a:bodyPr>
            <a:normAutofit fontScale="90000"/>
          </a:bodyPr>
          <a:lstStyle/>
          <a:p>
            <a:r>
              <a:rPr lang="en-GB" sz="4900" b="1" dirty="0" smtClean="0">
                <a:solidFill>
                  <a:schemeClr val="tx2"/>
                </a:solidFill>
              </a:rPr>
              <a:t>Moving ARE children to </a:t>
            </a:r>
            <a:br>
              <a:rPr lang="en-GB" sz="4900" b="1" dirty="0" smtClean="0">
                <a:solidFill>
                  <a:schemeClr val="tx2"/>
                </a:solidFill>
              </a:rPr>
            </a:br>
            <a:r>
              <a:rPr lang="en-GB" sz="4900" b="1" dirty="0" smtClean="0">
                <a:solidFill>
                  <a:schemeClr val="tx2"/>
                </a:solidFill>
              </a:rPr>
              <a:t>‘beyond’ / ‘greater depth’</a:t>
            </a:r>
            <a:br>
              <a:rPr lang="en-GB" sz="4900" b="1" dirty="0" smtClean="0">
                <a:solidFill>
                  <a:schemeClr val="tx2"/>
                </a:solidFill>
              </a:rPr>
            </a:br>
            <a:r>
              <a:rPr lang="en-GB" sz="4900" b="1" dirty="0" smtClean="0">
                <a:solidFill>
                  <a:schemeClr val="tx2"/>
                </a:solidFill>
              </a:rPr>
              <a:t/>
            </a:r>
            <a:br>
              <a:rPr lang="en-GB" sz="4900" b="1" dirty="0" smtClean="0">
                <a:solidFill>
                  <a:schemeClr val="tx2"/>
                </a:solidFill>
              </a:rPr>
            </a:br>
            <a:r>
              <a:rPr lang="en-GB" sz="4900" dirty="0">
                <a:solidFill>
                  <a:srgbClr val="FF0000"/>
                </a:solidFill>
              </a:rPr>
              <a:t>Senior Leadership Team questions to ask</a:t>
            </a:r>
            <a:r>
              <a:rPr lang="en-GB" sz="5400" dirty="0">
                <a:solidFill>
                  <a:srgbClr val="FF0000"/>
                </a:solidFill>
              </a:rPr>
              <a:t/>
            </a:r>
            <a:br>
              <a:rPr lang="en-GB" sz="5400" dirty="0">
                <a:solidFill>
                  <a:srgbClr val="FF0000"/>
                </a:solidFill>
              </a:rPr>
            </a:br>
            <a:r>
              <a:rPr lang="en-GB" sz="4900" b="1" dirty="0">
                <a:solidFill>
                  <a:schemeClr val="tx2"/>
                </a:solidFill>
              </a:rPr>
              <a:t/>
            </a:r>
            <a:br>
              <a:rPr lang="en-GB" sz="4900" b="1" dirty="0">
                <a:solidFill>
                  <a:schemeClr val="tx2"/>
                </a:solidFill>
              </a:rPr>
            </a:br>
            <a:r>
              <a:rPr lang="en-GB" dirty="0"/>
              <a:t/>
            </a:r>
            <a:br>
              <a:rPr lang="en-GB" dirty="0"/>
            </a:br>
            <a:endParaRPr lang="en-GB" dirty="0"/>
          </a:p>
        </p:txBody>
      </p:sp>
    </p:spTree>
    <p:extLst>
      <p:ext uri="{BB962C8B-B14F-4D97-AF65-F5344CB8AC3E}">
        <p14:creationId xmlns:p14="http://schemas.microsoft.com/office/powerpoint/2010/main" val="187459593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4643299" y="563227"/>
            <a:ext cx="4427984" cy="2520280"/>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Does planning ensure questioning / task design that requires higher cognitive thinking to challenge e.g. Themes and Conventions</a:t>
            </a:r>
            <a:endParaRPr lang="en-GB" dirty="0"/>
          </a:p>
        </p:txBody>
      </p:sp>
      <p:sp>
        <p:nvSpPr>
          <p:cNvPr id="9" name="Cloud Callout 8"/>
          <p:cNvSpPr/>
          <p:nvPr/>
        </p:nvSpPr>
        <p:spPr>
          <a:xfrm>
            <a:off x="1517644" y="0"/>
            <a:ext cx="3708412" cy="1823367"/>
          </a:xfrm>
          <a:prstGeom prst="cloudCallout">
            <a:avLst>
              <a:gd name="adj1" fmla="val 38895"/>
              <a:gd name="adj2" fmla="val 122105"/>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teachers reducing scaffolding over time?</a:t>
            </a:r>
            <a:endParaRPr lang="en-GB" dirty="0"/>
          </a:p>
        </p:txBody>
      </p:sp>
      <p:sp>
        <p:nvSpPr>
          <p:cNvPr id="10" name="Cloud Callout 9"/>
          <p:cNvSpPr/>
          <p:nvPr/>
        </p:nvSpPr>
        <p:spPr>
          <a:xfrm>
            <a:off x="5220072" y="4437112"/>
            <a:ext cx="3744162" cy="2232248"/>
          </a:xfrm>
          <a:prstGeom prst="cloudCallout">
            <a:avLst>
              <a:gd name="adj1" fmla="val -12161"/>
              <a:gd name="adj2" fmla="val -8217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Does task design lead towards a high level outcome over several lessons?</a:t>
            </a:r>
            <a:endParaRPr lang="en-GB" dirty="0"/>
          </a:p>
        </p:txBody>
      </p:sp>
      <p:sp>
        <p:nvSpPr>
          <p:cNvPr id="12" name="Cloud Callout 11"/>
          <p:cNvSpPr/>
          <p:nvPr/>
        </p:nvSpPr>
        <p:spPr>
          <a:xfrm>
            <a:off x="179512" y="4635544"/>
            <a:ext cx="3744416" cy="2205824"/>
          </a:xfrm>
          <a:prstGeom prst="cloudCallout">
            <a:avLst>
              <a:gd name="adj1" fmla="val 46126"/>
              <a:gd name="adj2" fmla="val -7959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supported to become metacognitive readers? </a:t>
            </a:r>
            <a:endParaRPr lang="en-GB" dirty="0"/>
          </a:p>
        </p:txBody>
      </p:sp>
      <p:sp>
        <p:nvSpPr>
          <p:cNvPr id="13" name="Cloud Callout 12"/>
          <p:cNvSpPr/>
          <p:nvPr/>
        </p:nvSpPr>
        <p:spPr>
          <a:xfrm>
            <a:off x="-5883" y="1548172"/>
            <a:ext cx="3744416" cy="1944216"/>
          </a:xfrm>
          <a:prstGeom prst="cloudCallout">
            <a:avLst>
              <a:gd name="adj1" fmla="val 47464"/>
              <a:gd name="adj2" fmla="val 42776"/>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Does task design require and enable children to show deeper understanding</a:t>
            </a:r>
            <a:endParaRPr lang="en-GB" dirty="0"/>
          </a:p>
        </p:txBody>
      </p:sp>
      <p:sp>
        <p:nvSpPr>
          <p:cNvPr id="4" name="TextBox 3"/>
          <p:cNvSpPr txBox="1"/>
          <p:nvPr/>
        </p:nvSpPr>
        <p:spPr>
          <a:xfrm>
            <a:off x="2555776" y="3284984"/>
            <a:ext cx="4104456" cy="954107"/>
          </a:xfrm>
          <a:prstGeom prst="rect">
            <a:avLst/>
          </a:prstGeom>
          <a:solidFill>
            <a:schemeClr val="accent5"/>
          </a:solidFill>
        </p:spPr>
        <p:txBody>
          <a:bodyPr wrap="square" rtlCol="0">
            <a:spAutoFit/>
          </a:bodyPr>
          <a:lstStyle/>
          <a:p>
            <a:pPr algn="ctr"/>
            <a:r>
              <a:rPr lang="en-GB" sz="2800" b="1" dirty="0" smtClean="0">
                <a:sym typeface="Wingdings"/>
              </a:rPr>
              <a:t>ARE</a:t>
            </a:r>
            <a:r>
              <a:rPr lang="en-GB" sz="2800" b="1" dirty="0">
                <a:sym typeface="Wingdings"/>
              </a:rPr>
              <a:t> </a:t>
            </a:r>
            <a:r>
              <a:rPr lang="en-GB" sz="2800" b="1" dirty="0" smtClean="0">
                <a:sym typeface="Wingdings"/>
              </a:rPr>
              <a:t> greater depth</a:t>
            </a:r>
            <a:endParaRPr lang="en-GB" sz="2800" b="1" dirty="0"/>
          </a:p>
          <a:p>
            <a:pPr algn="ctr"/>
            <a:r>
              <a:rPr lang="en-GB" sz="2800" b="1" dirty="0" smtClean="0"/>
              <a:t>READING</a:t>
            </a:r>
          </a:p>
        </p:txBody>
      </p:sp>
    </p:spTree>
    <p:extLst>
      <p:ext uri="{BB962C8B-B14F-4D97-AF65-F5344CB8AC3E}">
        <p14:creationId xmlns:p14="http://schemas.microsoft.com/office/powerpoint/2010/main" val="946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P spid="1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7778" r="110" b="14032"/>
          <a:stretch/>
        </p:blipFill>
        <p:spPr>
          <a:xfrm rot="16200000">
            <a:off x="509044" y="-445838"/>
            <a:ext cx="4174467" cy="5066143"/>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8689" t="10158" r="27311" b="3239"/>
          <a:stretch/>
        </p:blipFill>
        <p:spPr>
          <a:xfrm rot="16200000">
            <a:off x="4164997" y="1878996"/>
            <a:ext cx="2923972" cy="7034035"/>
          </a:xfrm>
          <a:prstGeom prst="rect">
            <a:avLst/>
          </a:prstGeom>
        </p:spPr>
      </p:pic>
      <p:sp>
        <p:nvSpPr>
          <p:cNvPr id="4" name="Rectangle 3"/>
          <p:cNvSpPr/>
          <p:nvPr/>
        </p:nvSpPr>
        <p:spPr>
          <a:xfrm>
            <a:off x="5364088" y="1196752"/>
            <a:ext cx="3456384" cy="2616101"/>
          </a:xfrm>
          <a:prstGeom prst="rect">
            <a:avLst/>
          </a:prstGeom>
        </p:spPr>
        <p:txBody>
          <a:bodyPr wrap="square">
            <a:spAutoFit/>
          </a:bodyPr>
          <a:lstStyle/>
          <a:p>
            <a:r>
              <a:rPr lang="en-GB" sz="2000" b="1" dirty="0">
                <a:solidFill>
                  <a:schemeClr val="tx2"/>
                </a:solidFill>
              </a:rPr>
              <a:t>Effective task design:</a:t>
            </a:r>
          </a:p>
          <a:p>
            <a:pPr marL="285750" indent="-285750">
              <a:buFont typeface="Arial" panose="020B0604020202020204" pitchFamily="34" charset="0"/>
              <a:buChar char="•"/>
            </a:pPr>
            <a:r>
              <a:rPr lang="en-GB" dirty="0">
                <a:solidFill>
                  <a:schemeClr val="tx2"/>
                </a:solidFill>
              </a:rPr>
              <a:t>High expectations for level of detail</a:t>
            </a:r>
          </a:p>
          <a:p>
            <a:pPr marL="285750" indent="-285750">
              <a:buFont typeface="Arial" panose="020B0604020202020204" pitchFamily="34" charset="0"/>
              <a:buChar char="•"/>
            </a:pPr>
            <a:r>
              <a:rPr lang="en-GB" dirty="0">
                <a:solidFill>
                  <a:schemeClr val="tx2"/>
                </a:solidFill>
              </a:rPr>
              <a:t>Prep work towards an outcome</a:t>
            </a:r>
          </a:p>
          <a:p>
            <a:pPr marL="285750" indent="-285750">
              <a:buFont typeface="Arial" panose="020B0604020202020204" pitchFamily="34" charset="0"/>
              <a:buChar char="•"/>
            </a:pPr>
            <a:r>
              <a:rPr lang="en-GB" dirty="0">
                <a:solidFill>
                  <a:schemeClr val="tx2"/>
                </a:solidFill>
              </a:rPr>
              <a:t>Task lasts more than one session</a:t>
            </a:r>
          </a:p>
          <a:p>
            <a:pPr marL="285750" indent="-285750">
              <a:buFont typeface="Arial" panose="020B0604020202020204" pitchFamily="34" charset="0"/>
              <a:buChar char="•"/>
            </a:pPr>
            <a:r>
              <a:rPr lang="en-GB" dirty="0">
                <a:solidFill>
                  <a:schemeClr val="tx2"/>
                </a:solidFill>
              </a:rPr>
              <a:t>Same task could be applied to other texts</a:t>
            </a:r>
            <a:endParaRPr lang="en-US" dirty="0">
              <a:solidFill>
                <a:schemeClr val="tx2"/>
              </a:solidFill>
            </a:endParaRPr>
          </a:p>
        </p:txBody>
      </p:sp>
    </p:spTree>
    <p:extLst>
      <p:ext uri="{BB962C8B-B14F-4D97-AF65-F5344CB8AC3E}">
        <p14:creationId xmlns:p14="http://schemas.microsoft.com/office/powerpoint/2010/main" val="41630104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985" y="620688"/>
            <a:ext cx="6696744" cy="584775"/>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Metacognitive thinking</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628800"/>
            <a:ext cx="4822676" cy="4822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2993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0"/>
            <a:ext cx="5570712"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00192" y="1556792"/>
            <a:ext cx="2448272" cy="2308324"/>
          </a:xfrm>
          <a:prstGeom prst="rect">
            <a:avLst/>
          </a:prstGeom>
          <a:solidFill>
            <a:schemeClr val="tx2">
              <a:lumMod val="20000"/>
              <a:lumOff val="80000"/>
            </a:schemeClr>
          </a:solidFill>
          <a:ln>
            <a:solidFill>
              <a:schemeClr val="tx1"/>
            </a:solidFill>
          </a:ln>
        </p:spPr>
        <p:txBody>
          <a:bodyPr wrap="square" rtlCol="0">
            <a:spAutoFit/>
          </a:bodyPr>
          <a:lstStyle/>
          <a:p>
            <a:pPr algn="ctr"/>
            <a:r>
              <a:rPr lang="en-GB" sz="2400" dirty="0" smtClean="0"/>
              <a:t>What are the key skills you need to secure now to support end of KS outcomes?</a:t>
            </a:r>
            <a:endParaRPr lang="en-GB" sz="2400" dirty="0"/>
          </a:p>
        </p:txBody>
      </p:sp>
    </p:spTree>
    <p:extLst>
      <p:ext uri="{BB962C8B-B14F-4D97-AF65-F5344CB8AC3E}">
        <p14:creationId xmlns:p14="http://schemas.microsoft.com/office/powerpoint/2010/main" val="31576925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metacogn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667192"/>
            <a:ext cx="7018316"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03826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metacogn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340768"/>
            <a:ext cx="8271861" cy="51561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57" y="632882"/>
            <a:ext cx="8073618" cy="584775"/>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Reading with metacognition</a:t>
            </a:r>
          </a:p>
        </p:txBody>
      </p:sp>
    </p:spTree>
    <p:extLst>
      <p:ext uri="{BB962C8B-B14F-4D97-AF65-F5344CB8AC3E}">
        <p14:creationId xmlns:p14="http://schemas.microsoft.com/office/powerpoint/2010/main" val="5607776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4789443" y="0"/>
            <a:ext cx="4320480" cy="2492896"/>
          </a:xfrm>
          <a:prstGeom prst="cloudCallout">
            <a:avLst>
              <a:gd name="adj1" fmla="val -42992"/>
              <a:gd name="adj2" fmla="val 7871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challenged with the author’s voice they write in? </a:t>
            </a:r>
            <a:endParaRPr lang="en-GB" dirty="0"/>
          </a:p>
        </p:txBody>
      </p:sp>
      <p:sp>
        <p:nvSpPr>
          <p:cNvPr id="9" name="Cloud Callout 8"/>
          <p:cNvSpPr/>
          <p:nvPr/>
        </p:nvSpPr>
        <p:spPr>
          <a:xfrm>
            <a:off x="-11642" y="179397"/>
            <a:ext cx="4519848" cy="2457515"/>
          </a:xfrm>
          <a:prstGeom prst="cloudCallout">
            <a:avLst>
              <a:gd name="adj1" fmla="val 48070"/>
              <a:gd name="adj2" fmla="val 4803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being given choice in their writing outcomes?</a:t>
            </a:r>
          </a:p>
          <a:p>
            <a:pPr algn="ctr"/>
            <a:r>
              <a:rPr lang="en-GB" dirty="0" smtClean="0"/>
              <a:t>e.g. audience / purpose / form?</a:t>
            </a:r>
            <a:endParaRPr lang="en-GB" dirty="0"/>
          </a:p>
        </p:txBody>
      </p:sp>
      <p:sp>
        <p:nvSpPr>
          <p:cNvPr id="10" name="Cloud Callout 9"/>
          <p:cNvSpPr/>
          <p:nvPr/>
        </p:nvSpPr>
        <p:spPr>
          <a:xfrm>
            <a:off x="4427984" y="4509120"/>
            <a:ext cx="4535996" cy="2232248"/>
          </a:xfrm>
          <a:prstGeom prst="cloudCallout">
            <a:avLst>
              <a:gd name="adj1" fmla="val -30315"/>
              <a:gd name="adj2" fmla="val -70584"/>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Does task design require higher attaining children to ‘</a:t>
            </a:r>
            <a:r>
              <a:rPr lang="en-GB" i="1" dirty="0" smtClean="0"/>
              <a:t>struggle</a:t>
            </a:r>
            <a:r>
              <a:rPr lang="en-GB" dirty="0" smtClean="0"/>
              <a:t>’ ?</a:t>
            </a:r>
            <a:endParaRPr lang="en-GB" dirty="0"/>
          </a:p>
        </p:txBody>
      </p:sp>
      <p:sp>
        <p:nvSpPr>
          <p:cNvPr id="12" name="Cloud Callout 11"/>
          <p:cNvSpPr/>
          <p:nvPr/>
        </p:nvSpPr>
        <p:spPr>
          <a:xfrm>
            <a:off x="-180122" y="4249577"/>
            <a:ext cx="4608512" cy="2542463"/>
          </a:xfrm>
          <a:prstGeom prst="cloudCallout">
            <a:avLst>
              <a:gd name="adj1" fmla="val 35243"/>
              <a:gd name="adj2" fmla="val -63823"/>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Are children given time and opportunity to apply and demonstrate their writing skills across the curriculum with quality tasks?</a:t>
            </a:r>
            <a:endParaRPr lang="en-GB" dirty="0"/>
          </a:p>
        </p:txBody>
      </p:sp>
      <p:sp>
        <p:nvSpPr>
          <p:cNvPr id="4" name="TextBox 3"/>
          <p:cNvSpPr txBox="1"/>
          <p:nvPr/>
        </p:nvSpPr>
        <p:spPr>
          <a:xfrm>
            <a:off x="2555776" y="2636912"/>
            <a:ext cx="3960440" cy="1384995"/>
          </a:xfrm>
          <a:prstGeom prst="rect">
            <a:avLst/>
          </a:prstGeom>
          <a:solidFill>
            <a:srgbClr val="FFC000"/>
          </a:solidFill>
        </p:spPr>
        <p:txBody>
          <a:bodyPr wrap="square" rtlCol="0">
            <a:spAutoFit/>
          </a:bodyPr>
          <a:lstStyle/>
          <a:p>
            <a:pPr algn="ctr"/>
            <a:r>
              <a:rPr lang="en-GB" sz="2800" b="1" dirty="0">
                <a:sym typeface="Wingdings"/>
              </a:rPr>
              <a:t>ARE  greater depth</a:t>
            </a:r>
            <a:endParaRPr lang="en-GB" sz="2800" b="1" dirty="0"/>
          </a:p>
          <a:p>
            <a:pPr algn="ctr"/>
            <a:r>
              <a:rPr lang="en-GB" sz="2800" b="1" dirty="0" smtClean="0"/>
              <a:t>WRITING</a:t>
            </a:r>
          </a:p>
          <a:p>
            <a:pPr algn="ctr"/>
            <a:r>
              <a:rPr lang="en-GB" sz="2800" b="1" dirty="0" smtClean="0"/>
              <a:t>SLT questions to ask</a:t>
            </a:r>
            <a:endParaRPr lang="en-GB" sz="2800" b="1" dirty="0"/>
          </a:p>
        </p:txBody>
      </p:sp>
    </p:spTree>
    <p:extLst>
      <p:ext uri="{BB962C8B-B14F-4D97-AF65-F5344CB8AC3E}">
        <p14:creationId xmlns:p14="http://schemas.microsoft.com/office/powerpoint/2010/main" val="252079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7299" t="12421" r="26984" b="54455"/>
          <a:stretch/>
        </p:blipFill>
        <p:spPr>
          <a:xfrm>
            <a:off x="251520" y="1124744"/>
            <a:ext cx="8745966" cy="3960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179512" y="332656"/>
            <a:ext cx="7200800" cy="584775"/>
          </a:xfrm>
          <a:prstGeom prst="rect">
            <a:avLst/>
          </a:prstGeom>
          <a:noFill/>
        </p:spPr>
        <p:txBody>
          <a:bodyPr wrap="square" rtlCol="0">
            <a:spAutoFit/>
          </a:bodyPr>
          <a:lstStyle/>
          <a:p>
            <a:pPr>
              <a:spcBef>
                <a:spcPct val="0"/>
              </a:spcBef>
            </a:pPr>
            <a:r>
              <a:rPr lang="en-GB" sz="3200" b="1" dirty="0">
                <a:solidFill>
                  <a:srgbClr val="0070C0"/>
                </a:solidFill>
                <a:latin typeface="Arial" panose="020B0604020202020204" pitchFamily="34" charset="0"/>
                <a:ea typeface="+mj-ea"/>
                <a:cs typeface="Arial" panose="020B0604020202020204" pitchFamily="34" charset="0"/>
              </a:rPr>
              <a:t>Task design that requires ‘struggle’</a:t>
            </a:r>
          </a:p>
        </p:txBody>
      </p:sp>
    </p:spTree>
    <p:extLst>
      <p:ext uri="{BB962C8B-B14F-4D97-AF65-F5344CB8AC3E}">
        <p14:creationId xmlns:p14="http://schemas.microsoft.com/office/powerpoint/2010/main" val="212573450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Hantsnet\AppData\Local\Microsoft\Windows\Temporary Internet Files\Content.IE5\J2PPE7Y9\child-13809717097a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6052" y="2857785"/>
            <a:ext cx="2388441" cy="158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46664" y="175452"/>
            <a:ext cx="4938704" cy="1631216"/>
          </a:xfrm>
          <a:prstGeom prst="rect">
            <a:avLst/>
          </a:prstGeom>
          <a:solidFill>
            <a:srgbClr val="FFC000"/>
          </a:solidFill>
        </p:spPr>
        <p:txBody>
          <a:bodyPr wrap="square" rtlCol="0">
            <a:spAutoFit/>
          </a:bodyPr>
          <a:lstStyle/>
          <a:p>
            <a:r>
              <a:rPr lang="en-GB" sz="2000" dirty="0" smtClean="0">
                <a:solidFill>
                  <a:schemeClr val="bg1"/>
                </a:solidFill>
              </a:rPr>
              <a:t>Repeat the task – change the author’s voice </a:t>
            </a:r>
          </a:p>
          <a:p>
            <a:endParaRPr lang="en-GB" sz="2000" dirty="0" smtClean="0">
              <a:solidFill>
                <a:schemeClr val="bg1"/>
              </a:solidFill>
            </a:endParaRPr>
          </a:p>
          <a:p>
            <a:r>
              <a:rPr lang="en-GB" sz="2000" dirty="0" smtClean="0">
                <a:solidFill>
                  <a:schemeClr val="bg1"/>
                </a:solidFill>
              </a:rPr>
              <a:t>Child makes decision based on the audience, purpose and chosen form</a:t>
            </a:r>
          </a:p>
        </p:txBody>
      </p:sp>
      <p:sp>
        <p:nvSpPr>
          <p:cNvPr id="3" name="TextBox 2"/>
          <p:cNvSpPr txBox="1"/>
          <p:nvPr/>
        </p:nvSpPr>
        <p:spPr>
          <a:xfrm>
            <a:off x="4332250" y="1936501"/>
            <a:ext cx="1944216" cy="954107"/>
          </a:xfrm>
          <a:prstGeom prst="rect">
            <a:avLst/>
          </a:prstGeom>
          <a:solidFill>
            <a:srgbClr val="FFC000"/>
          </a:solidFill>
        </p:spPr>
        <p:txBody>
          <a:bodyPr wrap="square" rtlCol="0">
            <a:spAutoFit/>
          </a:bodyPr>
          <a:lstStyle/>
          <a:p>
            <a:pPr algn="ctr"/>
            <a:r>
              <a:rPr lang="en-GB" sz="2800" dirty="0" smtClean="0">
                <a:solidFill>
                  <a:schemeClr val="tx2"/>
                </a:solidFill>
              </a:rPr>
              <a:t>Formal </a:t>
            </a:r>
          </a:p>
          <a:p>
            <a:pPr algn="ctr"/>
            <a:r>
              <a:rPr lang="en-GB" sz="2800" dirty="0" smtClean="0">
                <a:solidFill>
                  <a:schemeClr val="tx2"/>
                </a:solidFill>
              </a:rPr>
              <a:t>Informal</a:t>
            </a:r>
          </a:p>
        </p:txBody>
      </p:sp>
      <p:sp>
        <p:nvSpPr>
          <p:cNvPr id="4" name="TextBox 3"/>
          <p:cNvSpPr txBox="1"/>
          <p:nvPr/>
        </p:nvSpPr>
        <p:spPr>
          <a:xfrm>
            <a:off x="3491880" y="4460020"/>
            <a:ext cx="2448272" cy="954107"/>
          </a:xfrm>
          <a:prstGeom prst="rect">
            <a:avLst/>
          </a:prstGeom>
          <a:solidFill>
            <a:srgbClr val="FFC000"/>
          </a:solidFill>
        </p:spPr>
        <p:txBody>
          <a:bodyPr wrap="square" rtlCol="0">
            <a:spAutoFit/>
          </a:bodyPr>
          <a:lstStyle/>
          <a:p>
            <a:pPr algn="ctr"/>
            <a:r>
              <a:rPr lang="en-GB" sz="2800" dirty="0" smtClean="0">
                <a:solidFill>
                  <a:schemeClr val="tx2"/>
                </a:solidFill>
              </a:rPr>
              <a:t>Past tense </a:t>
            </a:r>
          </a:p>
          <a:p>
            <a:pPr algn="ctr"/>
            <a:r>
              <a:rPr lang="en-GB" sz="2800" dirty="0" smtClean="0">
                <a:solidFill>
                  <a:schemeClr val="tx2"/>
                </a:solidFill>
              </a:rPr>
              <a:t>Present tense</a:t>
            </a:r>
          </a:p>
        </p:txBody>
      </p:sp>
      <p:sp>
        <p:nvSpPr>
          <p:cNvPr id="5" name="TextBox 4"/>
          <p:cNvSpPr txBox="1"/>
          <p:nvPr/>
        </p:nvSpPr>
        <p:spPr>
          <a:xfrm>
            <a:off x="1259632" y="2127023"/>
            <a:ext cx="2344452" cy="954107"/>
          </a:xfrm>
          <a:prstGeom prst="rect">
            <a:avLst/>
          </a:prstGeom>
          <a:solidFill>
            <a:srgbClr val="FFC000"/>
          </a:solidFill>
        </p:spPr>
        <p:txBody>
          <a:bodyPr wrap="square" rtlCol="0">
            <a:spAutoFit/>
          </a:bodyPr>
          <a:lstStyle/>
          <a:p>
            <a:pPr algn="ctr"/>
            <a:r>
              <a:rPr lang="en-GB" sz="2800" dirty="0" smtClean="0">
                <a:solidFill>
                  <a:schemeClr val="tx2"/>
                </a:solidFill>
              </a:rPr>
              <a:t>1</a:t>
            </a:r>
            <a:r>
              <a:rPr lang="en-GB" sz="2800" baseline="30000" dirty="0" smtClean="0">
                <a:solidFill>
                  <a:schemeClr val="tx2"/>
                </a:solidFill>
              </a:rPr>
              <a:t>st</a:t>
            </a:r>
            <a:r>
              <a:rPr lang="en-GB" sz="2800" dirty="0" smtClean="0">
                <a:solidFill>
                  <a:schemeClr val="tx2"/>
                </a:solidFill>
              </a:rPr>
              <a:t> person</a:t>
            </a:r>
          </a:p>
          <a:p>
            <a:pPr algn="ctr"/>
            <a:r>
              <a:rPr lang="en-GB" sz="2800" dirty="0" smtClean="0">
                <a:solidFill>
                  <a:schemeClr val="tx2"/>
                </a:solidFill>
              </a:rPr>
              <a:t>3</a:t>
            </a:r>
            <a:r>
              <a:rPr lang="en-GB" sz="2800" baseline="30000" dirty="0" smtClean="0">
                <a:solidFill>
                  <a:schemeClr val="tx2"/>
                </a:solidFill>
              </a:rPr>
              <a:t>rd</a:t>
            </a:r>
            <a:r>
              <a:rPr lang="en-GB" sz="2800" dirty="0" smtClean="0">
                <a:solidFill>
                  <a:schemeClr val="tx2"/>
                </a:solidFill>
              </a:rPr>
              <a:t> person</a:t>
            </a:r>
            <a:endParaRPr lang="en-GB" sz="2800" dirty="0">
              <a:solidFill>
                <a:schemeClr val="tx2"/>
              </a:solidFill>
            </a:endParaRPr>
          </a:p>
        </p:txBody>
      </p:sp>
      <p:grpSp>
        <p:nvGrpSpPr>
          <p:cNvPr id="6" name="Group 5"/>
          <p:cNvGrpSpPr/>
          <p:nvPr/>
        </p:nvGrpSpPr>
        <p:grpSpPr>
          <a:xfrm>
            <a:off x="104336" y="237756"/>
            <a:ext cx="2039781" cy="1325857"/>
            <a:chOff x="4074405" y="2651729"/>
            <a:chExt cx="2039781" cy="1325857"/>
          </a:xfrm>
        </p:grpSpPr>
        <p:sp>
          <p:nvSpPr>
            <p:cNvPr id="7" name="Rounded Rectangle 6"/>
            <p:cNvSpPr/>
            <p:nvPr/>
          </p:nvSpPr>
          <p:spPr>
            <a:xfrm>
              <a:off x="4074405" y="2651729"/>
              <a:ext cx="2039781" cy="1325857"/>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4139128" y="2716452"/>
              <a:ext cx="1910335" cy="1196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Author’s voice</a:t>
              </a:r>
              <a:endParaRPr lang="en-GB" sz="2800" kern="1200" dirty="0"/>
            </a:p>
          </p:txBody>
        </p:sp>
      </p:grpSp>
      <p:sp>
        <p:nvSpPr>
          <p:cNvPr id="9" name="Cloud Callout 8"/>
          <p:cNvSpPr/>
          <p:nvPr/>
        </p:nvSpPr>
        <p:spPr>
          <a:xfrm>
            <a:off x="-117682" y="3081130"/>
            <a:ext cx="3210232" cy="2348681"/>
          </a:xfrm>
          <a:prstGeom prst="cloudCallout">
            <a:avLst>
              <a:gd name="adj1" fmla="val 82096"/>
              <a:gd name="adj2" fmla="val -472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How would a different character think and feel?</a:t>
            </a:r>
          </a:p>
          <a:p>
            <a:pPr algn="ctr"/>
            <a:r>
              <a:rPr lang="en-GB" dirty="0" smtClean="0"/>
              <a:t>Respond to a situation?</a:t>
            </a:r>
            <a:endParaRPr lang="en-GB" dirty="0"/>
          </a:p>
        </p:txBody>
      </p:sp>
      <p:sp>
        <p:nvSpPr>
          <p:cNvPr id="11" name="Cloud Callout 10"/>
          <p:cNvSpPr/>
          <p:nvPr/>
        </p:nvSpPr>
        <p:spPr>
          <a:xfrm>
            <a:off x="5953218" y="2127023"/>
            <a:ext cx="3203848" cy="3302787"/>
          </a:xfrm>
          <a:prstGeom prst="cloudCallout">
            <a:avLst>
              <a:gd name="adj1" fmla="val -76302"/>
              <a:gd name="adj2" fmla="val -122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How will I change my vocabulary choices?</a:t>
            </a:r>
          </a:p>
          <a:p>
            <a:pPr algn="ctr"/>
            <a:r>
              <a:rPr lang="en-GB" dirty="0" smtClean="0"/>
              <a:t>What information would I mention/ withhold?</a:t>
            </a:r>
          </a:p>
          <a:p>
            <a:pPr algn="ctr"/>
            <a:r>
              <a:rPr lang="en-GB" dirty="0" smtClean="0"/>
              <a:t>Does my layout  and presentation change?</a:t>
            </a:r>
            <a:endParaRPr lang="en-GB" dirty="0"/>
          </a:p>
        </p:txBody>
      </p:sp>
      <p:sp>
        <p:nvSpPr>
          <p:cNvPr id="12" name="Cloud Callout 11"/>
          <p:cNvSpPr/>
          <p:nvPr/>
        </p:nvSpPr>
        <p:spPr>
          <a:xfrm>
            <a:off x="4139951" y="5429810"/>
            <a:ext cx="4104457" cy="1428190"/>
          </a:xfrm>
          <a:prstGeom prst="cloudCallout">
            <a:avLst>
              <a:gd name="adj1" fmla="val -25017"/>
              <a:gd name="adj2" fmla="val -154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Should my tense be consistent, or be manipulated for effect?</a:t>
            </a:r>
            <a:endParaRPr lang="en-GB" dirty="0"/>
          </a:p>
        </p:txBody>
      </p:sp>
    </p:spTree>
    <p:extLst>
      <p:ext uri="{BB962C8B-B14F-4D97-AF65-F5344CB8AC3E}">
        <p14:creationId xmlns:p14="http://schemas.microsoft.com/office/powerpoint/2010/main" val="222377198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633" y="1498891"/>
            <a:ext cx="7964665" cy="3416320"/>
          </a:xfrm>
          <a:prstGeom prst="rect">
            <a:avLst/>
          </a:prstGeom>
          <a:noFill/>
        </p:spPr>
        <p:txBody>
          <a:bodyPr wrap="square" rtlCol="0">
            <a:spAutoFit/>
          </a:bodyPr>
          <a:lstStyle/>
          <a:p>
            <a:endParaRPr lang="en-GB" dirty="0"/>
          </a:p>
          <a:p>
            <a:endParaRPr lang="en-GB" dirty="0" smtClean="0"/>
          </a:p>
          <a:p>
            <a:endParaRPr lang="en-GB" dirty="0"/>
          </a:p>
          <a:p>
            <a:endParaRPr lang="en-GB" dirty="0" smtClean="0"/>
          </a:p>
          <a:p>
            <a:r>
              <a:rPr lang="en-GB" sz="2400" dirty="0" smtClean="0"/>
              <a:t>How would the opening to the same plot ‘sound’ different if it was written as a fairy tale? Science fiction? Fantasy? Heritage?</a:t>
            </a:r>
          </a:p>
          <a:p>
            <a:endParaRPr lang="en-GB" dirty="0"/>
          </a:p>
          <a:p>
            <a:endParaRPr lang="en-GB" dirty="0" smtClean="0"/>
          </a:p>
          <a:p>
            <a:endParaRPr lang="en-GB" dirty="0"/>
          </a:p>
          <a:p>
            <a:endParaRPr lang="en-GB" dirty="0"/>
          </a:p>
        </p:txBody>
      </p:sp>
      <p:grpSp>
        <p:nvGrpSpPr>
          <p:cNvPr id="3" name="Group 2"/>
          <p:cNvGrpSpPr/>
          <p:nvPr/>
        </p:nvGrpSpPr>
        <p:grpSpPr>
          <a:xfrm>
            <a:off x="179512" y="237757"/>
            <a:ext cx="2039781" cy="1325857"/>
            <a:chOff x="4074405" y="2651729"/>
            <a:chExt cx="2039781" cy="1325857"/>
          </a:xfrm>
        </p:grpSpPr>
        <p:sp>
          <p:nvSpPr>
            <p:cNvPr id="4" name="Rounded Rectangle 3"/>
            <p:cNvSpPr/>
            <p:nvPr/>
          </p:nvSpPr>
          <p:spPr>
            <a:xfrm>
              <a:off x="4074405" y="2651729"/>
              <a:ext cx="2039781" cy="1325857"/>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Rounded Rectangle 4"/>
            <p:cNvSpPr/>
            <p:nvPr/>
          </p:nvSpPr>
          <p:spPr>
            <a:xfrm>
              <a:off x="4139128" y="2716452"/>
              <a:ext cx="1910335" cy="1196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Author’s voice</a:t>
              </a:r>
              <a:endParaRPr lang="en-GB" sz="2800" kern="1200" dirty="0"/>
            </a:p>
          </p:txBody>
        </p:sp>
      </p:grpSp>
      <p:sp>
        <p:nvSpPr>
          <p:cNvPr id="6" name="TextBox 5"/>
          <p:cNvSpPr txBox="1"/>
          <p:nvPr/>
        </p:nvSpPr>
        <p:spPr>
          <a:xfrm>
            <a:off x="351751" y="1797876"/>
            <a:ext cx="4248472" cy="523220"/>
          </a:xfrm>
          <a:prstGeom prst="rect">
            <a:avLst/>
          </a:prstGeom>
          <a:solidFill>
            <a:srgbClr val="FFC000"/>
          </a:solidFill>
        </p:spPr>
        <p:txBody>
          <a:bodyPr wrap="square" rtlCol="0">
            <a:spAutoFit/>
          </a:bodyPr>
          <a:lstStyle/>
          <a:p>
            <a:pPr algn="ctr"/>
            <a:r>
              <a:rPr lang="en-GB" sz="2800" dirty="0" smtClean="0">
                <a:solidFill>
                  <a:schemeClr val="tx2"/>
                </a:solidFill>
              </a:rPr>
              <a:t>Change the genre</a:t>
            </a:r>
            <a:endParaRPr lang="en-GB" sz="2800" dirty="0">
              <a:solidFill>
                <a:schemeClr val="tx2"/>
              </a:solidFill>
            </a:endParaRPr>
          </a:p>
        </p:txBody>
      </p:sp>
      <p:pic>
        <p:nvPicPr>
          <p:cNvPr id="7" name="Picture 2" descr="N:\scanned books\MX-5112N_20141114_132124_00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468" t="48111" r="36575" b="33673"/>
          <a:stretch/>
        </p:blipFill>
        <p:spPr bwMode="auto">
          <a:xfrm>
            <a:off x="0" y="3420247"/>
            <a:ext cx="9008285" cy="211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58015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332656"/>
            <a:ext cx="8352928" cy="4462760"/>
          </a:xfrm>
          <a:prstGeom prst="rect">
            <a:avLst/>
          </a:prstGeom>
          <a:solidFill>
            <a:schemeClr val="bg1"/>
          </a:solidFill>
        </p:spPr>
        <p:txBody>
          <a:bodyPr wrap="square">
            <a:spAutoFit/>
          </a:bodyPr>
          <a:lstStyle/>
          <a:p>
            <a:endParaRPr lang="en-GB" sz="1600" dirty="0"/>
          </a:p>
          <a:p>
            <a:r>
              <a:rPr lang="en-GB" sz="3200" b="1" dirty="0">
                <a:solidFill>
                  <a:srgbClr val="0070C0"/>
                </a:solidFill>
                <a:latin typeface="Arial" panose="020B0604020202020204" pitchFamily="34" charset="0"/>
                <a:ea typeface="+mj-ea"/>
                <a:cs typeface="Arial" panose="020B0604020202020204" pitchFamily="34" charset="0"/>
              </a:rPr>
              <a:t>Enhance</a:t>
            </a:r>
            <a:r>
              <a:rPr lang="en-GB" sz="3600" b="1" dirty="0" smtClean="0"/>
              <a:t> </a:t>
            </a:r>
            <a:r>
              <a:rPr lang="en-GB" sz="2800" b="1" dirty="0" smtClean="0"/>
              <a:t>by providing challenge NOT time fillers e.g. LIPOGRAMS</a:t>
            </a:r>
          </a:p>
          <a:p>
            <a:endParaRPr lang="en-GB" sz="2800" dirty="0" smtClean="0"/>
          </a:p>
          <a:p>
            <a:r>
              <a:rPr lang="en-GB" sz="2400" dirty="0" smtClean="0"/>
              <a:t>A </a:t>
            </a:r>
            <a:r>
              <a:rPr lang="en-GB" sz="2400" dirty="0" err="1"/>
              <a:t>lipogram</a:t>
            </a:r>
            <a:r>
              <a:rPr lang="en-GB" sz="2400" dirty="0"/>
              <a:t> is a piece of writing that omits a specific letter of the alphabet. </a:t>
            </a:r>
            <a:endParaRPr lang="en-GB" sz="2400" dirty="0" smtClean="0"/>
          </a:p>
          <a:p>
            <a:r>
              <a:rPr lang="en-GB" sz="2400" dirty="0" smtClean="0"/>
              <a:t>e.g. rewrite </a:t>
            </a:r>
            <a:r>
              <a:rPr lang="en-GB" sz="2400" dirty="0"/>
              <a:t>the last ten lines / last </a:t>
            </a:r>
            <a:r>
              <a:rPr lang="en-GB" sz="2400" dirty="0" smtClean="0"/>
              <a:t>paragraph </a:t>
            </a:r>
            <a:r>
              <a:rPr lang="en-GB" sz="2400" dirty="0"/>
              <a:t>as a </a:t>
            </a:r>
            <a:r>
              <a:rPr lang="en-GB" sz="2400" dirty="0" err="1"/>
              <a:t>lipogram</a:t>
            </a:r>
            <a:r>
              <a:rPr lang="en-GB" sz="2400" dirty="0"/>
              <a:t>. </a:t>
            </a:r>
            <a:endParaRPr lang="en-GB" sz="2400" dirty="0" smtClean="0"/>
          </a:p>
          <a:p>
            <a:endParaRPr lang="en-GB" sz="2400" dirty="0" smtClean="0"/>
          </a:p>
          <a:p>
            <a:r>
              <a:rPr lang="en-GB" sz="2400" dirty="0" smtClean="0"/>
              <a:t>This </a:t>
            </a:r>
            <a:r>
              <a:rPr lang="en-GB" sz="2400" dirty="0"/>
              <a:t>activity helps to widen the pupil's vocabulary and gives a real reason for using both a Dictionary and Thesaurus. </a:t>
            </a:r>
            <a:endParaRPr lang="en-GB" sz="2400" dirty="0" smtClean="0"/>
          </a:p>
          <a:p>
            <a:r>
              <a:rPr lang="en-GB" sz="2400" dirty="0" err="1" smtClean="0"/>
              <a:t>n.b.</a:t>
            </a:r>
            <a:r>
              <a:rPr lang="en-GB" sz="2400" dirty="0" smtClean="0"/>
              <a:t> vowels are harder than consonants!</a:t>
            </a:r>
          </a:p>
        </p:txBody>
      </p:sp>
    </p:spTree>
    <p:extLst>
      <p:ext uri="{BB962C8B-B14F-4D97-AF65-F5344CB8AC3E}">
        <p14:creationId xmlns:p14="http://schemas.microsoft.com/office/powerpoint/2010/main" val="272993905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TempFolder\IMG_20150918_0721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4608512" cy="46085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41218" y="1484784"/>
            <a:ext cx="3779912" cy="584775"/>
          </a:xfrm>
          <a:prstGeom prst="rect">
            <a:avLst/>
          </a:prstGeom>
          <a:noFill/>
        </p:spPr>
        <p:txBody>
          <a:bodyPr wrap="square" rtlCol="0">
            <a:spAutoFit/>
          </a:bodyPr>
          <a:lstStyle/>
          <a:p>
            <a:r>
              <a:rPr lang="en-GB" sz="3200" b="1" dirty="0" smtClean="0">
                <a:solidFill>
                  <a:schemeClr val="tx2"/>
                </a:solidFill>
              </a:rPr>
              <a:t>Independence</a:t>
            </a:r>
            <a:endParaRPr lang="en-GB" sz="3200" b="1" dirty="0">
              <a:solidFill>
                <a:schemeClr val="tx2"/>
              </a:solidFill>
            </a:endParaRPr>
          </a:p>
        </p:txBody>
      </p:sp>
      <p:sp>
        <p:nvSpPr>
          <p:cNvPr id="5" name="TextBox 4"/>
          <p:cNvSpPr txBox="1"/>
          <p:nvPr/>
        </p:nvSpPr>
        <p:spPr>
          <a:xfrm>
            <a:off x="3347864" y="5445224"/>
            <a:ext cx="2664296" cy="584775"/>
          </a:xfrm>
          <a:prstGeom prst="rect">
            <a:avLst/>
          </a:prstGeom>
          <a:noFill/>
        </p:spPr>
        <p:txBody>
          <a:bodyPr wrap="square" rtlCol="0">
            <a:spAutoFit/>
          </a:bodyPr>
          <a:lstStyle/>
          <a:p>
            <a:r>
              <a:rPr lang="en-GB" sz="3200" b="1" dirty="0" smtClean="0">
                <a:solidFill>
                  <a:schemeClr val="tx2"/>
                </a:solidFill>
              </a:rPr>
              <a:t>Resilience</a:t>
            </a:r>
            <a:endParaRPr lang="en-GB" sz="3200" b="1" dirty="0">
              <a:solidFill>
                <a:schemeClr val="tx2"/>
              </a:solidFill>
            </a:endParaRPr>
          </a:p>
        </p:txBody>
      </p:sp>
      <p:sp>
        <p:nvSpPr>
          <p:cNvPr id="6" name="TextBox 5"/>
          <p:cNvSpPr txBox="1"/>
          <p:nvPr/>
        </p:nvSpPr>
        <p:spPr>
          <a:xfrm>
            <a:off x="6156176" y="3570287"/>
            <a:ext cx="2664296" cy="584775"/>
          </a:xfrm>
          <a:prstGeom prst="rect">
            <a:avLst/>
          </a:prstGeom>
          <a:noFill/>
        </p:spPr>
        <p:txBody>
          <a:bodyPr wrap="square" rtlCol="0">
            <a:spAutoFit/>
          </a:bodyPr>
          <a:lstStyle/>
          <a:p>
            <a:r>
              <a:rPr lang="en-GB" sz="3200" b="1" dirty="0" smtClean="0">
                <a:solidFill>
                  <a:schemeClr val="tx2"/>
                </a:solidFill>
              </a:rPr>
              <a:t>Fluency</a:t>
            </a:r>
            <a:endParaRPr lang="en-GB" sz="3200" b="1" dirty="0">
              <a:solidFill>
                <a:schemeClr val="tx2"/>
              </a:solidFill>
            </a:endParaRPr>
          </a:p>
        </p:txBody>
      </p:sp>
      <p:cxnSp>
        <p:nvCxnSpPr>
          <p:cNvPr id="8" name="Straight Arrow Connector 7"/>
          <p:cNvCxnSpPr/>
          <p:nvPr/>
        </p:nvCxnSpPr>
        <p:spPr>
          <a:xfrm>
            <a:off x="2771800" y="4437112"/>
            <a:ext cx="1224136" cy="115212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3" idx="3"/>
          </p:cNvCxnSpPr>
          <p:nvPr/>
        </p:nvCxnSpPr>
        <p:spPr>
          <a:xfrm flipV="1">
            <a:off x="4860032" y="2069560"/>
            <a:ext cx="1584176" cy="5673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680012" y="3572426"/>
            <a:ext cx="1476164" cy="35283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33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“Beyond” pupils in Maths</a:t>
            </a:r>
            <a:br>
              <a:rPr lang="en-GB" b="1" dirty="0">
                <a:solidFill>
                  <a:srgbClr val="0070C0"/>
                </a:solidFill>
              </a:rPr>
            </a:br>
            <a:r>
              <a:rPr lang="en-GB" b="1" dirty="0">
                <a:solidFill>
                  <a:srgbClr val="0070C0"/>
                </a:solidFill>
              </a:rPr>
              <a:t>SLT questions might ask</a:t>
            </a:r>
          </a:p>
        </p:txBody>
      </p:sp>
      <p:sp>
        <p:nvSpPr>
          <p:cNvPr id="3" name="Content Placeholder 2"/>
          <p:cNvSpPr>
            <a:spLocks noGrp="1"/>
          </p:cNvSpPr>
          <p:nvPr>
            <p:ph idx="1"/>
          </p:nvPr>
        </p:nvSpPr>
        <p:spPr/>
        <p:txBody>
          <a:bodyPr>
            <a:normAutofit fontScale="70000" lnSpcReduction="20000"/>
          </a:bodyPr>
          <a:lstStyle/>
          <a:p>
            <a:r>
              <a:rPr lang="en-GB" dirty="0" smtClean="0"/>
              <a:t>Are there enough opportunities to work with other higher attaining pupils to practise reasoning with accurate vocabulary(not just left to work independently and individually)?</a:t>
            </a:r>
          </a:p>
          <a:p>
            <a:r>
              <a:rPr lang="en-GB" dirty="0" smtClean="0"/>
              <a:t>Are pupils presented with sufficient multi -step problems with a combination of domains</a:t>
            </a:r>
          </a:p>
          <a:p>
            <a:r>
              <a:rPr lang="en-GB" dirty="0" smtClean="0"/>
              <a:t>Is multiplicative reasoning more demanding and do problems require decisions about the use of all four operations</a:t>
            </a:r>
          </a:p>
          <a:p>
            <a:r>
              <a:rPr lang="en-GB" dirty="0" smtClean="0"/>
              <a:t>Are there more opportunities to use reasoning in domains where there is less experience e.g. geometry</a:t>
            </a:r>
          </a:p>
          <a:p>
            <a:r>
              <a:rPr lang="en-GB" dirty="0" smtClean="0"/>
              <a:t>Do teachers ensure pupils can record the mathematics they can do in their head as a number sentence (at </a:t>
            </a:r>
            <a:r>
              <a:rPr lang="en-GB" dirty="0"/>
              <a:t>the </a:t>
            </a:r>
            <a:r>
              <a:rPr lang="en-GB" dirty="0" smtClean="0"/>
              <a:t>least)  but also all steps in a solution</a:t>
            </a:r>
          </a:p>
          <a:p>
            <a:r>
              <a:rPr lang="en-GB" dirty="0" smtClean="0"/>
              <a:t>Can pupils effectively make decisions about whether to work mentally or use a formal method</a:t>
            </a:r>
          </a:p>
          <a:p>
            <a:r>
              <a:rPr lang="en-GB" dirty="0" smtClean="0"/>
              <a:t>Can pupils come up with an alternative solution  when appropriate</a:t>
            </a:r>
            <a:endParaRPr lang="en-GB" dirty="0"/>
          </a:p>
        </p:txBody>
      </p:sp>
    </p:spTree>
    <p:extLst>
      <p:ext uri="{BB962C8B-B14F-4D97-AF65-F5344CB8AC3E}">
        <p14:creationId xmlns:p14="http://schemas.microsoft.com/office/powerpoint/2010/main" val="59366496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GB" b="1" dirty="0">
                <a:solidFill>
                  <a:srgbClr val="0070C0"/>
                </a:solidFill>
              </a:rPr>
              <a:t>Revisit your action plan</a:t>
            </a:r>
          </a:p>
        </p:txBody>
      </p:sp>
      <p:sp>
        <p:nvSpPr>
          <p:cNvPr id="7" name="Content Placeholder 6"/>
          <p:cNvSpPr>
            <a:spLocks noGrp="1"/>
          </p:cNvSpPr>
          <p:nvPr>
            <p:ph idx="1"/>
          </p:nvPr>
        </p:nvSpPr>
        <p:spPr/>
        <p:txBody>
          <a:bodyPr>
            <a:normAutofit lnSpcReduction="10000"/>
          </a:bodyPr>
          <a:lstStyle/>
          <a:p>
            <a:r>
              <a:rPr lang="en-GB" dirty="0" smtClean="0"/>
              <a:t>What are you pleased to see in the books that reflects your analysis from 2016?</a:t>
            </a:r>
            <a:br>
              <a:rPr lang="en-GB" dirty="0" smtClean="0"/>
            </a:br>
            <a:endParaRPr lang="en-GB" dirty="0" smtClean="0"/>
          </a:p>
          <a:p>
            <a:r>
              <a:rPr lang="en-GB" dirty="0" smtClean="0"/>
              <a:t>What do you feel is not yet securely in place?</a:t>
            </a:r>
          </a:p>
          <a:p>
            <a:endParaRPr lang="en-GB" dirty="0"/>
          </a:p>
          <a:p>
            <a:r>
              <a:rPr lang="en-GB" dirty="0" smtClean="0"/>
              <a:t>What actions might you take to respond to your current analysis? (new or re-</a:t>
            </a:r>
            <a:r>
              <a:rPr lang="en-GB" dirty="0" err="1" smtClean="0"/>
              <a:t>inforced</a:t>
            </a:r>
            <a:r>
              <a:rPr lang="en-GB" dirty="0" smtClean="0"/>
              <a:t>)</a:t>
            </a:r>
          </a:p>
          <a:p>
            <a:endParaRPr lang="en-GB" dirty="0"/>
          </a:p>
          <a:p>
            <a:r>
              <a:rPr lang="en-GB" dirty="0" smtClean="0"/>
              <a:t>How will you monitor the impact of these actions</a:t>
            </a:r>
          </a:p>
        </p:txBody>
      </p:sp>
    </p:spTree>
    <p:extLst>
      <p:ext uri="{BB962C8B-B14F-4D97-AF65-F5344CB8AC3E}">
        <p14:creationId xmlns:p14="http://schemas.microsoft.com/office/powerpoint/2010/main" val="371271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‘What to look for in Year Five’</a:t>
            </a:r>
            <a:endParaRPr lang="en-GB" b="1" dirty="0">
              <a:solidFill>
                <a:srgbClr val="0070C0"/>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630986969"/>
              </p:ext>
            </p:extLst>
          </p:nvPr>
        </p:nvGraphicFramePr>
        <p:xfrm>
          <a:off x="177800" y="1270000"/>
          <a:ext cx="8966200" cy="6283325"/>
        </p:xfrm>
        <a:graphic>
          <a:graphicData uri="http://schemas.openxmlformats.org/presentationml/2006/ole">
            <mc:AlternateContent xmlns:mc="http://schemas.openxmlformats.org/markup-compatibility/2006">
              <mc:Choice xmlns:v="urn:schemas-microsoft-com:vml" Requires="v">
                <p:oleObj spid="_x0000_s2056" name="Document" r:id="rId4" imgW="13979460" imgH="8264550" progId="Word.Document.12">
                  <p:embed/>
                </p:oleObj>
              </mc:Choice>
              <mc:Fallback>
                <p:oleObj name="Document" r:id="rId4" imgW="13979460" imgH="8264550" progId="Word.Document.12">
                  <p:embed/>
                  <p:pic>
                    <p:nvPicPr>
                      <p:cNvPr id="0" name=""/>
                      <p:cNvPicPr/>
                      <p:nvPr/>
                    </p:nvPicPr>
                    <p:blipFill>
                      <a:blip r:embed="rId5"/>
                      <a:stretch>
                        <a:fillRect/>
                      </a:stretch>
                    </p:blipFill>
                    <p:spPr>
                      <a:xfrm>
                        <a:off x="177800" y="1270000"/>
                        <a:ext cx="8966200" cy="6283325"/>
                      </a:xfrm>
                      <a:prstGeom prst="rect">
                        <a:avLst/>
                      </a:prstGeom>
                    </p:spPr>
                  </p:pic>
                </p:oleObj>
              </mc:Fallback>
            </mc:AlternateContent>
          </a:graphicData>
        </a:graphic>
      </p:graphicFrame>
      <p:sp>
        <p:nvSpPr>
          <p:cNvPr id="7" name="Rectangle 6"/>
          <p:cNvSpPr/>
          <p:nvPr/>
        </p:nvSpPr>
        <p:spPr>
          <a:xfrm>
            <a:off x="3536579" y="3933056"/>
            <a:ext cx="4572000" cy="923330"/>
          </a:xfrm>
          <a:prstGeom prst="rect">
            <a:avLst/>
          </a:prstGeom>
          <a:solidFill>
            <a:schemeClr val="bg1"/>
          </a:solidFill>
          <a:ln w="28575">
            <a:solidFill>
              <a:schemeClr val="tx1"/>
            </a:solidFill>
          </a:ln>
        </p:spPr>
        <p:txBody>
          <a:bodyPr>
            <a:spAutoFit/>
          </a:bodyPr>
          <a:lstStyle/>
          <a:p>
            <a:r>
              <a:rPr lang="en-GB" b="1" dirty="0" smtClean="0"/>
              <a:t>Competent </a:t>
            </a:r>
            <a:endParaRPr lang="en-GB" dirty="0"/>
          </a:p>
          <a:p>
            <a:r>
              <a:rPr lang="en-GB" dirty="0" smtClean="0"/>
              <a:t>‘</a:t>
            </a:r>
            <a:r>
              <a:rPr lang="en-GB" dirty="0">
                <a:solidFill>
                  <a:srgbClr val="0070C0"/>
                </a:solidFill>
              </a:rPr>
              <a:t>Applying </a:t>
            </a:r>
            <a:r>
              <a:rPr lang="en-GB" dirty="0" smtClean="0">
                <a:solidFill>
                  <a:srgbClr val="0070C0"/>
                </a:solidFill>
              </a:rPr>
              <a:t>in some independent work with some inconsistency ’ </a:t>
            </a:r>
            <a:endParaRPr lang="en-GB" dirty="0">
              <a:solidFill>
                <a:srgbClr val="0070C0"/>
              </a:solidFill>
            </a:endParaRPr>
          </a:p>
        </p:txBody>
      </p:sp>
      <p:sp>
        <p:nvSpPr>
          <p:cNvPr id="8" name="Rectangle 7"/>
          <p:cNvSpPr/>
          <p:nvPr/>
        </p:nvSpPr>
        <p:spPr>
          <a:xfrm>
            <a:off x="2555776" y="6093296"/>
            <a:ext cx="4572000" cy="646331"/>
          </a:xfrm>
          <a:prstGeom prst="rect">
            <a:avLst/>
          </a:prstGeom>
          <a:solidFill>
            <a:schemeClr val="bg1"/>
          </a:solidFill>
          <a:ln w="19050">
            <a:solidFill>
              <a:schemeClr val="tx1"/>
            </a:solidFill>
          </a:ln>
        </p:spPr>
        <p:txBody>
          <a:bodyPr>
            <a:spAutoFit/>
          </a:bodyPr>
          <a:lstStyle/>
          <a:p>
            <a:r>
              <a:rPr lang="en-GB" b="1" dirty="0"/>
              <a:t>Apprentice </a:t>
            </a:r>
            <a:endParaRPr lang="en-GB" dirty="0"/>
          </a:p>
          <a:p>
            <a:r>
              <a:rPr lang="en-GB" dirty="0" smtClean="0"/>
              <a:t>‘</a:t>
            </a:r>
            <a:r>
              <a:rPr lang="en-GB" dirty="0">
                <a:solidFill>
                  <a:srgbClr val="0070C0"/>
                </a:solidFill>
              </a:rPr>
              <a:t>Applying with support’ </a:t>
            </a:r>
          </a:p>
        </p:txBody>
      </p:sp>
    </p:spTree>
    <p:extLst>
      <p:ext uri="{BB962C8B-B14F-4D97-AF65-F5344CB8AC3E}">
        <p14:creationId xmlns:p14="http://schemas.microsoft.com/office/powerpoint/2010/main" val="173538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581</TotalTime>
  <Words>5427</Words>
  <Application>Microsoft Office PowerPoint</Application>
  <PresentationFormat>On-screen Show (4:3)</PresentationFormat>
  <Paragraphs>651</Paragraphs>
  <Slides>89</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89</vt:i4>
      </vt:variant>
    </vt:vector>
  </HeadingPairs>
  <TitlesOfParts>
    <vt:vector size="91" baseType="lpstr">
      <vt:lpstr>HIAS PowerPoint template</vt:lpstr>
      <vt:lpstr>Document</vt:lpstr>
      <vt:lpstr>Hampshire Assessment Model</vt:lpstr>
      <vt:lpstr>Programme </vt:lpstr>
      <vt:lpstr>Guided school review of achievement</vt:lpstr>
      <vt:lpstr>Reviewing</vt:lpstr>
      <vt:lpstr>Guided review: 2016 statutory assessments Share the information you have brought with you in your discussion group</vt:lpstr>
      <vt:lpstr>PowerPoint Presentation</vt:lpstr>
      <vt:lpstr>‘What to look for in Year One’</vt:lpstr>
      <vt:lpstr>PowerPoint Presentation</vt:lpstr>
      <vt:lpstr>‘What to look for in Year Five’</vt:lpstr>
      <vt:lpstr>PowerPoint Presentation</vt:lpstr>
      <vt:lpstr>In mathematics Y2/Y6</vt:lpstr>
      <vt:lpstr>Year 2 and Year 6 Key messages for statutory assessments</vt:lpstr>
      <vt:lpstr>KS1 Arithmetic Paper or  similar questions used in classroom  work to evidence ARE</vt:lpstr>
      <vt:lpstr>What are the implications for provision and teaching mathematics in year 2  (and preceding years)?</vt:lpstr>
      <vt:lpstr>KS2 Arithmetic Paper  e.g. Q1-15</vt:lpstr>
      <vt:lpstr>What are the implications for provision and teaching in Year 6 (and all preceding years)</vt:lpstr>
      <vt:lpstr>PowerPoint Presentation</vt:lpstr>
      <vt:lpstr>Let’s review</vt:lpstr>
      <vt:lpstr>Guided review:  </vt:lpstr>
      <vt:lpstr>Action plan</vt:lpstr>
      <vt:lpstr>Coffee</vt:lpstr>
      <vt:lpstr>Pedagogical Approaches</vt:lpstr>
      <vt:lpstr>Moving ‘Close to’ children to ARE  Senior Leadership Team questions to ask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Revisit your action plan</vt:lpstr>
      <vt:lpstr>PowerPoint Presentation</vt:lpstr>
      <vt:lpstr>Y2: Key concepts: (Are they on track to the expected KS1 standard)</vt:lpstr>
      <vt:lpstr>Dialogue / conversation / teacher intervention gives valuable insight into the child’s understanding and strategies used</vt:lpstr>
      <vt:lpstr>Developing reasoning from Milestone 2 to Y2 /Y6 SATs</vt:lpstr>
      <vt:lpstr>A two step problem? Or two one-step problems?</vt:lpstr>
      <vt:lpstr>2016 KS1 Paper: Reasoning</vt:lpstr>
      <vt:lpstr>2016 KS1 Paper: Reasoning</vt:lpstr>
      <vt:lpstr>2016 KS1 Paper: Reasoning</vt:lpstr>
      <vt:lpstr>PowerPoint Presentation</vt:lpstr>
      <vt:lpstr>Paper 2 KS2 (year 3/4) </vt:lpstr>
      <vt:lpstr>Paper 2 KS2 (Y3/4)</vt:lpstr>
      <vt:lpstr>Paper 2 KS2 (Y3/4)</vt:lpstr>
      <vt:lpstr>2016 Paper 2: Reasoning Y3/4)</vt:lpstr>
      <vt:lpstr>2016 Paper 3 (Y3/4)</vt:lpstr>
      <vt:lpstr>From Year 4 onwards: Addition and subtraction Problem solving </vt:lpstr>
      <vt:lpstr>2016 Paper 3 KS2</vt:lpstr>
      <vt:lpstr>Reasoning: Variation Theory </vt:lpstr>
      <vt:lpstr>PowerPoint Presentation</vt:lpstr>
      <vt:lpstr>2016 Paper 2: Reasoning (Y3/4)</vt:lpstr>
      <vt:lpstr>Reasoning:  all pupils…talking simply and coherently + writing</vt:lpstr>
      <vt:lpstr>Variation</vt:lpstr>
      <vt:lpstr>Decide the order of the key tasks and how long pupils might need to really ‘get it’ – think about the practise that will be needed…e.g. converting units, key number facts…</vt:lpstr>
      <vt:lpstr>What tasks could be used? Which ones are most helpful for the class?</vt:lpstr>
      <vt:lpstr>PowerPoint Presentation</vt:lpstr>
      <vt:lpstr>PowerPoint Presentation</vt:lpstr>
      <vt:lpstr>NCETM Teaching for Mastery</vt:lpstr>
      <vt:lpstr>Effective Interventions</vt:lpstr>
      <vt:lpstr>Effective Interventions</vt:lpstr>
      <vt:lpstr>Revisit your action plan</vt:lpstr>
      <vt:lpstr>Ensuring best progress for those working below</vt:lpstr>
      <vt:lpstr>A mastery approach is…. really effective differentiation</vt:lpstr>
      <vt:lpstr>Mastery model (Based on Bloom, 1968,1971)</vt:lpstr>
      <vt:lpstr>So does it work?</vt:lpstr>
      <vt:lpstr>The Hierarchy of  Learning</vt:lpstr>
      <vt:lpstr>An example</vt:lpstr>
      <vt:lpstr>If you wish to find out more…..</vt:lpstr>
      <vt:lpstr>DRAFT Small Steps Curriculum Y1-Y3</vt:lpstr>
      <vt:lpstr>Pupils where ARE is not obtainable</vt:lpstr>
      <vt:lpstr>Revisit your action plan</vt:lpstr>
      <vt:lpstr>Moving ARE children to  ‘beyond’ / ‘greater depth’  Senior Leadership Team questions to ask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“Beyond” pupils in Maths SLT questions might ask</vt:lpstr>
      <vt:lpstr>Revisit your action plan</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cseihfcr</cp:lastModifiedBy>
  <cp:revision>56</cp:revision>
  <dcterms:created xsi:type="dcterms:W3CDTF">2013-12-20T14:21:04Z</dcterms:created>
  <dcterms:modified xsi:type="dcterms:W3CDTF">2017-01-25T17:58:12Z</dcterms:modified>
</cp:coreProperties>
</file>