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73" r:id="rId3"/>
    <p:sldId id="271" r:id="rId4"/>
    <p:sldId id="258" r:id="rId5"/>
    <p:sldId id="274" r:id="rId6"/>
    <p:sldId id="272" r:id="rId7"/>
    <p:sldId id="269" r:id="rId8"/>
    <p:sldId id="270" r:id="rId9"/>
    <p:sldId id="259" r:id="rId10"/>
    <p:sldId id="260" r:id="rId11"/>
    <p:sldId id="261" r:id="rId12"/>
    <p:sldId id="262" r:id="rId13"/>
    <p:sldId id="263" r:id="rId14"/>
    <p:sldId id="264" r:id="rId15"/>
    <p:sldId id="267" r:id="rId16"/>
    <p:sldId id="26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6963" autoAdjust="0"/>
    <p:restoredTop sz="94660"/>
  </p:normalViewPr>
  <p:slideViewPr>
    <p:cSldViewPr snapToGrid="0">
      <p:cViewPr varScale="1">
        <p:scale>
          <a:sx n="66" d="100"/>
          <a:sy n="66" d="100"/>
        </p:scale>
        <p:origin x="-132" y="-2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-3132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DA4442-DEE3-4754-B006-0BBCA9499312}" type="datetimeFigureOut">
              <a:rPr lang="en-GB" smtClean="0"/>
              <a:t>14/09/2017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58E1F4-CC86-4381-B80D-325A9FF4F9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2151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Not all key groups are depicted here – the report includes more – see guidance notes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8E1F4-CC86-4381-B80D-325A9FF4F9C7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395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45A8D-E959-4134-8ED5-0ACDAD2EB991}" type="datetimeFigureOut">
              <a:rPr lang="en-GB" smtClean="0"/>
              <a:t>14/09/2017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B4401-58F3-4746-94F9-F8ACF55CCD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4629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45A8D-E959-4134-8ED5-0ACDAD2EB991}" type="datetimeFigureOut">
              <a:rPr lang="en-GB" smtClean="0"/>
              <a:t>14/09/2017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B4401-58F3-4746-94F9-F8ACF55CCD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9642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45A8D-E959-4134-8ED5-0ACDAD2EB991}" type="datetimeFigureOut">
              <a:rPr lang="en-GB" smtClean="0"/>
              <a:t>14/09/2017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B4401-58F3-4746-94F9-F8ACF55CCD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1263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45A8D-E959-4134-8ED5-0ACDAD2EB991}" type="datetimeFigureOut">
              <a:rPr lang="en-GB" smtClean="0"/>
              <a:t>14/09/2017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B4401-58F3-4746-94F9-F8ACF55CCD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7790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45A8D-E959-4134-8ED5-0ACDAD2EB991}" type="datetimeFigureOut">
              <a:rPr lang="en-GB" smtClean="0"/>
              <a:t>14/09/2017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B4401-58F3-4746-94F9-F8ACF55CCD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7287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45A8D-E959-4134-8ED5-0ACDAD2EB991}" type="datetimeFigureOut">
              <a:rPr lang="en-GB" smtClean="0"/>
              <a:t>14/09/2017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B4401-58F3-4746-94F9-F8ACF55CCD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4968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45A8D-E959-4134-8ED5-0ACDAD2EB991}" type="datetimeFigureOut">
              <a:rPr lang="en-GB" smtClean="0"/>
              <a:t>14/09/2017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B4401-58F3-4746-94F9-F8ACF55CCD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260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45A8D-E959-4134-8ED5-0ACDAD2EB991}" type="datetimeFigureOut">
              <a:rPr lang="en-GB" smtClean="0"/>
              <a:t>14/09/2017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B4401-58F3-4746-94F9-F8ACF55CCD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6730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45A8D-E959-4134-8ED5-0ACDAD2EB991}" type="datetimeFigureOut">
              <a:rPr lang="en-GB" smtClean="0"/>
              <a:t>14/09/2017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B4401-58F3-4746-94F9-F8ACF55CCD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3410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45A8D-E959-4134-8ED5-0ACDAD2EB991}" type="datetimeFigureOut">
              <a:rPr lang="en-GB" smtClean="0"/>
              <a:t>14/09/2017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B4401-58F3-4746-94F9-F8ACF55CCD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4020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45A8D-E959-4134-8ED5-0ACDAD2EB991}" type="datetimeFigureOut">
              <a:rPr lang="en-GB" smtClean="0"/>
              <a:t>14/09/2017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B4401-58F3-4746-94F9-F8ACF55CCD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1150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145A8D-E959-4134-8ED5-0ACDAD2EB991}" type="datetimeFigureOut">
              <a:rPr lang="en-GB" smtClean="0"/>
              <a:t>14/09/2017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B4401-58F3-4746-94F9-F8ACF55CCD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73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/>
              <a:t>Hampshire Assessment Model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6000" dirty="0" smtClean="0"/>
              <a:t>SIMS Resources</a:t>
            </a:r>
            <a:endParaRPr lang="en-GB" sz="6000" dirty="0"/>
          </a:p>
        </p:txBody>
      </p:sp>
    </p:spTree>
    <p:extLst>
      <p:ext uri="{BB962C8B-B14F-4D97-AF65-F5344CB8AC3E}">
        <p14:creationId xmlns:p14="http://schemas.microsoft.com/office/powerpoint/2010/main" val="255766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5924"/>
          </a:xfrm>
        </p:spPr>
        <p:txBody>
          <a:bodyPr/>
          <a:lstStyle/>
          <a:p>
            <a:r>
              <a:rPr lang="en-GB" b="1" dirty="0" smtClean="0"/>
              <a:t>Internal Report</a:t>
            </a:r>
            <a:endParaRPr lang="en-GB" b="1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960582" y="1062182"/>
            <a:ext cx="10852727" cy="5070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94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7683"/>
          </a:xfrm>
        </p:spPr>
        <p:txBody>
          <a:bodyPr/>
          <a:lstStyle/>
          <a:p>
            <a:r>
              <a:rPr lang="en-GB" b="1" dirty="0" smtClean="0"/>
              <a:t>Domain Analysis</a:t>
            </a:r>
            <a:endParaRPr lang="en-GB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905" y="4442507"/>
            <a:ext cx="10986892" cy="173400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905" y="1112808"/>
            <a:ext cx="10999543" cy="3054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870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23396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>Cohort Tracker</a:t>
            </a:r>
            <a:endParaRPr lang="en-GB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672" y="975921"/>
            <a:ext cx="9214913" cy="231087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672" y="3132545"/>
            <a:ext cx="9214913" cy="3570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28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3177"/>
          </a:xfrm>
        </p:spPr>
        <p:txBody>
          <a:bodyPr/>
          <a:lstStyle/>
          <a:p>
            <a:r>
              <a:rPr lang="en-GB" b="1" dirty="0" smtClean="0"/>
              <a:t>High Level Analysis – by subject</a:t>
            </a:r>
            <a:endParaRPr lang="en-GB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293064"/>
            <a:ext cx="10734675" cy="523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950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3177"/>
          </a:xfrm>
        </p:spPr>
        <p:txBody>
          <a:bodyPr/>
          <a:lstStyle/>
          <a:p>
            <a:r>
              <a:rPr lang="en-GB" b="1" dirty="0" smtClean="0"/>
              <a:t>High Level Analysis – by year</a:t>
            </a:r>
            <a:endParaRPr lang="en-GB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373307"/>
            <a:ext cx="10782300" cy="526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8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60832" y="471022"/>
            <a:ext cx="10796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HAM Domains T/F </a:t>
            </a:r>
            <a:r>
              <a:rPr lang="en-GB" b="1" dirty="0" smtClean="0"/>
              <a:t>Bar</a:t>
            </a:r>
            <a:endParaRPr lang="en-GB" dirty="0"/>
          </a:p>
          <a:p>
            <a:r>
              <a:rPr lang="en-GB" dirty="0"/>
              <a:t>The true bar represents the </a:t>
            </a:r>
            <a:r>
              <a:rPr lang="en-GB" dirty="0" smtClean="0"/>
              <a:t>number or % </a:t>
            </a:r>
            <a:r>
              <a:rPr lang="en-GB" dirty="0"/>
              <a:t>with a Close+ result, the false bar represents the N</a:t>
            </a: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1291716" y="1516443"/>
            <a:ext cx="8967851" cy="462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996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69976" y="507598"/>
            <a:ext cx="110611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HAM Subjects Stacked Bar</a:t>
            </a:r>
            <a:endParaRPr lang="en-GB" dirty="0"/>
          </a:p>
          <a:p>
            <a:r>
              <a:rPr lang="en-GB" dirty="0"/>
              <a:t>One graph for each </a:t>
            </a:r>
            <a:r>
              <a:rPr lang="en-GB" dirty="0" smtClean="0"/>
              <a:t>milestone showing </a:t>
            </a:r>
            <a:r>
              <a:rPr lang="en-GB" dirty="0"/>
              <a:t>the spread of grades for each subject.</a:t>
            </a: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2160396" y="1406906"/>
            <a:ext cx="7632827" cy="503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65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1488017" y="1628775"/>
            <a:ext cx="10261600" cy="1143000"/>
          </a:xfrm>
        </p:spPr>
        <p:txBody>
          <a:bodyPr>
            <a:normAutofit fontScale="90000"/>
          </a:bodyPr>
          <a:lstStyle/>
          <a:p>
            <a:r>
              <a:rPr lang="en-GB" altLang="en-US" smtClean="0"/>
              <a:t>At each milestone the teacher can record whether the child is on track to meet age related expectations by the end of the year as follows:</a:t>
            </a:r>
            <a:br>
              <a:rPr lang="en-GB" altLang="en-US" smtClean="0"/>
            </a:br>
            <a:endParaRPr lang="en-GB" altLang="en-US" smtClean="0"/>
          </a:p>
        </p:txBody>
      </p:sp>
      <p:pic>
        <p:nvPicPr>
          <p:cNvPr id="13315" name="Content Placeholder 6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90651" y="3213101"/>
            <a:ext cx="4972049" cy="1636713"/>
          </a:xfrm>
        </p:spPr>
      </p:pic>
      <p:sp>
        <p:nvSpPr>
          <p:cNvPr id="13316" name="TextBox 7"/>
          <p:cNvSpPr txBox="1">
            <a:spLocks noChangeArrowheads="1"/>
          </p:cNvSpPr>
          <p:nvPr/>
        </p:nvSpPr>
        <p:spPr bwMode="auto">
          <a:xfrm>
            <a:off x="6383867" y="3068638"/>
            <a:ext cx="5281084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>
                <a:latin typeface="Arial" charset="0"/>
                <a:cs typeface="Arial" charset="0"/>
              </a:rPr>
              <a:t>This should take into account the Curriculum Objectives for the relevant phases for that Milestone. Snapshots are taken at 4 points (Milestones 1, 2, 3; and End of Year).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852714" y="350610"/>
            <a:ext cx="10515600" cy="1325563"/>
          </a:xfrm>
        </p:spPr>
        <p:txBody>
          <a:bodyPr/>
          <a:lstStyle/>
          <a:p>
            <a:r>
              <a:rPr lang="en-GB" altLang="en-US" dirty="0" smtClean="0"/>
              <a:t>Hampshire Assessment Model Resource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FontTx/>
              <a:buNone/>
              <a:defRPr/>
            </a:pPr>
            <a:r>
              <a:rPr lang="en-GB" b="1" dirty="0" err="1" smtClean="0"/>
              <a:t>Marksheet</a:t>
            </a:r>
            <a:r>
              <a:rPr lang="en-GB" b="1" dirty="0" smtClean="0"/>
              <a:t> Templates for recording and </a:t>
            </a:r>
            <a:r>
              <a:rPr lang="en-GB" b="1" dirty="0" smtClean="0"/>
              <a:t>analysis</a:t>
            </a:r>
            <a:r>
              <a:rPr lang="en-GB" dirty="0" smtClean="0"/>
              <a:t>:</a:t>
            </a:r>
            <a:endParaRPr lang="en-GB" dirty="0" smtClean="0"/>
          </a:p>
          <a:p>
            <a:pPr>
              <a:defRPr/>
            </a:pPr>
            <a:r>
              <a:rPr lang="en-GB" dirty="0" smtClean="0"/>
              <a:t>Domain Bricks for </a:t>
            </a:r>
            <a:r>
              <a:rPr lang="en-GB" dirty="0" smtClean="0"/>
              <a:t>Maths, Reading and </a:t>
            </a:r>
            <a:r>
              <a:rPr lang="en-GB" dirty="0" smtClean="0"/>
              <a:t>Writing</a:t>
            </a:r>
            <a:r>
              <a:rPr lang="en-GB" dirty="0"/>
              <a:t> </a:t>
            </a:r>
            <a:r>
              <a:rPr lang="en-GB" dirty="0" smtClean="0"/>
              <a:t>(summative </a:t>
            </a:r>
            <a:r>
              <a:rPr lang="en-GB" dirty="0"/>
              <a:t>judgements for years 1 to </a:t>
            </a:r>
            <a:r>
              <a:rPr lang="en-GB" dirty="0" smtClean="0"/>
              <a:t>6) </a:t>
            </a:r>
            <a:endParaRPr lang="en-GB" dirty="0" smtClean="0"/>
          </a:p>
          <a:p>
            <a:pPr>
              <a:defRPr/>
            </a:pPr>
            <a:r>
              <a:rPr lang="en-GB" dirty="0" smtClean="0"/>
              <a:t>Curriculum Objectives for Maths, Reading and </a:t>
            </a:r>
            <a:r>
              <a:rPr lang="en-GB" dirty="0" smtClean="0"/>
              <a:t>Writing (formative judgements </a:t>
            </a:r>
            <a:r>
              <a:rPr lang="en-GB" dirty="0"/>
              <a:t>for years 1 to 6) </a:t>
            </a:r>
            <a:endParaRPr lang="en-GB" dirty="0" smtClean="0"/>
          </a:p>
          <a:p>
            <a:pPr>
              <a:defRPr/>
            </a:pPr>
            <a:r>
              <a:rPr lang="en-GB" dirty="0" smtClean="0"/>
              <a:t>On </a:t>
            </a:r>
            <a:r>
              <a:rPr lang="en-GB" dirty="0"/>
              <a:t>T</a:t>
            </a:r>
            <a:r>
              <a:rPr lang="en-GB" dirty="0" smtClean="0"/>
              <a:t>rack Overall</a:t>
            </a:r>
            <a:endParaRPr lang="en-GB" dirty="0"/>
          </a:p>
          <a:p>
            <a:pPr marL="0" indent="0">
              <a:buFontTx/>
              <a:buNone/>
              <a:defRPr/>
            </a:pPr>
            <a:r>
              <a:rPr lang="en-GB" b="1" dirty="0" err="1" smtClean="0"/>
              <a:t>Marksheet</a:t>
            </a:r>
            <a:r>
              <a:rPr lang="en-GB" b="1" dirty="0" smtClean="0"/>
              <a:t> Templates for internal use and to assist in reporting to parents</a:t>
            </a:r>
            <a:r>
              <a:rPr lang="en-GB" dirty="0" smtClean="0"/>
              <a:t>:</a:t>
            </a:r>
          </a:p>
          <a:p>
            <a:pPr>
              <a:defRPr/>
            </a:pPr>
            <a:r>
              <a:rPr lang="en-GB" dirty="0" smtClean="0"/>
              <a:t>Interventions</a:t>
            </a:r>
          </a:p>
          <a:p>
            <a:pPr>
              <a:defRPr/>
            </a:pPr>
            <a:r>
              <a:rPr lang="en-GB" dirty="0" smtClean="0"/>
              <a:t>Class teacher comments</a:t>
            </a:r>
          </a:p>
          <a:p>
            <a:pPr>
              <a:defRPr/>
            </a:pPr>
            <a:r>
              <a:rPr lang="en-GB" dirty="0" smtClean="0"/>
              <a:t>Head teacher comments</a:t>
            </a:r>
          </a:p>
          <a:p>
            <a:pPr>
              <a:defRPr/>
            </a:pPr>
            <a:endParaRPr lang="en-GB" dirty="0" smtClean="0"/>
          </a:p>
          <a:p>
            <a:pPr marL="0" indent="0">
              <a:buNone/>
              <a:defRPr/>
            </a:pPr>
            <a:r>
              <a:rPr lang="en-GB" b="1" dirty="0"/>
              <a:t>Tracking Grids</a:t>
            </a:r>
          </a:p>
          <a:p>
            <a:pPr>
              <a:defRPr/>
            </a:pPr>
            <a:endParaRPr lang="en-GB" dirty="0" smtClean="0"/>
          </a:p>
          <a:p>
            <a:pPr>
              <a:defRPr/>
            </a:pPr>
            <a:endParaRPr lang="en-GB" dirty="0" smtClean="0"/>
          </a:p>
          <a:p>
            <a:pPr>
              <a:defRPr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Domain Brick Marksheet</a:t>
            </a:r>
            <a:endParaRPr lang="en-GB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17211"/>
          <a:stretch/>
        </p:blipFill>
        <p:spPr>
          <a:xfrm>
            <a:off x="689647" y="1545908"/>
            <a:ext cx="10664153" cy="38679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003536" y="310896"/>
            <a:ext cx="1746504" cy="15696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/>
              <a:t>Recording </a:t>
            </a:r>
            <a:r>
              <a:rPr lang="en-GB" sz="1600" dirty="0"/>
              <a:t>an S (Secure) </a:t>
            </a:r>
            <a:r>
              <a:rPr lang="en-GB" sz="1600" dirty="0" smtClean="0"/>
              <a:t>means </a:t>
            </a:r>
            <a:r>
              <a:rPr lang="en-GB" sz="1600" dirty="0"/>
              <a:t>that the pupil is securely on track to meet the end of year standard</a:t>
            </a:r>
            <a:r>
              <a:rPr lang="en-GB" sz="1600" dirty="0" smtClean="0"/>
              <a:t>.</a:t>
            </a:r>
            <a:r>
              <a:rPr lang="en-GB" sz="1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90716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b="1" dirty="0"/>
              <a:t>Formulae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dirty="0" smtClean="0"/>
              <a:t>At each milestone the percentage of domain bricks that have been marked as N, C, S and B is </a:t>
            </a:r>
            <a:r>
              <a:rPr lang="en-GB" altLang="en-US" dirty="0" smtClean="0"/>
              <a:t>calculated and </a:t>
            </a:r>
            <a:r>
              <a:rPr lang="en-GB" altLang="en-US" dirty="0" smtClean="0"/>
              <a:t>the percentage at C+.  </a:t>
            </a:r>
            <a:endParaRPr lang="en-GB" altLang="en-US" dirty="0" smtClean="0"/>
          </a:p>
          <a:p>
            <a:r>
              <a:rPr lang="en-GB" altLang="en-US" dirty="0" smtClean="0"/>
              <a:t>the </a:t>
            </a:r>
            <a:r>
              <a:rPr lang="en-GB" altLang="en-US" dirty="0" smtClean="0"/>
              <a:t>subject overall On track </a:t>
            </a:r>
            <a:r>
              <a:rPr lang="en-GB" altLang="en-US" dirty="0" smtClean="0"/>
              <a:t>judgement is generated (based </a:t>
            </a:r>
            <a:r>
              <a:rPr lang="en-GB" altLang="en-US" dirty="0"/>
              <a:t>on the assumption that an entry has been made for each domain </a:t>
            </a:r>
            <a:r>
              <a:rPr lang="en-GB" altLang="en-US" dirty="0" smtClean="0"/>
              <a:t>brick</a:t>
            </a:r>
            <a:r>
              <a:rPr lang="en-GB" altLang="en-US" dirty="0"/>
              <a:t>)</a:t>
            </a:r>
            <a:r>
              <a:rPr lang="en-GB" altLang="en-US" dirty="0" smtClean="0"/>
              <a:t>:</a:t>
            </a:r>
          </a:p>
          <a:p>
            <a:pPr lvl="1"/>
            <a:r>
              <a:rPr lang="en-GB" altLang="en-US" dirty="0" smtClean="0"/>
              <a:t>in a Domain if a pupil has one or more </a:t>
            </a:r>
            <a:r>
              <a:rPr lang="en-GB" altLang="en-US" b="1" dirty="0" smtClean="0"/>
              <a:t>N</a:t>
            </a:r>
            <a:r>
              <a:rPr lang="en-GB" altLang="en-US" dirty="0" smtClean="0"/>
              <a:t> bricks, the subject overall will be </a:t>
            </a:r>
            <a:r>
              <a:rPr lang="en-GB" altLang="en-US" b="1" dirty="0" smtClean="0"/>
              <a:t>N</a:t>
            </a:r>
          </a:p>
          <a:p>
            <a:pPr lvl="1"/>
            <a:r>
              <a:rPr lang="en-GB" altLang="en-US" dirty="0"/>
              <a:t>i</a:t>
            </a:r>
            <a:r>
              <a:rPr lang="en-GB" altLang="en-US" dirty="0" smtClean="0"/>
              <a:t>f there are no </a:t>
            </a:r>
            <a:r>
              <a:rPr lang="en-GB" altLang="en-US" b="1" dirty="0" smtClean="0"/>
              <a:t>N</a:t>
            </a:r>
            <a:r>
              <a:rPr lang="en-GB" altLang="en-US" dirty="0" smtClean="0"/>
              <a:t> bricks and the pupil </a:t>
            </a:r>
            <a:r>
              <a:rPr lang="en-GB" altLang="en-US" dirty="0"/>
              <a:t>has one or more </a:t>
            </a:r>
            <a:r>
              <a:rPr lang="en-GB" altLang="en-US" b="1" dirty="0" smtClean="0"/>
              <a:t>C </a:t>
            </a:r>
            <a:r>
              <a:rPr lang="en-GB" altLang="en-US" dirty="0" smtClean="0"/>
              <a:t>bricks</a:t>
            </a:r>
            <a:r>
              <a:rPr lang="en-GB" altLang="en-US" dirty="0"/>
              <a:t>, the subject overall will be </a:t>
            </a:r>
            <a:r>
              <a:rPr lang="en-GB" altLang="en-US" b="1" dirty="0" smtClean="0"/>
              <a:t>C</a:t>
            </a:r>
            <a:endParaRPr lang="en-GB" altLang="en-US" dirty="0"/>
          </a:p>
          <a:p>
            <a:pPr lvl="1"/>
            <a:endParaRPr lang="en-GB" altLang="en-US" dirty="0" smtClean="0"/>
          </a:p>
          <a:p>
            <a:pPr lvl="1"/>
            <a:endParaRPr lang="en-GB" altLang="en-US" dirty="0" smtClean="0"/>
          </a:p>
          <a:p>
            <a:pPr lvl="1"/>
            <a:endParaRPr lang="en-GB" altLang="en-US" dirty="0" smtClean="0"/>
          </a:p>
          <a:p>
            <a:pPr lvl="1"/>
            <a:endParaRPr lang="en-GB" altLang="en-US" dirty="0" smtClean="0"/>
          </a:p>
          <a:p>
            <a:endParaRPr lang="en-GB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780143" y="278039"/>
            <a:ext cx="10515600" cy="1325563"/>
          </a:xfrm>
        </p:spPr>
        <p:txBody>
          <a:bodyPr/>
          <a:lstStyle/>
          <a:p>
            <a:r>
              <a:rPr lang="en-GB" altLang="en-US" dirty="0" smtClean="0"/>
              <a:t>Hampshire Assessment Model Resource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b="1" dirty="0"/>
              <a:t>Internal use Individual Report for years 1 to 6 </a:t>
            </a:r>
            <a:r>
              <a:rPr lang="en-GB" dirty="0"/>
              <a:t>(all current academic year’s data entered in SIMS HAM templates for an individual child)</a:t>
            </a:r>
          </a:p>
          <a:p>
            <a:pPr marL="0" indent="0">
              <a:buNone/>
            </a:pPr>
            <a:endParaRPr lang="en-GB" b="1" dirty="0" smtClean="0"/>
          </a:p>
          <a:p>
            <a:pPr marL="0" indent="0">
              <a:buNone/>
            </a:pPr>
            <a:r>
              <a:rPr lang="en-GB" b="1" dirty="0" smtClean="0"/>
              <a:t>Report for parents </a:t>
            </a:r>
            <a:r>
              <a:rPr lang="en-GB" dirty="0"/>
              <a:t>– customisable by schools</a:t>
            </a:r>
          </a:p>
          <a:p>
            <a:pPr marL="0" indent="0">
              <a:buFontTx/>
              <a:buNone/>
              <a:defRPr/>
            </a:pPr>
            <a:endParaRPr lang="en-GB" dirty="0" smtClean="0"/>
          </a:p>
          <a:p>
            <a:pPr marL="0" indent="0">
              <a:buFontTx/>
              <a:buNone/>
              <a:defRPr/>
            </a:pPr>
            <a:r>
              <a:rPr lang="en-GB" b="1" dirty="0" smtClean="0"/>
              <a:t>SIMS.net </a:t>
            </a:r>
            <a:r>
              <a:rPr lang="en-GB" b="1" dirty="0" smtClean="0"/>
              <a:t>reports for </a:t>
            </a:r>
            <a:r>
              <a:rPr lang="en-GB" b="1" dirty="0" smtClean="0"/>
              <a:t>SLT </a:t>
            </a:r>
            <a:r>
              <a:rPr lang="en-GB" b="1" dirty="0" smtClean="0"/>
              <a:t>analysis</a:t>
            </a:r>
            <a:r>
              <a:rPr lang="en-GB" dirty="0" smtClean="0"/>
              <a:t>:</a:t>
            </a:r>
          </a:p>
          <a:p>
            <a:pPr>
              <a:defRPr/>
            </a:pPr>
            <a:r>
              <a:rPr lang="en-GB" dirty="0" smtClean="0"/>
              <a:t>Domain Analysis</a:t>
            </a:r>
          </a:p>
          <a:p>
            <a:pPr>
              <a:defRPr/>
            </a:pPr>
            <a:r>
              <a:rPr lang="en-GB" dirty="0" smtClean="0"/>
              <a:t>Cohort Tracking (whole school, vulnerable groups)</a:t>
            </a:r>
          </a:p>
          <a:p>
            <a:pPr>
              <a:defRPr/>
            </a:pPr>
            <a:r>
              <a:rPr lang="en-GB" dirty="0" smtClean="0"/>
              <a:t>High Level </a:t>
            </a:r>
            <a:r>
              <a:rPr lang="en-GB" dirty="0" smtClean="0"/>
              <a:t>Analysis</a:t>
            </a:r>
          </a:p>
          <a:p>
            <a:pPr>
              <a:defRPr/>
            </a:pPr>
            <a:r>
              <a:rPr lang="en-GB" dirty="0"/>
              <a:t>SIMS Discover </a:t>
            </a:r>
            <a:r>
              <a:rPr lang="en-GB" dirty="0" smtClean="0"/>
              <a:t>Graphs</a:t>
            </a:r>
            <a:endParaRPr lang="en-GB" dirty="0" smtClean="0"/>
          </a:p>
          <a:p>
            <a:pPr>
              <a:defRPr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24053" y="528566"/>
            <a:ext cx="4743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/>
              <a:t>Example Output from HAM Group Tracking Grid</a:t>
            </a: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1789810" y="1609216"/>
            <a:ext cx="9118981" cy="379488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32688" y="1097280"/>
            <a:ext cx="9976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Information can be viewed at individual domain brick level or at overall domain level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174998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5384" y="618667"/>
            <a:ext cx="91226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Example output from HAM KS1 to Current Milestone Tracking Grid</a:t>
            </a:r>
            <a:endParaRPr lang="en-GB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1232026" y="1271270"/>
            <a:ext cx="9503029" cy="4955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83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Curriculum Objective Marksheet</a:t>
            </a:r>
            <a:endParaRPr lang="en-GB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06" y="1980248"/>
            <a:ext cx="12022588" cy="2637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676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426</Words>
  <Application>Microsoft Office PowerPoint</Application>
  <PresentationFormat>Custom</PresentationFormat>
  <Paragraphs>51</Paragraphs>
  <Slides>16</Slides>
  <Notes>1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Hampshire Assessment Model</vt:lpstr>
      <vt:lpstr>At each milestone the teacher can record whether the child is on track to meet age related expectations by the end of the year as follows: </vt:lpstr>
      <vt:lpstr>Hampshire Assessment Model Resource</vt:lpstr>
      <vt:lpstr>Domain Brick Marksheet</vt:lpstr>
      <vt:lpstr>Formulae</vt:lpstr>
      <vt:lpstr>Hampshire Assessment Model Resource</vt:lpstr>
      <vt:lpstr>PowerPoint Presentation</vt:lpstr>
      <vt:lpstr>PowerPoint Presentation</vt:lpstr>
      <vt:lpstr>Curriculum Objective Marksheet</vt:lpstr>
      <vt:lpstr>Internal Report</vt:lpstr>
      <vt:lpstr>Domain Analysis</vt:lpstr>
      <vt:lpstr>Cohort Tracker</vt:lpstr>
      <vt:lpstr>High Level Analysis – by subject</vt:lpstr>
      <vt:lpstr>High Level Analysis – by year</vt:lpstr>
      <vt:lpstr>PowerPoint Presentation</vt:lpstr>
      <vt:lpstr>PowerPoint Presentation</vt:lpstr>
    </vt:vector>
  </TitlesOfParts>
  <Company>Capita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Hampshire Assessment Model</dc:title>
  <dc:creator>Hall, Janette (CCS)</dc:creator>
  <cp:lastModifiedBy>Tina.C</cp:lastModifiedBy>
  <cp:revision>24</cp:revision>
  <dcterms:created xsi:type="dcterms:W3CDTF">2015-09-21T14:22:13Z</dcterms:created>
  <dcterms:modified xsi:type="dcterms:W3CDTF">2017-09-14T17:58:21Z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