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11"/>
  </p:notesMasterIdLst>
  <p:handoutMasterIdLst>
    <p:handoutMasterId r:id="rId12"/>
  </p:handoutMasterIdLst>
  <p:sldIdLst>
    <p:sldId id="258" r:id="rId2"/>
    <p:sldId id="270" r:id="rId3"/>
    <p:sldId id="269" r:id="rId4"/>
    <p:sldId id="272" r:id="rId5"/>
    <p:sldId id="263" r:id="rId6"/>
    <p:sldId id="271" r:id="rId7"/>
    <p:sldId id="265" r:id="rId8"/>
    <p:sldId id="273" r:id="rId9"/>
    <p:sldId id="259" r:id="rId10"/>
  </p:sldIdLst>
  <p:sldSz cx="9144000" cy="6858000" type="screen4x3"/>
  <p:notesSz cx="6669088" cy="9753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8768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777607" y="0"/>
            <a:ext cx="2889938" cy="487680"/>
          </a:xfrm>
          <a:prstGeom prst="rect">
            <a:avLst/>
          </a:prstGeom>
        </p:spPr>
        <p:txBody>
          <a:bodyPr vert="horz" lIns="91440" tIns="45720" rIns="91440" bIns="45720" rtlCol="0"/>
          <a:lstStyle>
            <a:lvl1pPr algn="r">
              <a:defRPr sz="1200"/>
            </a:lvl1pPr>
          </a:lstStyle>
          <a:p>
            <a:fld id="{424220A9-6DC2-4CEC-848A-6ACF65AD31BE}" type="datetimeFigureOut">
              <a:rPr lang="en-GB" smtClean="0"/>
              <a:t>17/09/2017</a:t>
            </a:fld>
            <a:endParaRPr lang="en-GB"/>
          </a:p>
        </p:txBody>
      </p:sp>
      <p:sp>
        <p:nvSpPr>
          <p:cNvPr id="4" name="Footer Placeholder 3"/>
          <p:cNvSpPr>
            <a:spLocks noGrp="1"/>
          </p:cNvSpPr>
          <p:nvPr>
            <p:ph type="ftr" sz="quarter" idx="2"/>
          </p:nvPr>
        </p:nvSpPr>
        <p:spPr>
          <a:xfrm>
            <a:off x="0" y="9264227"/>
            <a:ext cx="2889938" cy="48768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777607" y="9264227"/>
            <a:ext cx="2889938" cy="487680"/>
          </a:xfrm>
          <a:prstGeom prst="rect">
            <a:avLst/>
          </a:prstGeom>
        </p:spPr>
        <p:txBody>
          <a:bodyPr vert="horz" lIns="91440" tIns="45720" rIns="91440" bIns="45720" rtlCol="0" anchor="b"/>
          <a:lstStyle>
            <a:lvl1pPr algn="r">
              <a:defRPr sz="1200"/>
            </a:lvl1pPr>
          </a:lstStyle>
          <a:p>
            <a:fld id="{E0E6BD3B-2BF9-4714-9D29-A5AFC74E40CC}" type="slidenum">
              <a:rPr lang="en-GB" smtClean="0"/>
              <a:t>‹#›</a:t>
            </a:fld>
            <a:endParaRPr lang="en-GB"/>
          </a:p>
        </p:txBody>
      </p:sp>
    </p:spTree>
    <p:extLst>
      <p:ext uri="{BB962C8B-B14F-4D97-AF65-F5344CB8AC3E}">
        <p14:creationId xmlns:p14="http://schemas.microsoft.com/office/powerpoint/2010/main" val="62391503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8768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777607" y="0"/>
            <a:ext cx="2889938" cy="487680"/>
          </a:xfrm>
          <a:prstGeom prst="rect">
            <a:avLst/>
          </a:prstGeom>
        </p:spPr>
        <p:txBody>
          <a:bodyPr vert="horz" lIns="91440" tIns="45720" rIns="91440" bIns="45720" rtlCol="0"/>
          <a:lstStyle>
            <a:lvl1pPr algn="r">
              <a:defRPr sz="1200"/>
            </a:lvl1pPr>
          </a:lstStyle>
          <a:p>
            <a:fld id="{FBB947B5-E3DB-4E9D-9469-CFBB21DF248E}" type="datetimeFigureOut">
              <a:rPr lang="en-GB" smtClean="0"/>
              <a:t>17/09/2017</a:t>
            </a:fld>
            <a:endParaRPr lang="en-GB"/>
          </a:p>
        </p:txBody>
      </p:sp>
      <p:sp>
        <p:nvSpPr>
          <p:cNvPr id="4" name="Slide Image Placeholder 3"/>
          <p:cNvSpPr>
            <a:spLocks noGrp="1" noRot="1" noChangeAspect="1"/>
          </p:cNvSpPr>
          <p:nvPr>
            <p:ph type="sldImg" idx="2"/>
          </p:nvPr>
        </p:nvSpPr>
        <p:spPr>
          <a:xfrm>
            <a:off x="896938" y="731838"/>
            <a:ext cx="4875212" cy="36576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66909" y="4632960"/>
            <a:ext cx="5335270" cy="438912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264227"/>
            <a:ext cx="2889938" cy="48768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777607" y="9264227"/>
            <a:ext cx="2889938" cy="487680"/>
          </a:xfrm>
          <a:prstGeom prst="rect">
            <a:avLst/>
          </a:prstGeom>
        </p:spPr>
        <p:txBody>
          <a:bodyPr vert="horz" lIns="91440" tIns="45720" rIns="91440" bIns="45720" rtlCol="0" anchor="b"/>
          <a:lstStyle>
            <a:lvl1pPr algn="r">
              <a:defRPr sz="1200"/>
            </a:lvl1pPr>
          </a:lstStyle>
          <a:p>
            <a:fld id="{BF21A21C-BA58-403D-9313-233390416B56}" type="slidenum">
              <a:rPr lang="en-GB" smtClean="0"/>
              <a:t>‹#›</a:t>
            </a:fld>
            <a:endParaRPr lang="en-GB"/>
          </a:p>
        </p:txBody>
      </p:sp>
    </p:spTree>
    <p:extLst>
      <p:ext uri="{BB962C8B-B14F-4D97-AF65-F5344CB8AC3E}">
        <p14:creationId xmlns:p14="http://schemas.microsoft.com/office/powerpoint/2010/main" val="54422035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idea of schools needing to create medium term planning for each phase based on assessment and to continually link objectives (still get the can't fit it all </a:t>
            </a:r>
            <a:r>
              <a:rPr lang="en-GB" dirty="0" err="1" smtClean="0"/>
              <a:t>all</a:t>
            </a:r>
            <a:r>
              <a:rPr lang="en-GB" dirty="0" smtClean="0"/>
              <a:t> in). </a:t>
            </a:r>
            <a:endParaRPr lang="en-GB" sz="1400" dirty="0" smtClean="0"/>
          </a:p>
          <a:p>
            <a:r>
              <a:rPr lang="en-GB" sz="1400" dirty="0" smtClean="0"/>
              <a:t> </a:t>
            </a:r>
          </a:p>
          <a:p>
            <a:r>
              <a:rPr lang="en-GB" dirty="0" smtClean="0"/>
              <a:t>I always suggest / model a long term curriculum map with a carefully considered sequence of domains from one Milestone to the next and then a plan(s)  for smaller units of work ( 2/3 maybe 4 weeks) plan which can respond to A4L. The units of work not being structured necessarily on blocks of 5 lessons ( Mon- Fri!) but lessons grouped around a focus according to need. </a:t>
            </a:r>
            <a:br>
              <a:rPr lang="en-GB" dirty="0" smtClean="0"/>
            </a:br>
            <a:r>
              <a:rPr lang="en-GB" dirty="0" smtClean="0"/>
              <a:t>The issue of feeling they 'can't fit it in' all about attempting/ expecting  too much too early of course....end of year at end of year! </a:t>
            </a:r>
            <a:endParaRPr lang="en-GB" dirty="0"/>
          </a:p>
        </p:txBody>
      </p:sp>
      <p:sp>
        <p:nvSpPr>
          <p:cNvPr id="4" name="Slide Number Placeholder 3"/>
          <p:cNvSpPr>
            <a:spLocks noGrp="1"/>
          </p:cNvSpPr>
          <p:nvPr>
            <p:ph type="sldNum" sz="quarter" idx="10"/>
          </p:nvPr>
        </p:nvSpPr>
        <p:spPr/>
        <p:txBody>
          <a:bodyPr/>
          <a:lstStyle/>
          <a:p>
            <a:fld id="{BF21A21C-BA58-403D-9313-233390416B56}" type="slidenum">
              <a:rPr lang="en-GB" smtClean="0"/>
              <a:t>9</a:t>
            </a:fld>
            <a:endParaRPr lang="en-GB"/>
          </a:p>
        </p:txBody>
      </p:sp>
    </p:spTree>
    <p:extLst>
      <p:ext uri="{BB962C8B-B14F-4D97-AF65-F5344CB8AC3E}">
        <p14:creationId xmlns:p14="http://schemas.microsoft.com/office/powerpoint/2010/main" val="9975110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Tree>
    <p:extLst>
      <p:ext uri="{BB962C8B-B14F-4D97-AF65-F5344CB8AC3E}">
        <p14:creationId xmlns:p14="http://schemas.microsoft.com/office/powerpoint/2010/main" val="338505097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411664244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200995"/>
            <a:ext cx="77724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Text Placeholder 2"/>
          <p:cNvSpPr>
            <a:spLocks noGrp="1"/>
          </p:cNvSpPr>
          <p:nvPr>
            <p:ph type="body" idx="1"/>
          </p:nvPr>
        </p:nvSpPr>
        <p:spPr>
          <a:xfrm>
            <a:off x="722313" y="1700808"/>
            <a:ext cx="77724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326747943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sz="half" idx="1"/>
          </p:nvPr>
        </p:nvSpPr>
        <p:spPr>
          <a:xfrm>
            <a:off x="457200" y="1600201"/>
            <a:ext cx="40386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48200" y="1600201"/>
            <a:ext cx="40386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42132724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05411677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Tree>
    <p:extLst>
      <p:ext uri="{BB962C8B-B14F-4D97-AF65-F5344CB8AC3E}">
        <p14:creationId xmlns:p14="http://schemas.microsoft.com/office/powerpoint/2010/main" val="359624336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332654036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3575050" y="1484785"/>
            <a:ext cx="5111750"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Text Placeholder 3"/>
          <p:cNvSpPr>
            <a:spLocks noGrp="1"/>
          </p:cNvSpPr>
          <p:nvPr>
            <p:ph type="body" sz="half" idx="2"/>
          </p:nvPr>
        </p:nvSpPr>
        <p:spPr>
          <a:xfrm>
            <a:off x="457200" y="1484784"/>
            <a:ext cx="3008313"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pic>
        <p:nvPicPr>
          <p:cNvPr id="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727955" y="188640"/>
            <a:ext cx="2340000" cy="10038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90284673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3752" y="4800600"/>
            <a:ext cx="5486400" cy="566738"/>
          </a:xfrm>
        </p:spPr>
        <p:txBody>
          <a:bodyPr anchor="b"/>
          <a:lstStyle>
            <a:lvl1pPr algn="l">
              <a:defRPr sz="2000" b="1" baseline="0">
                <a:latin typeface="Arial" panose="020B0604020202020204" pitchFamily="34" charset="0"/>
              </a:defRPr>
            </a:lvl1pPr>
          </a:lstStyle>
          <a:p>
            <a:r>
              <a:rPr lang="en-US" smtClean="0"/>
              <a:t>Click to edit Master title style</a:t>
            </a:r>
            <a:endParaRPr lang="en-GB" dirty="0"/>
          </a:p>
        </p:txBody>
      </p:sp>
      <p:sp>
        <p:nvSpPr>
          <p:cNvPr id="3" name="Picture Placeholder 2"/>
          <p:cNvSpPr>
            <a:spLocks noGrp="1"/>
          </p:cNvSpPr>
          <p:nvPr>
            <p:ph type="pic" idx="1"/>
          </p:nvPr>
        </p:nvSpPr>
        <p:spPr>
          <a:xfrm>
            <a:off x="453752" y="612775"/>
            <a:ext cx="5486400" cy="4114800"/>
          </a:xfrm>
        </p:spPr>
        <p:txBody>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dirty="0"/>
          </a:p>
        </p:txBody>
      </p:sp>
      <p:sp>
        <p:nvSpPr>
          <p:cNvPr id="4" name="Text Placeholder 3"/>
          <p:cNvSpPr>
            <a:spLocks noGrp="1"/>
          </p:cNvSpPr>
          <p:nvPr>
            <p:ph type="body" sz="half" idx="2"/>
          </p:nvPr>
        </p:nvSpPr>
        <p:spPr>
          <a:xfrm>
            <a:off x="453752" y="5367338"/>
            <a:ext cx="54864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pic>
        <p:nvPicPr>
          <p:cNvPr id="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727955" y="188640"/>
            <a:ext cx="2340000" cy="10038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232974896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tif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6131024" cy="1143000"/>
          </a:xfrm>
          <a:prstGeom prst="rect">
            <a:avLst/>
          </a:prstGeom>
        </p:spPr>
        <p:txBody>
          <a:bodyPr vert="horz" lIns="91440" tIns="45720" rIns="91440" bIns="45720" rtlCol="0" anchor="ctr">
            <a:noAutofit/>
          </a:bodyPr>
          <a:lstStyle/>
          <a:p>
            <a:r>
              <a:rPr lang="en-US" smtClean="0"/>
              <a:t>Click to edit Master title style</a:t>
            </a:r>
            <a:endParaRPr lang="en-GB" dirty="0"/>
          </a:p>
        </p:txBody>
      </p:sp>
      <p:sp>
        <p:nvSpPr>
          <p:cNvPr id="3" name="Text Placeholder 2"/>
          <p:cNvSpPr>
            <a:spLocks noGrp="1"/>
          </p:cNvSpPr>
          <p:nvPr>
            <p:ph type="body" idx="1"/>
          </p:nvPr>
        </p:nvSpPr>
        <p:spPr>
          <a:xfrm>
            <a:off x="457200" y="1600201"/>
            <a:ext cx="8229600" cy="43490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pic>
        <p:nvPicPr>
          <p:cNvPr id="8" name="Picture 2"/>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r="81208" b="43192"/>
          <a:stretch/>
        </p:blipFill>
        <p:spPr bwMode="auto">
          <a:xfrm>
            <a:off x="7436139" y="4653135"/>
            <a:ext cx="1888389" cy="22185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pic>
        <p:nvPicPr>
          <p:cNvPr id="10" name="Picture 2"/>
          <p:cNvPicPr>
            <a:picLocks noChangeAspect="1" noChangeArrowheads="1"/>
          </p:cNvPicPr>
          <p:nvPr/>
        </p:nvPicPr>
        <p:blipFill>
          <a:blip r:embed="rId13" cstate="print">
            <a:extLst>
              <a:ext uri="{28A0092B-C50C-407E-A947-70E740481C1C}">
                <a14:useLocalDpi xmlns:a14="http://schemas.microsoft.com/office/drawing/2010/main" val="0"/>
              </a:ext>
            </a:extLst>
          </a:blip>
          <a:stretch>
            <a:fillRect/>
          </a:stretch>
        </p:blipFill>
        <p:spPr bwMode="auto">
          <a:xfrm>
            <a:off x="6912480" y="260648"/>
            <a:ext cx="1980000" cy="7695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8240505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Lst>
  <p:timing>
    <p:tnLst>
      <p:par>
        <p:cTn id="1" dur="indefinite" restart="never" nodeType="tmRoot"/>
      </p:par>
    </p:tnLst>
  </p:timing>
  <p:hf sldNum="0" hdr="0" ftr="0" dt="0"/>
  <p:txStyles>
    <p:title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276872"/>
            <a:ext cx="7772400" cy="1362075"/>
          </a:xfrm>
        </p:spPr>
        <p:txBody>
          <a:bodyPr/>
          <a:lstStyle/>
          <a:p>
            <a:r>
              <a:rPr lang="en-GB" b="1" dirty="0" smtClean="0">
                <a:solidFill>
                  <a:srgbClr val="0070C0"/>
                </a:solidFill>
              </a:rPr>
              <a:t>What we </a:t>
            </a:r>
            <a:r>
              <a:rPr lang="en-GB" dirty="0" smtClean="0">
                <a:solidFill>
                  <a:srgbClr val="0070C0"/>
                </a:solidFill>
              </a:rPr>
              <a:t>have</a:t>
            </a:r>
            <a:r>
              <a:rPr lang="en-GB" b="1" dirty="0" smtClean="0">
                <a:solidFill>
                  <a:srgbClr val="0070C0"/>
                </a:solidFill>
              </a:rPr>
              <a:t> learned &amp;</a:t>
            </a:r>
            <a:br>
              <a:rPr lang="en-GB" b="1" dirty="0" smtClean="0">
                <a:solidFill>
                  <a:srgbClr val="0070C0"/>
                </a:solidFill>
              </a:rPr>
            </a:br>
            <a:r>
              <a:rPr lang="en-GB" b="1" dirty="0" smtClean="0">
                <a:solidFill>
                  <a:srgbClr val="0070C0"/>
                </a:solidFill>
              </a:rPr>
              <a:t>some commo</a:t>
            </a:r>
            <a:r>
              <a:rPr lang="en-GB" dirty="0" smtClean="0">
                <a:solidFill>
                  <a:srgbClr val="0070C0"/>
                </a:solidFill>
              </a:rPr>
              <a:t>n </a:t>
            </a:r>
            <a:r>
              <a:rPr lang="en-GB" dirty="0" smtClean="0">
                <a:solidFill>
                  <a:srgbClr val="0070C0"/>
                </a:solidFill>
              </a:rPr>
              <a:t>misunderstandings</a:t>
            </a:r>
            <a:r>
              <a:rPr lang="en-GB" dirty="0" smtClean="0"/>
              <a:t/>
            </a:r>
            <a:br>
              <a:rPr lang="en-GB" dirty="0" smtClean="0"/>
            </a:br>
            <a:endParaRPr lang="en-GB" dirty="0"/>
          </a:p>
        </p:txBody>
      </p:sp>
    </p:spTree>
    <p:extLst>
      <p:ext uri="{BB962C8B-B14F-4D97-AF65-F5344CB8AC3E}">
        <p14:creationId xmlns:p14="http://schemas.microsoft.com/office/powerpoint/2010/main" val="19416936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Myth</a:t>
            </a:r>
            <a:endParaRPr lang="en-GB" b="1" dirty="0">
              <a:solidFill>
                <a:srgbClr val="0070C0"/>
              </a:solidFill>
            </a:endParaRPr>
          </a:p>
        </p:txBody>
      </p:sp>
      <p:sp>
        <p:nvSpPr>
          <p:cNvPr id="3" name="Content Placeholder 2"/>
          <p:cNvSpPr>
            <a:spLocks noGrp="1"/>
          </p:cNvSpPr>
          <p:nvPr>
            <p:ph idx="1"/>
          </p:nvPr>
        </p:nvSpPr>
        <p:spPr/>
        <p:txBody>
          <a:bodyPr>
            <a:normAutofit fontScale="85000" lnSpcReduction="20000"/>
          </a:bodyPr>
          <a:lstStyle/>
          <a:p>
            <a:pPr marL="0" indent="0">
              <a:buNone/>
            </a:pPr>
            <a:r>
              <a:rPr lang="en-GB" dirty="0" smtClean="0"/>
              <a:t>A child </a:t>
            </a:r>
            <a:r>
              <a:rPr lang="en-GB" dirty="0" smtClean="0"/>
              <a:t>needs to be meeting end of year expectations before they can </a:t>
            </a:r>
            <a:r>
              <a:rPr lang="en-GB" dirty="0" smtClean="0"/>
              <a:t>be assessed as ‘</a:t>
            </a:r>
            <a:r>
              <a:rPr lang="en-GB" dirty="0" smtClean="0"/>
              <a:t>secure’, even if it is only November. This means that the number of children who are ‘close to’ are high at the beginning of the year and that the number of children who are ‘secure’ increases as the year progresses.</a:t>
            </a:r>
          </a:p>
          <a:p>
            <a:endParaRPr lang="en-GB" u="sng" dirty="0"/>
          </a:p>
          <a:p>
            <a:endParaRPr lang="en-GB" u="sng" dirty="0" smtClean="0"/>
          </a:p>
          <a:p>
            <a:pPr marL="0" indent="0">
              <a:buNone/>
            </a:pPr>
            <a:r>
              <a:rPr lang="en-GB" dirty="0" smtClean="0">
                <a:solidFill>
                  <a:srgbClr val="0070C0"/>
                </a:solidFill>
              </a:rPr>
              <a:t>Secure means ‘</a:t>
            </a:r>
            <a:r>
              <a:rPr lang="en-GB" u="sng" dirty="0" smtClean="0">
                <a:solidFill>
                  <a:srgbClr val="0070C0"/>
                </a:solidFill>
              </a:rPr>
              <a:t>Securely </a:t>
            </a:r>
            <a:r>
              <a:rPr lang="en-GB" u="sng" dirty="0">
                <a:solidFill>
                  <a:srgbClr val="0070C0"/>
                </a:solidFill>
              </a:rPr>
              <a:t>on track to meet end of year </a:t>
            </a:r>
            <a:r>
              <a:rPr lang="en-GB" u="sng" dirty="0" smtClean="0">
                <a:solidFill>
                  <a:srgbClr val="0070C0"/>
                </a:solidFill>
              </a:rPr>
              <a:t>expectations</a:t>
            </a:r>
            <a:r>
              <a:rPr lang="en-GB" dirty="0" smtClean="0">
                <a:solidFill>
                  <a:srgbClr val="0070C0"/>
                </a:solidFill>
              </a:rPr>
              <a:t>’. </a:t>
            </a:r>
            <a:r>
              <a:rPr lang="en-GB" dirty="0" smtClean="0">
                <a:solidFill>
                  <a:srgbClr val="0070C0"/>
                </a:solidFill>
              </a:rPr>
              <a:t>This means that the children who you judge to be securely on track are demonstrating sufficient competence and independence depending on the time of the year, their age and their experience. </a:t>
            </a:r>
            <a:endParaRPr lang="en-GB" dirty="0">
              <a:solidFill>
                <a:srgbClr val="0070C0"/>
              </a:solidFill>
            </a:endParaRPr>
          </a:p>
        </p:txBody>
      </p:sp>
    </p:spTree>
    <p:extLst>
      <p:ext uri="{BB962C8B-B14F-4D97-AF65-F5344CB8AC3E}">
        <p14:creationId xmlns:p14="http://schemas.microsoft.com/office/powerpoint/2010/main" val="1121117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solidFill>
                  <a:srgbClr val="0070C0"/>
                </a:solidFill>
              </a:rPr>
              <a:t>‘Securely on track to meet end of year expectations’</a:t>
            </a:r>
            <a:endParaRPr lang="en-GB" b="1" dirty="0">
              <a:solidFill>
                <a:srgbClr val="0070C0"/>
              </a:solidFill>
            </a:endParaRPr>
          </a:p>
        </p:txBody>
      </p:sp>
      <p:sp>
        <p:nvSpPr>
          <p:cNvPr id="3" name="Content Placeholder 2"/>
          <p:cNvSpPr>
            <a:spLocks noGrp="1"/>
          </p:cNvSpPr>
          <p:nvPr>
            <p:ph idx="1"/>
          </p:nvPr>
        </p:nvSpPr>
        <p:spPr/>
        <p:txBody>
          <a:bodyPr>
            <a:normAutofit fontScale="77500" lnSpcReduction="20000"/>
          </a:bodyPr>
          <a:lstStyle/>
          <a:p>
            <a:r>
              <a:rPr lang="en-GB" dirty="0" smtClean="0"/>
              <a:t>Is there sufficient work in all domains? (This doesn’t mean same amount of time in all domains)</a:t>
            </a:r>
            <a:endParaRPr lang="en-GB" dirty="0"/>
          </a:p>
          <a:p>
            <a:r>
              <a:rPr lang="en-GB" dirty="0" smtClean="0"/>
              <a:t>Has the pupil shown sufficient independence in their reasoning for this point in the year – this might be </a:t>
            </a:r>
            <a:r>
              <a:rPr lang="en-GB" i="1" dirty="0" smtClean="0"/>
              <a:t>following</a:t>
            </a:r>
            <a:r>
              <a:rPr lang="en-GB" dirty="0" smtClean="0"/>
              <a:t> some </a:t>
            </a:r>
            <a:r>
              <a:rPr lang="en-GB" dirty="0" err="1" smtClean="0"/>
              <a:t>scaffolded</a:t>
            </a:r>
            <a:r>
              <a:rPr lang="en-GB" dirty="0" smtClean="0"/>
              <a:t>/ supported/ guided work.</a:t>
            </a:r>
            <a:r>
              <a:rPr lang="en-GB" dirty="0"/>
              <a:t> </a:t>
            </a:r>
            <a:endParaRPr lang="en-GB" dirty="0" smtClean="0"/>
          </a:p>
          <a:p>
            <a:r>
              <a:rPr lang="en-GB" dirty="0" smtClean="0"/>
              <a:t>Is </a:t>
            </a:r>
            <a:r>
              <a:rPr lang="en-GB" dirty="0"/>
              <a:t>there sufficient problem </a:t>
            </a:r>
            <a:r>
              <a:rPr lang="en-GB" dirty="0" smtClean="0"/>
              <a:t>solving or application of skills? What is the quality of this – appropriate pitch/ complexity?</a:t>
            </a:r>
          </a:p>
          <a:p>
            <a:r>
              <a:rPr lang="en-GB" dirty="0" smtClean="0"/>
              <a:t>Is the pupil showing conceptual </a:t>
            </a:r>
            <a:r>
              <a:rPr lang="en-GB" b="1" dirty="0" smtClean="0">
                <a:solidFill>
                  <a:srgbClr val="0070C0"/>
                </a:solidFill>
              </a:rPr>
              <a:t>and</a:t>
            </a:r>
            <a:r>
              <a:rPr lang="en-GB" dirty="0" smtClean="0"/>
              <a:t> procedural understanding? (models and images linked to concrete resources)</a:t>
            </a:r>
          </a:p>
          <a:p>
            <a:r>
              <a:rPr lang="en-GB" dirty="0" smtClean="0"/>
              <a:t>Does this pupil seem to have secured previous year group curriculum through the level of tasks they are currently engaging in?</a:t>
            </a:r>
            <a:endParaRPr lang="en-GB" dirty="0"/>
          </a:p>
          <a:p>
            <a:endParaRPr lang="en-GB" dirty="0"/>
          </a:p>
        </p:txBody>
      </p:sp>
    </p:spTree>
    <p:extLst>
      <p:ext uri="{BB962C8B-B14F-4D97-AF65-F5344CB8AC3E}">
        <p14:creationId xmlns:p14="http://schemas.microsoft.com/office/powerpoint/2010/main" val="2213491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chemeClr val="tx2">
                    <a:lumMod val="60000"/>
                    <a:lumOff val="40000"/>
                  </a:schemeClr>
                </a:solidFill>
              </a:rPr>
              <a:t> </a:t>
            </a:r>
            <a:r>
              <a:rPr lang="en-GB" b="1" dirty="0" smtClean="0">
                <a:solidFill>
                  <a:schemeClr val="tx2">
                    <a:lumMod val="60000"/>
                    <a:lumOff val="40000"/>
                  </a:schemeClr>
                </a:solidFill>
              </a:rPr>
              <a:t>Myth </a:t>
            </a:r>
            <a:endParaRPr lang="en-GB" b="1" dirty="0">
              <a:solidFill>
                <a:schemeClr val="tx2">
                  <a:lumMod val="60000"/>
                  <a:lumOff val="40000"/>
                </a:schemeClr>
              </a:solidFill>
            </a:endParaRPr>
          </a:p>
        </p:txBody>
      </p:sp>
      <p:sp>
        <p:nvSpPr>
          <p:cNvPr id="3" name="Content Placeholder 2"/>
          <p:cNvSpPr>
            <a:spLocks noGrp="1"/>
          </p:cNvSpPr>
          <p:nvPr>
            <p:ph idx="1"/>
          </p:nvPr>
        </p:nvSpPr>
        <p:spPr/>
        <p:txBody>
          <a:bodyPr>
            <a:normAutofit fontScale="92500" lnSpcReduction="20000"/>
          </a:bodyPr>
          <a:lstStyle/>
          <a:p>
            <a:pPr marL="0" indent="0">
              <a:buNone/>
            </a:pPr>
            <a:r>
              <a:rPr lang="en-GB" dirty="0" smtClean="0"/>
              <a:t>Phase 1 is from Sept to Nov, Phase 2 is Nov to Feb, Phase 3 is Feb to Apr, Phase 4 is Apr to the end of year.</a:t>
            </a:r>
          </a:p>
          <a:p>
            <a:pPr marL="0" indent="0">
              <a:buNone/>
            </a:pPr>
            <a:endParaRPr lang="en-GB" dirty="0"/>
          </a:p>
          <a:p>
            <a:pPr marL="0" indent="0">
              <a:buNone/>
            </a:pPr>
            <a:r>
              <a:rPr lang="en-GB" dirty="0" smtClean="0">
                <a:solidFill>
                  <a:srgbClr val="0070C0"/>
                </a:solidFill>
              </a:rPr>
              <a:t>The ‘Phases’ are not a time period but a group of objectives. </a:t>
            </a:r>
            <a:r>
              <a:rPr lang="en-GB" u="sng" dirty="0" smtClean="0">
                <a:solidFill>
                  <a:srgbClr val="0070C0"/>
                </a:solidFill>
              </a:rPr>
              <a:t>Phase 1 objectives </a:t>
            </a:r>
            <a:r>
              <a:rPr lang="en-GB" dirty="0" smtClean="0">
                <a:solidFill>
                  <a:srgbClr val="0070C0"/>
                </a:solidFill>
              </a:rPr>
              <a:t>are the objectives that you are taking notice of first and your first ‘stop and look’ around these objectives is in November. Continue assessing these objectives all year at each of the Milestones (stop &amp; look points) expecting a growing understanding and mastery of the skills as the year progresses.</a:t>
            </a:r>
            <a:endParaRPr lang="en-GB" dirty="0">
              <a:solidFill>
                <a:srgbClr val="0070C0"/>
              </a:solidFill>
            </a:endParaRPr>
          </a:p>
        </p:txBody>
      </p:sp>
    </p:spTree>
    <p:extLst>
      <p:ext uri="{BB962C8B-B14F-4D97-AF65-F5344CB8AC3E}">
        <p14:creationId xmlns:p14="http://schemas.microsoft.com/office/powerpoint/2010/main" val="583537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15616" y="3776742"/>
            <a:ext cx="1313180" cy="369332"/>
          </a:xfrm>
          <a:prstGeom prst="rect">
            <a:avLst/>
          </a:prstGeom>
          <a:solidFill>
            <a:srgbClr val="FF99FF"/>
          </a:solidFill>
        </p:spPr>
        <p:txBody>
          <a:bodyPr wrap="none" rtlCol="0">
            <a:spAutoFit/>
          </a:bodyPr>
          <a:lstStyle/>
          <a:p>
            <a:r>
              <a:rPr lang="en-GB" b="1" dirty="0" smtClean="0"/>
              <a:t>Milestone 1</a:t>
            </a:r>
            <a:endParaRPr lang="en-GB" b="1" dirty="0"/>
          </a:p>
        </p:txBody>
      </p:sp>
      <p:sp>
        <p:nvSpPr>
          <p:cNvPr id="5" name="TextBox 4"/>
          <p:cNvSpPr txBox="1"/>
          <p:nvPr/>
        </p:nvSpPr>
        <p:spPr>
          <a:xfrm>
            <a:off x="3203848" y="3776742"/>
            <a:ext cx="1313180" cy="369332"/>
          </a:xfrm>
          <a:prstGeom prst="rect">
            <a:avLst/>
          </a:prstGeom>
          <a:solidFill>
            <a:srgbClr val="FF99FF"/>
          </a:solidFill>
        </p:spPr>
        <p:txBody>
          <a:bodyPr wrap="none" rtlCol="0">
            <a:spAutoFit/>
          </a:bodyPr>
          <a:lstStyle/>
          <a:p>
            <a:r>
              <a:rPr lang="en-GB" b="1" dirty="0" smtClean="0"/>
              <a:t>Milestone 2</a:t>
            </a:r>
          </a:p>
        </p:txBody>
      </p:sp>
      <p:sp>
        <p:nvSpPr>
          <p:cNvPr id="6" name="Rectangle 5"/>
          <p:cNvSpPr/>
          <p:nvPr/>
        </p:nvSpPr>
        <p:spPr>
          <a:xfrm>
            <a:off x="5220072" y="3776742"/>
            <a:ext cx="1313180" cy="369332"/>
          </a:xfrm>
          <a:prstGeom prst="rect">
            <a:avLst/>
          </a:prstGeom>
          <a:solidFill>
            <a:srgbClr val="FF99FF"/>
          </a:solidFill>
        </p:spPr>
        <p:txBody>
          <a:bodyPr wrap="none">
            <a:spAutoFit/>
          </a:bodyPr>
          <a:lstStyle/>
          <a:p>
            <a:r>
              <a:rPr lang="en-GB" b="1" dirty="0" smtClean="0"/>
              <a:t>Milestone 3</a:t>
            </a:r>
            <a:endParaRPr lang="en-GB" b="1" dirty="0"/>
          </a:p>
        </p:txBody>
      </p:sp>
      <p:sp>
        <p:nvSpPr>
          <p:cNvPr id="7" name="TextBox 6"/>
          <p:cNvSpPr txBox="1"/>
          <p:nvPr/>
        </p:nvSpPr>
        <p:spPr>
          <a:xfrm>
            <a:off x="7312422" y="3499743"/>
            <a:ext cx="1264129" cy="646331"/>
          </a:xfrm>
          <a:prstGeom prst="rect">
            <a:avLst/>
          </a:prstGeom>
          <a:solidFill>
            <a:srgbClr val="FF99FF"/>
          </a:solidFill>
        </p:spPr>
        <p:txBody>
          <a:bodyPr wrap="none" rtlCol="0">
            <a:spAutoFit/>
          </a:bodyPr>
          <a:lstStyle/>
          <a:p>
            <a:r>
              <a:rPr lang="en-GB" b="1" dirty="0" smtClean="0">
                <a:solidFill>
                  <a:srgbClr val="0070C0"/>
                </a:solidFill>
              </a:rPr>
              <a:t>End of year</a:t>
            </a:r>
          </a:p>
          <a:p>
            <a:r>
              <a:rPr lang="en-GB" b="1" dirty="0" smtClean="0">
                <a:solidFill>
                  <a:srgbClr val="0070C0"/>
                </a:solidFill>
              </a:rPr>
              <a:t>ARE</a:t>
            </a:r>
            <a:endParaRPr lang="en-GB" b="1" dirty="0">
              <a:solidFill>
                <a:srgbClr val="0070C0"/>
              </a:solidFill>
            </a:endParaRPr>
          </a:p>
        </p:txBody>
      </p:sp>
      <p:sp>
        <p:nvSpPr>
          <p:cNvPr id="8" name="Rectangle 7"/>
          <p:cNvSpPr/>
          <p:nvPr/>
        </p:nvSpPr>
        <p:spPr>
          <a:xfrm>
            <a:off x="789271" y="4515408"/>
            <a:ext cx="7128792"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smtClean="0">
                <a:solidFill>
                  <a:schemeClr val="bg1"/>
                </a:solidFill>
              </a:rPr>
              <a:t>Year 4</a:t>
            </a:r>
            <a:endParaRPr lang="en-GB" dirty="0">
              <a:solidFill>
                <a:schemeClr val="bg1"/>
              </a:solidFill>
            </a:endParaRPr>
          </a:p>
        </p:txBody>
      </p:sp>
      <p:sp>
        <p:nvSpPr>
          <p:cNvPr id="9" name="Rectangle 8"/>
          <p:cNvSpPr/>
          <p:nvPr/>
        </p:nvSpPr>
        <p:spPr>
          <a:xfrm>
            <a:off x="-1" y="4509120"/>
            <a:ext cx="809553" cy="300608"/>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smtClean="0"/>
          </a:p>
          <a:p>
            <a:endParaRPr lang="en-GB" dirty="0"/>
          </a:p>
        </p:txBody>
      </p:sp>
      <p:sp>
        <p:nvSpPr>
          <p:cNvPr id="10" name="Rectangle 9"/>
          <p:cNvSpPr/>
          <p:nvPr/>
        </p:nvSpPr>
        <p:spPr>
          <a:xfrm>
            <a:off x="7884368" y="4509120"/>
            <a:ext cx="1259632" cy="300608"/>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smtClean="0"/>
          </a:p>
          <a:p>
            <a:endParaRPr lang="en-GB" dirty="0"/>
          </a:p>
        </p:txBody>
      </p:sp>
      <p:sp>
        <p:nvSpPr>
          <p:cNvPr id="12" name="Down Arrow 11"/>
          <p:cNvSpPr/>
          <p:nvPr/>
        </p:nvSpPr>
        <p:spPr>
          <a:xfrm>
            <a:off x="5804198" y="4146074"/>
            <a:ext cx="411524" cy="1731197"/>
          </a:xfrm>
          <a:prstGeom prst="downArrow">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Down Arrow 12"/>
          <p:cNvSpPr/>
          <p:nvPr/>
        </p:nvSpPr>
        <p:spPr>
          <a:xfrm>
            <a:off x="3759177" y="4146074"/>
            <a:ext cx="411524" cy="1248079"/>
          </a:xfrm>
          <a:prstGeom prst="downArrow">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Down Arrow 13"/>
          <p:cNvSpPr/>
          <p:nvPr/>
        </p:nvSpPr>
        <p:spPr>
          <a:xfrm>
            <a:off x="1553988" y="4146074"/>
            <a:ext cx="411524" cy="757952"/>
          </a:xfrm>
          <a:prstGeom prst="downArrow">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p:nvSpPr>
        <p:spPr>
          <a:xfrm>
            <a:off x="747407" y="4904026"/>
            <a:ext cx="7170656" cy="223772"/>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smtClean="0"/>
              <a:t>Stop and Look at Phase 1 objectives: National curriculum Domains</a:t>
            </a:r>
            <a:endParaRPr lang="en-GB" sz="1600" dirty="0"/>
          </a:p>
        </p:txBody>
      </p:sp>
      <p:sp>
        <p:nvSpPr>
          <p:cNvPr id="17" name="Rectangle 16"/>
          <p:cNvSpPr/>
          <p:nvPr/>
        </p:nvSpPr>
        <p:spPr>
          <a:xfrm>
            <a:off x="5873544" y="5932120"/>
            <a:ext cx="2226848" cy="348786"/>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00" dirty="0" smtClean="0"/>
              <a:t>Stop and look at objectives from Phases 1,2 &amp; 3</a:t>
            </a:r>
            <a:endParaRPr lang="en-GB" sz="1200" dirty="0"/>
          </a:p>
        </p:txBody>
      </p:sp>
      <p:sp>
        <p:nvSpPr>
          <p:cNvPr id="18" name="Rectangle 17"/>
          <p:cNvSpPr/>
          <p:nvPr/>
        </p:nvSpPr>
        <p:spPr>
          <a:xfrm>
            <a:off x="789271" y="5394155"/>
            <a:ext cx="3175668" cy="216024"/>
          </a:xfrm>
          <a:prstGeom prst="rect">
            <a:avLst/>
          </a:prstGeom>
          <a:solidFill>
            <a:srgbClr val="9966FF"/>
          </a:solidFill>
          <a:ln>
            <a:solidFill>
              <a:srgbClr val="99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smtClean="0"/>
              <a:t>National curriculum Domains</a:t>
            </a:r>
            <a:endParaRPr lang="en-GB" dirty="0"/>
          </a:p>
        </p:txBody>
      </p:sp>
      <p:sp>
        <p:nvSpPr>
          <p:cNvPr id="19" name="Rectangle 18"/>
          <p:cNvSpPr/>
          <p:nvPr/>
        </p:nvSpPr>
        <p:spPr>
          <a:xfrm>
            <a:off x="808287" y="5932120"/>
            <a:ext cx="5087391" cy="322706"/>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p:cNvSpPr txBox="1"/>
          <p:nvPr/>
        </p:nvSpPr>
        <p:spPr>
          <a:xfrm>
            <a:off x="608232" y="1268760"/>
            <a:ext cx="1443488" cy="1754326"/>
          </a:xfrm>
          <a:prstGeom prst="rect">
            <a:avLst/>
          </a:prstGeom>
          <a:solidFill>
            <a:schemeClr val="accent1">
              <a:lumMod val="20000"/>
              <a:lumOff val="80000"/>
            </a:schemeClr>
          </a:solidFill>
        </p:spPr>
        <p:txBody>
          <a:bodyPr wrap="square" rtlCol="0">
            <a:spAutoFit/>
          </a:bodyPr>
          <a:lstStyle/>
          <a:p>
            <a:r>
              <a:rPr lang="en-GB" sz="1200" dirty="0" smtClean="0"/>
              <a:t>Develop units of work from whole curriculum/domain: check secure attainment from previous year group(s). Visit all domains between Milestones.</a:t>
            </a:r>
            <a:endParaRPr lang="en-GB" sz="1200" dirty="0"/>
          </a:p>
        </p:txBody>
      </p:sp>
      <p:sp>
        <p:nvSpPr>
          <p:cNvPr id="21" name="TextBox 20"/>
          <p:cNvSpPr txBox="1"/>
          <p:nvPr/>
        </p:nvSpPr>
        <p:spPr>
          <a:xfrm>
            <a:off x="161181" y="116632"/>
            <a:ext cx="6802447" cy="646331"/>
          </a:xfrm>
          <a:prstGeom prst="rect">
            <a:avLst/>
          </a:prstGeom>
          <a:noFill/>
        </p:spPr>
        <p:txBody>
          <a:bodyPr wrap="square" rtlCol="0">
            <a:spAutoFit/>
          </a:bodyPr>
          <a:lstStyle/>
          <a:p>
            <a:r>
              <a:rPr lang="en-GB" sz="3600" b="1" dirty="0" smtClean="0">
                <a:solidFill>
                  <a:srgbClr val="0070C0"/>
                </a:solidFill>
              </a:rPr>
              <a:t>Provision</a:t>
            </a:r>
            <a:endParaRPr lang="en-GB" sz="3600" b="1" dirty="0">
              <a:solidFill>
                <a:srgbClr val="0070C0"/>
              </a:solidFill>
            </a:endParaRPr>
          </a:p>
        </p:txBody>
      </p:sp>
      <p:sp>
        <p:nvSpPr>
          <p:cNvPr id="22" name="TextBox 21"/>
          <p:cNvSpPr txBox="1"/>
          <p:nvPr/>
        </p:nvSpPr>
        <p:spPr>
          <a:xfrm>
            <a:off x="156084" y="3140968"/>
            <a:ext cx="7068487" cy="400110"/>
          </a:xfrm>
          <a:prstGeom prst="rect">
            <a:avLst/>
          </a:prstGeom>
          <a:solidFill>
            <a:srgbClr val="FFCCFF"/>
          </a:solidFill>
        </p:spPr>
        <p:txBody>
          <a:bodyPr wrap="square" rtlCol="0">
            <a:spAutoFit/>
          </a:bodyPr>
          <a:lstStyle/>
          <a:p>
            <a:r>
              <a:rPr lang="en-GB" sz="2000" b="1" dirty="0" smtClean="0">
                <a:solidFill>
                  <a:srgbClr val="0070C0"/>
                </a:solidFill>
              </a:rPr>
              <a:t>Assessment: checking progress towards ARE…</a:t>
            </a:r>
            <a:endParaRPr lang="en-GB" sz="2000" b="1" dirty="0">
              <a:solidFill>
                <a:srgbClr val="0070C0"/>
              </a:solidFill>
            </a:endParaRPr>
          </a:p>
        </p:txBody>
      </p:sp>
      <p:sp>
        <p:nvSpPr>
          <p:cNvPr id="23" name="Right Arrow 22"/>
          <p:cNvSpPr/>
          <p:nvPr/>
        </p:nvSpPr>
        <p:spPr>
          <a:xfrm>
            <a:off x="7884368" y="1629836"/>
            <a:ext cx="978408" cy="484632"/>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p:cNvSpPr/>
          <p:nvPr/>
        </p:nvSpPr>
        <p:spPr>
          <a:xfrm>
            <a:off x="2534082" y="1237305"/>
            <a:ext cx="1156246" cy="1754326"/>
          </a:xfrm>
          <a:prstGeom prst="rect">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p:cNvSpPr/>
          <p:nvPr/>
        </p:nvSpPr>
        <p:spPr>
          <a:xfrm>
            <a:off x="4425385" y="1250391"/>
            <a:ext cx="1156246" cy="1754326"/>
          </a:xfrm>
          <a:prstGeom prst="rect">
            <a:avLst/>
          </a:prstGeom>
          <a:solidFill>
            <a:schemeClr val="accent1">
              <a:lumMod val="60000"/>
              <a:lumOff val="4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p:nvSpPr>
        <p:spPr>
          <a:xfrm>
            <a:off x="6156176" y="1237305"/>
            <a:ext cx="1156246" cy="1754326"/>
          </a:xfrm>
          <a:prstGeom prst="rect">
            <a:avLst/>
          </a:prstGeom>
          <a:solidFill>
            <a:schemeClr val="accent1">
              <a:lumMod val="75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bg1"/>
                </a:solidFill>
              </a:rPr>
              <a:t>Deepen learning work at ARE</a:t>
            </a:r>
            <a:endParaRPr lang="en-GB" dirty="0">
              <a:solidFill>
                <a:schemeClr val="bg1"/>
              </a:solidFill>
            </a:endParaRPr>
          </a:p>
        </p:txBody>
      </p:sp>
      <p:sp>
        <p:nvSpPr>
          <p:cNvPr id="29" name="Rectangle 28"/>
          <p:cNvSpPr/>
          <p:nvPr/>
        </p:nvSpPr>
        <p:spPr>
          <a:xfrm>
            <a:off x="747407" y="664574"/>
            <a:ext cx="7102182"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t>Fluency, reasoning, problem solving…</a:t>
            </a:r>
            <a:endParaRPr lang="en-GB" sz="2800" dirty="0"/>
          </a:p>
        </p:txBody>
      </p:sp>
      <p:sp>
        <p:nvSpPr>
          <p:cNvPr id="30" name="TextBox 29"/>
          <p:cNvSpPr txBox="1"/>
          <p:nvPr/>
        </p:nvSpPr>
        <p:spPr>
          <a:xfrm>
            <a:off x="408177" y="5013176"/>
            <a:ext cx="400110" cy="1426031"/>
          </a:xfrm>
          <a:prstGeom prst="rect">
            <a:avLst/>
          </a:prstGeom>
          <a:noFill/>
        </p:spPr>
        <p:txBody>
          <a:bodyPr vert="vert270" wrap="none" rtlCol="0">
            <a:spAutoFit/>
          </a:bodyPr>
          <a:lstStyle/>
          <a:p>
            <a:r>
              <a:rPr lang="en-GB" sz="1400" b="1" dirty="0" smtClean="0"/>
              <a:t>Whole curriculum</a:t>
            </a:r>
            <a:endParaRPr lang="en-GB" sz="1400" b="1" dirty="0"/>
          </a:p>
        </p:txBody>
      </p:sp>
      <p:sp>
        <p:nvSpPr>
          <p:cNvPr id="31" name="TextBox 30"/>
          <p:cNvSpPr txBox="1"/>
          <p:nvPr/>
        </p:nvSpPr>
        <p:spPr>
          <a:xfrm>
            <a:off x="201229" y="4474758"/>
            <a:ext cx="413896" cy="369332"/>
          </a:xfrm>
          <a:prstGeom prst="rect">
            <a:avLst/>
          </a:prstGeom>
          <a:noFill/>
        </p:spPr>
        <p:txBody>
          <a:bodyPr wrap="none" rtlCol="0">
            <a:spAutoFit/>
          </a:bodyPr>
          <a:lstStyle/>
          <a:p>
            <a:r>
              <a:rPr lang="en-GB" dirty="0" smtClean="0"/>
              <a:t>Y3</a:t>
            </a:r>
            <a:endParaRPr lang="en-GB" dirty="0"/>
          </a:p>
        </p:txBody>
      </p:sp>
      <p:sp>
        <p:nvSpPr>
          <p:cNvPr id="32" name="TextBox 31"/>
          <p:cNvSpPr txBox="1"/>
          <p:nvPr/>
        </p:nvSpPr>
        <p:spPr>
          <a:xfrm>
            <a:off x="8369603" y="4474758"/>
            <a:ext cx="413896" cy="369332"/>
          </a:xfrm>
          <a:prstGeom prst="rect">
            <a:avLst/>
          </a:prstGeom>
          <a:noFill/>
        </p:spPr>
        <p:txBody>
          <a:bodyPr wrap="none" rtlCol="0">
            <a:spAutoFit/>
          </a:bodyPr>
          <a:lstStyle/>
          <a:p>
            <a:r>
              <a:rPr lang="en-GB" dirty="0" smtClean="0"/>
              <a:t>Y5</a:t>
            </a:r>
            <a:endParaRPr lang="en-GB" dirty="0"/>
          </a:p>
        </p:txBody>
      </p:sp>
      <p:sp>
        <p:nvSpPr>
          <p:cNvPr id="33" name="TextBox 32"/>
          <p:cNvSpPr txBox="1"/>
          <p:nvPr/>
        </p:nvSpPr>
        <p:spPr>
          <a:xfrm>
            <a:off x="4517028" y="4458997"/>
            <a:ext cx="756426" cy="369332"/>
          </a:xfrm>
          <a:prstGeom prst="rect">
            <a:avLst/>
          </a:prstGeom>
          <a:noFill/>
        </p:spPr>
        <p:txBody>
          <a:bodyPr wrap="none" rtlCol="0">
            <a:spAutoFit/>
          </a:bodyPr>
          <a:lstStyle/>
          <a:p>
            <a:r>
              <a:rPr lang="en-GB" dirty="0" smtClean="0">
                <a:solidFill>
                  <a:schemeClr val="bg1"/>
                </a:solidFill>
              </a:rPr>
              <a:t>Year 4</a:t>
            </a:r>
            <a:endParaRPr lang="en-GB" dirty="0">
              <a:solidFill>
                <a:schemeClr val="bg1"/>
              </a:solidFill>
            </a:endParaRPr>
          </a:p>
        </p:txBody>
      </p:sp>
      <p:sp>
        <p:nvSpPr>
          <p:cNvPr id="16" name="Rectangle 15"/>
          <p:cNvSpPr/>
          <p:nvPr/>
        </p:nvSpPr>
        <p:spPr>
          <a:xfrm>
            <a:off x="3831053" y="5394153"/>
            <a:ext cx="4113433" cy="216024"/>
          </a:xfrm>
          <a:prstGeom prst="rect">
            <a:avLst/>
          </a:prstGeom>
          <a:solidFill>
            <a:srgbClr val="6600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smtClean="0"/>
              <a:t>Stop and look at Phase 1&amp;2 objectives</a:t>
            </a:r>
            <a:endParaRPr lang="en-GB" dirty="0"/>
          </a:p>
        </p:txBody>
      </p:sp>
      <p:sp>
        <p:nvSpPr>
          <p:cNvPr id="11" name="Down Arrow 10"/>
          <p:cNvSpPr/>
          <p:nvPr/>
        </p:nvSpPr>
        <p:spPr>
          <a:xfrm>
            <a:off x="7831599" y="4146074"/>
            <a:ext cx="411524" cy="2108752"/>
          </a:xfrm>
          <a:prstGeom prst="downArrow">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032229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chemeClr val="tx2">
                    <a:lumMod val="60000"/>
                    <a:lumOff val="40000"/>
                  </a:schemeClr>
                </a:solidFill>
              </a:rPr>
              <a:t> Myth</a:t>
            </a:r>
            <a:endParaRPr lang="en-GB" b="1" dirty="0">
              <a:solidFill>
                <a:schemeClr val="tx2">
                  <a:lumMod val="60000"/>
                  <a:lumOff val="40000"/>
                </a:schemeClr>
              </a:solidFill>
            </a:endParaRPr>
          </a:p>
        </p:txBody>
      </p:sp>
      <p:sp>
        <p:nvSpPr>
          <p:cNvPr id="3" name="Content Placeholder 2"/>
          <p:cNvSpPr>
            <a:spLocks noGrp="1"/>
          </p:cNvSpPr>
          <p:nvPr>
            <p:ph idx="1"/>
          </p:nvPr>
        </p:nvSpPr>
        <p:spPr/>
        <p:txBody>
          <a:bodyPr>
            <a:normAutofit/>
          </a:bodyPr>
          <a:lstStyle/>
          <a:p>
            <a:pPr marL="0" indent="0">
              <a:buNone/>
            </a:pPr>
            <a:r>
              <a:rPr lang="en-GB" dirty="0" smtClean="0"/>
              <a:t>You have to teach all phase 1 </a:t>
            </a:r>
            <a:r>
              <a:rPr lang="en-GB" dirty="0" smtClean="0"/>
              <a:t>objectives and </a:t>
            </a:r>
            <a:r>
              <a:rPr lang="en-GB" dirty="0" smtClean="0"/>
              <a:t>the pupils have to know </a:t>
            </a:r>
            <a:r>
              <a:rPr lang="en-GB" dirty="0" smtClean="0"/>
              <a:t>all </a:t>
            </a:r>
            <a:r>
              <a:rPr lang="en-GB" dirty="0" smtClean="0"/>
              <a:t>this by November.</a:t>
            </a:r>
          </a:p>
          <a:p>
            <a:pPr marL="0" indent="0">
              <a:buNone/>
            </a:pPr>
            <a:r>
              <a:rPr lang="en-GB" dirty="0" smtClean="0"/>
              <a:t>Then you start phase </a:t>
            </a:r>
            <a:r>
              <a:rPr lang="en-GB" dirty="0" smtClean="0"/>
              <a:t>2 objectives </a:t>
            </a:r>
            <a:r>
              <a:rPr lang="en-GB" dirty="0" smtClean="0"/>
              <a:t>…</a:t>
            </a:r>
          </a:p>
          <a:p>
            <a:pPr marL="0" indent="0">
              <a:buNone/>
            </a:pPr>
            <a:endParaRPr lang="en-GB" dirty="0"/>
          </a:p>
          <a:p>
            <a:pPr marL="0" indent="0">
              <a:buNone/>
            </a:pPr>
            <a:r>
              <a:rPr lang="en-GB" dirty="0" smtClean="0">
                <a:solidFill>
                  <a:schemeClr val="tx2">
                    <a:lumMod val="60000"/>
                    <a:lumOff val="40000"/>
                  </a:schemeClr>
                </a:solidFill>
              </a:rPr>
              <a:t>Use/ select from all the curriculum statements in a domain </a:t>
            </a:r>
            <a:r>
              <a:rPr lang="en-GB" dirty="0" smtClean="0">
                <a:solidFill>
                  <a:schemeClr val="tx2">
                    <a:lumMod val="60000"/>
                    <a:lumOff val="40000"/>
                  </a:schemeClr>
                </a:solidFill>
              </a:rPr>
              <a:t>throughout </a:t>
            </a:r>
            <a:r>
              <a:rPr lang="en-GB" dirty="0" smtClean="0">
                <a:solidFill>
                  <a:schemeClr val="tx2">
                    <a:lumMod val="60000"/>
                    <a:lumOff val="40000"/>
                  </a:schemeClr>
                </a:solidFill>
              </a:rPr>
              <a:t>the year. The assessment documents are not the teaching schedule. The pupils have all year to develop secure understanding of the curriculum at that </a:t>
            </a:r>
            <a:r>
              <a:rPr lang="en-GB" dirty="0" smtClean="0">
                <a:solidFill>
                  <a:schemeClr val="tx2">
                    <a:lumMod val="60000"/>
                    <a:lumOff val="40000"/>
                  </a:schemeClr>
                </a:solidFill>
              </a:rPr>
              <a:t>point.</a:t>
            </a:r>
            <a:endParaRPr lang="en-GB" dirty="0">
              <a:solidFill>
                <a:schemeClr val="tx2">
                  <a:lumMod val="60000"/>
                  <a:lumOff val="40000"/>
                </a:schemeClr>
              </a:solidFill>
            </a:endParaRPr>
          </a:p>
        </p:txBody>
      </p:sp>
    </p:spTree>
    <p:extLst>
      <p:ext uri="{BB962C8B-B14F-4D97-AF65-F5344CB8AC3E}">
        <p14:creationId xmlns:p14="http://schemas.microsoft.com/office/powerpoint/2010/main" val="4014435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chemeClr val="tx2">
                    <a:lumMod val="60000"/>
                    <a:lumOff val="40000"/>
                  </a:schemeClr>
                </a:solidFill>
              </a:rPr>
              <a:t> Myth</a:t>
            </a:r>
            <a:endParaRPr lang="en-GB" b="1" dirty="0">
              <a:solidFill>
                <a:schemeClr val="tx2">
                  <a:lumMod val="60000"/>
                  <a:lumOff val="40000"/>
                </a:schemeClr>
              </a:solidFill>
            </a:endParaRPr>
          </a:p>
        </p:txBody>
      </p:sp>
      <p:sp>
        <p:nvSpPr>
          <p:cNvPr id="3" name="Content Placeholder 2"/>
          <p:cNvSpPr>
            <a:spLocks noGrp="1"/>
          </p:cNvSpPr>
          <p:nvPr>
            <p:ph idx="1"/>
          </p:nvPr>
        </p:nvSpPr>
        <p:spPr/>
        <p:txBody>
          <a:bodyPr/>
          <a:lstStyle/>
          <a:p>
            <a:endParaRPr lang="en-GB" dirty="0" smtClean="0"/>
          </a:p>
          <a:p>
            <a:pPr marL="0" indent="0">
              <a:buNone/>
            </a:pPr>
            <a:r>
              <a:rPr lang="en-GB" dirty="0" smtClean="0"/>
              <a:t>You must only use the year group’s curriculum all year.</a:t>
            </a:r>
          </a:p>
          <a:p>
            <a:pPr marL="0" indent="0">
              <a:buNone/>
            </a:pPr>
            <a:endParaRPr lang="en-GB" dirty="0"/>
          </a:p>
          <a:p>
            <a:pPr marL="0" indent="0">
              <a:buNone/>
            </a:pPr>
            <a:r>
              <a:rPr lang="en-GB" dirty="0" smtClean="0">
                <a:solidFill>
                  <a:schemeClr val="tx2">
                    <a:lumMod val="60000"/>
                    <a:lumOff val="40000"/>
                  </a:schemeClr>
                </a:solidFill>
              </a:rPr>
              <a:t>Pupils need to build on from secure foundations towards expected attainment. Tracking back through previous year group curriculum is </a:t>
            </a:r>
            <a:r>
              <a:rPr lang="en-GB" dirty="0" smtClean="0">
                <a:solidFill>
                  <a:schemeClr val="tx2">
                    <a:lumMod val="60000"/>
                    <a:lumOff val="40000"/>
                  </a:schemeClr>
                </a:solidFill>
              </a:rPr>
              <a:t>essential.</a:t>
            </a:r>
            <a:endParaRPr lang="en-GB" dirty="0">
              <a:solidFill>
                <a:schemeClr val="tx2">
                  <a:lumMod val="60000"/>
                  <a:lumOff val="40000"/>
                </a:schemeClr>
              </a:solidFill>
            </a:endParaRPr>
          </a:p>
        </p:txBody>
      </p:sp>
    </p:spTree>
    <p:extLst>
      <p:ext uri="{BB962C8B-B14F-4D97-AF65-F5344CB8AC3E}">
        <p14:creationId xmlns:p14="http://schemas.microsoft.com/office/powerpoint/2010/main" val="715922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Myth</a:t>
            </a:r>
            <a:endParaRPr lang="en-GB" b="1" dirty="0">
              <a:solidFill>
                <a:srgbClr val="0070C0"/>
              </a:solidFill>
            </a:endParaRPr>
          </a:p>
        </p:txBody>
      </p:sp>
      <p:sp>
        <p:nvSpPr>
          <p:cNvPr id="3" name="Content Placeholder 2"/>
          <p:cNvSpPr>
            <a:spLocks noGrp="1"/>
          </p:cNvSpPr>
          <p:nvPr>
            <p:ph idx="1"/>
          </p:nvPr>
        </p:nvSpPr>
        <p:spPr/>
        <p:txBody>
          <a:bodyPr/>
          <a:lstStyle/>
          <a:p>
            <a:pPr marL="0" indent="0">
              <a:buNone/>
            </a:pPr>
            <a:r>
              <a:rPr lang="en-GB" dirty="0" smtClean="0"/>
              <a:t>NC statements can be acquired and understood within a lesson or two.</a:t>
            </a:r>
          </a:p>
          <a:p>
            <a:pPr marL="0" indent="0">
              <a:buNone/>
            </a:pPr>
            <a:endParaRPr lang="en-GB" dirty="0"/>
          </a:p>
          <a:p>
            <a:pPr marL="0" indent="0">
              <a:buNone/>
            </a:pPr>
            <a:r>
              <a:rPr lang="en-GB" dirty="0" smtClean="0">
                <a:solidFill>
                  <a:srgbClr val="0070C0"/>
                </a:solidFill>
              </a:rPr>
              <a:t>All NC statements describe end of year expectation. These need to be worked on across the year, coming back to them many times, making links within and across </a:t>
            </a:r>
            <a:r>
              <a:rPr lang="en-GB" dirty="0" smtClean="0">
                <a:solidFill>
                  <a:srgbClr val="0070C0"/>
                </a:solidFill>
              </a:rPr>
              <a:t>domains.</a:t>
            </a:r>
            <a:endParaRPr lang="en-GB" dirty="0">
              <a:solidFill>
                <a:srgbClr val="0070C0"/>
              </a:solidFill>
            </a:endParaRPr>
          </a:p>
        </p:txBody>
      </p:sp>
    </p:spTree>
    <p:extLst>
      <p:ext uri="{BB962C8B-B14F-4D97-AF65-F5344CB8AC3E}">
        <p14:creationId xmlns:p14="http://schemas.microsoft.com/office/powerpoint/2010/main" val="2935447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6131024" cy="850106"/>
          </a:xfrm>
        </p:spPr>
        <p:txBody>
          <a:bodyPr/>
          <a:lstStyle/>
          <a:p>
            <a:r>
              <a:rPr lang="en-GB" b="1" dirty="0" smtClean="0">
                <a:solidFill>
                  <a:srgbClr val="0070C0"/>
                </a:solidFill>
              </a:rPr>
              <a:t>Myth</a:t>
            </a:r>
            <a:endParaRPr lang="en-GB" b="1" dirty="0">
              <a:solidFill>
                <a:srgbClr val="0070C0"/>
              </a:solidFill>
            </a:endParaRPr>
          </a:p>
        </p:txBody>
      </p:sp>
      <p:sp>
        <p:nvSpPr>
          <p:cNvPr id="3" name="Content Placeholder 2"/>
          <p:cNvSpPr>
            <a:spLocks noGrp="1"/>
          </p:cNvSpPr>
          <p:nvPr>
            <p:ph idx="1"/>
          </p:nvPr>
        </p:nvSpPr>
        <p:spPr>
          <a:xfrm>
            <a:off x="467544" y="1412776"/>
            <a:ext cx="8229600" cy="4608512"/>
          </a:xfrm>
        </p:spPr>
        <p:txBody>
          <a:bodyPr>
            <a:normAutofit lnSpcReduction="10000"/>
          </a:bodyPr>
          <a:lstStyle/>
          <a:p>
            <a:pPr marL="0" indent="0">
              <a:buNone/>
            </a:pPr>
            <a:r>
              <a:rPr lang="en-GB" sz="2400" dirty="0" smtClean="0"/>
              <a:t>The Hampshire Assessment Model is a curriculum planning and tracking tool.</a:t>
            </a:r>
          </a:p>
          <a:p>
            <a:pPr marL="0" indent="0">
              <a:buNone/>
            </a:pPr>
            <a:endParaRPr lang="en-GB" sz="2400" dirty="0" smtClean="0"/>
          </a:p>
          <a:p>
            <a:pPr marL="0" indent="0">
              <a:buNone/>
            </a:pPr>
            <a:r>
              <a:rPr lang="en-GB" sz="2400" dirty="0" smtClean="0">
                <a:solidFill>
                  <a:srgbClr val="0070C0"/>
                </a:solidFill>
              </a:rPr>
              <a:t>The HAM is </a:t>
            </a:r>
            <a:r>
              <a:rPr lang="en-GB" sz="2400" dirty="0" smtClean="0">
                <a:solidFill>
                  <a:srgbClr val="0070C0"/>
                </a:solidFill>
              </a:rPr>
              <a:t>a set of principles where the inter-relationship between assessment, curriculum and teaching is explicit and intentional. An ongoing assessment of children’s growing depth of understanding and mastery of skills is core and requires teachers to constantly check and support that growing understanding within lessons and units of work. The tracking system is a ‘stop and think’ opportunity to help schools and teachers with their evaluation so that amendments to teaching and the curriculum can be </a:t>
            </a:r>
            <a:br>
              <a:rPr lang="en-GB" sz="2400" dirty="0" smtClean="0">
                <a:solidFill>
                  <a:srgbClr val="0070C0"/>
                </a:solidFill>
              </a:rPr>
            </a:br>
            <a:r>
              <a:rPr lang="en-GB" sz="2400" dirty="0" smtClean="0">
                <a:solidFill>
                  <a:srgbClr val="0070C0"/>
                </a:solidFill>
              </a:rPr>
              <a:t>made if needed for some children.</a:t>
            </a:r>
            <a:endParaRPr lang="en-GB" sz="2400" dirty="0" smtClean="0">
              <a:solidFill>
                <a:srgbClr val="0070C0"/>
              </a:solidFill>
            </a:endParaRPr>
          </a:p>
        </p:txBody>
      </p:sp>
    </p:spTree>
    <p:extLst>
      <p:ext uri="{BB962C8B-B14F-4D97-AF65-F5344CB8AC3E}">
        <p14:creationId xmlns:p14="http://schemas.microsoft.com/office/powerpoint/2010/main" val="3896315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TotalTime>
  <Words>715</Words>
  <Application>Microsoft Office PowerPoint</Application>
  <PresentationFormat>On-screen Show (4:3)</PresentationFormat>
  <Paragraphs>57</Paragraphs>
  <Slides>9</Slides>
  <Notes>1</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HIAS PowerPoint template</vt:lpstr>
      <vt:lpstr>What we have learned &amp; some common misunderstandings </vt:lpstr>
      <vt:lpstr>Myth</vt:lpstr>
      <vt:lpstr>‘Securely on track to meet end of year expectations’</vt:lpstr>
      <vt:lpstr> Myth </vt:lpstr>
      <vt:lpstr>PowerPoint Presentation</vt:lpstr>
      <vt:lpstr> Myth</vt:lpstr>
      <vt:lpstr> Myth</vt:lpstr>
      <vt:lpstr>Myth</vt:lpstr>
      <vt:lpstr>Myth</vt:lpstr>
    </vt:vector>
  </TitlesOfParts>
  <Company>Hampshire County Council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Agenda</dc:title>
  <dc:creator>HUser</dc:creator>
  <cp:lastModifiedBy>cseihfcr</cp:lastModifiedBy>
  <cp:revision>14</cp:revision>
  <cp:lastPrinted>2017-09-15T16:19:36Z</cp:lastPrinted>
  <dcterms:created xsi:type="dcterms:W3CDTF">2017-09-14T20:54:58Z</dcterms:created>
  <dcterms:modified xsi:type="dcterms:W3CDTF">2017-09-17T18:31:48Z</dcterms:modified>
</cp:coreProperties>
</file>