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handoutMasterIdLst>
    <p:handoutMasterId r:id="rId42"/>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96556CE-B3A8-4CD8-98F9-B837492F041F}" type="datetimeFigureOut">
              <a:rPr lang="en-GB" smtClean="0"/>
              <a:t>17/09/2017</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C48B1BA-16B5-4365-BCED-1899BF58DAD8}" type="slidenum">
              <a:rPr lang="en-GB" smtClean="0"/>
              <a:t>‹#›</a:t>
            </a:fld>
            <a:endParaRPr lang="en-GB"/>
          </a:p>
        </p:txBody>
      </p:sp>
    </p:spTree>
    <p:extLst>
      <p:ext uri="{BB962C8B-B14F-4D97-AF65-F5344CB8AC3E}">
        <p14:creationId xmlns:p14="http://schemas.microsoft.com/office/powerpoint/2010/main" val="9713798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28CC72-745B-4259-8B7E-EB6B3018EBCE}" type="datetimeFigureOut">
              <a:rPr lang="en-GB" smtClean="0"/>
              <a:t>17/09/2017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E43AF1-E42C-4EDB-B60B-AD08C5D95379}" type="slidenum">
              <a:rPr lang="en-GB" smtClean="0"/>
              <a:t>‹#›</a:t>
            </a:fld>
            <a:endParaRPr lang="en-GB"/>
          </a:p>
        </p:txBody>
      </p:sp>
    </p:spTree>
    <p:extLst>
      <p:ext uri="{BB962C8B-B14F-4D97-AF65-F5344CB8AC3E}">
        <p14:creationId xmlns:p14="http://schemas.microsoft.com/office/powerpoint/2010/main" val="1175255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Y5 Rising Stars: Dinosaurs task</a:t>
            </a:r>
            <a:endParaRPr lang="en-GB" dirty="0"/>
          </a:p>
        </p:txBody>
      </p:sp>
      <p:sp>
        <p:nvSpPr>
          <p:cNvPr id="4" name="Slide Number Placeholder 3"/>
          <p:cNvSpPr>
            <a:spLocks noGrp="1"/>
          </p:cNvSpPr>
          <p:nvPr>
            <p:ph type="sldNum" sz="quarter" idx="10"/>
          </p:nvPr>
        </p:nvSpPr>
        <p:spPr/>
        <p:txBody>
          <a:bodyPr/>
          <a:lstStyle/>
          <a:p>
            <a:fld id="{9DE013A4-6BC9-4395-9B9B-91C204ADE6CB}" type="slidenum">
              <a:rPr lang="en-GB" smtClean="0">
                <a:solidFill>
                  <a:prstClr val="black"/>
                </a:solidFill>
              </a:rPr>
              <a:pPr/>
              <a:t>10</a:t>
            </a:fld>
            <a:endParaRPr lang="en-GB" dirty="0">
              <a:solidFill>
                <a:prstClr val="black"/>
              </a:solidFill>
            </a:endParaRPr>
          </a:p>
        </p:txBody>
      </p:sp>
    </p:spTree>
    <p:extLst>
      <p:ext uri="{BB962C8B-B14F-4D97-AF65-F5344CB8AC3E}">
        <p14:creationId xmlns:p14="http://schemas.microsoft.com/office/powerpoint/2010/main" val="1465284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Y5 Rising Stars Problem</a:t>
            </a:r>
            <a:r>
              <a:rPr lang="en-GB" baseline="0" dirty="0" smtClean="0"/>
              <a:t> Solving and Reasoning: Dinosaurs</a:t>
            </a:r>
            <a:endParaRPr lang="en-GB" dirty="0"/>
          </a:p>
        </p:txBody>
      </p:sp>
      <p:sp>
        <p:nvSpPr>
          <p:cNvPr id="4" name="Slide Number Placeholder 3"/>
          <p:cNvSpPr>
            <a:spLocks noGrp="1"/>
          </p:cNvSpPr>
          <p:nvPr>
            <p:ph type="sldNum" sz="quarter" idx="10"/>
          </p:nvPr>
        </p:nvSpPr>
        <p:spPr/>
        <p:txBody>
          <a:bodyPr/>
          <a:lstStyle/>
          <a:p>
            <a:fld id="{9DE013A4-6BC9-4395-9B9B-91C204ADE6CB}" type="slidenum">
              <a:rPr lang="en-GB" smtClean="0">
                <a:solidFill>
                  <a:prstClr val="black"/>
                </a:solidFill>
              </a:rPr>
              <a:pPr/>
              <a:t>13</a:t>
            </a:fld>
            <a:endParaRPr lang="en-GB" dirty="0">
              <a:solidFill>
                <a:prstClr val="black"/>
              </a:solidFill>
            </a:endParaRPr>
          </a:p>
        </p:txBody>
      </p:sp>
    </p:spTree>
    <p:extLst>
      <p:ext uri="{BB962C8B-B14F-4D97-AF65-F5344CB8AC3E}">
        <p14:creationId xmlns:p14="http://schemas.microsoft.com/office/powerpoint/2010/main" val="2027134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TTS Graded Problem solving cards Y5</a:t>
            </a:r>
            <a:endParaRPr lang="en-GB" dirty="0"/>
          </a:p>
        </p:txBody>
      </p:sp>
      <p:sp>
        <p:nvSpPr>
          <p:cNvPr id="4" name="Slide Number Placeholder 3"/>
          <p:cNvSpPr>
            <a:spLocks noGrp="1"/>
          </p:cNvSpPr>
          <p:nvPr>
            <p:ph type="sldNum" sz="quarter" idx="10"/>
          </p:nvPr>
        </p:nvSpPr>
        <p:spPr/>
        <p:txBody>
          <a:bodyPr/>
          <a:lstStyle/>
          <a:p>
            <a:fld id="{9DE013A4-6BC9-4395-9B9B-91C204ADE6CB}" type="slidenum">
              <a:rPr lang="en-GB" smtClean="0">
                <a:solidFill>
                  <a:prstClr val="black"/>
                </a:solidFill>
              </a:rPr>
              <a:pPr/>
              <a:t>14</a:t>
            </a:fld>
            <a:endParaRPr lang="en-GB" dirty="0">
              <a:solidFill>
                <a:prstClr val="black"/>
              </a:solidFill>
            </a:endParaRPr>
          </a:p>
        </p:txBody>
      </p:sp>
    </p:spTree>
    <p:extLst>
      <p:ext uri="{BB962C8B-B14F-4D97-AF65-F5344CB8AC3E}">
        <p14:creationId xmlns:p14="http://schemas.microsoft.com/office/powerpoint/2010/main" val="1464107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TTS Bar Model cards Y5</a:t>
            </a:r>
            <a:endParaRPr lang="en-GB" dirty="0"/>
          </a:p>
        </p:txBody>
      </p:sp>
      <p:sp>
        <p:nvSpPr>
          <p:cNvPr id="4" name="Slide Number Placeholder 3"/>
          <p:cNvSpPr>
            <a:spLocks noGrp="1"/>
          </p:cNvSpPr>
          <p:nvPr>
            <p:ph type="sldNum" sz="quarter" idx="10"/>
          </p:nvPr>
        </p:nvSpPr>
        <p:spPr/>
        <p:txBody>
          <a:bodyPr/>
          <a:lstStyle/>
          <a:p>
            <a:fld id="{9DE013A4-6BC9-4395-9B9B-91C204ADE6CB}" type="slidenum">
              <a:rPr lang="en-GB" smtClean="0">
                <a:solidFill>
                  <a:prstClr val="black"/>
                </a:solidFill>
              </a:rPr>
              <a:pPr/>
              <a:t>15</a:t>
            </a:fld>
            <a:endParaRPr lang="en-GB" dirty="0">
              <a:solidFill>
                <a:prstClr val="black"/>
              </a:solidFill>
            </a:endParaRPr>
          </a:p>
        </p:txBody>
      </p:sp>
    </p:spTree>
    <p:extLst>
      <p:ext uri="{BB962C8B-B14F-4D97-AF65-F5344CB8AC3E}">
        <p14:creationId xmlns:p14="http://schemas.microsoft.com/office/powerpoint/2010/main" val="328442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Identifying a sequence</a:t>
            </a:r>
            <a:r>
              <a:rPr lang="en-GB" baseline="0" dirty="0" smtClean="0"/>
              <a:t> of problems that relate to the domains in the unit of work: </a:t>
            </a:r>
            <a:endParaRPr lang="en-GB" dirty="0"/>
          </a:p>
        </p:txBody>
      </p:sp>
      <p:sp>
        <p:nvSpPr>
          <p:cNvPr id="4" name="Slide Number Placeholder 3"/>
          <p:cNvSpPr>
            <a:spLocks noGrp="1"/>
          </p:cNvSpPr>
          <p:nvPr>
            <p:ph type="sldNum" sz="quarter" idx="10"/>
          </p:nvPr>
        </p:nvSpPr>
        <p:spPr/>
        <p:txBody>
          <a:bodyPr/>
          <a:lstStyle/>
          <a:p>
            <a:fld id="{9DE013A4-6BC9-4395-9B9B-91C204ADE6CB}" type="slidenum">
              <a:rPr lang="en-GB" smtClean="0">
                <a:solidFill>
                  <a:prstClr val="black"/>
                </a:solidFill>
              </a:rPr>
              <a:pPr/>
              <a:t>18</a:t>
            </a:fld>
            <a:endParaRPr lang="en-GB">
              <a:solidFill>
                <a:prstClr val="black"/>
              </a:solidFill>
            </a:endParaRPr>
          </a:p>
        </p:txBody>
      </p:sp>
    </p:spTree>
    <p:extLst>
      <p:ext uri="{BB962C8B-B14F-4D97-AF65-F5344CB8AC3E}">
        <p14:creationId xmlns:p14="http://schemas.microsoft.com/office/powerpoint/2010/main" val="764975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Teacher</a:t>
            </a:r>
            <a:r>
              <a:rPr lang="en-GB" baseline="0" dirty="0" smtClean="0"/>
              <a:t> assessments at end of phases should take into account how well pupils apply mathematics, particularly to ‘routine’ problems….</a:t>
            </a:r>
          </a:p>
          <a:p>
            <a:endParaRPr lang="en-GB" baseline="0" dirty="0" smtClean="0"/>
          </a:p>
          <a:p>
            <a:r>
              <a:rPr lang="en-GB" baseline="0" dirty="0" smtClean="0"/>
              <a:t>Phase 1 is about which pupils ‘apprentice’ year 5 mathematicians which implies they have ‘moved on’ from year 4 curriculum attainment but still need scaffolding for year 5 pitch- have all year to become a year 5 mathematician so all parts of the curriculum need developing all year.</a:t>
            </a:r>
            <a:endParaRPr lang="en-GB" dirty="0"/>
          </a:p>
        </p:txBody>
      </p:sp>
      <p:sp>
        <p:nvSpPr>
          <p:cNvPr id="4" name="Slide Number Placeholder 3"/>
          <p:cNvSpPr>
            <a:spLocks noGrp="1"/>
          </p:cNvSpPr>
          <p:nvPr>
            <p:ph type="sldNum" sz="quarter" idx="10"/>
          </p:nvPr>
        </p:nvSpPr>
        <p:spPr/>
        <p:txBody>
          <a:bodyPr/>
          <a:lstStyle/>
          <a:p>
            <a:fld id="{9DE013A4-6BC9-4395-9B9B-91C204ADE6CB}" type="slidenum">
              <a:rPr lang="en-GB" smtClean="0">
                <a:solidFill>
                  <a:prstClr val="black"/>
                </a:solidFill>
              </a:rPr>
              <a:pPr/>
              <a:t>32</a:t>
            </a:fld>
            <a:endParaRPr lang="en-GB">
              <a:solidFill>
                <a:prstClr val="black"/>
              </a:solidFill>
            </a:endParaRPr>
          </a:p>
        </p:txBody>
      </p:sp>
    </p:spTree>
    <p:extLst>
      <p:ext uri="{BB962C8B-B14F-4D97-AF65-F5344CB8AC3E}">
        <p14:creationId xmlns:p14="http://schemas.microsoft.com/office/powerpoint/2010/main" val="4244283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Tree>
    <p:extLst>
      <p:ext uri="{BB962C8B-B14F-4D97-AF65-F5344CB8AC3E}">
        <p14:creationId xmlns:p14="http://schemas.microsoft.com/office/powerpoint/2010/main" val="264501054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6" name="Rectangle 5"/>
          <p:cNvSpPr/>
          <p:nvPr userDrawn="1"/>
        </p:nvSpPr>
        <p:spPr>
          <a:xfrm>
            <a:off x="6084168" y="116632"/>
            <a:ext cx="3059832"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2" name="Title 1"/>
          <p:cNvSpPr>
            <a:spLocks noGrp="1"/>
          </p:cNvSpPr>
          <p:nvPr>
            <p:ph type="title"/>
          </p:nvPr>
        </p:nvSpPr>
        <p:spPr>
          <a:xfrm>
            <a:off x="457200" y="274638"/>
            <a:ext cx="8291264" cy="1143000"/>
          </a:xfrm>
        </p:spPr>
        <p:txBody>
          <a:bodyPr/>
          <a:lstStyle/>
          <a:p>
            <a:r>
              <a:rPr lang="en-US" dirty="0"/>
              <a:t>Click to edit Master title style</a:t>
            </a:r>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5805264"/>
            <a:ext cx="2627784" cy="913754"/>
          </a:xfrm>
          <a:prstGeom prst="rect">
            <a:avLst/>
          </a:prstGeom>
        </p:spPr>
      </p:pic>
      <p:sp>
        <p:nvSpPr>
          <p:cNvPr id="8" name="Content Placeholder 2"/>
          <p:cNvSpPr>
            <a:spLocks noGrp="1"/>
          </p:cNvSpPr>
          <p:nvPr>
            <p:ph idx="1"/>
          </p:nvPr>
        </p:nvSpPr>
        <p:spPr>
          <a:xfrm>
            <a:off x="457200" y="1600201"/>
            <a:ext cx="8229600" cy="39890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4504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892969" y="1151930"/>
            <a:ext cx="7358063" cy="2321719"/>
          </a:xfrm>
          <a:prstGeom prst="rect">
            <a:avLst/>
          </a:prstGeom>
        </p:spPr>
        <p:txBody>
          <a:bodyPr anchor="b"/>
          <a:lstStyle/>
          <a:p>
            <a:pPr lvl="0">
              <a:defRPr sz="1800"/>
            </a:pPr>
            <a:r>
              <a:rPr lang="en-US" sz="5600" smtClean="0"/>
              <a:t>Click to edit Master title style</a:t>
            </a:r>
            <a:endParaRPr sz="5600"/>
          </a:p>
        </p:txBody>
      </p:sp>
      <p:sp>
        <p:nvSpPr>
          <p:cNvPr id="6" name="Shape 6"/>
          <p:cNvSpPr>
            <a:spLocks noGrp="1"/>
          </p:cNvSpPr>
          <p:nvPr>
            <p:ph type="body" idx="1"/>
          </p:nvPr>
        </p:nvSpPr>
        <p:spPr>
          <a:xfrm>
            <a:off x="892969" y="3536156"/>
            <a:ext cx="7358063" cy="794742"/>
          </a:xfrm>
          <a:prstGeom prst="rect">
            <a:avLst/>
          </a:prstGeom>
        </p:spPr>
        <p:txBody>
          <a:bodyPr anchor="t"/>
          <a:lstStyle>
            <a:lvl1pPr marL="0" indent="0" algn="ctr">
              <a:spcBef>
                <a:spcPts val="0"/>
              </a:spcBef>
              <a:buSzTx/>
              <a:buNone/>
              <a:defRPr sz="2200"/>
            </a:lvl1pPr>
            <a:lvl2pPr marL="0" indent="160729" algn="ctr">
              <a:spcBef>
                <a:spcPts val="0"/>
              </a:spcBef>
              <a:buSzTx/>
              <a:buNone/>
              <a:defRPr sz="2200"/>
            </a:lvl2pPr>
            <a:lvl3pPr marL="0" indent="321457" algn="ctr">
              <a:spcBef>
                <a:spcPts val="0"/>
              </a:spcBef>
              <a:buSzTx/>
              <a:buNone/>
              <a:defRPr sz="2200"/>
            </a:lvl3pPr>
            <a:lvl4pPr marL="0" indent="482186" algn="ctr">
              <a:spcBef>
                <a:spcPts val="0"/>
              </a:spcBef>
              <a:buSzTx/>
              <a:buNone/>
              <a:defRPr sz="2200"/>
            </a:lvl4pPr>
            <a:lvl5pPr marL="0" indent="642915" algn="ctr">
              <a:spcBef>
                <a:spcPts val="0"/>
              </a:spcBef>
              <a:buSzTx/>
              <a:buNone/>
              <a:defRPr sz="2200"/>
            </a:lvl5pPr>
          </a:lstStyle>
          <a:p>
            <a:pPr lvl="0">
              <a:defRPr sz="1800"/>
            </a:pPr>
            <a:r>
              <a:rPr lang="en-US" sz="2200" smtClean="0"/>
              <a:t>Click to edit Master text styles</a:t>
            </a:r>
          </a:p>
          <a:p>
            <a:pPr lvl="1">
              <a:defRPr sz="1800"/>
            </a:pPr>
            <a:r>
              <a:rPr lang="en-US" sz="2200" smtClean="0"/>
              <a:t>Second level</a:t>
            </a:r>
          </a:p>
          <a:p>
            <a:pPr lvl="2">
              <a:defRPr sz="1800"/>
            </a:pPr>
            <a:r>
              <a:rPr lang="en-US" sz="2200" smtClean="0"/>
              <a:t>Third level</a:t>
            </a:r>
          </a:p>
          <a:p>
            <a:pPr lvl="3">
              <a:defRPr sz="1800"/>
            </a:pPr>
            <a:r>
              <a:rPr lang="en-US" sz="2200" smtClean="0"/>
              <a:t>Fourth level</a:t>
            </a:r>
          </a:p>
          <a:p>
            <a:pPr lvl="4">
              <a:defRPr sz="1800"/>
            </a:pPr>
            <a:r>
              <a:rPr lang="en-US" sz="2200" smtClean="0"/>
              <a:t>Fifth level</a:t>
            </a:r>
            <a:endParaRPr sz="2200"/>
          </a:p>
        </p:txBody>
      </p:sp>
    </p:spTree>
    <p:extLst>
      <p:ext uri="{BB962C8B-B14F-4D97-AF65-F5344CB8AC3E}">
        <p14:creationId xmlns:p14="http://schemas.microsoft.com/office/powerpoint/2010/main" val="3314956004"/>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6" name="Rectangle 5"/>
          <p:cNvSpPr/>
          <p:nvPr userDrawn="1"/>
        </p:nvSpPr>
        <p:spPr>
          <a:xfrm>
            <a:off x="6084168" y="116632"/>
            <a:ext cx="3059832"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2" name="Title 1"/>
          <p:cNvSpPr>
            <a:spLocks noGrp="1"/>
          </p:cNvSpPr>
          <p:nvPr>
            <p:ph type="title"/>
          </p:nvPr>
        </p:nvSpPr>
        <p:spPr>
          <a:xfrm>
            <a:off x="457200" y="274638"/>
            <a:ext cx="8291264" cy="1143000"/>
          </a:xfrm>
        </p:spPr>
        <p:txBody>
          <a:bodyPr/>
          <a:lstStyle/>
          <a:p>
            <a:r>
              <a:rPr lang="en-US" dirty="0"/>
              <a:t>Click to edit Master title style</a:t>
            </a:r>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5805264"/>
            <a:ext cx="2627784" cy="913754"/>
          </a:xfrm>
          <a:prstGeom prst="rect">
            <a:avLst/>
          </a:prstGeom>
        </p:spPr>
      </p:pic>
      <p:sp>
        <p:nvSpPr>
          <p:cNvPr id="8" name="Content Placeholder 2"/>
          <p:cNvSpPr>
            <a:spLocks noGrp="1"/>
          </p:cNvSpPr>
          <p:nvPr>
            <p:ph idx="1"/>
          </p:nvPr>
        </p:nvSpPr>
        <p:spPr>
          <a:xfrm>
            <a:off x="457200" y="1600201"/>
            <a:ext cx="8229600" cy="39890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830592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457200" y="1916831"/>
            <a:ext cx="8229600" cy="403244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37015988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83691220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916832"/>
            <a:ext cx="40386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916832"/>
            <a:ext cx="40386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52889424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457200" y="1700808"/>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348880"/>
            <a:ext cx="4040188" cy="3600400"/>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709118"/>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348880"/>
            <a:ext cx="4041775" cy="3600400"/>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9694910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133711249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619401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575050" y="1916831"/>
            <a:ext cx="5111750" cy="4032449"/>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0" y="1916832"/>
            <a:ext cx="3008313" cy="4030555"/>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49376857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12462424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jpg"/><Relationship Id="rId2" Type="http://schemas.openxmlformats.org/officeDocument/2006/relationships/slideLayout" Target="../slideLayouts/slideLayout2.xml"/><Relationship Id="rId16" Type="http://schemas.openxmlformats.org/officeDocument/2006/relationships/image" Target="../media/image3.tif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916831"/>
            <a:ext cx="8229600" cy="403244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8" name="Picture 2"/>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15"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p:cNvPicPr>
          <p:nvPr userDrawn="1"/>
        </p:nvPicPr>
        <p:blipFill>
          <a:blip r:embed="rId16" cstate="print">
            <a:extLst>
              <a:ext uri="{28A0092B-C50C-407E-A947-70E740481C1C}">
                <a14:useLocalDpi xmlns:a14="http://schemas.microsoft.com/office/drawing/2010/main" val="0"/>
              </a:ext>
            </a:extLst>
          </a:blip>
          <a:stretch>
            <a:fillRect/>
          </a:stretch>
        </p:blipFill>
        <p:spPr>
          <a:xfrm>
            <a:off x="396000" y="6062400"/>
            <a:ext cx="1911600" cy="507600"/>
          </a:xfrm>
          <a:prstGeom prst="rect">
            <a:avLst/>
          </a:prstGeom>
        </p:spPr>
      </p:pic>
      <p:pic>
        <p:nvPicPr>
          <p:cNvPr id="9" name="Picture 8"/>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699792" y="6021288"/>
            <a:ext cx="1911600" cy="601642"/>
          </a:xfrm>
          <a:prstGeom prst="rect">
            <a:avLst/>
          </a:prstGeom>
        </p:spPr>
      </p:pic>
    </p:spTree>
    <p:extLst>
      <p:ext uri="{BB962C8B-B14F-4D97-AF65-F5344CB8AC3E}">
        <p14:creationId xmlns:p14="http://schemas.microsoft.com/office/powerpoint/2010/main" val="36250670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txStyles>
    <p:titleStyle>
      <a:lvl1pPr algn="l"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 Id="rId5"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s://www.ncetm.org.uk/resources/46689" TargetMode="External"/><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solidFill>
                  <a:srgbClr val="0070C0"/>
                </a:solidFill>
              </a:rPr>
              <a:t>HAM in action: mathematics</a:t>
            </a:r>
            <a:endParaRPr lang="en-GB" dirty="0">
              <a:solidFill>
                <a:srgbClr val="0070C0"/>
              </a:solidFill>
            </a:endParaRPr>
          </a:p>
        </p:txBody>
      </p:sp>
      <p:sp>
        <p:nvSpPr>
          <p:cNvPr id="5" name="Text Placeholder 4"/>
          <p:cNvSpPr>
            <a:spLocks noGrp="1"/>
          </p:cNvSpPr>
          <p:nvPr>
            <p:ph type="body" idx="1"/>
          </p:nvPr>
        </p:nvSpPr>
        <p:spPr/>
        <p:txBody>
          <a:bodyPr/>
          <a:lstStyle/>
          <a:p>
            <a:endParaRPr lang="en-GB"/>
          </a:p>
        </p:txBody>
      </p:sp>
    </p:spTree>
    <p:extLst>
      <p:ext uri="{BB962C8B-B14F-4D97-AF65-F5344CB8AC3E}">
        <p14:creationId xmlns:p14="http://schemas.microsoft.com/office/powerpoint/2010/main" val="648948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800" b="1" dirty="0" smtClean="0">
                <a:solidFill>
                  <a:srgbClr val="0070C0"/>
                </a:solidFill>
              </a:rPr>
              <a:t>What tasks could be used?</a:t>
            </a:r>
            <a:br>
              <a:rPr lang="en-GB" sz="2800" b="1" dirty="0" smtClean="0">
                <a:solidFill>
                  <a:srgbClr val="0070C0"/>
                </a:solidFill>
              </a:rPr>
            </a:br>
            <a:r>
              <a:rPr lang="en-GB" sz="2800" b="1" dirty="0" smtClean="0">
                <a:solidFill>
                  <a:srgbClr val="0070C0"/>
                </a:solidFill>
              </a:rPr>
              <a:t>Which ones are most helpful for the class?</a:t>
            </a:r>
            <a:endParaRPr lang="en-GB" sz="2800" b="1" dirty="0">
              <a:solidFill>
                <a:srgbClr val="0070C0"/>
              </a:solidFill>
            </a:endParaRPr>
          </a:p>
        </p:txBody>
      </p:sp>
      <p:pic>
        <p:nvPicPr>
          <p:cNvPr id="4098" name="Picture 2" descr="F:\DCIM\100EKZX5\100_1282.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b="19416"/>
          <a:stretch/>
        </p:blipFill>
        <p:spPr bwMode="auto">
          <a:xfrm>
            <a:off x="705556" y="1600200"/>
            <a:ext cx="7732888"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47220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60648"/>
            <a:ext cx="5944652" cy="4090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910" t="29187" r="43078" b="31093"/>
          <a:stretch/>
        </p:blipFill>
        <p:spPr bwMode="auto">
          <a:xfrm>
            <a:off x="4716016" y="2780928"/>
            <a:ext cx="2808312" cy="38352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83568" y="4581128"/>
            <a:ext cx="3312368" cy="1477328"/>
          </a:xfrm>
          <a:prstGeom prst="rect">
            <a:avLst/>
          </a:prstGeom>
          <a:noFill/>
        </p:spPr>
        <p:txBody>
          <a:bodyPr wrap="square" rtlCol="0">
            <a:spAutoFit/>
          </a:bodyPr>
          <a:lstStyle/>
          <a:p>
            <a:r>
              <a:rPr lang="en-GB" b="1" dirty="0">
                <a:solidFill>
                  <a:srgbClr val="0070C0"/>
                </a:solidFill>
              </a:rPr>
              <a:t>Selecting a key task to use as a starting point…</a:t>
            </a:r>
          </a:p>
          <a:p>
            <a:r>
              <a:rPr lang="en-GB" b="1" dirty="0">
                <a:solidFill>
                  <a:srgbClr val="0070C0"/>
                </a:solidFill>
              </a:rPr>
              <a:t>This problem involves decimals, measurement, addition.</a:t>
            </a:r>
          </a:p>
        </p:txBody>
      </p:sp>
    </p:spTree>
    <p:extLst>
      <p:ext uri="{BB962C8B-B14F-4D97-AF65-F5344CB8AC3E}">
        <p14:creationId xmlns:p14="http://schemas.microsoft.com/office/powerpoint/2010/main" val="52564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059" y="747911"/>
            <a:ext cx="7112475" cy="50198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rot="20404399">
            <a:off x="428345" y="4441510"/>
            <a:ext cx="7868126" cy="369332"/>
          </a:xfrm>
          <a:prstGeom prst="rect">
            <a:avLst/>
          </a:prstGeom>
          <a:solidFill>
            <a:srgbClr val="FF0000"/>
          </a:solidFill>
        </p:spPr>
        <p:txBody>
          <a:bodyPr wrap="square" rtlCol="0">
            <a:spAutoFit/>
          </a:bodyPr>
          <a:lstStyle/>
          <a:p>
            <a:pPr algn="ctr"/>
            <a:r>
              <a:rPr lang="en-GB" b="1" dirty="0">
                <a:solidFill>
                  <a:prstClr val="white"/>
                </a:solidFill>
              </a:rPr>
              <a:t>Models and images needed with these solutions</a:t>
            </a:r>
          </a:p>
        </p:txBody>
      </p:sp>
    </p:spTree>
    <p:extLst>
      <p:ext uri="{BB962C8B-B14F-4D97-AF65-F5344CB8AC3E}">
        <p14:creationId xmlns:p14="http://schemas.microsoft.com/office/powerpoint/2010/main" val="34247680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5122" name="Picture 2" descr="F:\DCIM\100EKZX5\100_1283.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11060" t="2562" r="10154"/>
          <a:stretch/>
        </p:blipFill>
        <p:spPr bwMode="auto">
          <a:xfrm rot="16200000">
            <a:off x="-371893" y="1244101"/>
            <a:ext cx="5989904" cy="41670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932041" y="1988840"/>
            <a:ext cx="3960440" cy="1815882"/>
          </a:xfrm>
          <a:prstGeom prst="rect">
            <a:avLst/>
          </a:prstGeom>
          <a:noFill/>
        </p:spPr>
        <p:txBody>
          <a:bodyPr wrap="square" rtlCol="0">
            <a:spAutoFit/>
          </a:bodyPr>
          <a:lstStyle/>
          <a:p>
            <a:r>
              <a:rPr lang="en-GB" sz="2800" b="1" dirty="0">
                <a:solidFill>
                  <a:srgbClr val="0070C0"/>
                </a:solidFill>
              </a:rPr>
              <a:t>Addition and subtraction using decimal numbers to make ‘dinosaurs’</a:t>
            </a:r>
          </a:p>
        </p:txBody>
      </p:sp>
      <p:sp>
        <p:nvSpPr>
          <p:cNvPr id="5" name="TextBox 4"/>
          <p:cNvSpPr txBox="1"/>
          <p:nvPr/>
        </p:nvSpPr>
        <p:spPr>
          <a:xfrm>
            <a:off x="4932041" y="4077072"/>
            <a:ext cx="3816423" cy="1200329"/>
          </a:xfrm>
          <a:prstGeom prst="rect">
            <a:avLst/>
          </a:prstGeom>
          <a:noFill/>
        </p:spPr>
        <p:txBody>
          <a:bodyPr wrap="square" rtlCol="0">
            <a:spAutoFit/>
          </a:bodyPr>
          <a:lstStyle/>
          <a:p>
            <a:r>
              <a:rPr lang="en-GB" dirty="0">
                <a:solidFill>
                  <a:prstClr val="black"/>
                </a:solidFill>
              </a:rPr>
              <a:t>Task design: what sort of recording strategies could pupils use to support conceptual understanding as well as ‘right answers’…</a:t>
            </a:r>
          </a:p>
        </p:txBody>
      </p:sp>
    </p:spTree>
    <p:extLst>
      <p:ext uri="{BB962C8B-B14F-4D97-AF65-F5344CB8AC3E}">
        <p14:creationId xmlns:p14="http://schemas.microsoft.com/office/powerpoint/2010/main" val="34020034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smtClean="0">
                <a:solidFill>
                  <a:srgbClr val="0070C0"/>
                </a:solidFill>
              </a:rPr>
              <a:t>Using negative numbers</a:t>
            </a:r>
            <a:endParaRPr lang="en-GB" sz="2800" b="1" dirty="0">
              <a:solidFill>
                <a:srgbClr val="0070C0"/>
              </a:solidFill>
            </a:endParaRPr>
          </a:p>
        </p:txBody>
      </p:sp>
      <p:pic>
        <p:nvPicPr>
          <p:cNvPr id="6146" name="Picture 2" descr="F:\DCIM\100EKZX5\100_1284.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705556" y="1600200"/>
            <a:ext cx="7732888" cy="4349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25392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800" b="1" dirty="0" smtClean="0">
                <a:solidFill>
                  <a:srgbClr val="0070C0"/>
                </a:solidFill>
              </a:rPr>
              <a:t>Problem example using a Bar Model to support problem solving</a:t>
            </a:r>
            <a:endParaRPr lang="en-GB" sz="2800" b="1" dirty="0">
              <a:solidFill>
                <a:srgbClr val="0070C0"/>
              </a:solidFill>
            </a:endParaRPr>
          </a:p>
        </p:txBody>
      </p:sp>
      <p:pic>
        <p:nvPicPr>
          <p:cNvPr id="7170" name="Picture 2" descr="F:\DCIM\100EKZX5\100_1285.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705556" y="1600200"/>
            <a:ext cx="7732888" cy="43497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860032" y="4941168"/>
            <a:ext cx="3413755" cy="1477328"/>
          </a:xfrm>
          <a:prstGeom prst="rect">
            <a:avLst/>
          </a:prstGeom>
          <a:solidFill>
            <a:srgbClr val="FFFF00"/>
          </a:solidFill>
        </p:spPr>
        <p:txBody>
          <a:bodyPr wrap="square" rtlCol="0">
            <a:spAutoFit/>
          </a:bodyPr>
          <a:lstStyle/>
          <a:p>
            <a:r>
              <a:rPr lang="en-GB" dirty="0">
                <a:solidFill>
                  <a:prstClr val="black"/>
                </a:solidFill>
              </a:rPr>
              <a:t>The numbers are not challenging - the interpretation of the text /structure of the problem and  reasoning is the focus.</a:t>
            </a:r>
          </a:p>
        </p:txBody>
      </p:sp>
    </p:spTree>
    <p:extLst>
      <p:ext uri="{BB962C8B-B14F-4D97-AF65-F5344CB8AC3E}">
        <p14:creationId xmlns:p14="http://schemas.microsoft.com/office/powerpoint/2010/main" val="17293414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900" y="911225"/>
            <a:ext cx="7950200" cy="5035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98752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400" b="1" dirty="0" smtClean="0">
                <a:solidFill>
                  <a:srgbClr val="0070C0"/>
                </a:solidFill>
              </a:rPr>
              <a:t>Build in practise with decisions about when to use mental strategies, more formal recording…</a:t>
            </a:r>
            <a:endParaRPr lang="en-GB" sz="2400" b="1" dirty="0">
              <a:solidFill>
                <a:srgbClr val="0070C0"/>
              </a:solidFill>
            </a:endParaRPr>
          </a:p>
        </p:txBody>
      </p:sp>
      <p:pic>
        <p:nvPicPr>
          <p:cNvPr id="9218" name="Picture 2" descr="F:\DCIM\100EKZX5\100_1286.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05556" y="1600200"/>
            <a:ext cx="7732888" cy="4349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9283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1354162"/>
          </a:xfrm>
        </p:spPr>
        <p:txBody>
          <a:bodyPr/>
          <a:lstStyle/>
          <a:p>
            <a:pPr algn="l"/>
            <a:r>
              <a:rPr lang="en-GB" sz="2000" b="1" dirty="0" smtClean="0">
                <a:solidFill>
                  <a:srgbClr val="0070C0"/>
                </a:solidFill>
              </a:rPr>
              <a:t>Decide the order of the key tasks and how long pupils might need to really ‘get it’ – think about the practise that will be needed…</a:t>
            </a:r>
            <a:r>
              <a:rPr lang="en-GB" sz="2000" b="1" dirty="0" err="1" smtClean="0">
                <a:solidFill>
                  <a:srgbClr val="0070C0"/>
                </a:solidFill>
              </a:rPr>
              <a:t>eg</a:t>
            </a:r>
            <a:r>
              <a:rPr lang="en-GB" sz="2000" b="1" dirty="0" smtClean="0">
                <a:solidFill>
                  <a:srgbClr val="0070C0"/>
                </a:solidFill>
              </a:rPr>
              <a:t> converting units, key number facts…</a:t>
            </a:r>
            <a:endParaRPr lang="en-GB" sz="2000" b="1" dirty="0">
              <a:solidFill>
                <a:srgbClr val="0070C0"/>
              </a:solidFill>
            </a:endParaRPr>
          </a:p>
        </p:txBody>
      </p:sp>
      <p:pic>
        <p:nvPicPr>
          <p:cNvPr id="1026" name="Picture 2" descr="F:\DCIM\100EKZX5\100_1279.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31401" b="25766"/>
          <a:stretch/>
        </p:blipFill>
        <p:spPr bwMode="auto">
          <a:xfrm>
            <a:off x="395536" y="1628800"/>
            <a:ext cx="6890779" cy="419440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7504" y="5445224"/>
            <a:ext cx="7848872" cy="923330"/>
          </a:xfrm>
          <a:prstGeom prst="rect">
            <a:avLst/>
          </a:prstGeom>
          <a:solidFill>
            <a:srgbClr val="00B050"/>
          </a:solidFill>
        </p:spPr>
        <p:txBody>
          <a:bodyPr wrap="square" rtlCol="0">
            <a:spAutoFit/>
          </a:bodyPr>
          <a:lstStyle/>
          <a:p>
            <a:pPr marL="285750" indent="-285750">
              <a:buFont typeface="Arial" panose="020B0604020202020204" pitchFamily="34" charset="0"/>
              <a:buChar char="•"/>
            </a:pPr>
            <a:r>
              <a:rPr lang="en-GB" dirty="0">
                <a:solidFill>
                  <a:prstClr val="black"/>
                </a:solidFill>
              </a:rPr>
              <a:t>Using published resources, rather than teachers writing their own, ensures appropriate pitch</a:t>
            </a:r>
          </a:p>
          <a:p>
            <a:pPr marL="285750" indent="-285750">
              <a:buFont typeface="Arial" panose="020B0604020202020204" pitchFamily="34" charset="0"/>
              <a:buChar char="•"/>
            </a:pPr>
            <a:r>
              <a:rPr lang="en-GB" dirty="0">
                <a:solidFill>
                  <a:prstClr val="black"/>
                </a:solidFill>
              </a:rPr>
              <a:t>Different resources give pupils a richer experience of problem solving…</a:t>
            </a:r>
          </a:p>
        </p:txBody>
      </p:sp>
    </p:spTree>
    <p:extLst>
      <p:ext uri="{BB962C8B-B14F-4D97-AF65-F5344CB8AC3E}">
        <p14:creationId xmlns:p14="http://schemas.microsoft.com/office/powerpoint/2010/main" val="26076196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78098"/>
          </a:xfrm>
        </p:spPr>
        <p:txBody>
          <a:bodyPr/>
          <a:lstStyle/>
          <a:p>
            <a:r>
              <a:rPr lang="en-GB" b="1" dirty="0" smtClean="0">
                <a:solidFill>
                  <a:srgbClr val="0070C0"/>
                </a:solidFill>
              </a:rPr>
              <a:t>Medium term plan </a:t>
            </a:r>
            <a:endParaRPr lang="en-GB" b="1" dirty="0">
              <a:solidFill>
                <a:srgbClr val="0070C0"/>
              </a:solidFill>
            </a:endParaRPr>
          </a:p>
        </p:txBody>
      </p:sp>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203" t="17778" r="28359" b="14028"/>
          <a:stretch/>
        </p:blipFill>
        <p:spPr bwMode="auto">
          <a:xfrm>
            <a:off x="0" y="991601"/>
            <a:ext cx="5295901" cy="4676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220073" y="2276872"/>
            <a:ext cx="3816424" cy="1169551"/>
          </a:xfrm>
          <a:prstGeom prst="rect">
            <a:avLst/>
          </a:prstGeom>
          <a:noFill/>
        </p:spPr>
        <p:txBody>
          <a:bodyPr wrap="square" rtlCol="0">
            <a:spAutoFit/>
          </a:bodyPr>
          <a:lstStyle/>
          <a:p>
            <a:r>
              <a:rPr lang="en-GB" sz="1400" b="1" dirty="0">
                <a:solidFill>
                  <a:srgbClr val="0070C0"/>
                </a:solidFill>
              </a:rPr>
              <a:t>Useful for mathematics managers to link data with provision:</a:t>
            </a:r>
          </a:p>
          <a:p>
            <a:endParaRPr lang="en-GB" sz="1400" b="1" dirty="0">
              <a:solidFill>
                <a:srgbClr val="0070C0"/>
              </a:solidFill>
            </a:endParaRPr>
          </a:p>
          <a:p>
            <a:pPr marL="285750" indent="-285750">
              <a:buFont typeface="Arial" panose="020B0604020202020204" pitchFamily="34" charset="0"/>
              <a:buChar char="•"/>
            </a:pPr>
            <a:r>
              <a:rPr lang="en-GB" sz="1400" b="1" dirty="0">
                <a:solidFill>
                  <a:srgbClr val="0070C0"/>
                </a:solidFill>
              </a:rPr>
              <a:t>Work scrutiny: sequences of lessons</a:t>
            </a:r>
          </a:p>
          <a:p>
            <a:pPr marL="285750" indent="-285750">
              <a:buFont typeface="Arial" panose="020B0604020202020204" pitchFamily="34" charset="0"/>
              <a:buChar char="•"/>
            </a:pPr>
            <a:r>
              <a:rPr lang="en-GB" sz="1400" b="1" dirty="0">
                <a:solidFill>
                  <a:srgbClr val="0070C0"/>
                </a:solidFill>
              </a:rPr>
              <a:t>Domain coverage</a:t>
            </a:r>
          </a:p>
        </p:txBody>
      </p:sp>
      <p:sp>
        <p:nvSpPr>
          <p:cNvPr id="4" name="TextBox 3"/>
          <p:cNvSpPr txBox="1"/>
          <p:nvPr/>
        </p:nvSpPr>
        <p:spPr>
          <a:xfrm>
            <a:off x="5220073" y="3645024"/>
            <a:ext cx="3816424" cy="1661993"/>
          </a:xfrm>
          <a:prstGeom prst="rect">
            <a:avLst/>
          </a:prstGeom>
          <a:noFill/>
        </p:spPr>
        <p:txBody>
          <a:bodyPr wrap="square" rtlCol="0">
            <a:spAutoFit/>
          </a:bodyPr>
          <a:lstStyle/>
          <a:p>
            <a:r>
              <a:rPr lang="en-GB" sz="1400" dirty="0">
                <a:solidFill>
                  <a:prstClr val="black"/>
                </a:solidFill>
              </a:rPr>
              <a:t>Useful for class teachers</a:t>
            </a:r>
          </a:p>
          <a:p>
            <a:pPr marL="285750" indent="-285750">
              <a:buFont typeface="Arial" panose="020B0604020202020204" pitchFamily="34" charset="0"/>
              <a:buChar char="•"/>
            </a:pPr>
            <a:r>
              <a:rPr lang="en-GB" sz="1400" dirty="0">
                <a:solidFill>
                  <a:prstClr val="black"/>
                </a:solidFill>
              </a:rPr>
              <a:t>Easy reference to previous work</a:t>
            </a:r>
          </a:p>
          <a:p>
            <a:pPr marL="285750" indent="-285750">
              <a:buFont typeface="Arial" panose="020B0604020202020204" pitchFamily="34" charset="0"/>
              <a:buChar char="•"/>
            </a:pPr>
            <a:r>
              <a:rPr lang="en-GB" sz="1400" dirty="0">
                <a:solidFill>
                  <a:prstClr val="black"/>
                </a:solidFill>
              </a:rPr>
              <a:t>Can be used again</a:t>
            </a:r>
          </a:p>
          <a:p>
            <a:pPr marL="285750" indent="-285750">
              <a:buFont typeface="Arial" panose="020B0604020202020204" pitchFamily="34" charset="0"/>
              <a:buChar char="•"/>
            </a:pPr>
            <a:r>
              <a:rPr lang="en-GB" sz="1400" dirty="0">
                <a:solidFill>
                  <a:prstClr val="black"/>
                </a:solidFill>
              </a:rPr>
              <a:t>Developed collaboratively in PPA for next 2/3weeks</a:t>
            </a:r>
          </a:p>
          <a:p>
            <a:pPr marL="285750" indent="-285750">
              <a:buFont typeface="Arial" panose="020B0604020202020204" pitchFamily="34" charset="0"/>
              <a:buChar char="•"/>
            </a:pPr>
            <a:r>
              <a:rPr lang="en-GB" sz="1400" dirty="0">
                <a:solidFill>
                  <a:prstClr val="black"/>
                </a:solidFill>
              </a:rPr>
              <a:t>Short term planning individual</a:t>
            </a:r>
          </a:p>
          <a:p>
            <a:pPr marL="285750" indent="-285750">
              <a:buFont typeface="Arial" panose="020B0604020202020204" pitchFamily="34" charset="0"/>
              <a:buChar char="•"/>
            </a:pPr>
            <a:endParaRPr lang="en-GB" dirty="0">
              <a:solidFill>
                <a:prstClr val="black"/>
              </a:solidFill>
            </a:endParaRPr>
          </a:p>
        </p:txBody>
      </p:sp>
    </p:spTree>
    <p:extLst>
      <p:ext uri="{BB962C8B-B14F-4D97-AF65-F5344CB8AC3E}">
        <p14:creationId xmlns:p14="http://schemas.microsoft.com/office/powerpoint/2010/main" val="12420235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tx2">
                    <a:lumMod val="60000"/>
                    <a:lumOff val="40000"/>
                  </a:schemeClr>
                </a:solidFill>
              </a:rPr>
              <a:t>Curriculum Aims</a:t>
            </a:r>
            <a:endParaRPr lang="en-GB" b="1" dirty="0">
              <a:solidFill>
                <a:schemeClr val="tx2">
                  <a:lumMod val="60000"/>
                  <a:lumOff val="40000"/>
                </a:schemeClr>
              </a:solidFill>
            </a:endParaRPr>
          </a:p>
        </p:txBody>
      </p:sp>
      <p:sp>
        <p:nvSpPr>
          <p:cNvPr id="3" name="Content Placeholder 2"/>
          <p:cNvSpPr>
            <a:spLocks noGrp="1"/>
          </p:cNvSpPr>
          <p:nvPr>
            <p:ph idx="1"/>
          </p:nvPr>
        </p:nvSpPr>
        <p:spPr/>
        <p:txBody>
          <a:bodyPr/>
          <a:lstStyle/>
          <a:p>
            <a:pPr marL="0" indent="0">
              <a:buNone/>
            </a:pPr>
            <a:r>
              <a:rPr lang="en-GB" dirty="0" smtClean="0"/>
              <a:t>Should be evident through individual lessons, units of work, work across the year…</a:t>
            </a:r>
            <a:endParaRPr lang="en-GB" dirty="0"/>
          </a:p>
        </p:txBody>
      </p:sp>
    </p:spTree>
    <p:extLst>
      <p:ext uri="{BB962C8B-B14F-4D97-AF65-F5344CB8AC3E}">
        <p14:creationId xmlns:p14="http://schemas.microsoft.com/office/powerpoint/2010/main" val="2118265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1" y="274638"/>
            <a:ext cx="6131024" cy="562074"/>
          </a:xfrm>
        </p:spPr>
        <p:txBody>
          <a:bodyPr/>
          <a:lstStyle/>
          <a:p>
            <a:pPr algn="l"/>
            <a:r>
              <a:rPr lang="en-GB" sz="2400" b="1" dirty="0">
                <a:solidFill>
                  <a:schemeClr val="tx2">
                    <a:lumMod val="60000"/>
                    <a:lumOff val="40000"/>
                  </a:schemeClr>
                </a:solidFill>
              </a:rPr>
              <a:t/>
            </a:r>
            <a:br>
              <a:rPr lang="en-GB" sz="2400" b="1" dirty="0">
                <a:solidFill>
                  <a:schemeClr val="tx2">
                    <a:lumMod val="60000"/>
                    <a:lumOff val="40000"/>
                  </a:schemeClr>
                </a:solidFill>
              </a:rPr>
            </a:br>
            <a:r>
              <a:rPr lang="en-GB" sz="2000" b="1" dirty="0">
                <a:solidFill>
                  <a:schemeClr val="tx2">
                    <a:lumMod val="60000"/>
                    <a:lumOff val="40000"/>
                  </a:schemeClr>
                </a:solidFill>
              </a:rPr>
              <a:t/>
            </a:r>
            <a:br>
              <a:rPr lang="en-GB" sz="2000" b="1" dirty="0">
                <a:solidFill>
                  <a:schemeClr val="tx2">
                    <a:lumMod val="60000"/>
                    <a:lumOff val="40000"/>
                  </a:schemeClr>
                </a:solidFill>
              </a:rPr>
            </a:br>
            <a:r>
              <a:rPr lang="en-GB" sz="2000" b="1" dirty="0">
                <a:solidFill>
                  <a:schemeClr val="tx2">
                    <a:lumMod val="60000"/>
                    <a:lumOff val="40000"/>
                  </a:schemeClr>
                </a:solidFill>
              </a:rPr>
              <a:t>A possible ‘year 5’ problem (could be adapted?)</a:t>
            </a:r>
            <a:br>
              <a:rPr lang="en-GB" sz="2000" b="1" dirty="0">
                <a:solidFill>
                  <a:schemeClr val="tx2">
                    <a:lumMod val="60000"/>
                    <a:lumOff val="40000"/>
                  </a:schemeClr>
                </a:solidFill>
              </a:rPr>
            </a:br>
            <a:r>
              <a:rPr lang="en-GB" sz="2400" dirty="0"/>
              <a:t/>
            </a:r>
            <a:br>
              <a:rPr lang="en-GB" sz="2400" dirty="0"/>
            </a:br>
            <a:endParaRPr lang="en-GB" sz="24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295" t="36016" r="49598" b="31126"/>
          <a:stretch/>
        </p:blipFill>
        <p:spPr bwMode="auto">
          <a:xfrm>
            <a:off x="755576" y="908720"/>
            <a:ext cx="3744416" cy="49056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283968" y="5949280"/>
            <a:ext cx="1845313" cy="307777"/>
          </a:xfrm>
          <a:prstGeom prst="rect">
            <a:avLst/>
          </a:prstGeom>
          <a:noFill/>
        </p:spPr>
        <p:txBody>
          <a:bodyPr wrap="none" rtlCol="0">
            <a:spAutoFit/>
          </a:bodyPr>
          <a:lstStyle/>
          <a:p>
            <a:r>
              <a:rPr lang="en-GB" sz="1400" dirty="0">
                <a:solidFill>
                  <a:prstClr val="black"/>
                </a:solidFill>
              </a:rPr>
              <a:t>TTS Dip and Pick Y5</a:t>
            </a:r>
          </a:p>
        </p:txBody>
      </p:sp>
      <p:sp>
        <p:nvSpPr>
          <p:cNvPr id="2" name="TextBox 1"/>
          <p:cNvSpPr txBox="1"/>
          <p:nvPr/>
        </p:nvSpPr>
        <p:spPr>
          <a:xfrm>
            <a:off x="4716016" y="1791354"/>
            <a:ext cx="4176464" cy="2308324"/>
          </a:xfrm>
          <a:prstGeom prst="rect">
            <a:avLst/>
          </a:prstGeom>
          <a:noFill/>
        </p:spPr>
        <p:txBody>
          <a:bodyPr wrap="square" rtlCol="0">
            <a:spAutoFit/>
          </a:bodyPr>
          <a:lstStyle/>
          <a:p>
            <a:r>
              <a:rPr lang="en-GB" dirty="0">
                <a:solidFill>
                  <a:prstClr val="black"/>
                </a:solidFill>
              </a:rPr>
              <a:t>What mathematics is needed to solve this problem?</a:t>
            </a:r>
          </a:p>
          <a:p>
            <a:endParaRPr lang="en-GB" dirty="0">
              <a:solidFill>
                <a:prstClr val="black"/>
              </a:solidFill>
            </a:endParaRPr>
          </a:p>
          <a:p>
            <a:r>
              <a:rPr lang="en-GB" dirty="0">
                <a:solidFill>
                  <a:prstClr val="black"/>
                </a:solidFill>
              </a:rPr>
              <a:t>Which aspects would a year 5 pupil typically manage?</a:t>
            </a:r>
          </a:p>
          <a:p>
            <a:endParaRPr lang="en-GB" dirty="0">
              <a:solidFill>
                <a:prstClr val="black"/>
              </a:solidFill>
            </a:endParaRPr>
          </a:p>
          <a:p>
            <a:r>
              <a:rPr lang="en-GB" dirty="0">
                <a:solidFill>
                  <a:prstClr val="black"/>
                </a:solidFill>
              </a:rPr>
              <a:t>Which aspects are possible  areas of difficulty for pupils?</a:t>
            </a:r>
          </a:p>
        </p:txBody>
      </p:sp>
    </p:spTree>
    <p:extLst>
      <p:ext uri="{BB962C8B-B14F-4D97-AF65-F5344CB8AC3E}">
        <p14:creationId xmlns:p14="http://schemas.microsoft.com/office/powerpoint/2010/main" val="22088163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6267" t="35577" r="46758" b="30278"/>
          <a:stretch/>
        </p:blipFill>
        <p:spPr bwMode="auto">
          <a:xfrm>
            <a:off x="467544" y="332656"/>
            <a:ext cx="1815008" cy="20536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323528" y="2420888"/>
            <a:ext cx="2416046" cy="369332"/>
          </a:xfrm>
          <a:prstGeom prst="rect">
            <a:avLst/>
          </a:prstGeom>
          <a:solidFill>
            <a:srgbClr val="FFFF00"/>
          </a:solidFill>
        </p:spPr>
        <p:txBody>
          <a:bodyPr wrap="none" rtlCol="0">
            <a:spAutoFit/>
          </a:bodyPr>
          <a:lstStyle/>
          <a:p>
            <a:r>
              <a:rPr lang="en-GB" dirty="0">
                <a:solidFill>
                  <a:prstClr val="black"/>
                </a:solidFill>
              </a:rPr>
              <a:t>Multiplication/ division</a:t>
            </a:r>
          </a:p>
        </p:txBody>
      </p:sp>
      <p:sp>
        <p:nvSpPr>
          <p:cNvPr id="10" name="Oval 9"/>
          <p:cNvSpPr/>
          <p:nvPr/>
        </p:nvSpPr>
        <p:spPr>
          <a:xfrm>
            <a:off x="93832" y="2891662"/>
            <a:ext cx="4478168" cy="2985610"/>
          </a:xfrm>
          <a:prstGeom prst="ellipse">
            <a:avLst/>
          </a:prstGeom>
          <a:solidFill>
            <a:schemeClr val="accent4">
              <a:lumMod val="20000"/>
              <a:lumOff val="80000"/>
            </a:schemeClr>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70C0"/>
                </a:solidFill>
              </a:rPr>
              <a:t>Concrete</a:t>
            </a:r>
          </a:p>
          <a:p>
            <a:pPr algn="ctr"/>
            <a:r>
              <a:rPr lang="en-GB" sz="1000" b="1" dirty="0">
                <a:solidFill>
                  <a:srgbClr val="0070C0"/>
                </a:solidFill>
              </a:rPr>
              <a:t>(Supports concepts &amp; mental)</a:t>
            </a:r>
          </a:p>
          <a:p>
            <a:pPr marL="171450" indent="-171450">
              <a:buFont typeface="Arial" panose="020B0604020202020204" pitchFamily="34" charset="0"/>
              <a:buChar char="•"/>
            </a:pPr>
            <a:r>
              <a:rPr lang="en-GB" sz="1200" dirty="0">
                <a:solidFill>
                  <a:srgbClr val="8064A2">
                    <a:lumMod val="50000"/>
                  </a:srgbClr>
                </a:solidFill>
              </a:rPr>
              <a:t>Do pupils know how long this is? Could they estimate it and show? Compare it to another length? </a:t>
            </a:r>
            <a:r>
              <a:rPr lang="en-GB" sz="1200" dirty="0" err="1">
                <a:solidFill>
                  <a:srgbClr val="8064A2">
                    <a:lumMod val="50000"/>
                  </a:srgbClr>
                </a:solidFill>
              </a:rPr>
              <a:t>Eg</a:t>
            </a:r>
            <a:r>
              <a:rPr lang="en-GB" sz="1200" dirty="0">
                <a:solidFill>
                  <a:srgbClr val="8064A2">
                    <a:lumMod val="50000"/>
                  </a:srgbClr>
                </a:solidFill>
              </a:rPr>
              <a:t> classroom width?</a:t>
            </a:r>
          </a:p>
          <a:p>
            <a:pPr marL="171450" indent="-171450">
              <a:buFont typeface="Arial" panose="020B0604020202020204" pitchFamily="34" charset="0"/>
              <a:buChar char="•"/>
            </a:pPr>
            <a:r>
              <a:rPr lang="en-GB" sz="1200" dirty="0">
                <a:solidFill>
                  <a:srgbClr val="8064A2">
                    <a:lumMod val="50000"/>
                  </a:srgbClr>
                </a:solidFill>
              </a:rPr>
              <a:t>Do pupils know where 13.76 is on a number line?</a:t>
            </a:r>
          </a:p>
          <a:p>
            <a:pPr marL="171450" indent="-171450">
              <a:buFont typeface="Arial" panose="020B0604020202020204" pitchFamily="34" charset="0"/>
              <a:buChar char="•"/>
            </a:pPr>
            <a:r>
              <a:rPr lang="en-GB" sz="1200" dirty="0">
                <a:solidFill>
                  <a:srgbClr val="8064A2">
                    <a:lumMod val="50000"/>
                  </a:srgbClr>
                </a:solidFill>
              </a:rPr>
              <a:t>Do pupils know how far away this number is to the next whole number?</a:t>
            </a:r>
          </a:p>
          <a:p>
            <a:pPr marL="171450" indent="-171450">
              <a:buFont typeface="Arial" panose="020B0604020202020204" pitchFamily="34" charset="0"/>
              <a:buChar char="•"/>
            </a:pPr>
            <a:r>
              <a:rPr lang="en-GB" sz="1200" dirty="0">
                <a:solidFill>
                  <a:srgbClr val="8064A2">
                    <a:lumMod val="50000"/>
                  </a:srgbClr>
                </a:solidFill>
              </a:rPr>
              <a:t>Could pupils model this decimal number with </a:t>
            </a:r>
            <a:r>
              <a:rPr lang="en-GB" sz="1200" dirty="0" err="1">
                <a:solidFill>
                  <a:srgbClr val="8064A2">
                    <a:lumMod val="50000"/>
                  </a:srgbClr>
                </a:solidFill>
              </a:rPr>
              <a:t>dienes</a:t>
            </a:r>
            <a:r>
              <a:rPr lang="en-GB" sz="1200" dirty="0">
                <a:solidFill>
                  <a:srgbClr val="8064A2">
                    <a:lumMod val="50000"/>
                  </a:srgbClr>
                </a:solidFill>
              </a:rPr>
              <a:t> or 100 square model?</a:t>
            </a:r>
          </a:p>
          <a:p>
            <a:pPr marL="171450" indent="-171450">
              <a:buFont typeface="Arial" panose="020B0604020202020204" pitchFamily="34" charset="0"/>
              <a:buChar char="•"/>
            </a:pPr>
            <a:r>
              <a:rPr lang="en-GB" sz="1200" b="1" dirty="0">
                <a:solidFill>
                  <a:srgbClr val="8064A2">
                    <a:lumMod val="50000"/>
                  </a:srgbClr>
                </a:solidFill>
              </a:rPr>
              <a:t>PRACTISE of any of this as needed</a:t>
            </a:r>
          </a:p>
          <a:p>
            <a:pPr algn="ctr"/>
            <a:endParaRPr lang="en-GB" sz="1200" dirty="0">
              <a:solidFill>
                <a:prstClr val="white"/>
              </a:solidFill>
            </a:endParaRPr>
          </a:p>
        </p:txBody>
      </p:sp>
      <p:sp>
        <p:nvSpPr>
          <p:cNvPr id="13" name="Rounded Rectangle 12"/>
          <p:cNvSpPr/>
          <p:nvPr/>
        </p:nvSpPr>
        <p:spPr>
          <a:xfrm>
            <a:off x="4848622" y="1340768"/>
            <a:ext cx="3623220" cy="1872208"/>
          </a:xfrm>
          <a:prstGeom prst="roundRect">
            <a:avLst/>
          </a:prstGeom>
          <a:solidFill>
            <a:schemeClr val="accent6">
              <a:lumMod val="75000"/>
            </a:schemeClr>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prstClr val="white"/>
                </a:solidFill>
              </a:rPr>
              <a:t>Pictorial </a:t>
            </a:r>
            <a:r>
              <a:rPr lang="en-GB" sz="1000" b="1" dirty="0">
                <a:solidFill>
                  <a:prstClr val="white"/>
                </a:solidFill>
              </a:rPr>
              <a:t>(supports concepts &amp; mental)</a:t>
            </a:r>
          </a:p>
          <a:p>
            <a:pPr marL="171450" indent="-171450">
              <a:buFont typeface="Arial" panose="020B0604020202020204" pitchFamily="34" charset="0"/>
              <a:buChar char="•"/>
            </a:pPr>
            <a:r>
              <a:rPr lang="en-GB" sz="1200" dirty="0">
                <a:solidFill>
                  <a:prstClr val="white"/>
                </a:solidFill>
              </a:rPr>
              <a:t>Could pupils draw a picture/ diagram of the problem that this calculation solves?</a:t>
            </a:r>
          </a:p>
          <a:p>
            <a:pPr marL="171450" indent="-171450">
              <a:buFont typeface="Arial" panose="020B0604020202020204" pitchFamily="34" charset="0"/>
              <a:buChar char="•"/>
            </a:pPr>
            <a:r>
              <a:rPr lang="en-GB" sz="1200" dirty="0">
                <a:solidFill>
                  <a:prstClr val="white"/>
                </a:solidFill>
              </a:rPr>
              <a:t>Could pupils construct number lines to model the position of this decimal number? </a:t>
            </a:r>
          </a:p>
          <a:p>
            <a:pPr marL="171450" indent="-171450">
              <a:buFont typeface="Arial" panose="020B0604020202020204" pitchFamily="34" charset="0"/>
              <a:buChar char="•"/>
            </a:pPr>
            <a:r>
              <a:rPr lang="en-GB" sz="1200" dirty="0">
                <a:solidFill>
                  <a:prstClr val="white"/>
                </a:solidFill>
              </a:rPr>
              <a:t>Could pupils use a bar model and number line to show this calculation?</a:t>
            </a:r>
          </a:p>
          <a:p>
            <a:pPr marL="171450" indent="-171450">
              <a:buFont typeface="Arial" panose="020B0604020202020204" pitchFamily="34" charset="0"/>
              <a:buChar char="•"/>
            </a:pPr>
            <a:r>
              <a:rPr lang="en-GB" sz="1200" b="1" dirty="0">
                <a:solidFill>
                  <a:prstClr val="white"/>
                </a:solidFill>
              </a:rPr>
              <a:t>PRACTISE of any of this as needed</a:t>
            </a:r>
          </a:p>
        </p:txBody>
      </p:sp>
      <p:sp>
        <p:nvSpPr>
          <p:cNvPr id="16" name="Plaque 15"/>
          <p:cNvSpPr/>
          <p:nvPr/>
        </p:nvSpPr>
        <p:spPr>
          <a:xfrm>
            <a:off x="4709160" y="3429000"/>
            <a:ext cx="4293046" cy="3312368"/>
          </a:xfrm>
          <a:prstGeom prst="plaque">
            <a:avLst/>
          </a:prstGeom>
          <a:solidFill>
            <a:srgbClr val="92D050"/>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prstClr val="black"/>
                </a:solidFill>
              </a:rPr>
              <a:t>Abstract </a:t>
            </a:r>
          </a:p>
          <a:p>
            <a:pPr algn="ctr"/>
            <a:r>
              <a:rPr lang="en-GB" sz="1200" b="1" dirty="0">
                <a:solidFill>
                  <a:prstClr val="black"/>
                </a:solidFill>
              </a:rPr>
              <a:t>(decide mental /formal)</a:t>
            </a:r>
          </a:p>
          <a:p>
            <a:pPr marL="171450" indent="-171450">
              <a:buFont typeface="Arial" panose="020B0604020202020204" pitchFamily="34" charset="0"/>
              <a:buChar char="•"/>
            </a:pPr>
            <a:r>
              <a:rPr lang="en-GB" sz="1200" dirty="0">
                <a:solidFill>
                  <a:prstClr val="black"/>
                </a:solidFill>
              </a:rPr>
              <a:t>Multiply the decimal number by 100 then divide the product by 100 </a:t>
            </a:r>
            <a:r>
              <a:rPr lang="en-GB" sz="1200" b="1" dirty="0">
                <a:solidFill>
                  <a:prstClr val="black"/>
                </a:solidFill>
              </a:rPr>
              <a:t>(PRACTISE)</a:t>
            </a:r>
          </a:p>
          <a:p>
            <a:pPr marL="171450" indent="-171450">
              <a:buFont typeface="Arial" panose="020B0604020202020204" pitchFamily="34" charset="0"/>
              <a:buChar char="•"/>
            </a:pPr>
            <a:r>
              <a:rPr lang="en-GB" sz="1200" dirty="0">
                <a:solidFill>
                  <a:prstClr val="black"/>
                </a:solidFill>
              </a:rPr>
              <a:t>Solve the calculation using a formal method </a:t>
            </a:r>
            <a:r>
              <a:rPr lang="en-GB" sz="1200" b="1" dirty="0">
                <a:solidFill>
                  <a:prstClr val="black"/>
                </a:solidFill>
              </a:rPr>
              <a:t>(PRACTISE)</a:t>
            </a:r>
          </a:p>
          <a:p>
            <a:pPr marL="171450" indent="-171450">
              <a:buFont typeface="Arial" panose="020B0604020202020204" pitchFamily="34" charset="0"/>
              <a:buChar char="•"/>
            </a:pPr>
            <a:r>
              <a:rPr lang="en-GB" sz="1200" dirty="0">
                <a:solidFill>
                  <a:prstClr val="black"/>
                </a:solidFill>
              </a:rPr>
              <a:t>Ignore the measurement unit until found the product</a:t>
            </a:r>
          </a:p>
          <a:p>
            <a:pPr marL="171450" indent="-171450">
              <a:buFont typeface="Arial" panose="020B0604020202020204" pitchFamily="34" charset="0"/>
              <a:buChar char="•"/>
            </a:pPr>
            <a:r>
              <a:rPr lang="en-GB" sz="1200" dirty="0">
                <a:solidFill>
                  <a:prstClr val="black"/>
                </a:solidFill>
              </a:rPr>
              <a:t>Use this calculation as the starting point for other related facts using PV/ decimal numbers </a:t>
            </a:r>
            <a:r>
              <a:rPr lang="en-GB" sz="1200" b="1" dirty="0">
                <a:solidFill>
                  <a:prstClr val="black"/>
                </a:solidFill>
              </a:rPr>
              <a:t>(PRACTISE</a:t>
            </a:r>
            <a:r>
              <a:rPr lang="en-GB" sz="1200" dirty="0">
                <a:solidFill>
                  <a:prstClr val="black"/>
                </a:solidFill>
              </a:rPr>
              <a:t>)</a:t>
            </a:r>
          </a:p>
          <a:p>
            <a:pPr marL="171450" indent="-171450">
              <a:buFont typeface="Arial" panose="020B0604020202020204" pitchFamily="34" charset="0"/>
              <a:buChar char="•"/>
            </a:pPr>
            <a:r>
              <a:rPr lang="en-GB" sz="1200" dirty="0">
                <a:solidFill>
                  <a:prstClr val="black"/>
                </a:solidFill>
              </a:rPr>
              <a:t>Understand this calculation is a ‘model’ for all solutions to similar problems and other numbers can be substituted</a:t>
            </a:r>
          </a:p>
          <a:p>
            <a:pPr marL="171450" indent="-171450">
              <a:buFont typeface="Arial" panose="020B0604020202020204" pitchFamily="34" charset="0"/>
              <a:buChar char="•"/>
            </a:pPr>
            <a:r>
              <a:rPr lang="en-GB" sz="1200" dirty="0">
                <a:solidFill>
                  <a:prstClr val="black"/>
                </a:solidFill>
              </a:rPr>
              <a:t>Understanding the linked division calculations to any multiplication calculation </a:t>
            </a:r>
            <a:r>
              <a:rPr lang="en-GB" sz="1200" b="1" dirty="0">
                <a:solidFill>
                  <a:prstClr val="black"/>
                </a:solidFill>
              </a:rPr>
              <a:t>(PRACTISE)</a:t>
            </a:r>
          </a:p>
          <a:p>
            <a:pPr algn="ctr"/>
            <a:endParaRPr lang="en-GB" sz="1200" dirty="0">
              <a:solidFill>
                <a:prstClr val="white"/>
              </a:solidFill>
            </a:endParaRPr>
          </a:p>
        </p:txBody>
      </p:sp>
      <p:sp>
        <p:nvSpPr>
          <p:cNvPr id="17" name="Quad Arrow 16"/>
          <p:cNvSpPr/>
          <p:nvPr/>
        </p:nvSpPr>
        <p:spPr>
          <a:xfrm>
            <a:off x="3629040" y="2632234"/>
            <a:ext cx="2160240" cy="1718900"/>
          </a:xfrm>
          <a:prstGeom prst="quad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prstClr val="white"/>
                </a:solidFill>
              </a:rPr>
              <a:t>Deep understanding/</a:t>
            </a:r>
          </a:p>
          <a:p>
            <a:pPr algn="ctr"/>
            <a:r>
              <a:rPr lang="en-GB" sz="1200" b="1" dirty="0">
                <a:solidFill>
                  <a:prstClr val="white"/>
                </a:solidFill>
              </a:rPr>
              <a:t>mastery </a:t>
            </a:r>
          </a:p>
        </p:txBody>
      </p:sp>
      <p:sp>
        <p:nvSpPr>
          <p:cNvPr id="6" name="TextBox 5"/>
          <p:cNvSpPr txBox="1"/>
          <p:nvPr/>
        </p:nvSpPr>
        <p:spPr>
          <a:xfrm>
            <a:off x="2627784" y="116632"/>
            <a:ext cx="3456384" cy="1631216"/>
          </a:xfrm>
          <a:prstGeom prst="rect">
            <a:avLst/>
          </a:prstGeom>
          <a:noFill/>
        </p:spPr>
        <p:txBody>
          <a:bodyPr wrap="square" rtlCol="0">
            <a:spAutoFit/>
          </a:bodyPr>
          <a:lstStyle/>
          <a:p>
            <a:r>
              <a:rPr lang="en-GB" sz="2000" b="1" dirty="0">
                <a:solidFill>
                  <a:srgbClr val="0070C0"/>
                </a:solidFill>
              </a:rPr>
              <a:t>CPA approach</a:t>
            </a:r>
            <a:br>
              <a:rPr lang="en-GB" sz="2000" b="1" dirty="0">
                <a:solidFill>
                  <a:srgbClr val="0070C0"/>
                </a:solidFill>
              </a:rPr>
            </a:br>
            <a:r>
              <a:rPr lang="en-GB" sz="2000" b="1" dirty="0">
                <a:solidFill>
                  <a:srgbClr val="0070C0"/>
                </a:solidFill>
              </a:rPr>
              <a:t>Procedural Variation</a:t>
            </a:r>
            <a:br>
              <a:rPr lang="en-GB" sz="2000" b="1" dirty="0">
                <a:solidFill>
                  <a:srgbClr val="0070C0"/>
                </a:solidFill>
              </a:rPr>
            </a:br>
            <a:r>
              <a:rPr lang="en-GB" sz="2000" b="1" dirty="0">
                <a:solidFill>
                  <a:srgbClr val="0070C0"/>
                </a:solidFill>
              </a:rPr>
              <a:t>Conceptual Variation</a:t>
            </a:r>
            <a:br>
              <a:rPr lang="en-GB" sz="2000" b="1" dirty="0">
                <a:solidFill>
                  <a:srgbClr val="0070C0"/>
                </a:solidFill>
              </a:rPr>
            </a:br>
            <a:r>
              <a:rPr lang="en-GB" sz="2000" b="1" dirty="0">
                <a:solidFill>
                  <a:srgbClr val="0070C0"/>
                </a:solidFill>
              </a:rPr>
              <a:t>‘Intelligent’ practice</a:t>
            </a:r>
            <a:r>
              <a:rPr lang="en-GB" sz="2000" dirty="0">
                <a:solidFill>
                  <a:prstClr val="black"/>
                </a:solidFill>
              </a:rPr>
              <a:t/>
            </a:r>
            <a:br>
              <a:rPr lang="en-GB" sz="2000" dirty="0">
                <a:solidFill>
                  <a:prstClr val="black"/>
                </a:solidFill>
              </a:rPr>
            </a:br>
            <a:endParaRPr lang="en-GB" sz="2000" dirty="0">
              <a:solidFill>
                <a:prstClr val="black"/>
              </a:solidFill>
            </a:endParaRPr>
          </a:p>
        </p:txBody>
      </p:sp>
    </p:spTree>
    <p:extLst>
      <p:ext uri="{BB962C8B-B14F-4D97-AF65-F5344CB8AC3E}">
        <p14:creationId xmlns:p14="http://schemas.microsoft.com/office/powerpoint/2010/main" val="519403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6" grpId="0" animBg="1"/>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400" dirty="0" smtClean="0">
                <a:solidFill>
                  <a:schemeClr val="tx2">
                    <a:lumMod val="60000"/>
                    <a:lumOff val="40000"/>
                  </a:schemeClr>
                </a:solidFill>
              </a:rPr>
              <a:t>Prior experience of the first problem,  </a:t>
            </a:r>
            <a:r>
              <a:rPr lang="en-GB" sz="2400" b="1" dirty="0" smtClean="0">
                <a:solidFill>
                  <a:schemeClr val="tx2">
                    <a:lumMod val="60000"/>
                    <a:lumOff val="40000"/>
                  </a:schemeClr>
                </a:solidFill>
              </a:rPr>
              <a:t>deeply</a:t>
            </a:r>
            <a:r>
              <a:rPr lang="en-GB" sz="2400" dirty="0" smtClean="0">
                <a:solidFill>
                  <a:schemeClr val="tx2">
                    <a:lumMod val="60000"/>
                    <a:lumOff val="40000"/>
                  </a:schemeClr>
                </a:solidFill>
              </a:rPr>
              <a:t> understood</a:t>
            </a:r>
            <a:endParaRPr lang="en-GB" sz="2400" dirty="0">
              <a:solidFill>
                <a:schemeClr val="tx2">
                  <a:lumMod val="60000"/>
                  <a:lumOff val="40000"/>
                </a:schemeClr>
              </a:solidFill>
            </a:endParaRPr>
          </a:p>
        </p:txBody>
      </p:sp>
      <p:pic>
        <p:nvPicPr>
          <p:cNvPr id="5"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0843" t="38601" r="25471" b="34389"/>
          <a:stretch/>
        </p:blipFill>
        <p:spPr bwMode="auto">
          <a:xfrm>
            <a:off x="2686413" y="1124744"/>
            <a:ext cx="4477425" cy="2872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2416" t="38645" r="23259" b="34360"/>
          <a:stretch/>
        </p:blipFill>
        <p:spPr bwMode="auto">
          <a:xfrm>
            <a:off x="599065" y="3861655"/>
            <a:ext cx="3517261" cy="2195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295" t="36016" r="49598" b="31126"/>
          <a:stretch/>
        </p:blipFill>
        <p:spPr bwMode="auto">
          <a:xfrm>
            <a:off x="921855" y="1412776"/>
            <a:ext cx="1129865" cy="1480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2069664" y="2031751"/>
            <a:ext cx="576064" cy="242316"/>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9" name="Right Arrow 8"/>
          <p:cNvSpPr/>
          <p:nvPr/>
        </p:nvSpPr>
        <p:spPr>
          <a:xfrm>
            <a:off x="7200291" y="2152909"/>
            <a:ext cx="576064" cy="242316"/>
          </a:xfrm>
          <a:prstGeom prst="rightArrow">
            <a:avLst/>
          </a:prstGeom>
          <a:solidFill>
            <a:srgbClr val="00B0F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0" name="Oval 9"/>
          <p:cNvSpPr/>
          <p:nvPr/>
        </p:nvSpPr>
        <p:spPr>
          <a:xfrm>
            <a:off x="6516217" y="3068960"/>
            <a:ext cx="2232248" cy="1348009"/>
          </a:xfrm>
          <a:prstGeom prst="ellipse">
            <a:avLst/>
          </a:prstGeom>
          <a:solidFill>
            <a:schemeClr val="accent4">
              <a:lumMod val="20000"/>
              <a:lumOff val="80000"/>
            </a:schemeClr>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70C0"/>
                </a:solidFill>
              </a:rPr>
              <a:t>Concrete</a:t>
            </a:r>
          </a:p>
          <a:p>
            <a:pPr algn="ctr"/>
            <a:r>
              <a:rPr lang="en-GB" sz="1100" b="1" dirty="0">
                <a:solidFill>
                  <a:srgbClr val="0070C0"/>
                </a:solidFill>
              </a:rPr>
              <a:t>(concepts &amp; mental)</a:t>
            </a:r>
          </a:p>
          <a:p>
            <a:pPr algn="ctr"/>
            <a:endParaRPr lang="en-GB" sz="1200" dirty="0">
              <a:solidFill>
                <a:prstClr val="white"/>
              </a:solidFill>
            </a:endParaRPr>
          </a:p>
        </p:txBody>
      </p:sp>
      <p:sp>
        <p:nvSpPr>
          <p:cNvPr id="11" name="Rounded Rectangle 10"/>
          <p:cNvSpPr/>
          <p:nvPr/>
        </p:nvSpPr>
        <p:spPr>
          <a:xfrm>
            <a:off x="5220072" y="5121188"/>
            <a:ext cx="1606996" cy="936104"/>
          </a:xfrm>
          <a:prstGeom prst="roundRect">
            <a:avLst/>
          </a:prstGeom>
          <a:solidFill>
            <a:schemeClr val="accent6">
              <a:lumMod val="75000"/>
            </a:schemeClr>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prstClr val="white"/>
                </a:solidFill>
              </a:rPr>
              <a:t>Pictorial</a:t>
            </a:r>
          </a:p>
          <a:p>
            <a:pPr algn="ctr"/>
            <a:r>
              <a:rPr lang="en-GB" sz="1100" b="1" dirty="0">
                <a:solidFill>
                  <a:prstClr val="white"/>
                </a:solidFill>
              </a:rPr>
              <a:t>(concepts &amp; mental)</a:t>
            </a:r>
          </a:p>
        </p:txBody>
      </p:sp>
      <p:sp>
        <p:nvSpPr>
          <p:cNvPr id="12" name="Plaque 11"/>
          <p:cNvSpPr/>
          <p:nvPr/>
        </p:nvSpPr>
        <p:spPr>
          <a:xfrm>
            <a:off x="7164287" y="5013176"/>
            <a:ext cx="1584177" cy="1296144"/>
          </a:xfrm>
          <a:prstGeom prst="plaque">
            <a:avLst/>
          </a:prstGeom>
          <a:solidFill>
            <a:srgbClr val="92D050"/>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prstClr val="black"/>
                </a:solidFill>
              </a:rPr>
              <a:t>Abstract</a:t>
            </a:r>
          </a:p>
          <a:p>
            <a:pPr algn="ctr"/>
            <a:r>
              <a:rPr lang="en-GB" sz="1100" b="1" dirty="0">
                <a:solidFill>
                  <a:prstClr val="black"/>
                </a:solidFill>
              </a:rPr>
              <a:t>( decide mental /formal)</a:t>
            </a:r>
          </a:p>
          <a:p>
            <a:pPr algn="ctr"/>
            <a:endParaRPr lang="en-GB" sz="1200" dirty="0">
              <a:solidFill>
                <a:prstClr val="white"/>
              </a:solidFill>
            </a:endParaRPr>
          </a:p>
        </p:txBody>
      </p:sp>
      <p:sp>
        <p:nvSpPr>
          <p:cNvPr id="13" name="Quad Arrow 12"/>
          <p:cNvSpPr/>
          <p:nvPr/>
        </p:nvSpPr>
        <p:spPr>
          <a:xfrm>
            <a:off x="5544108" y="3706577"/>
            <a:ext cx="2232247" cy="1944217"/>
          </a:xfrm>
          <a:prstGeom prst="quad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prstClr val="white"/>
                </a:solidFill>
              </a:rPr>
              <a:t>Deep understanding/</a:t>
            </a:r>
          </a:p>
          <a:p>
            <a:pPr algn="ctr"/>
            <a:r>
              <a:rPr lang="en-GB" sz="1200" b="1" dirty="0">
                <a:solidFill>
                  <a:prstClr val="white"/>
                </a:solidFill>
              </a:rPr>
              <a:t>mastery </a:t>
            </a:r>
          </a:p>
        </p:txBody>
      </p:sp>
    </p:spTree>
    <p:extLst>
      <p:ext uri="{BB962C8B-B14F-4D97-AF65-F5344CB8AC3E}">
        <p14:creationId xmlns:p14="http://schemas.microsoft.com/office/powerpoint/2010/main" val="37698269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78098"/>
          </a:xfrm>
        </p:spPr>
        <p:txBody>
          <a:bodyPr/>
          <a:lstStyle/>
          <a:p>
            <a:pPr algn="l"/>
            <a:r>
              <a:rPr lang="en-GB" sz="2400" dirty="0" smtClean="0">
                <a:solidFill>
                  <a:schemeClr val="tx2">
                    <a:lumMod val="60000"/>
                    <a:lumOff val="40000"/>
                  </a:schemeClr>
                </a:solidFill>
              </a:rPr>
              <a:t>Prior experience of the first and second  </a:t>
            </a:r>
            <a:r>
              <a:rPr lang="en-GB" sz="2400" b="1" dirty="0" smtClean="0">
                <a:solidFill>
                  <a:schemeClr val="tx2">
                    <a:lumMod val="60000"/>
                    <a:lumOff val="40000"/>
                  </a:schemeClr>
                </a:solidFill>
              </a:rPr>
              <a:t>related</a:t>
            </a:r>
            <a:r>
              <a:rPr lang="en-GB" sz="2400" dirty="0" smtClean="0">
                <a:solidFill>
                  <a:schemeClr val="tx2">
                    <a:lumMod val="60000"/>
                    <a:lumOff val="40000"/>
                  </a:schemeClr>
                </a:solidFill>
              </a:rPr>
              <a:t> problems, </a:t>
            </a:r>
            <a:r>
              <a:rPr lang="en-GB" sz="2400" b="1" dirty="0" smtClean="0">
                <a:solidFill>
                  <a:schemeClr val="tx2">
                    <a:lumMod val="60000"/>
                    <a:lumOff val="40000"/>
                  </a:schemeClr>
                </a:solidFill>
              </a:rPr>
              <a:t>deeply</a:t>
            </a:r>
            <a:r>
              <a:rPr lang="en-GB" sz="2400" dirty="0" smtClean="0">
                <a:solidFill>
                  <a:schemeClr val="tx2">
                    <a:lumMod val="60000"/>
                    <a:lumOff val="40000"/>
                  </a:schemeClr>
                </a:solidFill>
              </a:rPr>
              <a:t> understood</a:t>
            </a:r>
            <a:endParaRPr lang="en-GB" sz="2400" dirty="0">
              <a:solidFill>
                <a:schemeClr val="tx2">
                  <a:lumMod val="60000"/>
                  <a:lumOff val="40000"/>
                </a:schemeClr>
              </a:solidFill>
            </a:endParaRPr>
          </a:p>
        </p:txBody>
      </p:sp>
      <p:pic>
        <p:nvPicPr>
          <p:cNvPr id="5"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50843" t="38601" r="25471" b="34389"/>
          <a:stretch/>
        </p:blipFill>
        <p:spPr bwMode="auto">
          <a:xfrm>
            <a:off x="2339752" y="1206795"/>
            <a:ext cx="1671233" cy="1072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6295" t="36016" r="49598" b="31126"/>
          <a:stretch/>
        </p:blipFill>
        <p:spPr bwMode="auto">
          <a:xfrm>
            <a:off x="630087" y="1206795"/>
            <a:ext cx="913841" cy="1197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1619672" y="1684260"/>
            <a:ext cx="576064" cy="242316"/>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9" name="Right Arrow 8"/>
          <p:cNvSpPr/>
          <p:nvPr/>
        </p:nvSpPr>
        <p:spPr>
          <a:xfrm>
            <a:off x="4067944" y="1667934"/>
            <a:ext cx="576064" cy="242316"/>
          </a:xfrm>
          <a:prstGeom prst="rightArrow">
            <a:avLst/>
          </a:prstGeom>
          <a:solidFill>
            <a:srgbClr val="00B0F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0" name="Oval 9"/>
          <p:cNvSpPr/>
          <p:nvPr/>
        </p:nvSpPr>
        <p:spPr>
          <a:xfrm>
            <a:off x="6732240" y="3068960"/>
            <a:ext cx="1584176" cy="1348009"/>
          </a:xfrm>
          <a:prstGeom prst="ellipse">
            <a:avLst/>
          </a:prstGeom>
          <a:solidFill>
            <a:schemeClr val="accent4">
              <a:lumMod val="20000"/>
              <a:lumOff val="80000"/>
            </a:schemeClr>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70C0"/>
                </a:solidFill>
              </a:rPr>
              <a:t>Concrete</a:t>
            </a:r>
          </a:p>
          <a:p>
            <a:pPr algn="ctr"/>
            <a:r>
              <a:rPr lang="en-GB" sz="1100" b="1" dirty="0">
                <a:solidFill>
                  <a:srgbClr val="0070C0"/>
                </a:solidFill>
              </a:rPr>
              <a:t>(concepts &amp; mental)</a:t>
            </a:r>
          </a:p>
          <a:p>
            <a:pPr algn="ctr"/>
            <a:endParaRPr lang="en-GB" sz="1200" dirty="0">
              <a:solidFill>
                <a:prstClr val="white"/>
              </a:solidFill>
            </a:endParaRPr>
          </a:p>
        </p:txBody>
      </p:sp>
      <p:sp>
        <p:nvSpPr>
          <p:cNvPr id="11" name="Rounded Rectangle 10"/>
          <p:cNvSpPr/>
          <p:nvPr/>
        </p:nvSpPr>
        <p:spPr>
          <a:xfrm>
            <a:off x="5220072" y="5121188"/>
            <a:ext cx="1606996" cy="936104"/>
          </a:xfrm>
          <a:prstGeom prst="roundRect">
            <a:avLst/>
          </a:prstGeom>
          <a:solidFill>
            <a:schemeClr val="accent6">
              <a:lumMod val="75000"/>
            </a:schemeClr>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prstClr val="white"/>
                </a:solidFill>
              </a:rPr>
              <a:t>Pictorial</a:t>
            </a:r>
          </a:p>
          <a:p>
            <a:pPr algn="ctr"/>
            <a:r>
              <a:rPr lang="en-GB" sz="1100" b="1" dirty="0">
                <a:solidFill>
                  <a:prstClr val="white"/>
                </a:solidFill>
              </a:rPr>
              <a:t>(concepts &amp; mental)</a:t>
            </a:r>
          </a:p>
        </p:txBody>
      </p:sp>
      <p:sp>
        <p:nvSpPr>
          <p:cNvPr id="12" name="Plaque 11"/>
          <p:cNvSpPr/>
          <p:nvPr/>
        </p:nvSpPr>
        <p:spPr>
          <a:xfrm>
            <a:off x="7164288" y="5013176"/>
            <a:ext cx="1512168" cy="1152128"/>
          </a:xfrm>
          <a:prstGeom prst="plaque">
            <a:avLst/>
          </a:prstGeom>
          <a:solidFill>
            <a:srgbClr val="92D050"/>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prstClr val="black"/>
                </a:solidFill>
              </a:rPr>
              <a:t>Abstract</a:t>
            </a:r>
          </a:p>
          <a:p>
            <a:pPr algn="ctr"/>
            <a:r>
              <a:rPr lang="en-GB" sz="1100" b="1" dirty="0">
                <a:solidFill>
                  <a:prstClr val="black"/>
                </a:solidFill>
              </a:rPr>
              <a:t>(decide mental/ formal)</a:t>
            </a:r>
          </a:p>
          <a:p>
            <a:pPr algn="ctr"/>
            <a:endParaRPr lang="en-GB" sz="1200" dirty="0">
              <a:solidFill>
                <a:prstClr val="white"/>
              </a:solidFill>
            </a:endParaRPr>
          </a:p>
        </p:txBody>
      </p:sp>
      <p:sp>
        <p:nvSpPr>
          <p:cNvPr id="13" name="Quad Arrow 12"/>
          <p:cNvSpPr/>
          <p:nvPr/>
        </p:nvSpPr>
        <p:spPr>
          <a:xfrm>
            <a:off x="5559516" y="3645023"/>
            <a:ext cx="2232247" cy="1944217"/>
          </a:xfrm>
          <a:prstGeom prst="quad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prstClr val="white"/>
                </a:solidFill>
              </a:rPr>
              <a:t>Deep understanding/</a:t>
            </a:r>
          </a:p>
          <a:p>
            <a:pPr algn="ctr"/>
            <a:r>
              <a:rPr lang="en-GB" sz="1200" b="1" dirty="0">
                <a:solidFill>
                  <a:prstClr val="white"/>
                </a:solidFill>
              </a:rPr>
              <a:t>mastery </a:t>
            </a:r>
          </a:p>
        </p:txBody>
      </p:sp>
      <p:pic>
        <p:nvPicPr>
          <p:cNvPr id="1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1607" t="12063" r="58303" b="60000"/>
          <a:stretch/>
        </p:blipFill>
        <p:spPr bwMode="auto">
          <a:xfrm>
            <a:off x="4773997" y="1098026"/>
            <a:ext cx="3772468" cy="19701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10292" y="5121188"/>
            <a:ext cx="4821223" cy="646331"/>
          </a:xfrm>
          <a:prstGeom prst="rect">
            <a:avLst/>
          </a:prstGeom>
          <a:solidFill>
            <a:srgbClr val="FFC000"/>
          </a:solidFill>
        </p:spPr>
        <p:txBody>
          <a:bodyPr wrap="square" rtlCol="0">
            <a:spAutoFit/>
          </a:bodyPr>
          <a:lstStyle/>
          <a:p>
            <a:r>
              <a:rPr lang="en-GB" dirty="0">
                <a:solidFill>
                  <a:prstClr val="black"/>
                </a:solidFill>
              </a:rPr>
              <a:t>What could you start to expect pupils to know/ use from previous experiences?</a:t>
            </a:r>
          </a:p>
        </p:txBody>
      </p:sp>
      <p:pic>
        <p:nvPicPr>
          <p:cNvPr id="1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2331" t="11892" r="58764" b="60861"/>
          <a:stretch/>
        </p:blipFill>
        <p:spPr bwMode="auto">
          <a:xfrm>
            <a:off x="330221" y="2531662"/>
            <a:ext cx="4431645" cy="23498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355977" y="1078859"/>
            <a:ext cx="4788024" cy="461665"/>
          </a:xfrm>
          <a:prstGeom prst="rect">
            <a:avLst/>
          </a:prstGeom>
          <a:solidFill>
            <a:srgbClr val="FF0000"/>
          </a:solidFill>
        </p:spPr>
        <p:txBody>
          <a:bodyPr wrap="square" rtlCol="0">
            <a:spAutoFit/>
          </a:bodyPr>
          <a:lstStyle/>
          <a:p>
            <a:r>
              <a:rPr lang="en-GB" sz="1200" b="1" dirty="0">
                <a:solidFill>
                  <a:prstClr val="white"/>
                </a:solidFill>
              </a:rPr>
              <a:t>Choose problem option focusing on division to make the links between multiplication and division</a:t>
            </a:r>
          </a:p>
        </p:txBody>
      </p:sp>
    </p:spTree>
    <p:extLst>
      <p:ext uri="{BB962C8B-B14F-4D97-AF65-F5344CB8AC3E}">
        <p14:creationId xmlns:p14="http://schemas.microsoft.com/office/powerpoint/2010/main" val="22962515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800" y="260648"/>
            <a:ext cx="3384376" cy="1143000"/>
          </a:xfrm>
        </p:spPr>
        <p:txBody>
          <a:bodyPr/>
          <a:lstStyle/>
          <a:p>
            <a:r>
              <a:rPr lang="en-GB" sz="2000" b="1" dirty="0" smtClean="0">
                <a:solidFill>
                  <a:srgbClr val="0070C0"/>
                </a:solidFill>
              </a:rPr>
              <a:t/>
            </a:r>
            <a:br>
              <a:rPr lang="en-GB" sz="2000" b="1" dirty="0" smtClean="0">
                <a:solidFill>
                  <a:srgbClr val="0070C0"/>
                </a:solidFill>
              </a:rPr>
            </a:br>
            <a:r>
              <a:rPr lang="en-GB" sz="2000" b="1" dirty="0" smtClean="0">
                <a:solidFill>
                  <a:srgbClr val="0070C0"/>
                </a:solidFill>
              </a:rPr>
              <a:t>CPA approach</a:t>
            </a:r>
            <a:br>
              <a:rPr lang="en-GB" sz="2000" b="1" dirty="0" smtClean="0">
                <a:solidFill>
                  <a:srgbClr val="0070C0"/>
                </a:solidFill>
              </a:rPr>
            </a:br>
            <a:r>
              <a:rPr lang="en-GB" sz="2000" b="1" dirty="0" smtClean="0">
                <a:solidFill>
                  <a:srgbClr val="0070C0"/>
                </a:solidFill>
              </a:rPr>
              <a:t>Procedural Variation</a:t>
            </a:r>
            <a:br>
              <a:rPr lang="en-GB" sz="2000" b="1" dirty="0" smtClean="0">
                <a:solidFill>
                  <a:srgbClr val="0070C0"/>
                </a:solidFill>
              </a:rPr>
            </a:br>
            <a:r>
              <a:rPr lang="en-GB" sz="2000" b="1" dirty="0" smtClean="0">
                <a:solidFill>
                  <a:srgbClr val="0070C0"/>
                </a:solidFill>
              </a:rPr>
              <a:t>Conceptual Variation</a:t>
            </a:r>
            <a:br>
              <a:rPr lang="en-GB" sz="2000" b="1" dirty="0" smtClean="0">
                <a:solidFill>
                  <a:srgbClr val="0070C0"/>
                </a:solidFill>
              </a:rPr>
            </a:br>
            <a:r>
              <a:rPr lang="en-GB" sz="2000" b="1" dirty="0" smtClean="0">
                <a:solidFill>
                  <a:srgbClr val="0070C0"/>
                </a:solidFill>
              </a:rPr>
              <a:t>‘Intelligent’ practice</a:t>
            </a:r>
            <a:r>
              <a:rPr lang="en-GB" dirty="0" smtClean="0"/>
              <a:t/>
            </a:r>
            <a:br>
              <a:rPr lang="en-GB" dirty="0" smtClean="0"/>
            </a:br>
            <a:endParaRPr lang="en-GB" dirty="0"/>
          </a:p>
        </p:txBody>
      </p:sp>
      <p:sp>
        <p:nvSpPr>
          <p:cNvPr id="9" name="TextBox 8"/>
          <p:cNvSpPr txBox="1"/>
          <p:nvPr/>
        </p:nvSpPr>
        <p:spPr>
          <a:xfrm>
            <a:off x="323528" y="2420888"/>
            <a:ext cx="2274982" cy="369332"/>
          </a:xfrm>
          <a:prstGeom prst="rect">
            <a:avLst/>
          </a:prstGeom>
          <a:solidFill>
            <a:srgbClr val="FFFF00"/>
          </a:solidFill>
        </p:spPr>
        <p:txBody>
          <a:bodyPr wrap="none" rtlCol="0">
            <a:spAutoFit/>
          </a:bodyPr>
          <a:lstStyle/>
          <a:p>
            <a:r>
              <a:rPr lang="en-GB" dirty="0">
                <a:solidFill>
                  <a:prstClr val="black"/>
                </a:solidFill>
              </a:rPr>
              <a:t>Addition/ subtraction</a:t>
            </a:r>
          </a:p>
        </p:txBody>
      </p:sp>
      <p:sp>
        <p:nvSpPr>
          <p:cNvPr id="10" name="Oval 9"/>
          <p:cNvSpPr/>
          <p:nvPr/>
        </p:nvSpPr>
        <p:spPr>
          <a:xfrm>
            <a:off x="93832" y="2891662"/>
            <a:ext cx="4478168" cy="2985610"/>
          </a:xfrm>
          <a:prstGeom prst="ellipse">
            <a:avLst/>
          </a:prstGeom>
          <a:solidFill>
            <a:schemeClr val="accent4">
              <a:lumMod val="20000"/>
              <a:lumOff val="80000"/>
            </a:schemeClr>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70C0"/>
                </a:solidFill>
              </a:rPr>
              <a:t>Concrete</a:t>
            </a:r>
          </a:p>
          <a:p>
            <a:pPr algn="ctr"/>
            <a:r>
              <a:rPr lang="en-GB" sz="1000" b="1" dirty="0">
                <a:solidFill>
                  <a:srgbClr val="0070C0"/>
                </a:solidFill>
              </a:rPr>
              <a:t>(Supports concepts &amp; mental)</a:t>
            </a:r>
          </a:p>
          <a:p>
            <a:pPr marL="171450" indent="-171450">
              <a:buFont typeface="Arial" panose="020B0604020202020204" pitchFamily="34" charset="0"/>
              <a:buChar char="•"/>
            </a:pPr>
            <a:r>
              <a:rPr lang="en-GB" sz="1200" dirty="0">
                <a:solidFill>
                  <a:srgbClr val="8064A2">
                    <a:lumMod val="50000"/>
                  </a:srgbClr>
                </a:solidFill>
              </a:rPr>
              <a:t>Have pupils played a game of skittles?</a:t>
            </a:r>
          </a:p>
          <a:p>
            <a:pPr marL="171450" indent="-171450">
              <a:buFont typeface="Arial" panose="020B0604020202020204" pitchFamily="34" charset="0"/>
              <a:buChar char="•"/>
            </a:pPr>
            <a:r>
              <a:rPr lang="en-GB" sz="1200" dirty="0">
                <a:solidFill>
                  <a:srgbClr val="8064A2">
                    <a:lumMod val="50000"/>
                  </a:srgbClr>
                </a:solidFill>
              </a:rPr>
              <a:t>Can pupils count out objects to match each of the numbers?</a:t>
            </a:r>
          </a:p>
          <a:p>
            <a:pPr marL="171450" indent="-171450">
              <a:buFont typeface="Arial" panose="020B0604020202020204" pitchFamily="34" charset="0"/>
              <a:buChar char="•"/>
            </a:pPr>
            <a:r>
              <a:rPr lang="en-GB" sz="1200" dirty="0">
                <a:solidFill>
                  <a:srgbClr val="8064A2">
                    <a:lumMod val="50000"/>
                  </a:srgbClr>
                </a:solidFill>
              </a:rPr>
              <a:t>Can pupils use concrete objects to model each calculation/solution?</a:t>
            </a:r>
          </a:p>
          <a:p>
            <a:pPr marL="171450" indent="-171450">
              <a:buFont typeface="Arial" panose="020B0604020202020204" pitchFamily="34" charset="0"/>
              <a:buChar char="•"/>
            </a:pPr>
            <a:r>
              <a:rPr lang="en-GB" sz="1200" dirty="0">
                <a:solidFill>
                  <a:srgbClr val="8064A2">
                    <a:lumMod val="50000"/>
                  </a:srgbClr>
                </a:solidFill>
              </a:rPr>
              <a:t>Can they use a bead string, </a:t>
            </a:r>
            <a:r>
              <a:rPr lang="en-GB" sz="1200" dirty="0" err="1">
                <a:solidFill>
                  <a:srgbClr val="8064A2">
                    <a:lumMod val="50000"/>
                  </a:srgbClr>
                </a:solidFill>
              </a:rPr>
              <a:t>numicon</a:t>
            </a:r>
            <a:r>
              <a:rPr lang="en-GB" sz="1200" dirty="0">
                <a:solidFill>
                  <a:srgbClr val="8064A2">
                    <a:lumMod val="50000"/>
                  </a:srgbClr>
                </a:solidFill>
              </a:rPr>
              <a:t> to show the calculation as well as single counting objects?</a:t>
            </a:r>
          </a:p>
          <a:p>
            <a:pPr marL="171450" indent="-171450">
              <a:buFont typeface="Arial" panose="020B0604020202020204" pitchFamily="34" charset="0"/>
              <a:buChar char="•"/>
            </a:pPr>
            <a:r>
              <a:rPr lang="en-GB" sz="1200" b="1" dirty="0">
                <a:solidFill>
                  <a:srgbClr val="8064A2">
                    <a:lumMod val="50000"/>
                  </a:srgbClr>
                </a:solidFill>
              </a:rPr>
              <a:t>PRACTISE of any of this as needed</a:t>
            </a:r>
          </a:p>
          <a:p>
            <a:pPr algn="ctr"/>
            <a:endParaRPr lang="en-GB" sz="1200" dirty="0">
              <a:solidFill>
                <a:prstClr val="white"/>
              </a:solidFill>
            </a:endParaRPr>
          </a:p>
        </p:txBody>
      </p:sp>
      <p:sp>
        <p:nvSpPr>
          <p:cNvPr id="13" name="Rounded Rectangle 12"/>
          <p:cNvSpPr/>
          <p:nvPr/>
        </p:nvSpPr>
        <p:spPr>
          <a:xfrm>
            <a:off x="4848622" y="1340768"/>
            <a:ext cx="3623220" cy="1872208"/>
          </a:xfrm>
          <a:prstGeom prst="roundRect">
            <a:avLst/>
          </a:prstGeom>
          <a:solidFill>
            <a:schemeClr val="accent6">
              <a:lumMod val="75000"/>
            </a:schemeClr>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prstClr val="white"/>
                </a:solidFill>
              </a:rPr>
              <a:t>Pictorial </a:t>
            </a:r>
            <a:r>
              <a:rPr lang="en-GB" sz="1000" b="1" dirty="0">
                <a:solidFill>
                  <a:prstClr val="white"/>
                </a:solidFill>
              </a:rPr>
              <a:t>(supports concepts &amp; mental)</a:t>
            </a:r>
          </a:p>
          <a:p>
            <a:pPr marL="171450" indent="-171450">
              <a:buFont typeface="Arial" panose="020B0604020202020204" pitchFamily="34" charset="0"/>
              <a:buChar char="•"/>
            </a:pPr>
            <a:r>
              <a:rPr lang="en-GB" sz="1200" dirty="0">
                <a:solidFill>
                  <a:prstClr val="white"/>
                </a:solidFill>
              </a:rPr>
              <a:t>Could pupils draw a picture of the problem for their solutions?</a:t>
            </a:r>
          </a:p>
          <a:p>
            <a:pPr marL="171450" indent="-171450">
              <a:buFont typeface="Arial" panose="020B0604020202020204" pitchFamily="34" charset="0"/>
              <a:buChar char="•"/>
            </a:pPr>
            <a:r>
              <a:rPr lang="en-GB" sz="1200" dirty="0">
                <a:solidFill>
                  <a:prstClr val="white"/>
                </a:solidFill>
              </a:rPr>
              <a:t>Could pupils use a bar model and number line to show their calculation?</a:t>
            </a:r>
          </a:p>
          <a:p>
            <a:pPr marL="171450" indent="-171450">
              <a:buFont typeface="Arial" panose="020B0604020202020204" pitchFamily="34" charset="0"/>
              <a:buChar char="•"/>
            </a:pPr>
            <a:r>
              <a:rPr lang="en-GB" sz="1200" b="1" dirty="0">
                <a:solidFill>
                  <a:prstClr val="white"/>
                </a:solidFill>
              </a:rPr>
              <a:t>PRACTISE of any of this as needed</a:t>
            </a:r>
          </a:p>
        </p:txBody>
      </p:sp>
      <p:sp>
        <p:nvSpPr>
          <p:cNvPr id="16" name="Plaque 15"/>
          <p:cNvSpPr/>
          <p:nvPr/>
        </p:nvSpPr>
        <p:spPr>
          <a:xfrm>
            <a:off x="4984194" y="3423399"/>
            <a:ext cx="3463240" cy="1886178"/>
          </a:xfrm>
          <a:prstGeom prst="plaque">
            <a:avLst/>
          </a:prstGeom>
          <a:solidFill>
            <a:srgbClr val="92D050"/>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prstClr val="black"/>
                </a:solidFill>
              </a:rPr>
              <a:t>Abstract </a:t>
            </a:r>
          </a:p>
          <a:p>
            <a:pPr algn="ctr"/>
            <a:r>
              <a:rPr lang="en-GB" sz="1200" b="1" dirty="0">
                <a:solidFill>
                  <a:prstClr val="black"/>
                </a:solidFill>
              </a:rPr>
              <a:t>(decide mental /formal)</a:t>
            </a:r>
          </a:p>
          <a:p>
            <a:pPr marL="171450" indent="-171450">
              <a:buFont typeface="Arial" panose="020B0604020202020204" pitchFamily="34" charset="0"/>
              <a:buChar char="•"/>
            </a:pPr>
            <a:r>
              <a:rPr lang="en-GB" sz="1200" dirty="0">
                <a:solidFill>
                  <a:prstClr val="black"/>
                </a:solidFill>
              </a:rPr>
              <a:t>Record solutions using a number sentence </a:t>
            </a:r>
            <a:r>
              <a:rPr lang="en-GB" sz="1200" b="1" dirty="0">
                <a:solidFill>
                  <a:prstClr val="black"/>
                </a:solidFill>
              </a:rPr>
              <a:t>(PRACTISE)</a:t>
            </a:r>
          </a:p>
          <a:p>
            <a:pPr algn="ctr"/>
            <a:endParaRPr lang="en-GB" sz="1200" dirty="0">
              <a:solidFill>
                <a:prstClr val="white"/>
              </a:solidFill>
            </a:endParaRPr>
          </a:p>
        </p:txBody>
      </p:sp>
      <p:sp>
        <p:nvSpPr>
          <p:cNvPr id="17" name="Quad Arrow 16"/>
          <p:cNvSpPr/>
          <p:nvPr/>
        </p:nvSpPr>
        <p:spPr>
          <a:xfrm>
            <a:off x="3629040" y="2632234"/>
            <a:ext cx="2160240" cy="1718900"/>
          </a:xfrm>
          <a:prstGeom prst="quad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prstClr val="white"/>
                </a:solidFill>
              </a:rPr>
              <a:t>Deep understanding/</a:t>
            </a:r>
          </a:p>
          <a:p>
            <a:pPr algn="ctr"/>
            <a:r>
              <a:rPr lang="en-GB" sz="1200" b="1" dirty="0">
                <a:solidFill>
                  <a:prstClr val="white"/>
                </a:solidFill>
              </a:rPr>
              <a:t>mastery </a:t>
            </a:r>
          </a:p>
        </p:txBody>
      </p:sp>
      <p:pic>
        <p:nvPicPr>
          <p:cNvPr id="11"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693" b="12506"/>
          <a:stretch/>
        </p:blipFill>
        <p:spPr bwMode="auto">
          <a:xfrm>
            <a:off x="462234" y="152797"/>
            <a:ext cx="1870682" cy="2149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937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6"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GB"/>
          </a:p>
        </p:txBody>
      </p:sp>
      <p:sp>
        <p:nvSpPr>
          <p:cNvPr id="4" name="Content Placeholder 3"/>
          <p:cNvSpPr>
            <a:spLocks noGrp="1"/>
          </p:cNvSpPr>
          <p:nvPr>
            <p:ph idx="1"/>
          </p:nvPr>
        </p:nvSpPr>
        <p:spPr/>
        <p:txBody>
          <a:bodyPr/>
          <a:lstStyle/>
          <a:p>
            <a:endParaRPr lang="en-GB" dirty="0"/>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974" t="11221" r="18689" b="6139"/>
          <a:stretch/>
        </p:blipFill>
        <p:spPr bwMode="auto">
          <a:xfrm>
            <a:off x="0" y="20968"/>
            <a:ext cx="8964488" cy="67939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3038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163" t="12408" r="22772" b="17493"/>
          <a:stretch/>
        </p:blipFill>
        <p:spPr bwMode="auto">
          <a:xfrm>
            <a:off x="467544" y="1268760"/>
            <a:ext cx="6835366" cy="4807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p:cNvSpPr>
            <a:spLocks noGrp="1"/>
          </p:cNvSpPr>
          <p:nvPr>
            <p:ph type="title"/>
          </p:nvPr>
        </p:nvSpPr>
        <p:spPr/>
        <p:txBody>
          <a:bodyPr/>
          <a:lstStyle/>
          <a:p>
            <a:r>
              <a:rPr lang="en-GB" b="1" dirty="0" smtClean="0">
                <a:solidFill>
                  <a:srgbClr val="0070C0"/>
                </a:solidFill>
              </a:rPr>
              <a:t>Essential Concrete resources in Key Stage 1</a:t>
            </a:r>
            <a:endParaRPr lang="en-GB" b="1" dirty="0">
              <a:solidFill>
                <a:srgbClr val="0070C0"/>
              </a:solidFill>
            </a:endParaRPr>
          </a:p>
        </p:txBody>
      </p:sp>
    </p:spTree>
    <p:extLst>
      <p:ext uri="{BB962C8B-B14F-4D97-AF65-F5344CB8AC3E}">
        <p14:creationId xmlns:p14="http://schemas.microsoft.com/office/powerpoint/2010/main" val="19327083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91063" cy="706090"/>
          </a:xfrm>
        </p:spPr>
        <p:txBody>
          <a:bodyPr/>
          <a:lstStyle/>
          <a:p>
            <a:r>
              <a:rPr lang="en-GB" sz="2400" b="1" dirty="0" smtClean="0">
                <a:solidFill>
                  <a:srgbClr val="0070C0"/>
                </a:solidFill>
              </a:rPr>
              <a:t>Concrete resources linked to recording</a:t>
            </a:r>
            <a:endParaRPr lang="en-GB" sz="2400" b="1" dirty="0">
              <a:solidFill>
                <a:srgbClr val="0070C0"/>
              </a:solidFill>
            </a:endParaRPr>
          </a:p>
        </p:txBody>
      </p:sp>
      <p:pic>
        <p:nvPicPr>
          <p:cNvPr id="3" name="Picture 3" descr="G:\Maths Team\Maths Team 2015-16\Assessment phase 1 examples Nov 2015\Phase 1 Nov 2016 St J Vanessa Y1 securely on track\100_107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1632" r="7978"/>
          <a:stretch/>
        </p:blipFill>
        <p:spPr bwMode="auto">
          <a:xfrm rot="16200000">
            <a:off x="-271984" y="1550213"/>
            <a:ext cx="4503394" cy="36004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G:\Maths Team\Maths Team 2015-16\Assessment phase 1 examples Nov 2015\Phase 1  Nov 2016 St J Connie Y2 securely on track\100_103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413" t="6503" r="12752" b="-2248"/>
          <a:stretch/>
        </p:blipFill>
        <p:spPr bwMode="auto">
          <a:xfrm>
            <a:off x="3923928" y="1124744"/>
            <a:ext cx="4896544" cy="426475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031940" y="5066331"/>
            <a:ext cx="4680520" cy="923330"/>
          </a:xfrm>
          <a:prstGeom prst="rect">
            <a:avLst/>
          </a:prstGeom>
          <a:solidFill>
            <a:srgbClr val="FFFF00"/>
          </a:solidFill>
        </p:spPr>
        <p:txBody>
          <a:bodyPr wrap="square" rtlCol="0">
            <a:spAutoFit/>
          </a:bodyPr>
          <a:lstStyle/>
          <a:p>
            <a:r>
              <a:rPr lang="en-GB" b="1" dirty="0">
                <a:solidFill>
                  <a:srgbClr val="0070C0"/>
                </a:solidFill>
              </a:rPr>
              <a:t>Alongside problem solving to support manipulation of ‘number’ as part of calculation in KS1 and KS2</a:t>
            </a:r>
          </a:p>
        </p:txBody>
      </p:sp>
    </p:spTree>
    <p:extLst>
      <p:ext uri="{BB962C8B-B14F-4D97-AF65-F5344CB8AC3E}">
        <p14:creationId xmlns:p14="http://schemas.microsoft.com/office/powerpoint/2010/main" val="20702333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Intelligent practice</a:t>
            </a:r>
            <a:endParaRPr lang="en-GB" b="1" dirty="0">
              <a:solidFill>
                <a:srgbClr val="0070C0"/>
              </a:solidFill>
            </a:endParaRPr>
          </a:p>
        </p:txBody>
      </p:sp>
      <p:sp>
        <p:nvSpPr>
          <p:cNvPr id="3" name="Content Placeholder 2"/>
          <p:cNvSpPr>
            <a:spLocks noGrp="1"/>
          </p:cNvSpPr>
          <p:nvPr>
            <p:ph idx="1"/>
          </p:nvPr>
        </p:nvSpPr>
        <p:spPr/>
        <p:txBody>
          <a:bodyPr/>
          <a:lstStyle/>
          <a:p>
            <a:pPr marL="0" indent="0">
              <a:buNone/>
            </a:pPr>
            <a:r>
              <a:rPr lang="en-GB" dirty="0" smtClean="0"/>
              <a:t>In designing tasks/ exercises for practice the teacher </a:t>
            </a:r>
          </a:p>
          <a:p>
            <a:pPr marL="0" indent="0">
              <a:buNone/>
            </a:pPr>
            <a:r>
              <a:rPr lang="en-GB" dirty="0" smtClean="0">
                <a:solidFill>
                  <a:srgbClr val="0070C0"/>
                </a:solidFill>
              </a:rPr>
              <a:t>‘is advised to avoid mechanical repetition and to </a:t>
            </a:r>
            <a:r>
              <a:rPr lang="en-GB" smtClean="0">
                <a:solidFill>
                  <a:srgbClr val="0070C0"/>
                </a:solidFill>
              </a:rPr>
              <a:t>create an </a:t>
            </a:r>
            <a:r>
              <a:rPr lang="en-GB" dirty="0" smtClean="0">
                <a:solidFill>
                  <a:srgbClr val="0070C0"/>
                </a:solidFill>
              </a:rPr>
              <a:t>appropriate path for practising the thinking process with increasing creativity’</a:t>
            </a:r>
          </a:p>
          <a:p>
            <a:pPr marL="0" indent="0">
              <a:buNone/>
            </a:pPr>
            <a:endParaRPr lang="en-GB" dirty="0">
              <a:solidFill>
                <a:srgbClr val="0070C0"/>
              </a:solidFill>
            </a:endParaRPr>
          </a:p>
          <a:p>
            <a:pPr marL="0" indent="0">
              <a:buNone/>
            </a:pPr>
            <a:r>
              <a:rPr lang="en-GB" dirty="0" err="1" smtClean="0"/>
              <a:t>Gu</a:t>
            </a:r>
            <a:r>
              <a:rPr lang="en-GB" dirty="0" smtClean="0"/>
              <a:t> 1991</a:t>
            </a:r>
            <a:endParaRPr lang="en-GB" dirty="0"/>
          </a:p>
        </p:txBody>
      </p:sp>
    </p:spTree>
    <p:extLst>
      <p:ext uri="{BB962C8B-B14F-4D97-AF65-F5344CB8AC3E}">
        <p14:creationId xmlns:p14="http://schemas.microsoft.com/office/powerpoint/2010/main" val="37626082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b="1" dirty="0" smtClean="0">
                <a:solidFill>
                  <a:srgbClr val="0070C0"/>
                </a:solidFill>
              </a:rPr>
              <a:t>Intelligent </a:t>
            </a:r>
            <a:r>
              <a:rPr lang="en-GB" b="1" dirty="0" smtClean="0">
                <a:solidFill>
                  <a:srgbClr val="0070C0"/>
                </a:solidFill>
              </a:rPr>
              <a:t>practice</a:t>
            </a:r>
            <a:endParaRPr lang="en-GB" b="1" dirty="0">
              <a:solidFill>
                <a:srgbClr val="0070C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338" y="1412776"/>
            <a:ext cx="4281973" cy="2750210"/>
          </a:xfrm>
          <a:prstGeom prst="rect">
            <a:avLst/>
          </a:prstGeom>
          <a:noFill/>
          <a:ln w="38100">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556792"/>
            <a:ext cx="4356088" cy="2160240"/>
          </a:xfrm>
          <a:prstGeom prst="rect">
            <a:avLst/>
          </a:prstGeom>
          <a:noFill/>
          <a:ln w="2857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7" y="4509120"/>
            <a:ext cx="5710547" cy="1368152"/>
          </a:xfrm>
          <a:prstGeom prst="rect">
            <a:avLst/>
          </a:prstGeom>
          <a:noFill/>
          <a:ln w="2857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pic>
        <p:nvPicPr>
          <p:cNvPr id="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88224" y="3933056"/>
            <a:ext cx="1143185" cy="1661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1370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346050"/>
          </a:xfrm>
        </p:spPr>
        <p:txBody>
          <a:bodyPr/>
          <a:lstStyle/>
          <a:p>
            <a:r>
              <a:rPr lang="en-GB" sz="2400" b="1" dirty="0" smtClean="0">
                <a:solidFill>
                  <a:srgbClr val="0070C0"/>
                </a:solidFill>
              </a:rPr>
              <a:t>Links within and between domains…</a:t>
            </a:r>
            <a:endParaRPr lang="en-GB" sz="2400" b="1" dirty="0">
              <a:solidFill>
                <a:srgbClr val="0070C0"/>
              </a:solidFill>
            </a:endParaRPr>
          </a:p>
        </p:txBody>
      </p:sp>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0484" t="24828" r="22002" b="13110"/>
          <a:stretch/>
        </p:blipFill>
        <p:spPr bwMode="auto">
          <a:xfrm>
            <a:off x="179512" y="692696"/>
            <a:ext cx="8897564"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572000" y="2780928"/>
            <a:ext cx="4260141" cy="2800767"/>
          </a:xfrm>
          <a:prstGeom prst="rect">
            <a:avLst/>
          </a:prstGeom>
          <a:solidFill>
            <a:srgbClr val="FFFF00"/>
          </a:solidFill>
        </p:spPr>
        <p:txBody>
          <a:bodyPr wrap="square" rtlCol="0">
            <a:spAutoFit/>
          </a:bodyPr>
          <a:lstStyle/>
          <a:p>
            <a:r>
              <a:rPr lang="en-GB" sz="1600" b="1" i="1" dirty="0">
                <a:solidFill>
                  <a:prstClr val="black"/>
                </a:solidFill>
              </a:rPr>
              <a:t>‘Mathematics is an interconnected subject in which pupils need to be able to move fluently between representations of mathematical ideas. The programmes of study are, by necessity, organised into apparently distinct domains, but pupils  should make rich connections across mathematical ideas to develop fluency, mathematical reasoning and competence in solving increasingly sophisticated problems.’ NC 2014</a:t>
            </a:r>
          </a:p>
        </p:txBody>
      </p:sp>
    </p:spTree>
    <p:extLst>
      <p:ext uri="{BB962C8B-B14F-4D97-AF65-F5344CB8AC3E}">
        <p14:creationId xmlns:p14="http://schemas.microsoft.com/office/powerpoint/2010/main" val="34761138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b="1" dirty="0" smtClean="0">
                <a:solidFill>
                  <a:srgbClr val="0070C0"/>
                </a:solidFill>
              </a:rPr>
              <a:t>NCETM Teaching for Mastery</a:t>
            </a:r>
            <a:endParaRPr lang="en-GB" b="1" dirty="0">
              <a:solidFill>
                <a:srgbClr val="0070C0"/>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1034" y="1127110"/>
            <a:ext cx="1967558" cy="2826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3338689"/>
            <a:ext cx="1896541" cy="2698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9705" y="1170792"/>
            <a:ext cx="1923395" cy="2795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07904" y="3338689"/>
            <a:ext cx="1944046" cy="2751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24128" y="1234898"/>
            <a:ext cx="1808838" cy="26670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00192" y="3306347"/>
            <a:ext cx="1872020" cy="27212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2883925" y="6396335"/>
            <a:ext cx="4869666" cy="369332"/>
          </a:xfrm>
          <a:prstGeom prst="rect">
            <a:avLst/>
          </a:prstGeom>
          <a:noFill/>
        </p:spPr>
        <p:txBody>
          <a:bodyPr wrap="none" rtlCol="0">
            <a:spAutoFit/>
          </a:bodyPr>
          <a:lstStyle/>
          <a:p>
            <a:r>
              <a:rPr lang="en-GB" b="1" dirty="0">
                <a:solidFill>
                  <a:prstClr val="black"/>
                </a:solidFill>
                <a:hlinkClick r:id="rId8"/>
              </a:rPr>
              <a:t>https://www.ncetm.org.uk/resources/46689</a:t>
            </a:r>
            <a:endParaRPr lang="en-GB" b="1" dirty="0">
              <a:solidFill>
                <a:prstClr val="black"/>
              </a:solidFill>
            </a:endParaRPr>
          </a:p>
        </p:txBody>
      </p:sp>
    </p:spTree>
    <p:extLst>
      <p:ext uri="{BB962C8B-B14F-4D97-AF65-F5344CB8AC3E}">
        <p14:creationId xmlns:p14="http://schemas.microsoft.com/office/powerpoint/2010/main" val="22604164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220073" y="1682750"/>
            <a:ext cx="3923928" cy="3600450"/>
          </a:xfrm>
        </p:spPr>
        <p:txBody>
          <a:bodyPr>
            <a:normAutofit/>
          </a:bodyPr>
          <a:lstStyle/>
          <a:p>
            <a:pPr marL="0" indent="0">
              <a:buNone/>
            </a:pPr>
            <a:r>
              <a:rPr lang="en-GB" sz="2200" b="1" dirty="0" smtClean="0">
                <a:solidFill>
                  <a:srgbClr val="0070C0"/>
                </a:solidFill>
              </a:rPr>
              <a:t>Plan to teach ‘addition and subtraction’ with number and place value….</a:t>
            </a:r>
          </a:p>
          <a:p>
            <a:pPr marL="0" indent="0">
              <a:buNone/>
            </a:pPr>
            <a:endParaRPr lang="en-GB" sz="2200" b="1" dirty="0" smtClean="0">
              <a:solidFill>
                <a:srgbClr val="0070C0"/>
              </a:solidFill>
            </a:endParaRPr>
          </a:p>
          <a:p>
            <a:pPr marL="0" indent="0">
              <a:buNone/>
            </a:pPr>
            <a:r>
              <a:rPr lang="en-GB" sz="2200" b="1" dirty="0" smtClean="0">
                <a:solidFill>
                  <a:srgbClr val="0070C0"/>
                </a:solidFill>
              </a:rPr>
              <a:t>Rather than using the assessment document as the teaching schedule.</a:t>
            </a:r>
          </a:p>
          <a:p>
            <a:pPr marL="0" indent="0">
              <a:buNone/>
            </a:pPr>
            <a:endParaRPr lang="en-GB" b="1" dirty="0" smtClean="0">
              <a:solidFill>
                <a:srgbClr val="0070C0"/>
              </a:solidFill>
            </a:endParaRPr>
          </a:p>
        </p:txBody>
      </p:sp>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280" t="18750" r="58829" b="15000"/>
          <a:stretch/>
        </p:blipFill>
        <p:spPr bwMode="auto">
          <a:xfrm>
            <a:off x="395536" y="404663"/>
            <a:ext cx="4608512" cy="61575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09098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133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6719" t="9444" r="16562" b="6389"/>
          <a:stretch/>
        </p:blipFill>
        <p:spPr bwMode="auto">
          <a:xfrm>
            <a:off x="395536" y="404664"/>
            <a:ext cx="8134350" cy="577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09126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15616" y="3776742"/>
            <a:ext cx="1313180" cy="369332"/>
          </a:xfrm>
          <a:prstGeom prst="rect">
            <a:avLst/>
          </a:prstGeom>
          <a:solidFill>
            <a:srgbClr val="FF99FF"/>
          </a:solidFill>
        </p:spPr>
        <p:txBody>
          <a:bodyPr wrap="none" rtlCol="0">
            <a:spAutoFit/>
          </a:bodyPr>
          <a:lstStyle/>
          <a:p>
            <a:r>
              <a:rPr lang="en-GB" b="1" dirty="0">
                <a:solidFill>
                  <a:prstClr val="black"/>
                </a:solidFill>
              </a:rPr>
              <a:t>Milestone 1</a:t>
            </a:r>
          </a:p>
        </p:txBody>
      </p:sp>
      <p:sp>
        <p:nvSpPr>
          <p:cNvPr id="5" name="TextBox 4"/>
          <p:cNvSpPr txBox="1"/>
          <p:nvPr/>
        </p:nvSpPr>
        <p:spPr>
          <a:xfrm>
            <a:off x="3203848" y="3776742"/>
            <a:ext cx="1313180" cy="369332"/>
          </a:xfrm>
          <a:prstGeom prst="rect">
            <a:avLst/>
          </a:prstGeom>
          <a:solidFill>
            <a:srgbClr val="FF99FF"/>
          </a:solidFill>
        </p:spPr>
        <p:txBody>
          <a:bodyPr wrap="none" rtlCol="0">
            <a:spAutoFit/>
          </a:bodyPr>
          <a:lstStyle/>
          <a:p>
            <a:r>
              <a:rPr lang="en-GB" b="1" dirty="0">
                <a:solidFill>
                  <a:prstClr val="black"/>
                </a:solidFill>
              </a:rPr>
              <a:t>Milestone 2</a:t>
            </a:r>
          </a:p>
        </p:txBody>
      </p:sp>
      <p:sp>
        <p:nvSpPr>
          <p:cNvPr id="6" name="Rectangle 5"/>
          <p:cNvSpPr/>
          <p:nvPr/>
        </p:nvSpPr>
        <p:spPr>
          <a:xfrm>
            <a:off x="5220072" y="3776742"/>
            <a:ext cx="1313180" cy="369332"/>
          </a:xfrm>
          <a:prstGeom prst="rect">
            <a:avLst/>
          </a:prstGeom>
          <a:solidFill>
            <a:srgbClr val="FF99FF"/>
          </a:solidFill>
        </p:spPr>
        <p:txBody>
          <a:bodyPr wrap="none">
            <a:spAutoFit/>
          </a:bodyPr>
          <a:lstStyle/>
          <a:p>
            <a:r>
              <a:rPr lang="en-GB" b="1" dirty="0">
                <a:solidFill>
                  <a:prstClr val="black"/>
                </a:solidFill>
              </a:rPr>
              <a:t>Milestone 3</a:t>
            </a:r>
          </a:p>
        </p:txBody>
      </p:sp>
      <p:sp>
        <p:nvSpPr>
          <p:cNvPr id="7" name="TextBox 6"/>
          <p:cNvSpPr txBox="1"/>
          <p:nvPr/>
        </p:nvSpPr>
        <p:spPr>
          <a:xfrm>
            <a:off x="7312422" y="3499743"/>
            <a:ext cx="1264129" cy="646331"/>
          </a:xfrm>
          <a:prstGeom prst="rect">
            <a:avLst/>
          </a:prstGeom>
          <a:solidFill>
            <a:srgbClr val="FF99FF"/>
          </a:solidFill>
        </p:spPr>
        <p:txBody>
          <a:bodyPr wrap="none" rtlCol="0">
            <a:spAutoFit/>
          </a:bodyPr>
          <a:lstStyle/>
          <a:p>
            <a:r>
              <a:rPr lang="en-GB" b="1" dirty="0">
                <a:solidFill>
                  <a:srgbClr val="0070C0"/>
                </a:solidFill>
              </a:rPr>
              <a:t>End of year</a:t>
            </a:r>
          </a:p>
          <a:p>
            <a:r>
              <a:rPr lang="en-GB" b="1" dirty="0">
                <a:solidFill>
                  <a:srgbClr val="0070C0"/>
                </a:solidFill>
              </a:rPr>
              <a:t>ARE</a:t>
            </a:r>
          </a:p>
        </p:txBody>
      </p:sp>
      <p:sp>
        <p:nvSpPr>
          <p:cNvPr id="8" name="Rectangle 7"/>
          <p:cNvSpPr/>
          <p:nvPr/>
        </p:nvSpPr>
        <p:spPr>
          <a:xfrm>
            <a:off x="789271" y="4515408"/>
            <a:ext cx="7128792"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prstClr val="white"/>
                </a:solidFill>
              </a:rPr>
              <a:t>Year 4</a:t>
            </a:r>
          </a:p>
        </p:txBody>
      </p:sp>
      <p:sp>
        <p:nvSpPr>
          <p:cNvPr id="9" name="Rectangle 8"/>
          <p:cNvSpPr/>
          <p:nvPr/>
        </p:nvSpPr>
        <p:spPr>
          <a:xfrm>
            <a:off x="-1" y="4509120"/>
            <a:ext cx="809553" cy="300608"/>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prstClr val="white"/>
              </a:solidFill>
            </a:endParaRPr>
          </a:p>
          <a:p>
            <a:endParaRPr lang="en-GB" dirty="0">
              <a:solidFill>
                <a:prstClr val="white"/>
              </a:solidFill>
            </a:endParaRPr>
          </a:p>
        </p:txBody>
      </p:sp>
      <p:sp>
        <p:nvSpPr>
          <p:cNvPr id="10" name="Rectangle 9"/>
          <p:cNvSpPr/>
          <p:nvPr/>
        </p:nvSpPr>
        <p:spPr>
          <a:xfrm>
            <a:off x="7884368" y="4509120"/>
            <a:ext cx="1259632" cy="300608"/>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prstClr val="white"/>
              </a:solidFill>
            </a:endParaRPr>
          </a:p>
          <a:p>
            <a:endParaRPr lang="en-GB" dirty="0">
              <a:solidFill>
                <a:prstClr val="white"/>
              </a:solidFill>
            </a:endParaRPr>
          </a:p>
        </p:txBody>
      </p:sp>
      <p:sp>
        <p:nvSpPr>
          <p:cNvPr id="11" name="Down Arrow 10"/>
          <p:cNvSpPr/>
          <p:nvPr/>
        </p:nvSpPr>
        <p:spPr>
          <a:xfrm>
            <a:off x="7831599" y="4146074"/>
            <a:ext cx="411524" cy="2108752"/>
          </a:xfrm>
          <a:prstGeom prst="downArrow">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 name="Down Arrow 11"/>
          <p:cNvSpPr/>
          <p:nvPr/>
        </p:nvSpPr>
        <p:spPr>
          <a:xfrm>
            <a:off x="5804198" y="4146074"/>
            <a:ext cx="411524" cy="1731197"/>
          </a:xfrm>
          <a:prstGeom prst="downArrow">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Down Arrow 12"/>
          <p:cNvSpPr/>
          <p:nvPr/>
        </p:nvSpPr>
        <p:spPr>
          <a:xfrm>
            <a:off x="3759177" y="4146074"/>
            <a:ext cx="411524" cy="1248079"/>
          </a:xfrm>
          <a:prstGeom prst="downArrow">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4" name="Down Arrow 13"/>
          <p:cNvSpPr/>
          <p:nvPr/>
        </p:nvSpPr>
        <p:spPr>
          <a:xfrm>
            <a:off x="1553988" y="4146074"/>
            <a:ext cx="411524" cy="757952"/>
          </a:xfrm>
          <a:prstGeom prst="downArrow">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5" name="Rectangle 14"/>
          <p:cNvSpPr/>
          <p:nvPr/>
        </p:nvSpPr>
        <p:spPr>
          <a:xfrm>
            <a:off x="747407" y="4911774"/>
            <a:ext cx="7128792" cy="216024"/>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prstClr val="white"/>
                </a:solidFill>
              </a:rPr>
              <a:t>Stop and Look from M1: National curriculum Domains</a:t>
            </a:r>
          </a:p>
        </p:txBody>
      </p:sp>
      <p:sp>
        <p:nvSpPr>
          <p:cNvPr id="16" name="Rectangle 15"/>
          <p:cNvSpPr/>
          <p:nvPr/>
        </p:nvSpPr>
        <p:spPr>
          <a:xfrm>
            <a:off x="3923928" y="5394155"/>
            <a:ext cx="3960440" cy="216024"/>
          </a:xfrm>
          <a:prstGeom prst="rect">
            <a:avLst/>
          </a:prstGeom>
          <a:solidFill>
            <a:srgbClr val="66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prstClr val="white"/>
                </a:solidFill>
              </a:rPr>
              <a:t>Stop and look from M2</a:t>
            </a:r>
          </a:p>
        </p:txBody>
      </p:sp>
      <p:sp>
        <p:nvSpPr>
          <p:cNvPr id="17" name="Rectangle 16"/>
          <p:cNvSpPr/>
          <p:nvPr/>
        </p:nvSpPr>
        <p:spPr>
          <a:xfrm>
            <a:off x="5873544" y="5932119"/>
            <a:ext cx="1984214" cy="528585"/>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prstClr val="white"/>
                </a:solidFill>
              </a:rPr>
              <a:t>Stop and look from M3</a:t>
            </a:r>
          </a:p>
        </p:txBody>
      </p:sp>
      <p:sp>
        <p:nvSpPr>
          <p:cNvPr id="18" name="Rectangle 17"/>
          <p:cNvSpPr/>
          <p:nvPr/>
        </p:nvSpPr>
        <p:spPr>
          <a:xfrm>
            <a:off x="789271" y="5394155"/>
            <a:ext cx="3175668" cy="216024"/>
          </a:xfrm>
          <a:prstGeom prst="rect">
            <a:avLst/>
          </a:prstGeom>
          <a:solidFill>
            <a:srgbClr val="9966FF"/>
          </a:solid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prstClr val="white"/>
                </a:solidFill>
              </a:rPr>
              <a:t>National curriculum Domains</a:t>
            </a:r>
          </a:p>
        </p:txBody>
      </p:sp>
      <p:sp>
        <p:nvSpPr>
          <p:cNvPr id="20" name="TextBox 19"/>
          <p:cNvSpPr txBox="1"/>
          <p:nvPr/>
        </p:nvSpPr>
        <p:spPr>
          <a:xfrm>
            <a:off x="608232" y="1268760"/>
            <a:ext cx="1443488" cy="1754326"/>
          </a:xfrm>
          <a:prstGeom prst="rect">
            <a:avLst/>
          </a:prstGeom>
          <a:solidFill>
            <a:schemeClr val="accent1">
              <a:lumMod val="20000"/>
              <a:lumOff val="80000"/>
            </a:schemeClr>
          </a:solidFill>
        </p:spPr>
        <p:txBody>
          <a:bodyPr wrap="square" rtlCol="0">
            <a:spAutoFit/>
          </a:bodyPr>
          <a:lstStyle/>
          <a:p>
            <a:r>
              <a:rPr lang="en-GB" sz="1200" dirty="0">
                <a:solidFill>
                  <a:prstClr val="black"/>
                </a:solidFill>
              </a:rPr>
              <a:t>Develop units of work from whole curriculum/domain: check secure attainment from previous year group(s). Visit all domains between Milestones.</a:t>
            </a:r>
          </a:p>
        </p:txBody>
      </p:sp>
      <p:sp>
        <p:nvSpPr>
          <p:cNvPr id="21" name="TextBox 20"/>
          <p:cNvSpPr txBox="1"/>
          <p:nvPr/>
        </p:nvSpPr>
        <p:spPr>
          <a:xfrm>
            <a:off x="161181" y="116632"/>
            <a:ext cx="6802447" cy="646331"/>
          </a:xfrm>
          <a:prstGeom prst="rect">
            <a:avLst/>
          </a:prstGeom>
          <a:noFill/>
        </p:spPr>
        <p:txBody>
          <a:bodyPr wrap="square" rtlCol="0">
            <a:spAutoFit/>
          </a:bodyPr>
          <a:lstStyle/>
          <a:p>
            <a:r>
              <a:rPr lang="en-GB" sz="3600" b="1" dirty="0">
                <a:solidFill>
                  <a:srgbClr val="0070C0"/>
                </a:solidFill>
              </a:rPr>
              <a:t>Provision</a:t>
            </a:r>
          </a:p>
        </p:txBody>
      </p:sp>
      <p:sp>
        <p:nvSpPr>
          <p:cNvPr id="22" name="TextBox 21"/>
          <p:cNvSpPr txBox="1"/>
          <p:nvPr/>
        </p:nvSpPr>
        <p:spPr>
          <a:xfrm>
            <a:off x="156084" y="3140968"/>
            <a:ext cx="7068487" cy="400110"/>
          </a:xfrm>
          <a:prstGeom prst="rect">
            <a:avLst/>
          </a:prstGeom>
          <a:solidFill>
            <a:srgbClr val="FFCCFF"/>
          </a:solidFill>
        </p:spPr>
        <p:txBody>
          <a:bodyPr wrap="square" rtlCol="0">
            <a:spAutoFit/>
          </a:bodyPr>
          <a:lstStyle/>
          <a:p>
            <a:r>
              <a:rPr lang="en-GB" sz="2000" b="1" dirty="0">
                <a:solidFill>
                  <a:srgbClr val="0070C0"/>
                </a:solidFill>
              </a:rPr>
              <a:t>Assessment: checking progress towards ARE…</a:t>
            </a:r>
          </a:p>
        </p:txBody>
      </p:sp>
      <p:sp>
        <p:nvSpPr>
          <p:cNvPr id="23" name="Right Arrow 22"/>
          <p:cNvSpPr/>
          <p:nvPr/>
        </p:nvSpPr>
        <p:spPr>
          <a:xfrm>
            <a:off x="7884368" y="1629836"/>
            <a:ext cx="978408" cy="484632"/>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6" name="Rectangle 25"/>
          <p:cNvSpPr/>
          <p:nvPr/>
        </p:nvSpPr>
        <p:spPr>
          <a:xfrm>
            <a:off x="2534082" y="1237305"/>
            <a:ext cx="1156246" cy="1754326"/>
          </a:xfrm>
          <a:prstGeom prst="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7" name="Rectangle 26"/>
          <p:cNvSpPr/>
          <p:nvPr/>
        </p:nvSpPr>
        <p:spPr>
          <a:xfrm>
            <a:off x="4425385" y="1250391"/>
            <a:ext cx="1156246" cy="1754326"/>
          </a:xfrm>
          <a:prstGeom prst="rect">
            <a:avLst/>
          </a:prstGeom>
          <a:solidFill>
            <a:schemeClr val="accent1">
              <a:lumMod val="60000"/>
              <a:lumOff val="4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8" name="Rectangle 27"/>
          <p:cNvSpPr/>
          <p:nvPr/>
        </p:nvSpPr>
        <p:spPr>
          <a:xfrm>
            <a:off x="6156176" y="1237305"/>
            <a:ext cx="1156246" cy="1754326"/>
          </a:xfrm>
          <a:prstGeom prst="rect">
            <a:avLst/>
          </a:prstGeom>
          <a:solidFill>
            <a:schemeClr val="accent1">
              <a:lumMod val="75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prstClr val="white"/>
                </a:solidFill>
              </a:rPr>
              <a:t>Deepen learning work at ARE</a:t>
            </a:r>
          </a:p>
        </p:txBody>
      </p:sp>
      <p:sp>
        <p:nvSpPr>
          <p:cNvPr id="29" name="Rectangle 28"/>
          <p:cNvSpPr/>
          <p:nvPr/>
        </p:nvSpPr>
        <p:spPr>
          <a:xfrm>
            <a:off x="747407" y="664574"/>
            <a:ext cx="7102182"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prstClr val="white"/>
                </a:solidFill>
              </a:rPr>
              <a:t>Fluency, reasoning, problem solving…</a:t>
            </a:r>
          </a:p>
        </p:txBody>
      </p:sp>
      <p:sp>
        <p:nvSpPr>
          <p:cNvPr id="30" name="TextBox 29"/>
          <p:cNvSpPr txBox="1"/>
          <p:nvPr/>
        </p:nvSpPr>
        <p:spPr>
          <a:xfrm>
            <a:off x="8067" y="4855137"/>
            <a:ext cx="400110" cy="1605568"/>
          </a:xfrm>
          <a:prstGeom prst="rect">
            <a:avLst/>
          </a:prstGeom>
          <a:noFill/>
        </p:spPr>
        <p:txBody>
          <a:bodyPr vert="vert270" wrap="none" rtlCol="0">
            <a:spAutoFit/>
          </a:bodyPr>
          <a:lstStyle/>
          <a:p>
            <a:r>
              <a:rPr lang="en-GB" sz="1400" b="1" dirty="0">
                <a:solidFill>
                  <a:prstClr val="black"/>
                </a:solidFill>
              </a:rPr>
              <a:t>Whole curriculum</a:t>
            </a:r>
          </a:p>
        </p:txBody>
      </p:sp>
      <p:sp>
        <p:nvSpPr>
          <p:cNvPr id="31" name="TextBox 30"/>
          <p:cNvSpPr txBox="1"/>
          <p:nvPr/>
        </p:nvSpPr>
        <p:spPr>
          <a:xfrm>
            <a:off x="201229" y="4474758"/>
            <a:ext cx="413896" cy="369332"/>
          </a:xfrm>
          <a:prstGeom prst="rect">
            <a:avLst/>
          </a:prstGeom>
          <a:noFill/>
        </p:spPr>
        <p:txBody>
          <a:bodyPr wrap="none" rtlCol="0">
            <a:spAutoFit/>
          </a:bodyPr>
          <a:lstStyle/>
          <a:p>
            <a:r>
              <a:rPr lang="en-GB" dirty="0">
                <a:solidFill>
                  <a:prstClr val="black"/>
                </a:solidFill>
              </a:rPr>
              <a:t>Y3</a:t>
            </a:r>
          </a:p>
        </p:txBody>
      </p:sp>
      <p:sp>
        <p:nvSpPr>
          <p:cNvPr id="32" name="TextBox 31"/>
          <p:cNvSpPr txBox="1"/>
          <p:nvPr/>
        </p:nvSpPr>
        <p:spPr>
          <a:xfrm>
            <a:off x="8369603" y="4474758"/>
            <a:ext cx="413896" cy="369332"/>
          </a:xfrm>
          <a:prstGeom prst="rect">
            <a:avLst/>
          </a:prstGeom>
          <a:noFill/>
        </p:spPr>
        <p:txBody>
          <a:bodyPr wrap="none" rtlCol="0">
            <a:spAutoFit/>
          </a:bodyPr>
          <a:lstStyle/>
          <a:p>
            <a:r>
              <a:rPr lang="en-GB" dirty="0">
                <a:solidFill>
                  <a:prstClr val="black"/>
                </a:solidFill>
              </a:rPr>
              <a:t>Y5</a:t>
            </a:r>
          </a:p>
        </p:txBody>
      </p:sp>
      <p:sp>
        <p:nvSpPr>
          <p:cNvPr id="33" name="TextBox 32"/>
          <p:cNvSpPr txBox="1"/>
          <p:nvPr/>
        </p:nvSpPr>
        <p:spPr>
          <a:xfrm>
            <a:off x="4517028" y="4458997"/>
            <a:ext cx="756426" cy="369332"/>
          </a:xfrm>
          <a:prstGeom prst="rect">
            <a:avLst/>
          </a:prstGeom>
          <a:noFill/>
        </p:spPr>
        <p:txBody>
          <a:bodyPr wrap="none" rtlCol="0">
            <a:spAutoFit/>
          </a:bodyPr>
          <a:lstStyle/>
          <a:p>
            <a:r>
              <a:rPr lang="en-GB" dirty="0">
                <a:solidFill>
                  <a:prstClr val="white"/>
                </a:solidFill>
              </a:rPr>
              <a:t>Year 4</a:t>
            </a:r>
          </a:p>
        </p:txBody>
      </p:sp>
    </p:spTree>
    <p:extLst>
      <p:ext uri="{BB962C8B-B14F-4D97-AF65-F5344CB8AC3E}">
        <p14:creationId xmlns:p14="http://schemas.microsoft.com/office/powerpoint/2010/main" val="8930673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tx2">
                    <a:lumMod val="60000"/>
                    <a:lumOff val="40000"/>
                  </a:schemeClr>
                </a:solidFill>
              </a:rPr>
              <a:t> Myth</a:t>
            </a:r>
            <a:endParaRPr lang="en-GB" b="1" dirty="0">
              <a:solidFill>
                <a:schemeClr val="tx2">
                  <a:lumMod val="60000"/>
                  <a:lumOff val="40000"/>
                </a:schemeClr>
              </a:solidFill>
            </a:endParaRPr>
          </a:p>
        </p:txBody>
      </p:sp>
      <p:sp>
        <p:nvSpPr>
          <p:cNvPr id="3" name="Content Placeholder 2"/>
          <p:cNvSpPr>
            <a:spLocks noGrp="1"/>
          </p:cNvSpPr>
          <p:nvPr>
            <p:ph idx="1"/>
          </p:nvPr>
        </p:nvSpPr>
        <p:spPr/>
        <p:txBody>
          <a:bodyPr>
            <a:normAutofit lnSpcReduction="10000"/>
          </a:bodyPr>
          <a:lstStyle/>
          <a:p>
            <a:pPr marL="0" indent="0">
              <a:buNone/>
            </a:pPr>
            <a:r>
              <a:rPr lang="en-GB" dirty="0" smtClean="0"/>
              <a:t>You have to teach all phase 1 and the pupils have to know all this by November, phase 2 by February etc…</a:t>
            </a:r>
          </a:p>
          <a:p>
            <a:pPr marL="0" indent="0">
              <a:buNone/>
            </a:pPr>
            <a:endParaRPr lang="en-GB" dirty="0"/>
          </a:p>
          <a:p>
            <a:pPr marL="0" indent="0">
              <a:buNone/>
            </a:pPr>
            <a:r>
              <a:rPr lang="en-GB" dirty="0" smtClean="0">
                <a:solidFill>
                  <a:schemeClr val="tx2">
                    <a:lumMod val="60000"/>
                    <a:lumOff val="40000"/>
                  </a:schemeClr>
                </a:solidFill>
              </a:rPr>
              <a:t>Use/ select from all the curriculum statements in a domain through the year. The assessment documents are not the teaching schedule. The pupils have all year to develop secure understanding of the curriculum at that point</a:t>
            </a:r>
            <a:endParaRPr lang="en-GB" dirty="0">
              <a:solidFill>
                <a:schemeClr val="tx2">
                  <a:lumMod val="60000"/>
                  <a:lumOff val="40000"/>
                </a:schemeClr>
              </a:solidFill>
            </a:endParaRPr>
          </a:p>
        </p:txBody>
      </p:sp>
    </p:spTree>
    <p:extLst>
      <p:ext uri="{BB962C8B-B14F-4D97-AF65-F5344CB8AC3E}">
        <p14:creationId xmlns:p14="http://schemas.microsoft.com/office/powerpoint/2010/main" val="8026566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tx2">
                    <a:lumMod val="60000"/>
                    <a:lumOff val="40000"/>
                  </a:schemeClr>
                </a:solidFill>
              </a:rPr>
              <a:t> Myth</a:t>
            </a:r>
            <a:endParaRPr lang="en-GB" b="1" dirty="0">
              <a:solidFill>
                <a:schemeClr val="tx2">
                  <a:lumMod val="60000"/>
                  <a:lumOff val="40000"/>
                </a:schemeClr>
              </a:solidFill>
            </a:endParaRPr>
          </a:p>
        </p:txBody>
      </p:sp>
      <p:sp>
        <p:nvSpPr>
          <p:cNvPr id="3" name="Content Placeholder 2"/>
          <p:cNvSpPr>
            <a:spLocks noGrp="1"/>
          </p:cNvSpPr>
          <p:nvPr>
            <p:ph idx="1"/>
          </p:nvPr>
        </p:nvSpPr>
        <p:spPr/>
        <p:txBody>
          <a:bodyPr/>
          <a:lstStyle/>
          <a:p>
            <a:endParaRPr lang="en-GB" dirty="0" smtClean="0"/>
          </a:p>
          <a:p>
            <a:pPr marL="0" indent="0">
              <a:buNone/>
            </a:pPr>
            <a:r>
              <a:rPr lang="en-GB" dirty="0" smtClean="0"/>
              <a:t>You must only use the year group’s curriculum all year.</a:t>
            </a:r>
          </a:p>
          <a:p>
            <a:pPr marL="0" indent="0">
              <a:buNone/>
            </a:pPr>
            <a:endParaRPr lang="en-GB" dirty="0"/>
          </a:p>
          <a:p>
            <a:pPr marL="0" indent="0">
              <a:buNone/>
            </a:pPr>
            <a:r>
              <a:rPr lang="en-GB" dirty="0" smtClean="0">
                <a:solidFill>
                  <a:schemeClr val="tx2">
                    <a:lumMod val="60000"/>
                    <a:lumOff val="40000"/>
                  </a:schemeClr>
                </a:solidFill>
              </a:rPr>
              <a:t>Pupils need to build on from secure foundations towards expected attainment. Tracking back through previous year group curriculum is essential</a:t>
            </a:r>
            <a:endParaRPr lang="en-GB" dirty="0">
              <a:solidFill>
                <a:schemeClr val="tx2">
                  <a:lumMod val="60000"/>
                  <a:lumOff val="40000"/>
                </a:schemeClr>
              </a:solidFill>
            </a:endParaRPr>
          </a:p>
        </p:txBody>
      </p:sp>
    </p:spTree>
    <p:extLst>
      <p:ext uri="{BB962C8B-B14F-4D97-AF65-F5344CB8AC3E}">
        <p14:creationId xmlns:p14="http://schemas.microsoft.com/office/powerpoint/2010/main" val="18349293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Myth</a:t>
            </a:r>
            <a:endParaRPr lang="en-GB" b="1" dirty="0">
              <a:solidFill>
                <a:srgbClr val="0070C0"/>
              </a:solidFill>
            </a:endParaRPr>
          </a:p>
        </p:txBody>
      </p:sp>
      <p:sp>
        <p:nvSpPr>
          <p:cNvPr id="3" name="Content Placeholder 2"/>
          <p:cNvSpPr>
            <a:spLocks noGrp="1"/>
          </p:cNvSpPr>
          <p:nvPr>
            <p:ph idx="1"/>
          </p:nvPr>
        </p:nvSpPr>
        <p:spPr/>
        <p:txBody>
          <a:bodyPr/>
          <a:lstStyle/>
          <a:p>
            <a:pPr marL="0" indent="0">
              <a:buNone/>
            </a:pPr>
            <a:r>
              <a:rPr lang="en-GB" dirty="0" smtClean="0"/>
              <a:t>NC statements can be acquired and understood within a lesson or two.</a:t>
            </a:r>
          </a:p>
          <a:p>
            <a:pPr marL="0" indent="0">
              <a:buNone/>
            </a:pPr>
            <a:endParaRPr lang="en-GB" dirty="0"/>
          </a:p>
          <a:p>
            <a:pPr marL="0" indent="0">
              <a:buNone/>
            </a:pPr>
            <a:r>
              <a:rPr lang="en-GB" dirty="0" smtClean="0">
                <a:solidFill>
                  <a:srgbClr val="0070C0"/>
                </a:solidFill>
              </a:rPr>
              <a:t>All NC statements describe end of year expectation. These need to be worked on across the year, coming back to them many times, making links within and across domains</a:t>
            </a:r>
            <a:endParaRPr lang="en-GB" dirty="0">
              <a:solidFill>
                <a:srgbClr val="0070C0"/>
              </a:solidFill>
            </a:endParaRPr>
          </a:p>
        </p:txBody>
      </p:sp>
    </p:spTree>
    <p:extLst>
      <p:ext uri="{BB962C8B-B14F-4D97-AF65-F5344CB8AC3E}">
        <p14:creationId xmlns:p14="http://schemas.microsoft.com/office/powerpoint/2010/main" val="21793921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Myth</a:t>
            </a:r>
            <a:endParaRPr lang="en-GB" b="1" dirty="0">
              <a:solidFill>
                <a:srgbClr val="0070C0"/>
              </a:solidFill>
            </a:endParaRPr>
          </a:p>
        </p:txBody>
      </p:sp>
      <p:sp>
        <p:nvSpPr>
          <p:cNvPr id="3" name="Content Placeholder 2"/>
          <p:cNvSpPr>
            <a:spLocks noGrp="1"/>
          </p:cNvSpPr>
          <p:nvPr>
            <p:ph idx="1"/>
          </p:nvPr>
        </p:nvSpPr>
        <p:spPr/>
        <p:txBody>
          <a:bodyPr>
            <a:normAutofit fontScale="77500" lnSpcReduction="20000"/>
          </a:bodyPr>
          <a:lstStyle/>
          <a:p>
            <a:pPr marL="0" indent="0">
              <a:buNone/>
            </a:pPr>
            <a:r>
              <a:rPr lang="en-GB" dirty="0" smtClean="0"/>
              <a:t>Pupils should only be using formal written methods in key stage 2</a:t>
            </a:r>
          </a:p>
          <a:p>
            <a:pPr marL="0" indent="0">
              <a:buNone/>
            </a:pPr>
            <a:endParaRPr lang="en-GB" dirty="0"/>
          </a:p>
          <a:p>
            <a:pPr marL="0" indent="0">
              <a:buNone/>
            </a:pPr>
            <a:r>
              <a:rPr lang="en-GB" dirty="0" smtClean="0">
                <a:solidFill>
                  <a:srgbClr val="0070C0"/>
                </a:solidFill>
              </a:rPr>
              <a:t>Pupils need to acquire all the knowledge, skills and concepts in Y3, Y4, Y5 and Y6 by the end of key stage 2. Formal methods need to be part of the repertoire all pupils have for calculation where it is appropriate.  Models and images, jottings based on mathematical models support the high standards expected with mental strategies by the end of key stage 2. Pupils are expected to decide which is the most appropriate strategy when calculating and to have a sense of a reasonable answer. Relates to ‘fluency’ and ‘reasoning’.</a:t>
            </a:r>
            <a:endParaRPr lang="en-GB" dirty="0">
              <a:solidFill>
                <a:srgbClr val="0070C0"/>
              </a:solidFill>
            </a:endParaRPr>
          </a:p>
        </p:txBody>
      </p:sp>
    </p:spTree>
    <p:extLst>
      <p:ext uri="{BB962C8B-B14F-4D97-AF65-F5344CB8AC3E}">
        <p14:creationId xmlns:p14="http://schemas.microsoft.com/office/powerpoint/2010/main" val="8735190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2">
                    <a:lumMod val="60000"/>
                    <a:lumOff val="40000"/>
                  </a:schemeClr>
                </a:solidFill>
              </a:rPr>
              <a:t>R</a:t>
            </a:r>
            <a:r>
              <a:rPr lang="en-GB" b="1" dirty="0" smtClean="0">
                <a:solidFill>
                  <a:schemeClr val="tx2">
                    <a:lumMod val="60000"/>
                    <a:lumOff val="40000"/>
                  </a:schemeClr>
                </a:solidFill>
              </a:rPr>
              <a:t>emember</a:t>
            </a:r>
            <a:endParaRPr lang="en-GB" b="1" dirty="0">
              <a:solidFill>
                <a:schemeClr val="tx2">
                  <a:lumMod val="60000"/>
                  <a:lumOff val="40000"/>
                </a:schemeClr>
              </a:solidFill>
            </a:endParaRPr>
          </a:p>
        </p:txBody>
      </p:sp>
      <p:sp>
        <p:nvSpPr>
          <p:cNvPr id="3" name="Content Placeholder 2"/>
          <p:cNvSpPr>
            <a:spLocks noGrp="1"/>
          </p:cNvSpPr>
          <p:nvPr>
            <p:ph idx="1"/>
          </p:nvPr>
        </p:nvSpPr>
        <p:spPr/>
        <p:txBody>
          <a:bodyPr>
            <a:normAutofit lnSpcReduction="10000"/>
          </a:bodyPr>
          <a:lstStyle/>
          <a:p>
            <a:pPr marL="0" indent="0">
              <a:buNone/>
            </a:pPr>
            <a:r>
              <a:rPr lang="en-GB" dirty="0" smtClean="0"/>
              <a:t>When planning If you select a learning objective from </a:t>
            </a:r>
            <a:r>
              <a:rPr lang="en-GB" dirty="0" err="1" smtClean="0"/>
              <a:t>eg</a:t>
            </a:r>
            <a:r>
              <a:rPr lang="en-GB" dirty="0" smtClean="0"/>
              <a:t> year 4 you are by default implying that previous curriculum knowledge is secure. The curriculum document is accumulative.</a:t>
            </a:r>
          </a:p>
          <a:p>
            <a:pPr marL="0" indent="0">
              <a:buNone/>
            </a:pPr>
            <a:endParaRPr lang="en-GB" dirty="0"/>
          </a:p>
          <a:p>
            <a:pPr marL="0" indent="0">
              <a:buNone/>
            </a:pPr>
            <a:r>
              <a:rPr lang="en-GB" dirty="0" smtClean="0">
                <a:solidFill>
                  <a:schemeClr val="tx2">
                    <a:lumMod val="60000"/>
                    <a:lumOff val="40000"/>
                  </a:schemeClr>
                </a:solidFill>
              </a:rPr>
              <a:t>Task design, assessment tasks, teacher annotations, pupil recording with multiple representations can all illustrate that pupil has secured and retained previous expectations. </a:t>
            </a:r>
            <a:endParaRPr lang="en-GB" dirty="0">
              <a:solidFill>
                <a:schemeClr val="tx2">
                  <a:lumMod val="60000"/>
                  <a:lumOff val="40000"/>
                </a:schemeClr>
              </a:solidFill>
            </a:endParaRPr>
          </a:p>
        </p:txBody>
      </p:sp>
    </p:spTree>
    <p:extLst>
      <p:ext uri="{BB962C8B-B14F-4D97-AF65-F5344CB8AC3E}">
        <p14:creationId xmlns:p14="http://schemas.microsoft.com/office/powerpoint/2010/main" val="40626959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‘Securely on track to meet end of year expectations’</a:t>
            </a:r>
            <a:endParaRPr lang="en-GB" b="1" dirty="0">
              <a:solidFill>
                <a:srgbClr val="0070C0"/>
              </a:solidFill>
            </a:endParaRPr>
          </a:p>
        </p:txBody>
      </p:sp>
      <p:sp>
        <p:nvSpPr>
          <p:cNvPr id="3" name="Content Placeholder 2"/>
          <p:cNvSpPr>
            <a:spLocks noGrp="1"/>
          </p:cNvSpPr>
          <p:nvPr>
            <p:ph idx="1"/>
          </p:nvPr>
        </p:nvSpPr>
        <p:spPr/>
        <p:txBody>
          <a:bodyPr>
            <a:normAutofit fontScale="77500" lnSpcReduction="20000"/>
          </a:bodyPr>
          <a:lstStyle/>
          <a:p>
            <a:r>
              <a:rPr lang="en-GB" dirty="0" smtClean="0"/>
              <a:t>Is there sufficient work in all domains? (This doesn’t mean same amount of time in all domains)</a:t>
            </a:r>
            <a:endParaRPr lang="en-GB" dirty="0"/>
          </a:p>
          <a:p>
            <a:r>
              <a:rPr lang="en-GB" dirty="0" smtClean="0"/>
              <a:t>Has the pupil shown sufficient independence in their reasoning for this point in the year – this might be </a:t>
            </a:r>
            <a:r>
              <a:rPr lang="en-GB" i="1" dirty="0" smtClean="0"/>
              <a:t>following</a:t>
            </a:r>
            <a:r>
              <a:rPr lang="en-GB" dirty="0" smtClean="0"/>
              <a:t> some </a:t>
            </a:r>
            <a:r>
              <a:rPr lang="en-GB" dirty="0" err="1" smtClean="0"/>
              <a:t>scaffolded</a:t>
            </a:r>
            <a:r>
              <a:rPr lang="en-GB" dirty="0" smtClean="0"/>
              <a:t>/ supported/ guided work.</a:t>
            </a:r>
            <a:r>
              <a:rPr lang="en-GB" dirty="0"/>
              <a:t> </a:t>
            </a:r>
            <a:endParaRPr lang="en-GB" dirty="0" smtClean="0"/>
          </a:p>
          <a:p>
            <a:r>
              <a:rPr lang="en-GB" dirty="0" smtClean="0"/>
              <a:t>Is </a:t>
            </a:r>
            <a:r>
              <a:rPr lang="en-GB" dirty="0"/>
              <a:t>there sufficient problem solving</a:t>
            </a:r>
            <a:r>
              <a:rPr lang="en-GB" dirty="0" smtClean="0"/>
              <a:t>? What is the quality of this – appropriate pitch/ complexity?</a:t>
            </a:r>
          </a:p>
          <a:p>
            <a:r>
              <a:rPr lang="en-GB" dirty="0" smtClean="0"/>
              <a:t>Is the pupil showing conceptual </a:t>
            </a:r>
            <a:r>
              <a:rPr lang="en-GB" b="1" dirty="0" smtClean="0">
                <a:solidFill>
                  <a:srgbClr val="0070C0"/>
                </a:solidFill>
              </a:rPr>
              <a:t>and</a:t>
            </a:r>
            <a:r>
              <a:rPr lang="en-GB" dirty="0" smtClean="0"/>
              <a:t> procedural understanding? (models and images linked to concrete resources)</a:t>
            </a:r>
          </a:p>
          <a:p>
            <a:r>
              <a:rPr lang="en-GB" dirty="0" smtClean="0"/>
              <a:t>Does this pupil seem to have secured previous year group curriculum through the level of tasks they are currently engaging in?</a:t>
            </a:r>
            <a:endParaRPr lang="en-GB" dirty="0"/>
          </a:p>
          <a:p>
            <a:endParaRPr lang="en-GB" dirty="0"/>
          </a:p>
        </p:txBody>
      </p:sp>
    </p:spTree>
    <p:extLst>
      <p:ext uri="{BB962C8B-B14F-4D97-AF65-F5344CB8AC3E}">
        <p14:creationId xmlns:p14="http://schemas.microsoft.com/office/powerpoint/2010/main" val="22824000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652120" y="1124744"/>
            <a:ext cx="3095625" cy="5256213"/>
          </a:xfrm>
        </p:spPr>
        <p:txBody>
          <a:bodyPr>
            <a:normAutofit/>
          </a:bodyPr>
          <a:lstStyle/>
          <a:p>
            <a:pPr marL="0" indent="0">
              <a:buNone/>
            </a:pPr>
            <a:r>
              <a:rPr lang="en-GB" sz="2000" b="1" dirty="0" smtClean="0">
                <a:solidFill>
                  <a:srgbClr val="0070C0"/>
                </a:solidFill>
              </a:rPr>
              <a:t>Long term curriculum maps…</a:t>
            </a:r>
          </a:p>
          <a:p>
            <a:pPr marL="0" indent="0">
              <a:buNone/>
            </a:pPr>
            <a:endParaRPr lang="en-GB" sz="2000" b="1" dirty="0">
              <a:solidFill>
                <a:srgbClr val="0070C0"/>
              </a:solidFill>
            </a:endParaRPr>
          </a:p>
          <a:p>
            <a:pPr marL="0" indent="0">
              <a:buNone/>
            </a:pPr>
            <a:r>
              <a:rPr lang="en-GB" sz="2000" b="1" dirty="0" smtClean="0">
                <a:solidFill>
                  <a:srgbClr val="0070C0"/>
                </a:solidFill>
              </a:rPr>
              <a:t>Journey between Milestones, working on all domains to varying depths…</a:t>
            </a:r>
          </a:p>
          <a:p>
            <a:pPr marL="0" indent="0">
              <a:buNone/>
            </a:pPr>
            <a:endParaRPr lang="en-GB" sz="2000" b="1" dirty="0" smtClean="0">
              <a:solidFill>
                <a:srgbClr val="0070C0"/>
              </a:solidFill>
            </a:endParaRPr>
          </a:p>
          <a:p>
            <a:pPr marL="0" indent="0">
              <a:buNone/>
            </a:pPr>
            <a:r>
              <a:rPr lang="en-GB" sz="2000" b="1" dirty="0">
                <a:solidFill>
                  <a:srgbClr val="0070C0"/>
                </a:solidFill>
              </a:rPr>
              <a:t>R</a:t>
            </a:r>
            <a:r>
              <a:rPr lang="en-GB" sz="2000" b="1" dirty="0" smtClean="0">
                <a:solidFill>
                  <a:srgbClr val="0070C0"/>
                </a:solidFill>
              </a:rPr>
              <a:t>evisiting each domain in different orders to combine in ‘units of work’ in different ways</a:t>
            </a:r>
            <a:endParaRPr lang="en-GB" sz="2000" b="1" dirty="0">
              <a:solidFill>
                <a:srgbClr val="0070C0"/>
              </a:solidFill>
            </a:endParaRPr>
          </a:p>
        </p:txBody>
      </p:sp>
      <p:pic>
        <p:nvPicPr>
          <p:cNvPr id="163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750" t="18056" r="50703" b="6528"/>
          <a:stretch/>
        </p:blipFill>
        <p:spPr bwMode="auto">
          <a:xfrm>
            <a:off x="179512" y="332656"/>
            <a:ext cx="5256584" cy="62732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0310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395536" y="1556792"/>
            <a:ext cx="8280920" cy="648072"/>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Year</a:t>
            </a:r>
          </a:p>
        </p:txBody>
      </p:sp>
      <p:sp>
        <p:nvSpPr>
          <p:cNvPr id="3" name="Right Arrow 2"/>
          <p:cNvSpPr/>
          <p:nvPr/>
        </p:nvSpPr>
        <p:spPr>
          <a:xfrm>
            <a:off x="395536" y="2636912"/>
            <a:ext cx="4248472" cy="648072"/>
          </a:xfrm>
          <a:prstGeom prst="right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Milestone</a:t>
            </a:r>
          </a:p>
        </p:txBody>
      </p:sp>
      <p:sp>
        <p:nvSpPr>
          <p:cNvPr id="4" name="Right Arrow 3"/>
          <p:cNvSpPr/>
          <p:nvPr/>
        </p:nvSpPr>
        <p:spPr>
          <a:xfrm>
            <a:off x="327259" y="3688414"/>
            <a:ext cx="2660565" cy="648072"/>
          </a:xfrm>
          <a:prstGeom prst="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Unit</a:t>
            </a:r>
          </a:p>
        </p:txBody>
      </p:sp>
      <p:sp>
        <p:nvSpPr>
          <p:cNvPr id="5" name="Right Arrow 4"/>
          <p:cNvSpPr/>
          <p:nvPr/>
        </p:nvSpPr>
        <p:spPr>
          <a:xfrm>
            <a:off x="327258" y="4797152"/>
            <a:ext cx="1436429" cy="648072"/>
          </a:xfrm>
          <a:prstGeom prst="rightArrow">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Lesson</a:t>
            </a:r>
          </a:p>
        </p:txBody>
      </p:sp>
      <p:sp>
        <p:nvSpPr>
          <p:cNvPr id="6" name="TextBox 5"/>
          <p:cNvSpPr txBox="1"/>
          <p:nvPr/>
        </p:nvSpPr>
        <p:spPr>
          <a:xfrm>
            <a:off x="327259" y="404664"/>
            <a:ext cx="6621005" cy="954107"/>
          </a:xfrm>
          <a:prstGeom prst="rect">
            <a:avLst/>
          </a:prstGeom>
          <a:noFill/>
        </p:spPr>
        <p:txBody>
          <a:bodyPr wrap="square" rtlCol="0">
            <a:spAutoFit/>
          </a:bodyPr>
          <a:lstStyle/>
          <a:p>
            <a:r>
              <a:rPr lang="en-GB" sz="2800" b="1" dirty="0">
                <a:solidFill>
                  <a:srgbClr val="4F81BD"/>
                </a:solidFill>
              </a:rPr>
              <a:t>Planning for fluency, independence and resilience for all learners</a:t>
            </a: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3928" y="3560536"/>
            <a:ext cx="4136207" cy="247323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26030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6131024" cy="720080"/>
          </a:xfrm>
        </p:spPr>
        <p:txBody>
          <a:bodyPr/>
          <a:lstStyle/>
          <a:p>
            <a:r>
              <a:rPr lang="en-GB" sz="2800" b="1" dirty="0" smtClean="0">
                <a:solidFill>
                  <a:srgbClr val="0070C0"/>
                </a:solidFill>
              </a:rPr>
              <a:t>Planning a Year 5 unit Autumn term: check back to year 4</a:t>
            </a:r>
            <a:endParaRPr lang="en-GB" sz="2800" b="1" dirty="0">
              <a:solidFill>
                <a:srgbClr val="0070C0"/>
              </a:solidFill>
            </a:endParaRPr>
          </a:p>
        </p:txBody>
      </p:sp>
      <p:sp>
        <p:nvSpPr>
          <p:cNvPr id="3" name="Content Placeholder 2"/>
          <p:cNvSpPr>
            <a:spLocks noGrp="1"/>
          </p:cNvSpPr>
          <p:nvPr>
            <p:ph idx="1"/>
          </p:nvPr>
        </p:nvSpPr>
        <p:spPr/>
        <p:txBody>
          <a:bodyPr/>
          <a:lstStyle/>
          <a:p>
            <a:endParaRPr lang="en-GB" dirty="0"/>
          </a:p>
        </p:txBody>
      </p:sp>
      <p:pic>
        <p:nvPicPr>
          <p:cNvPr id="163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688" t="22083" r="21640" b="12639"/>
          <a:stretch/>
        </p:blipFill>
        <p:spPr bwMode="auto">
          <a:xfrm>
            <a:off x="181568" y="1052736"/>
            <a:ext cx="7153275" cy="4476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1187624" y="1335832"/>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6" name="Oval 5"/>
          <p:cNvSpPr/>
          <p:nvPr/>
        </p:nvSpPr>
        <p:spPr>
          <a:xfrm>
            <a:off x="2699792" y="1268760"/>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7" name="Oval 6"/>
          <p:cNvSpPr/>
          <p:nvPr/>
        </p:nvSpPr>
        <p:spPr>
          <a:xfrm>
            <a:off x="3758206" y="1268760"/>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8" name="Oval 7"/>
          <p:cNvSpPr/>
          <p:nvPr/>
        </p:nvSpPr>
        <p:spPr>
          <a:xfrm>
            <a:off x="549871" y="1335832"/>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5" name="TextBox 4"/>
          <p:cNvSpPr txBox="1"/>
          <p:nvPr/>
        </p:nvSpPr>
        <p:spPr>
          <a:xfrm>
            <a:off x="4096495" y="3429000"/>
            <a:ext cx="4824536" cy="3139321"/>
          </a:xfrm>
          <a:prstGeom prst="rect">
            <a:avLst/>
          </a:prstGeom>
          <a:solidFill>
            <a:srgbClr val="92D050"/>
          </a:solidFill>
        </p:spPr>
        <p:txBody>
          <a:bodyPr wrap="square" rtlCol="0">
            <a:spAutoFit/>
          </a:bodyPr>
          <a:lstStyle/>
          <a:p>
            <a:r>
              <a:rPr lang="en-GB" dirty="0">
                <a:solidFill>
                  <a:prstClr val="black"/>
                </a:solidFill>
              </a:rPr>
              <a:t>The ‘on track’ pupils should be able to use year 4 curriculum to solve problems from beginning of year 5…may need some small reminders…</a:t>
            </a:r>
          </a:p>
          <a:p>
            <a:r>
              <a:rPr lang="en-GB" dirty="0">
                <a:solidFill>
                  <a:prstClr val="black"/>
                </a:solidFill>
              </a:rPr>
              <a:t>Some pupils still need to secure Y4 curriculum…</a:t>
            </a:r>
          </a:p>
          <a:p>
            <a:r>
              <a:rPr lang="en-GB" dirty="0">
                <a:solidFill>
                  <a:prstClr val="black"/>
                </a:solidFill>
              </a:rPr>
              <a:t>Task design is key to enable a ‘revision’ whilst not going back further than is necessary…</a:t>
            </a:r>
          </a:p>
          <a:p>
            <a:pPr marL="285750" indent="-285750">
              <a:buFont typeface="Arial" panose="020B0604020202020204" pitchFamily="34" charset="0"/>
              <a:buChar char="•"/>
            </a:pPr>
            <a:r>
              <a:rPr lang="en-GB" dirty="0">
                <a:solidFill>
                  <a:prstClr val="black"/>
                </a:solidFill>
              </a:rPr>
              <a:t>Questioning/ pupil talk</a:t>
            </a:r>
          </a:p>
          <a:p>
            <a:pPr marL="285750" indent="-285750">
              <a:buFont typeface="Arial" panose="020B0604020202020204" pitchFamily="34" charset="0"/>
              <a:buChar char="•"/>
            </a:pPr>
            <a:r>
              <a:rPr lang="en-GB" dirty="0">
                <a:solidFill>
                  <a:prstClr val="black"/>
                </a:solidFill>
              </a:rPr>
              <a:t>Use of models and images</a:t>
            </a:r>
          </a:p>
          <a:p>
            <a:pPr marL="285750" indent="-285750">
              <a:buFont typeface="Arial" panose="020B0604020202020204" pitchFamily="34" charset="0"/>
              <a:buChar char="•"/>
            </a:pPr>
            <a:r>
              <a:rPr lang="en-GB" dirty="0">
                <a:solidFill>
                  <a:prstClr val="black"/>
                </a:solidFill>
              </a:rPr>
              <a:t>Use of concrete resources</a:t>
            </a:r>
          </a:p>
        </p:txBody>
      </p:sp>
    </p:spTree>
    <p:extLst>
      <p:ext uri="{BB962C8B-B14F-4D97-AF65-F5344CB8AC3E}">
        <p14:creationId xmlns:p14="http://schemas.microsoft.com/office/powerpoint/2010/main" val="21292976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78098"/>
          </a:xfrm>
        </p:spPr>
        <p:txBody>
          <a:bodyPr/>
          <a:lstStyle/>
          <a:p>
            <a:r>
              <a:rPr lang="en-GB" i="1" dirty="0" smtClean="0">
                <a:solidFill>
                  <a:schemeClr val="accent2">
                    <a:lumMod val="60000"/>
                    <a:lumOff val="40000"/>
                  </a:schemeClr>
                </a:solidFill>
                <a:effectLst>
                  <a:outerShdw blurRad="38100" dist="38100" dir="2700000" algn="tl">
                    <a:srgbClr val="000000">
                      <a:alpha val="43137"/>
                    </a:srgbClr>
                  </a:outerShdw>
                </a:effectLst>
              </a:rPr>
              <a:t>Small step towards </a:t>
            </a:r>
            <a:r>
              <a:rPr lang="en-GB" b="1" dirty="0" smtClean="0">
                <a:solidFill>
                  <a:srgbClr val="0070C0"/>
                </a:solidFill>
              </a:rPr>
              <a:t>end of year 5 expectations…</a:t>
            </a:r>
            <a:endParaRPr lang="en-GB" b="1" dirty="0">
              <a:solidFill>
                <a:srgbClr val="0070C0"/>
              </a:solidFill>
            </a:endParaRPr>
          </a:p>
        </p:txBody>
      </p:sp>
      <p:sp>
        <p:nvSpPr>
          <p:cNvPr id="3" name="Content Placeholder 2"/>
          <p:cNvSpPr>
            <a:spLocks noGrp="1"/>
          </p:cNvSpPr>
          <p:nvPr>
            <p:ph idx="1"/>
          </p:nvPr>
        </p:nvSpPr>
        <p:spPr/>
        <p:txBody>
          <a:bodyPr/>
          <a:lstStyle/>
          <a:p>
            <a:endParaRPr lang="en-GB" dirty="0"/>
          </a:p>
        </p:txBody>
      </p:sp>
      <p:pic>
        <p:nvPicPr>
          <p:cNvPr id="174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156" t="20555" r="20938" b="18055"/>
          <a:stretch/>
        </p:blipFill>
        <p:spPr bwMode="auto">
          <a:xfrm>
            <a:off x="13717" y="1135610"/>
            <a:ext cx="8967114" cy="5256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a:off x="467544" y="1135610"/>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6" name="Oval 5"/>
          <p:cNvSpPr/>
          <p:nvPr/>
        </p:nvSpPr>
        <p:spPr>
          <a:xfrm>
            <a:off x="1185467" y="1137395"/>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7" name="Oval 6"/>
          <p:cNvSpPr/>
          <p:nvPr/>
        </p:nvSpPr>
        <p:spPr>
          <a:xfrm>
            <a:off x="5364088" y="1073796"/>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8" name="Oval 7"/>
          <p:cNvSpPr/>
          <p:nvPr/>
        </p:nvSpPr>
        <p:spPr>
          <a:xfrm>
            <a:off x="3923928" y="1014314"/>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4" name="Rectangle 3"/>
          <p:cNvSpPr/>
          <p:nvPr/>
        </p:nvSpPr>
        <p:spPr>
          <a:xfrm>
            <a:off x="6156176" y="2791794"/>
            <a:ext cx="2754052" cy="19442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prstClr val="white"/>
                </a:solidFill>
              </a:rPr>
              <a:t>Working with year 5 statements implies that pupils are secure with understanding in that domain from year 1 to year 4…</a:t>
            </a:r>
          </a:p>
        </p:txBody>
      </p:sp>
      <p:sp>
        <p:nvSpPr>
          <p:cNvPr id="9" name="Oval 8"/>
          <p:cNvSpPr/>
          <p:nvPr/>
        </p:nvSpPr>
        <p:spPr>
          <a:xfrm>
            <a:off x="5940152" y="4581128"/>
            <a:ext cx="3312368" cy="1850504"/>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prstClr val="white"/>
                </a:solidFill>
              </a:rPr>
              <a:t>They have all year to conceptually and procedurally to understand year 5 statements</a:t>
            </a:r>
          </a:p>
        </p:txBody>
      </p:sp>
    </p:spTree>
    <p:extLst>
      <p:ext uri="{BB962C8B-B14F-4D97-AF65-F5344CB8AC3E}">
        <p14:creationId xmlns:p14="http://schemas.microsoft.com/office/powerpoint/2010/main" val="40435075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Planning a unit of work</a:t>
            </a:r>
            <a:endParaRPr lang="en-GB" b="1" dirty="0">
              <a:solidFill>
                <a:srgbClr val="0070C0"/>
              </a:solidFill>
            </a:endParaRPr>
          </a:p>
        </p:txBody>
      </p:sp>
      <p:sp>
        <p:nvSpPr>
          <p:cNvPr id="3" name="Content Placeholder 2"/>
          <p:cNvSpPr>
            <a:spLocks noGrp="1"/>
          </p:cNvSpPr>
          <p:nvPr>
            <p:ph idx="1"/>
          </p:nvPr>
        </p:nvSpPr>
        <p:spPr/>
        <p:txBody>
          <a:bodyPr/>
          <a:lstStyle/>
          <a:p>
            <a:endParaRPr lang="en-GB"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005" t="20000" r="13903" b="8027"/>
          <a:stretch/>
        </p:blipFill>
        <p:spPr bwMode="auto">
          <a:xfrm>
            <a:off x="107504" y="1196752"/>
            <a:ext cx="8975818"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1436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0000" y="1548000"/>
            <a:ext cx="7920000" cy="4905336"/>
          </a:xfrm>
        </p:spPr>
        <p:txBody>
          <a:bodyPr>
            <a:normAutofit fontScale="85000" lnSpcReduction="20000"/>
          </a:bodyPr>
          <a:lstStyle/>
          <a:p>
            <a:pPr marL="0" indent="0"/>
            <a:r>
              <a:rPr lang="en-GB" sz="2400" dirty="0" smtClean="0">
                <a:latin typeface="Calibri" panose="020F0502020204030204" pitchFamily="34" charset="0"/>
                <a:cs typeface="Arial"/>
              </a:rPr>
              <a:t>The key principles are</a:t>
            </a:r>
          </a:p>
          <a:p>
            <a:pPr>
              <a:buFont typeface="Arial"/>
              <a:buChar char="•"/>
            </a:pPr>
            <a:r>
              <a:rPr lang="en-GB" sz="2400" b="1" dirty="0" smtClean="0">
                <a:solidFill>
                  <a:srgbClr val="00628C"/>
                </a:solidFill>
                <a:latin typeface="Calibri" panose="020F0502020204030204" pitchFamily="34" charset="0"/>
                <a:cs typeface="Arial"/>
              </a:rPr>
              <a:t>PROCEDURAL </a:t>
            </a:r>
            <a:r>
              <a:rPr lang="en-GB" sz="2400" b="1" dirty="0">
                <a:solidFill>
                  <a:srgbClr val="00628C"/>
                </a:solidFill>
                <a:latin typeface="Calibri" panose="020F0502020204030204" pitchFamily="34" charset="0"/>
                <a:cs typeface="Arial"/>
              </a:rPr>
              <a:t>VARIATION </a:t>
            </a:r>
            <a:r>
              <a:rPr lang="en-GB" sz="2400" dirty="0" smtClean="0">
                <a:latin typeface="Calibri" panose="020F0502020204030204" pitchFamily="34" charset="0"/>
                <a:cs typeface="Arial"/>
              </a:rPr>
              <a:t>provides </a:t>
            </a:r>
            <a:r>
              <a:rPr lang="en-GB" sz="2400" dirty="0">
                <a:latin typeface="Calibri" panose="020F0502020204030204" pitchFamily="34" charset="0"/>
                <a:cs typeface="Arial"/>
              </a:rPr>
              <a:t>a process for </a:t>
            </a:r>
            <a:r>
              <a:rPr lang="en-GB" sz="2400" b="1" dirty="0">
                <a:solidFill>
                  <a:srgbClr val="00628C"/>
                </a:solidFill>
                <a:latin typeface="Calibri" panose="020F0502020204030204" pitchFamily="34" charset="0"/>
                <a:cs typeface="Arial"/>
              </a:rPr>
              <a:t>formation of concepts stage by stage</a:t>
            </a:r>
            <a:r>
              <a:rPr lang="en-GB" sz="2400" dirty="0">
                <a:latin typeface="Calibri" panose="020F0502020204030204" pitchFamily="34" charset="0"/>
                <a:cs typeface="Arial"/>
              </a:rPr>
              <a:t>, in which pupils' experience in solving problems is manifested by </a:t>
            </a:r>
            <a:r>
              <a:rPr lang="en-GB" sz="2400" b="1" dirty="0">
                <a:solidFill>
                  <a:srgbClr val="00628C"/>
                </a:solidFill>
                <a:latin typeface="Calibri" panose="020F0502020204030204" pitchFamily="34" charset="0"/>
                <a:cs typeface="Arial"/>
              </a:rPr>
              <a:t>the richness of varying problems and the variety of transferring</a:t>
            </a:r>
            <a:r>
              <a:rPr lang="en-GB" sz="2400" dirty="0" smtClean="0">
                <a:latin typeface="Calibri" panose="020F0502020204030204" pitchFamily="34" charset="0"/>
                <a:cs typeface="Arial"/>
              </a:rPr>
              <a:t>.</a:t>
            </a:r>
          </a:p>
          <a:p>
            <a:pPr>
              <a:buFont typeface="Arial"/>
              <a:buChar char="•"/>
            </a:pPr>
            <a:endParaRPr lang="en-GB" sz="2400" b="1" dirty="0" smtClean="0">
              <a:solidFill>
                <a:srgbClr val="00628C"/>
              </a:solidFill>
              <a:latin typeface="Calibri" panose="020F0502020204030204" pitchFamily="34" charset="0"/>
              <a:cs typeface="Arial"/>
            </a:endParaRPr>
          </a:p>
          <a:p>
            <a:pPr>
              <a:buFont typeface="Arial"/>
              <a:buChar char="•"/>
            </a:pPr>
            <a:r>
              <a:rPr lang="en-GB" sz="2400" b="1" dirty="0" smtClean="0">
                <a:solidFill>
                  <a:srgbClr val="00628C"/>
                </a:solidFill>
                <a:latin typeface="Calibri" panose="020F0502020204030204" pitchFamily="34" charset="0"/>
                <a:cs typeface="Arial"/>
              </a:rPr>
              <a:t>CONCEPTUAL VARIATION </a:t>
            </a:r>
            <a:r>
              <a:rPr lang="en-GB" sz="2400" dirty="0" smtClean="0">
                <a:latin typeface="Calibri" panose="020F0502020204030204" pitchFamily="34" charset="0"/>
                <a:cs typeface="Arial"/>
              </a:rPr>
              <a:t>provides pupils with </a:t>
            </a:r>
            <a:r>
              <a:rPr lang="en-GB" sz="2400" b="1" dirty="0">
                <a:solidFill>
                  <a:srgbClr val="00628C"/>
                </a:solidFill>
                <a:latin typeface="Calibri" panose="020F0502020204030204" pitchFamily="34" charset="0"/>
                <a:cs typeface="Arial"/>
              </a:rPr>
              <a:t>multiple perspectives and experiences </a:t>
            </a:r>
            <a:r>
              <a:rPr lang="en-GB" sz="2400" b="1" dirty="0" smtClean="0">
                <a:solidFill>
                  <a:srgbClr val="00628C"/>
                </a:solidFill>
                <a:latin typeface="Calibri" panose="020F0502020204030204" pitchFamily="34" charset="0"/>
                <a:cs typeface="Arial"/>
              </a:rPr>
              <a:t>of mathematical </a:t>
            </a:r>
            <a:r>
              <a:rPr lang="en-GB" sz="2400" b="1" dirty="0">
                <a:solidFill>
                  <a:srgbClr val="00628C"/>
                </a:solidFill>
                <a:latin typeface="Calibri" panose="020F0502020204030204" pitchFamily="34" charset="0"/>
                <a:cs typeface="Arial"/>
              </a:rPr>
              <a:t>concepts</a:t>
            </a:r>
            <a:r>
              <a:rPr lang="en-GB" sz="2400" dirty="0" smtClean="0">
                <a:latin typeface="Calibri" panose="020F0502020204030204" pitchFamily="34" charset="0"/>
                <a:cs typeface="Arial"/>
              </a:rPr>
              <a:t>.</a:t>
            </a:r>
          </a:p>
          <a:p>
            <a:pPr>
              <a:buFont typeface="Arial"/>
              <a:buChar char="•"/>
            </a:pPr>
            <a:endParaRPr lang="en-GB" sz="2400" dirty="0">
              <a:latin typeface="Calibri" panose="020F0502020204030204" pitchFamily="34" charset="0"/>
              <a:cs typeface="Arial"/>
            </a:endParaRPr>
          </a:p>
          <a:p>
            <a:pPr>
              <a:buFont typeface="Arial"/>
              <a:buChar char="•"/>
            </a:pPr>
            <a:r>
              <a:rPr lang="en-GB" sz="2400" b="1" dirty="0" smtClean="0">
                <a:solidFill>
                  <a:srgbClr val="00628C"/>
                </a:solidFill>
                <a:latin typeface="Calibri" panose="020F0502020204030204" pitchFamily="34" charset="0"/>
                <a:cs typeface="Arial"/>
              </a:rPr>
              <a:t>INTELLIGENT PRACTICE: </a:t>
            </a:r>
            <a:r>
              <a:rPr lang="en-GB" sz="2400" dirty="0">
                <a:latin typeface="Calibri" panose="020F0502020204030204" pitchFamily="34" charset="0"/>
                <a:cs typeface="Arial"/>
              </a:rPr>
              <a:t>w</a:t>
            </a:r>
            <a:r>
              <a:rPr lang="en-GB" sz="2400" dirty="0" smtClean="0">
                <a:latin typeface="Calibri" panose="020F0502020204030204" pitchFamily="34" charset="0"/>
                <a:cs typeface="Arial"/>
              </a:rPr>
              <a:t>hen designing exercises</a:t>
            </a:r>
            <a:r>
              <a:rPr lang="en-GB" sz="2400" dirty="0">
                <a:latin typeface="Calibri" panose="020F0502020204030204" pitchFamily="34" charset="0"/>
                <a:cs typeface="Arial"/>
              </a:rPr>
              <a:t>, the teacher </a:t>
            </a:r>
            <a:r>
              <a:rPr lang="en-GB" sz="2400" dirty="0" smtClean="0">
                <a:latin typeface="Calibri" panose="020F0502020204030204" pitchFamily="34" charset="0"/>
                <a:cs typeface="Arial"/>
              </a:rPr>
              <a:t>is advised </a:t>
            </a:r>
            <a:r>
              <a:rPr lang="en-GB" sz="2400" b="1" dirty="0" smtClean="0">
                <a:solidFill>
                  <a:srgbClr val="00628C"/>
                </a:solidFill>
                <a:latin typeface="Calibri" panose="020F0502020204030204" pitchFamily="34" charset="0"/>
                <a:cs typeface="Arial"/>
              </a:rPr>
              <a:t>to avoid </a:t>
            </a:r>
            <a:r>
              <a:rPr lang="en-GB" sz="2400" b="1" dirty="0">
                <a:solidFill>
                  <a:srgbClr val="00628C"/>
                </a:solidFill>
                <a:latin typeface="Calibri" panose="020F0502020204030204" pitchFamily="34" charset="0"/>
                <a:cs typeface="Arial"/>
              </a:rPr>
              <a:t>mechanical repetition </a:t>
            </a:r>
            <a:r>
              <a:rPr lang="en-GB" sz="2400" dirty="0">
                <a:solidFill>
                  <a:srgbClr val="000000"/>
                </a:solidFill>
                <a:latin typeface="Calibri" panose="020F0502020204030204" pitchFamily="34" charset="0"/>
                <a:cs typeface="Arial"/>
              </a:rPr>
              <a:t>and to create an appropriate path for</a:t>
            </a:r>
            <a:r>
              <a:rPr lang="en-GB" sz="2400" b="1" dirty="0">
                <a:solidFill>
                  <a:srgbClr val="00628C"/>
                </a:solidFill>
                <a:latin typeface="Calibri" panose="020F0502020204030204" pitchFamily="34" charset="0"/>
                <a:cs typeface="Arial"/>
              </a:rPr>
              <a:t> practising the thinking process with increasing </a:t>
            </a:r>
            <a:r>
              <a:rPr lang="en-GB" sz="2400" b="1" dirty="0" smtClean="0">
                <a:solidFill>
                  <a:srgbClr val="00628C"/>
                </a:solidFill>
                <a:latin typeface="Calibri" panose="020F0502020204030204" pitchFamily="34" charset="0"/>
                <a:cs typeface="Arial"/>
              </a:rPr>
              <a:t>creativity</a:t>
            </a:r>
            <a:r>
              <a:rPr lang="en-GB" sz="2400" dirty="0" smtClean="0">
                <a:latin typeface="Calibri" panose="020F0502020204030204" pitchFamily="34" charset="0"/>
                <a:cs typeface="Arial"/>
              </a:rPr>
              <a:t>.</a:t>
            </a:r>
          </a:p>
          <a:p>
            <a:pPr>
              <a:buFont typeface="Arial"/>
              <a:buChar char="•"/>
            </a:pPr>
            <a:endParaRPr lang="en-GB" sz="2400" dirty="0">
              <a:latin typeface="Calibri" panose="020F0502020204030204" pitchFamily="34" charset="0"/>
              <a:cs typeface="Arial"/>
            </a:endParaRPr>
          </a:p>
          <a:p>
            <a:pPr>
              <a:buFont typeface="Arial"/>
              <a:buChar char="•"/>
            </a:pPr>
            <a:r>
              <a:rPr lang="en-GB" sz="2400" dirty="0">
                <a:latin typeface="Calibri" panose="020F0502020204030204" pitchFamily="34" charset="0"/>
                <a:cs typeface="Arial"/>
              </a:rPr>
              <a:t>c</a:t>
            </a:r>
            <a:r>
              <a:rPr lang="en-GB" sz="2400" dirty="0" smtClean="0">
                <a:latin typeface="Calibri" panose="020F0502020204030204" pitchFamily="34" charset="0"/>
                <a:cs typeface="Arial"/>
              </a:rPr>
              <a:t>.f. </a:t>
            </a:r>
            <a:r>
              <a:rPr lang="en-GB" sz="2400" dirty="0" err="1" smtClean="0">
                <a:latin typeface="Calibri" panose="020F0502020204030204" pitchFamily="34" charset="0"/>
                <a:cs typeface="Arial"/>
              </a:rPr>
              <a:t>Gu</a:t>
            </a:r>
            <a:r>
              <a:rPr lang="en-GB" sz="2400" dirty="0">
                <a:latin typeface="Calibri" panose="020F0502020204030204" pitchFamily="34" charset="0"/>
                <a:cs typeface="Arial"/>
              </a:rPr>
              <a:t>, Huang &amp; </a:t>
            </a:r>
            <a:r>
              <a:rPr lang="en-GB" sz="2400" dirty="0" err="1">
                <a:latin typeface="Calibri" panose="020F0502020204030204" pitchFamily="34" charset="0"/>
                <a:cs typeface="Arial"/>
              </a:rPr>
              <a:t>Marton</a:t>
            </a:r>
            <a:r>
              <a:rPr lang="en-GB" sz="2400" dirty="0">
                <a:latin typeface="Calibri" panose="020F0502020204030204" pitchFamily="34" charset="0"/>
                <a:cs typeface="Arial"/>
              </a:rPr>
              <a:t>, </a:t>
            </a:r>
            <a:r>
              <a:rPr lang="en-GB" sz="2400" dirty="0" smtClean="0">
                <a:latin typeface="Calibri" panose="020F0502020204030204" pitchFamily="34" charset="0"/>
                <a:cs typeface="Arial"/>
              </a:rPr>
              <a:t>2004 and Lo</a:t>
            </a:r>
            <a:r>
              <a:rPr lang="en-GB" sz="2400" dirty="0">
                <a:latin typeface="Calibri" panose="020F0502020204030204" pitchFamily="34" charset="0"/>
                <a:cs typeface="Arial"/>
              </a:rPr>
              <a:t>, </a:t>
            </a:r>
            <a:r>
              <a:rPr lang="en-GB" sz="2400" dirty="0" err="1">
                <a:latin typeface="Calibri" panose="020F0502020204030204" pitchFamily="34" charset="0"/>
                <a:cs typeface="Arial"/>
              </a:rPr>
              <a:t>Chik</a:t>
            </a:r>
            <a:r>
              <a:rPr lang="en-GB" sz="2400" dirty="0">
                <a:latin typeface="Calibri" panose="020F0502020204030204" pitchFamily="34" charset="0"/>
                <a:cs typeface="Arial"/>
              </a:rPr>
              <a:t> &amp; Pang, </a:t>
            </a:r>
            <a:r>
              <a:rPr lang="en-GB" sz="2400" dirty="0" smtClean="0">
                <a:latin typeface="Calibri" panose="020F0502020204030204" pitchFamily="34" charset="0"/>
                <a:cs typeface="Arial"/>
              </a:rPr>
              <a:t>2006</a:t>
            </a:r>
            <a:endParaRPr lang="en-GB" sz="2400" dirty="0">
              <a:latin typeface="Calibri" panose="020F0502020204030204" pitchFamily="34" charset="0"/>
              <a:cs typeface="Arial"/>
            </a:endParaRPr>
          </a:p>
          <a:p>
            <a:pPr marL="0" indent="0"/>
            <a:endParaRPr lang="en-GB" sz="2400" i="1" dirty="0" smtClean="0">
              <a:latin typeface="Calibri" panose="020F0502020204030204" pitchFamily="34" charset="0"/>
              <a:cs typeface="Arial"/>
            </a:endParaRPr>
          </a:p>
          <a:p>
            <a:pPr marL="0" indent="0"/>
            <a:endParaRPr lang="en-GB" sz="2400" i="1" dirty="0">
              <a:latin typeface="Calibri" panose="020F0502020204030204" pitchFamily="34" charset="0"/>
              <a:cs typeface="Arial"/>
            </a:endParaRPr>
          </a:p>
          <a:p>
            <a:pPr marL="0" indent="0"/>
            <a:r>
              <a:rPr lang="en-GB" sz="2400" dirty="0" err="1" smtClean="0">
                <a:latin typeface="Calibri" panose="020F0502020204030204" pitchFamily="34" charset="0"/>
                <a:cs typeface="Arial"/>
              </a:rPr>
              <a:t>Gu</a:t>
            </a:r>
            <a:r>
              <a:rPr lang="en-GB" sz="2400" dirty="0" smtClean="0">
                <a:latin typeface="Calibri" panose="020F0502020204030204" pitchFamily="34" charset="0"/>
                <a:cs typeface="Arial"/>
              </a:rPr>
              <a:t>, 1981</a:t>
            </a:r>
            <a:endParaRPr lang="en-GB" sz="2400" i="1" dirty="0">
              <a:latin typeface="Calibri" panose="020F0502020204030204" pitchFamily="34" charset="0"/>
              <a:cs typeface="Arial"/>
            </a:endParaRPr>
          </a:p>
        </p:txBody>
      </p:sp>
      <p:sp>
        <p:nvSpPr>
          <p:cNvPr id="2" name="TextBox 1"/>
          <p:cNvSpPr txBox="1"/>
          <p:nvPr/>
        </p:nvSpPr>
        <p:spPr>
          <a:xfrm>
            <a:off x="6674748" y="405299"/>
            <a:ext cx="401547" cy="523220"/>
          </a:xfrm>
          <a:prstGeom prst="rect">
            <a:avLst/>
          </a:prstGeom>
          <a:noFill/>
        </p:spPr>
        <p:txBody>
          <a:bodyPr wrap="none" rtlCol="0">
            <a:spAutoFit/>
          </a:bodyPr>
          <a:lstStyle/>
          <a:p>
            <a:endParaRPr lang="en-US" dirty="0">
              <a:solidFill>
                <a:prstClr val="black"/>
              </a:solidFill>
            </a:endParaRPr>
          </a:p>
        </p:txBody>
      </p:sp>
      <p:sp>
        <p:nvSpPr>
          <p:cNvPr id="7" name="Rectangle 6"/>
          <p:cNvSpPr/>
          <p:nvPr/>
        </p:nvSpPr>
        <p:spPr bwMode="auto">
          <a:xfrm>
            <a:off x="6444208" y="144016"/>
            <a:ext cx="2664296" cy="1484784"/>
          </a:xfrm>
          <a:prstGeom prst="rect">
            <a:avLst/>
          </a:prstGeom>
          <a:solidFill>
            <a:srgbClr val="FFFFFF"/>
          </a:solidFill>
          <a:ln>
            <a:solidFill>
              <a:srgbClr val="FFFFFF"/>
            </a:solidFill>
          </a:ln>
          <a:effectLst/>
          <a:extLst/>
        </p:spPr>
        <p:txBody>
          <a:bodyPr vert="horz" wrap="square" lIns="91440" tIns="45720" rIns="91440" bIns="45720" numCol="1" rtlCol="0" anchor="t" anchorCtr="0" compatLnSpc="1">
            <a:prstTxWarp prst="textNoShape">
              <a:avLst/>
            </a:prstTxWarp>
          </a:bodyPr>
          <a:lstStyle/>
          <a:p>
            <a:pPr marL="742950" indent="-285750" fontAlgn="base">
              <a:spcBef>
                <a:spcPct val="20000"/>
              </a:spcBef>
              <a:spcAft>
                <a:spcPct val="0"/>
              </a:spcAft>
              <a:buClr>
                <a:srgbClr val="00628C"/>
              </a:buClr>
              <a:buFont typeface="Arial" charset="0"/>
              <a:buChar char="●"/>
            </a:pPr>
            <a:endParaRPr lang="en-US" sz="2800" dirty="0">
              <a:solidFill>
                <a:prstClr val="black"/>
              </a:solidFill>
            </a:endParaRPr>
          </a:p>
        </p:txBody>
      </p:sp>
      <p:pic>
        <p:nvPicPr>
          <p:cNvPr id="9" name="Picture 8" descr="NCETM-logo-letterhead"/>
          <p:cNvPicPr>
            <a:picLocks noChangeAspect="1"/>
          </p:cNvPicPr>
          <p:nvPr/>
        </p:nvPicPr>
        <p:blipFill rotWithShape="1">
          <a:blip r:embed="rId2" cstate="print">
            <a:extLst>
              <a:ext uri="{28A0092B-C50C-407E-A947-70E740481C1C}">
                <a14:useLocalDpi xmlns:a14="http://schemas.microsoft.com/office/drawing/2010/main" val="0"/>
              </a:ext>
            </a:extLst>
          </a:blip>
          <a:srcRect t="14656" r="7827" b="46576"/>
          <a:stretch/>
        </p:blipFill>
        <p:spPr bwMode="auto">
          <a:xfrm>
            <a:off x="6948264" y="188760"/>
            <a:ext cx="2046422" cy="1080000"/>
          </a:xfrm>
          <a:prstGeom prst="rect">
            <a:avLst/>
          </a:prstGeom>
          <a:noFill/>
          <a:ln>
            <a:noFill/>
          </a:ln>
          <a:extLst>
            <a:ext uri="{53640926-AAD7-44D8-BBD7-CCE9431645EC}">
              <a14:shadowObscured xmlns:a14="http://schemas.microsoft.com/office/drawing/2010/main"/>
            </a:ext>
          </a:extLst>
        </p:spPr>
      </p:pic>
      <p:sp>
        <p:nvSpPr>
          <p:cNvPr id="5" name="Title 1"/>
          <p:cNvSpPr txBox="1">
            <a:spLocks/>
          </p:cNvSpPr>
          <p:nvPr/>
        </p:nvSpPr>
        <p:spPr bwMode="auto">
          <a:xfrm>
            <a:off x="719999" y="648000"/>
            <a:ext cx="7251475" cy="6079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600" b="1">
                <a:solidFill>
                  <a:srgbClr val="00628C"/>
                </a:solidFill>
                <a:latin typeface="+mj-lt"/>
                <a:ea typeface="+mj-ea"/>
                <a:cs typeface="+mj-cs"/>
              </a:defRPr>
            </a:lvl1pPr>
            <a:lvl2pPr algn="l" rtl="0" eaLnBrk="0" fontAlgn="base" hangingPunct="0">
              <a:spcBef>
                <a:spcPct val="0"/>
              </a:spcBef>
              <a:spcAft>
                <a:spcPct val="0"/>
              </a:spcAft>
              <a:defRPr sz="3600" b="1">
                <a:solidFill>
                  <a:srgbClr val="00628C"/>
                </a:solidFill>
                <a:latin typeface="Arial" charset="0"/>
              </a:defRPr>
            </a:lvl2pPr>
            <a:lvl3pPr algn="l" rtl="0" eaLnBrk="0" fontAlgn="base" hangingPunct="0">
              <a:spcBef>
                <a:spcPct val="0"/>
              </a:spcBef>
              <a:spcAft>
                <a:spcPct val="0"/>
              </a:spcAft>
              <a:defRPr sz="3600" b="1">
                <a:solidFill>
                  <a:srgbClr val="00628C"/>
                </a:solidFill>
                <a:latin typeface="Arial" charset="0"/>
              </a:defRPr>
            </a:lvl3pPr>
            <a:lvl4pPr algn="l" rtl="0" eaLnBrk="0" fontAlgn="base" hangingPunct="0">
              <a:spcBef>
                <a:spcPct val="0"/>
              </a:spcBef>
              <a:spcAft>
                <a:spcPct val="0"/>
              </a:spcAft>
              <a:defRPr sz="3600" b="1">
                <a:solidFill>
                  <a:srgbClr val="00628C"/>
                </a:solidFill>
                <a:latin typeface="Arial" charset="0"/>
              </a:defRPr>
            </a:lvl4pPr>
            <a:lvl5pPr algn="l" rtl="0" eaLnBrk="0" fontAlgn="base" hangingPunct="0">
              <a:spcBef>
                <a:spcPct val="0"/>
              </a:spcBef>
              <a:spcAft>
                <a:spcPct val="0"/>
              </a:spcAft>
              <a:defRPr sz="3600" b="1">
                <a:solidFill>
                  <a:srgbClr val="00628C"/>
                </a:solidFill>
                <a:latin typeface="Arial" charset="0"/>
              </a:defRPr>
            </a:lvl5pPr>
            <a:lvl6pPr marL="457200" algn="l" rtl="0" fontAlgn="base">
              <a:spcBef>
                <a:spcPct val="0"/>
              </a:spcBef>
              <a:spcAft>
                <a:spcPct val="0"/>
              </a:spcAft>
              <a:defRPr sz="3600" b="1">
                <a:solidFill>
                  <a:srgbClr val="00628C"/>
                </a:solidFill>
                <a:latin typeface="Arial" charset="0"/>
              </a:defRPr>
            </a:lvl6pPr>
            <a:lvl7pPr marL="914400" algn="l" rtl="0" fontAlgn="base">
              <a:spcBef>
                <a:spcPct val="0"/>
              </a:spcBef>
              <a:spcAft>
                <a:spcPct val="0"/>
              </a:spcAft>
              <a:defRPr sz="3600" b="1">
                <a:solidFill>
                  <a:srgbClr val="00628C"/>
                </a:solidFill>
                <a:latin typeface="Arial" charset="0"/>
              </a:defRPr>
            </a:lvl7pPr>
            <a:lvl8pPr marL="1371600" algn="l" rtl="0" fontAlgn="base">
              <a:spcBef>
                <a:spcPct val="0"/>
              </a:spcBef>
              <a:spcAft>
                <a:spcPct val="0"/>
              </a:spcAft>
              <a:defRPr sz="3600" b="1">
                <a:solidFill>
                  <a:srgbClr val="00628C"/>
                </a:solidFill>
                <a:latin typeface="Arial" charset="0"/>
              </a:defRPr>
            </a:lvl8pPr>
            <a:lvl9pPr marL="1828800" algn="l" rtl="0" fontAlgn="base">
              <a:spcBef>
                <a:spcPct val="0"/>
              </a:spcBef>
              <a:spcAft>
                <a:spcPct val="0"/>
              </a:spcAft>
              <a:defRPr sz="3600" b="1">
                <a:solidFill>
                  <a:srgbClr val="00628C"/>
                </a:solidFill>
                <a:latin typeface="Arial" charset="0"/>
              </a:defRPr>
            </a:lvl9pPr>
          </a:lstStyle>
          <a:p>
            <a:r>
              <a:rPr lang="en-GB" kern="0" dirty="0">
                <a:latin typeface="Calibri" panose="020F0502020204030204" pitchFamily="34" charset="0"/>
              </a:rPr>
              <a:t>Teaching for </a:t>
            </a:r>
            <a:r>
              <a:rPr lang="en-GB" kern="0" dirty="0" smtClean="0">
                <a:latin typeface="Calibri" panose="020F0502020204030204" pitchFamily="34" charset="0"/>
              </a:rPr>
              <a:t>Mastery </a:t>
            </a:r>
            <a:r>
              <a:rPr lang="en-GB" sz="2000" kern="0" dirty="0" smtClean="0">
                <a:latin typeface="Calibri" panose="020F0502020204030204" pitchFamily="34" charset="0"/>
              </a:rPr>
              <a:t>(in Shanghai)</a:t>
            </a:r>
            <a:endParaRPr lang="en-GB" sz="2000" kern="0" dirty="0">
              <a:latin typeface="Calibri" panose="020F0502020204030204" pitchFamily="34" charset="0"/>
            </a:endParaRPr>
          </a:p>
        </p:txBody>
      </p:sp>
    </p:spTree>
    <p:extLst>
      <p:ext uri="{BB962C8B-B14F-4D97-AF65-F5344CB8AC3E}">
        <p14:creationId xmlns:p14="http://schemas.microsoft.com/office/powerpoint/2010/main" val="49346840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 calcmode="lin" valueType="num">
                                      <p:cBhvr additive="base">
                                        <p:cTn id="23"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1831</Words>
  <Application>Microsoft Office PowerPoint</Application>
  <PresentationFormat>On-screen Show (4:3)</PresentationFormat>
  <Paragraphs>204</Paragraphs>
  <Slides>39</Slides>
  <Notes>6</Notes>
  <HiddenSlides>3</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1_HIAS PowerPoint template</vt:lpstr>
      <vt:lpstr>HAM in action: mathematics</vt:lpstr>
      <vt:lpstr>Curriculum Aims</vt:lpstr>
      <vt:lpstr>Links within and between domains…</vt:lpstr>
      <vt:lpstr>PowerPoint Presentation</vt:lpstr>
      <vt:lpstr>PowerPoint Presentation</vt:lpstr>
      <vt:lpstr>Planning a Year 5 unit Autumn term: check back to year 4</vt:lpstr>
      <vt:lpstr>Small step towards end of year 5 expectations…</vt:lpstr>
      <vt:lpstr>Planning a unit of work</vt:lpstr>
      <vt:lpstr>PowerPoint Presentation</vt:lpstr>
      <vt:lpstr>What tasks could be used? Which ones are most helpful for the class?</vt:lpstr>
      <vt:lpstr>PowerPoint Presentation</vt:lpstr>
      <vt:lpstr>PowerPoint Presentation</vt:lpstr>
      <vt:lpstr>PowerPoint Presentation</vt:lpstr>
      <vt:lpstr>Using negative numbers</vt:lpstr>
      <vt:lpstr>Problem example using a Bar Model to support problem solving</vt:lpstr>
      <vt:lpstr>PowerPoint Presentation</vt:lpstr>
      <vt:lpstr>Build in practise with decisions about when to use mental strategies, more formal recording…</vt:lpstr>
      <vt:lpstr>Decide the order of the key tasks and how long pupils might need to really ‘get it’ – think about the practise that will be needed…eg converting units, key number facts…</vt:lpstr>
      <vt:lpstr>Medium term plan </vt:lpstr>
      <vt:lpstr>  A possible ‘year 5’ problem (could be adapted?)  </vt:lpstr>
      <vt:lpstr>PowerPoint Presentation</vt:lpstr>
      <vt:lpstr>Prior experience of the first problem,  deeply understood</vt:lpstr>
      <vt:lpstr>Prior experience of the first and second  related problems, deeply understood</vt:lpstr>
      <vt:lpstr> CPA approach Procedural Variation Conceptual Variation ‘Intelligent’ practice </vt:lpstr>
      <vt:lpstr>PowerPoint Presentation</vt:lpstr>
      <vt:lpstr>Essential Concrete resources in Key Stage 1</vt:lpstr>
      <vt:lpstr>Concrete resources linked to recording</vt:lpstr>
      <vt:lpstr>Intelligent practice</vt:lpstr>
      <vt:lpstr>Intelligent practice</vt:lpstr>
      <vt:lpstr>NCETM Teaching for Mastery</vt:lpstr>
      <vt:lpstr>PowerPoint Presentation</vt:lpstr>
      <vt:lpstr>PowerPoint Presentation</vt:lpstr>
      <vt:lpstr>PowerPoint Presentation</vt:lpstr>
      <vt:lpstr> Myth</vt:lpstr>
      <vt:lpstr> Myth</vt:lpstr>
      <vt:lpstr>Myth</vt:lpstr>
      <vt:lpstr>Myth</vt:lpstr>
      <vt:lpstr>Remember</vt:lpstr>
      <vt:lpstr>‘Securely on track to meet end of year expectations’</vt:lpstr>
    </vt:vector>
  </TitlesOfParts>
  <Company>Hampshire County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 in action: mathematics</dc:title>
  <dc:creator>HUser</dc:creator>
  <cp:lastModifiedBy>cseihfcr</cp:lastModifiedBy>
  <cp:revision>3</cp:revision>
  <cp:lastPrinted>2017-09-17T18:51:48Z</cp:lastPrinted>
  <dcterms:created xsi:type="dcterms:W3CDTF">2017-09-11T17:27:46Z</dcterms:created>
  <dcterms:modified xsi:type="dcterms:W3CDTF">2017-09-17T18:52:05Z</dcterms:modified>
</cp:coreProperties>
</file>