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8"/>
  </p:notesMasterIdLst>
  <p:handoutMasterIdLst>
    <p:handoutMasterId r:id="rId39"/>
  </p:handout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1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860E24-460A-4938-B885-7E358AD989BC}" type="doc">
      <dgm:prSet loTypeId="urn:microsoft.com/office/officeart/2005/8/layout/default" loCatId="list" qsTypeId="urn:microsoft.com/office/officeart/2005/8/quickstyle/3d1" qsCatId="3D" csTypeId="urn:microsoft.com/office/officeart/2005/8/colors/colorful1" csCatId="colorful" phldr="1"/>
      <dgm:spPr/>
      <dgm:t>
        <a:bodyPr/>
        <a:lstStyle/>
        <a:p>
          <a:endParaRPr lang="en-GB"/>
        </a:p>
      </dgm:t>
    </dgm:pt>
    <dgm:pt modelId="{B12B0F42-1FDA-4551-97AD-7B579B422637}">
      <dgm:prSet/>
      <dgm:spPr/>
      <dgm:t>
        <a:bodyPr/>
        <a:lstStyle/>
        <a:p>
          <a:pPr rtl="0"/>
          <a:r>
            <a:rPr lang="en-GB" dirty="0" smtClean="0"/>
            <a:t>Equity &amp; Enrichment</a:t>
          </a:r>
          <a:endParaRPr lang="en-GB" dirty="0"/>
        </a:p>
      </dgm:t>
    </dgm:pt>
    <dgm:pt modelId="{E0A92F69-FD8C-4A6B-9CC3-F41A18326A3F}" type="parTrans" cxnId="{87920C6E-AB8F-4CB7-9DC3-9145EDDEE393}">
      <dgm:prSet/>
      <dgm:spPr/>
      <dgm:t>
        <a:bodyPr/>
        <a:lstStyle/>
        <a:p>
          <a:endParaRPr lang="en-GB"/>
        </a:p>
      </dgm:t>
    </dgm:pt>
    <dgm:pt modelId="{34D6BC2A-983F-4394-9DB9-3161982B4138}" type="sibTrans" cxnId="{87920C6E-AB8F-4CB7-9DC3-9145EDDEE393}">
      <dgm:prSet/>
      <dgm:spPr/>
      <dgm:t>
        <a:bodyPr/>
        <a:lstStyle/>
        <a:p>
          <a:endParaRPr lang="en-GB"/>
        </a:p>
      </dgm:t>
    </dgm:pt>
    <dgm:pt modelId="{C8A9F19E-A6B3-4749-9030-DB723FEDE4F0}">
      <dgm:prSet/>
      <dgm:spPr/>
      <dgm:t>
        <a:bodyPr/>
        <a:lstStyle/>
        <a:p>
          <a:pPr rtl="0"/>
          <a:r>
            <a:rPr lang="en-GB" dirty="0" smtClean="0"/>
            <a:t>Mastery Matters</a:t>
          </a:r>
          <a:endParaRPr lang="en-GB" dirty="0"/>
        </a:p>
      </dgm:t>
    </dgm:pt>
    <dgm:pt modelId="{0C21DDB6-BBF5-4FB9-833D-B2C908FFD695}" type="parTrans" cxnId="{75B6993F-87A0-4928-824F-BB57CD3917E9}">
      <dgm:prSet/>
      <dgm:spPr/>
      <dgm:t>
        <a:bodyPr/>
        <a:lstStyle/>
        <a:p>
          <a:endParaRPr lang="en-GB"/>
        </a:p>
      </dgm:t>
    </dgm:pt>
    <dgm:pt modelId="{007ADF03-F44E-4E5B-B78E-554083A7903B}" type="sibTrans" cxnId="{75B6993F-87A0-4928-824F-BB57CD3917E9}">
      <dgm:prSet/>
      <dgm:spPr/>
      <dgm:t>
        <a:bodyPr/>
        <a:lstStyle/>
        <a:p>
          <a:endParaRPr lang="en-GB"/>
        </a:p>
      </dgm:t>
    </dgm:pt>
    <dgm:pt modelId="{819BE189-53B1-4AA6-B1C9-1384B40B7E70}">
      <dgm:prSet/>
      <dgm:spPr/>
      <dgm:t>
        <a:bodyPr/>
        <a:lstStyle/>
        <a:p>
          <a:pPr rtl="0"/>
          <a:r>
            <a:rPr lang="en-GB" dirty="0" smtClean="0"/>
            <a:t>A.C.T. Together</a:t>
          </a:r>
          <a:endParaRPr lang="en-GB" dirty="0"/>
        </a:p>
      </dgm:t>
    </dgm:pt>
    <dgm:pt modelId="{2DE1B2B2-73DA-441F-B62D-930A12B4EF81}" type="parTrans" cxnId="{33445752-8B63-4C3F-80BF-FB3D4E601177}">
      <dgm:prSet/>
      <dgm:spPr/>
      <dgm:t>
        <a:bodyPr/>
        <a:lstStyle/>
        <a:p>
          <a:endParaRPr lang="en-GB"/>
        </a:p>
      </dgm:t>
    </dgm:pt>
    <dgm:pt modelId="{5746A1C5-44C4-4953-9235-0F853D20640D}" type="sibTrans" cxnId="{33445752-8B63-4C3F-80BF-FB3D4E601177}">
      <dgm:prSet/>
      <dgm:spPr/>
      <dgm:t>
        <a:bodyPr/>
        <a:lstStyle/>
        <a:p>
          <a:endParaRPr lang="en-GB"/>
        </a:p>
      </dgm:t>
    </dgm:pt>
    <dgm:pt modelId="{2FC99791-F450-4BDB-AA50-B1FB61F473E0}">
      <dgm:prSet/>
      <dgm:spPr/>
      <dgm:t>
        <a:bodyPr/>
        <a:lstStyle/>
        <a:p>
          <a:pPr rtl="0"/>
          <a:r>
            <a:rPr lang="en-GB" dirty="0" smtClean="0"/>
            <a:t>Formative First</a:t>
          </a:r>
          <a:endParaRPr lang="en-GB" dirty="0"/>
        </a:p>
      </dgm:t>
    </dgm:pt>
    <dgm:pt modelId="{331499CA-DC67-4A29-B9CE-6797A50134B2}" type="parTrans" cxnId="{A683E241-BEEA-4AB5-994B-790E478144F5}">
      <dgm:prSet/>
      <dgm:spPr/>
      <dgm:t>
        <a:bodyPr/>
        <a:lstStyle/>
        <a:p>
          <a:endParaRPr lang="en-GB"/>
        </a:p>
      </dgm:t>
    </dgm:pt>
    <dgm:pt modelId="{02AD74F9-AE28-4EE3-B6B0-90F3088F1DFC}" type="sibTrans" cxnId="{A683E241-BEEA-4AB5-994B-790E478144F5}">
      <dgm:prSet/>
      <dgm:spPr/>
      <dgm:t>
        <a:bodyPr/>
        <a:lstStyle/>
        <a:p>
          <a:endParaRPr lang="en-GB"/>
        </a:p>
      </dgm:t>
    </dgm:pt>
    <dgm:pt modelId="{CFDE4BD2-8492-4CDD-8EB0-E82B0041BB0F}">
      <dgm:prSet/>
      <dgm:spPr/>
      <dgm:t>
        <a:bodyPr/>
        <a:lstStyle/>
        <a:p>
          <a:pPr rtl="0"/>
          <a:r>
            <a:rPr lang="en-GB" dirty="0" smtClean="0"/>
            <a:t>Responsive Teaching</a:t>
          </a:r>
          <a:endParaRPr lang="en-GB" dirty="0"/>
        </a:p>
      </dgm:t>
    </dgm:pt>
    <dgm:pt modelId="{4CCD6D70-FACE-4E4D-8759-1152EEF58753}" type="parTrans" cxnId="{19AF2563-9E51-4785-AA6D-EE046B01297E}">
      <dgm:prSet/>
      <dgm:spPr/>
      <dgm:t>
        <a:bodyPr/>
        <a:lstStyle/>
        <a:p>
          <a:endParaRPr lang="en-GB"/>
        </a:p>
      </dgm:t>
    </dgm:pt>
    <dgm:pt modelId="{C760254F-8713-454A-8B94-586C01CE5D33}" type="sibTrans" cxnId="{19AF2563-9E51-4785-AA6D-EE046B01297E}">
      <dgm:prSet/>
      <dgm:spPr/>
      <dgm:t>
        <a:bodyPr/>
        <a:lstStyle/>
        <a:p>
          <a:endParaRPr lang="en-GB"/>
        </a:p>
      </dgm:t>
    </dgm:pt>
    <dgm:pt modelId="{BE723B4B-4EB3-40F5-91EB-18CA87EE5598}">
      <dgm:prSet/>
      <dgm:spPr/>
      <dgm:t>
        <a:bodyPr/>
        <a:lstStyle/>
        <a:p>
          <a:pPr rtl="0"/>
          <a:r>
            <a:rPr lang="en-GB" dirty="0" smtClean="0"/>
            <a:t>Secure Learning Pathways</a:t>
          </a:r>
          <a:endParaRPr lang="en-GB" dirty="0"/>
        </a:p>
      </dgm:t>
    </dgm:pt>
    <dgm:pt modelId="{CBC08FAD-A22E-4320-A04D-B242269F9879}" type="parTrans" cxnId="{035BDD18-ECBB-4717-B618-1345774D136A}">
      <dgm:prSet/>
      <dgm:spPr/>
      <dgm:t>
        <a:bodyPr/>
        <a:lstStyle/>
        <a:p>
          <a:endParaRPr lang="en-GB"/>
        </a:p>
      </dgm:t>
    </dgm:pt>
    <dgm:pt modelId="{4DC23DD6-F4A8-49FF-AF66-AAEB960025D6}" type="sibTrans" cxnId="{035BDD18-ECBB-4717-B618-1345774D136A}">
      <dgm:prSet/>
      <dgm:spPr/>
      <dgm:t>
        <a:bodyPr/>
        <a:lstStyle/>
        <a:p>
          <a:endParaRPr lang="en-GB"/>
        </a:p>
      </dgm:t>
    </dgm:pt>
    <dgm:pt modelId="{B81E5D5D-BC9B-49D3-BEF3-AA0B391447CE}">
      <dgm:prSet/>
      <dgm:spPr/>
      <dgm:t>
        <a:bodyPr/>
        <a:lstStyle/>
        <a:p>
          <a:pPr rtl="0"/>
          <a:r>
            <a:rPr lang="en-GB" dirty="0" smtClean="0"/>
            <a:t>Agile Feedback</a:t>
          </a:r>
          <a:endParaRPr lang="en-GB" dirty="0"/>
        </a:p>
      </dgm:t>
    </dgm:pt>
    <dgm:pt modelId="{E565C21C-A187-493D-A266-42EDA7236D70}" type="parTrans" cxnId="{940293D0-255F-4E65-951A-A0B539F42A7A}">
      <dgm:prSet/>
      <dgm:spPr/>
      <dgm:t>
        <a:bodyPr/>
        <a:lstStyle/>
        <a:p>
          <a:endParaRPr lang="en-GB"/>
        </a:p>
      </dgm:t>
    </dgm:pt>
    <dgm:pt modelId="{8878FD2A-C21B-43AE-AE9A-3B68DC3EF8C8}" type="sibTrans" cxnId="{940293D0-255F-4E65-951A-A0B539F42A7A}">
      <dgm:prSet/>
      <dgm:spPr/>
      <dgm:t>
        <a:bodyPr/>
        <a:lstStyle/>
        <a:p>
          <a:endParaRPr lang="en-GB"/>
        </a:p>
      </dgm:t>
    </dgm:pt>
    <dgm:pt modelId="{C59A244C-C381-4047-A0C8-64BC77430642}">
      <dgm:prSet/>
      <dgm:spPr/>
      <dgm:t>
        <a:bodyPr/>
        <a:lstStyle/>
        <a:p>
          <a:pPr rtl="0"/>
          <a:r>
            <a:rPr lang="en-GB" dirty="0" smtClean="0"/>
            <a:t>Summative Tracking</a:t>
          </a:r>
          <a:endParaRPr lang="en-GB" dirty="0"/>
        </a:p>
      </dgm:t>
    </dgm:pt>
    <dgm:pt modelId="{6B6CE2DE-E35A-426A-BD7D-3CEE43779102}" type="parTrans" cxnId="{C215811A-0016-4B44-9D43-386EF91217FD}">
      <dgm:prSet/>
      <dgm:spPr/>
      <dgm:t>
        <a:bodyPr/>
        <a:lstStyle/>
        <a:p>
          <a:endParaRPr lang="en-GB"/>
        </a:p>
      </dgm:t>
    </dgm:pt>
    <dgm:pt modelId="{BBE54E8D-E523-4C8C-95F7-1D2AD813E44F}" type="sibTrans" cxnId="{C215811A-0016-4B44-9D43-386EF91217FD}">
      <dgm:prSet/>
      <dgm:spPr/>
      <dgm:t>
        <a:bodyPr/>
        <a:lstStyle/>
        <a:p>
          <a:endParaRPr lang="en-GB"/>
        </a:p>
      </dgm:t>
    </dgm:pt>
    <dgm:pt modelId="{56794A55-379D-4576-8D14-BBC42598D39F}">
      <dgm:prSet/>
      <dgm:spPr/>
      <dgm:t>
        <a:bodyPr/>
        <a:lstStyle/>
        <a:p>
          <a:pPr rtl="0"/>
          <a:r>
            <a:rPr lang="en-GB" dirty="0" smtClean="0"/>
            <a:t>Pace not Race</a:t>
          </a:r>
          <a:endParaRPr lang="en-GB" dirty="0"/>
        </a:p>
      </dgm:t>
    </dgm:pt>
    <dgm:pt modelId="{AAE94488-454A-4A37-9006-9EC7C15541C1}" type="parTrans" cxnId="{505ED0E1-F8E5-431F-8A4F-82D3A0AA2488}">
      <dgm:prSet/>
      <dgm:spPr/>
      <dgm:t>
        <a:bodyPr/>
        <a:lstStyle/>
        <a:p>
          <a:endParaRPr lang="en-GB"/>
        </a:p>
      </dgm:t>
    </dgm:pt>
    <dgm:pt modelId="{2F5AC9B1-D1A9-44F2-B233-7E642BCF03DD}" type="sibTrans" cxnId="{505ED0E1-F8E5-431F-8A4F-82D3A0AA2488}">
      <dgm:prSet/>
      <dgm:spPr/>
      <dgm:t>
        <a:bodyPr/>
        <a:lstStyle/>
        <a:p>
          <a:endParaRPr lang="en-GB"/>
        </a:p>
      </dgm:t>
    </dgm:pt>
    <dgm:pt modelId="{2E4939D3-8E8C-49E1-A751-CE51D8F3223B}">
      <dgm:prSet/>
      <dgm:spPr/>
      <dgm:t>
        <a:bodyPr/>
        <a:lstStyle/>
        <a:p>
          <a:pPr rtl="0"/>
          <a:endParaRPr lang="en-GB" dirty="0"/>
        </a:p>
      </dgm:t>
    </dgm:pt>
    <dgm:pt modelId="{AAAADB24-B997-4D27-BDC1-6F353CBF41CB}" type="parTrans" cxnId="{6141F2A1-C14E-48E9-B16E-036E8EB9DFAE}">
      <dgm:prSet/>
      <dgm:spPr/>
      <dgm:t>
        <a:bodyPr/>
        <a:lstStyle/>
        <a:p>
          <a:endParaRPr lang="en-GB"/>
        </a:p>
      </dgm:t>
    </dgm:pt>
    <dgm:pt modelId="{42ADF171-428B-4176-804B-1759F22586CD}" type="sibTrans" cxnId="{6141F2A1-C14E-48E9-B16E-036E8EB9DFAE}">
      <dgm:prSet/>
      <dgm:spPr/>
      <dgm:t>
        <a:bodyPr/>
        <a:lstStyle/>
        <a:p>
          <a:endParaRPr lang="en-GB"/>
        </a:p>
      </dgm:t>
    </dgm:pt>
    <dgm:pt modelId="{7F822B3A-0E12-49F4-A345-F32FEBF889FF}">
      <dgm:prSet/>
      <dgm:spPr/>
      <dgm:t>
        <a:bodyPr/>
        <a:lstStyle/>
        <a:p>
          <a:endParaRPr lang="en-GB" dirty="0" smtClean="0"/>
        </a:p>
      </dgm:t>
    </dgm:pt>
    <dgm:pt modelId="{44A3CF37-7408-4F54-93DB-B36AE3E2001C}" type="parTrans" cxnId="{FFA5F5F8-0295-41B5-8A82-BD2BA07685A0}">
      <dgm:prSet/>
      <dgm:spPr/>
      <dgm:t>
        <a:bodyPr/>
        <a:lstStyle/>
        <a:p>
          <a:endParaRPr lang="en-GB"/>
        </a:p>
      </dgm:t>
    </dgm:pt>
    <dgm:pt modelId="{905F614F-E565-4497-AEF2-4E205EA6EC83}" type="sibTrans" cxnId="{FFA5F5F8-0295-41B5-8A82-BD2BA07685A0}">
      <dgm:prSet/>
      <dgm:spPr/>
      <dgm:t>
        <a:bodyPr/>
        <a:lstStyle/>
        <a:p>
          <a:endParaRPr lang="en-GB"/>
        </a:p>
      </dgm:t>
    </dgm:pt>
    <dgm:pt modelId="{61B772EF-A7A3-43E7-9B2E-50EFEA4B7C00}">
      <dgm:prSet/>
      <dgm:spPr/>
      <dgm:t>
        <a:bodyPr/>
        <a:lstStyle/>
        <a:p>
          <a:r>
            <a:rPr lang="en-GB" smtClean="0"/>
            <a:t>Moderated </a:t>
          </a:r>
          <a:r>
            <a:rPr lang="en-GB" dirty="0" smtClean="0"/>
            <a:t>Expectations</a:t>
          </a:r>
          <a:endParaRPr lang="en-GB"/>
        </a:p>
      </dgm:t>
    </dgm:pt>
    <dgm:pt modelId="{101E3AD0-9FE8-4A0A-8EAF-9AC16497AFC4}" type="parTrans" cxnId="{D3AB2F58-D2F5-4F48-B251-AFC544A8A3D8}">
      <dgm:prSet/>
      <dgm:spPr/>
    </dgm:pt>
    <dgm:pt modelId="{4DA2D3D1-464D-4F33-90EE-928546CEFB2A}" type="sibTrans" cxnId="{D3AB2F58-D2F5-4F48-B251-AFC544A8A3D8}">
      <dgm:prSet/>
      <dgm:spPr/>
    </dgm:pt>
    <dgm:pt modelId="{19FF97F6-F0DA-46ED-8433-B69329CA4AD9}" type="pres">
      <dgm:prSet presAssocID="{79860E24-460A-4938-B885-7E358AD989BC}" presName="diagram" presStyleCnt="0">
        <dgm:presLayoutVars>
          <dgm:dir/>
          <dgm:resizeHandles val="exact"/>
        </dgm:presLayoutVars>
      </dgm:prSet>
      <dgm:spPr/>
      <dgm:t>
        <a:bodyPr/>
        <a:lstStyle/>
        <a:p>
          <a:endParaRPr lang="en-GB"/>
        </a:p>
      </dgm:t>
    </dgm:pt>
    <dgm:pt modelId="{CDB84968-AF9F-467E-8E26-1FADAFA72727}" type="pres">
      <dgm:prSet presAssocID="{B12B0F42-1FDA-4551-97AD-7B579B422637}" presName="node" presStyleLbl="node1" presStyleIdx="0" presStyleCnt="12">
        <dgm:presLayoutVars>
          <dgm:bulletEnabled val="1"/>
        </dgm:presLayoutVars>
      </dgm:prSet>
      <dgm:spPr/>
      <dgm:t>
        <a:bodyPr/>
        <a:lstStyle/>
        <a:p>
          <a:endParaRPr lang="en-GB"/>
        </a:p>
      </dgm:t>
    </dgm:pt>
    <dgm:pt modelId="{2C94678D-F24B-45FD-912A-57FB029D3265}" type="pres">
      <dgm:prSet presAssocID="{34D6BC2A-983F-4394-9DB9-3161982B4138}" presName="sibTrans" presStyleCnt="0"/>
      <dgm:spPr/>
    </dgm:pt>
    <dgm:pt modelId="{1ED69840-BDEA-421A-AA46-EBC2C2C465FC}" type="pres">
      <dgm:prSet presAssocID="{C8A9F19E-A6B3-4749-9030-DB723FEDE4F0}" presName="node" presStyleLbl="node1" presStyleIdx="1" presStyleCnt="12">
        <dgm:presLayoutVars>
          <dgm:bulletEnabled val="1"/>
        </dgm:presLayoutVars>
      </dgm:prSet>
      <dgm:spPr/>
      <dgm:t>
        <a:bodyPr/>
        <a:lstStyle/>
        <a:p>
          <a:endParaRPr lang="en-GB"/>
        </a:p>
      </dgm:t>
    </dgm:pt>
    <dgm:pt modelId="{DE52B6AA-319C-4E0A-860D-D5AE45EA6135}" type="pres">
      <dgm:prSet presAssocID="{007ADF03-F44E-4E5B-B78E-554083A7903B}" presName="sibTrans" presStyleCnt="0"/>
      <dgm:spPr/>
    </dgm:pt>
    <dgm:pt modelId="{2DC573EA-E4DD-4DEC-B92E-0954BF25618E}" type="pres">
      <dgm:prSet presAssocID="{819BE189-53B1-4AA6-B1C9-1384B40B7E70}" presName="node" presStyleLbl="node1" presStyleIdx="2" presStyleCnt="12">
        <dgm:presLayoutVars>
          <dgm:bulletEnabled val="1"/>
        </dgm:presLayoutVars>
      </dgm:prSet>
      <dgm:spPr/>
      <dgm:t>
        <a:bodyPr/>
        <a:lstStyle/>
        <a:p>
          <a:endParaRPr lang="en-GB"/>
        </a:p>
      </dgm:t>
    </dgm:pt>
    <dgm:pt modelId="{66F23E38-E791-4B2D-B230-D21003261E65}" type="pres">
      <dgm:prSet presAssocID="{5746A1C5-44C4-4953-9235-0F853D20640D}" presName="sibTrans" presStyleCnt="0"/>
      <dgm:spPr/>
    </dgm:pt>
    <dgm:pt modelId="{B71319A4-E80C-47D4-A7E2-F01887E095E9}" type="pres">
      <dgm:prSet presAssocID="{2FC99791-F450-4BDB-AA50-B1FB61F473E0}" presName="node" presStyleLbl="node1" presStyleIdx="3" presStyleCnt="12">
        <dgm:presLayoutVars>
          <dgm:bulletEnabled val="1"/>
        </dgm:presLayoutVars>
      </dgm:prSet>
      <dgm:spPr/>
      <dgm:t>
        <a:bodyPr/>
        <a:lstStyle/>
        <a:p>
          <a:endParaRPr lang="en-GB"/>
        </a:p>
      </dgm:t>
    </dgm:pt>
    <dgm:pt modelId="{92AE8D94-E8B5-4240-AA1B-F78187746941}" type="pres">
      <dgm:prSet presAssocID="{02AD74F9-AE28-4EE3-B6B0-90F3088F1DFC}" presName="sibTrans" presStyleCnt="0"/>
      <dgm:spPr/>
    </dgm:pt>
    <dgm:pt modelId="{798119BA-C4D0-44D1-869B-99E897C615F0}" type="pres">
      <dgm:prSet presAssocID="{CFDE4BD2-8492-4CDD-8EB0-E82B0041BB0F}" presName="node" presStyleLbl="node1" presStyleIdx="4" presStyleCnt="12">
        <dgm:presLayoutVars>
          <dgm:bulletEnabled val="1"/>
        </dgm:presLayoutVars>
      </dgm:prSet>
      <dgm:spPr/>
      <dgm:t>
        <a:bodyPr/>
        <a:lstStyle/>
        <a:p>
          <a:endParaRPr lang="en-GB"/>
        </a:p>
      </dgm:t>
    </dgm:pt>
    <dgm:pt modelId="{1496EDCF-0E14-405F-BF1F-4FB387943386}" type="pres">
      <dgm:prSet presAssocID="{C760254F-8713-454A-8B94-586C01CE5D33}" presName="sibTrans" presStyleCnt="0"/>
      <dgm:spPr/>
    </dgm:pt>
    <dgm:pt modelId="{3551BD25-A5BC-42BD-8C62-6476259DC1C0}" type="pres">
      <dgm:prSet presAssocID="{BE723B4B-4EB3-40F5-91EB-18CA87EE5598}" presName="node" presStyleLbl="node1" presStyleIdx="5" presStyleCnt="12">
        <dgm:presLayoutVars>
          <dgm:bulletEnabled val="1"/>
        </dgm:presLayoutVars>
      </dgm:prSet>
      <dgm:spPr/>
      <dgm:t>
        <a:bodyPr/>
        <a:lstStyle/>
        <a:p>
          <a:endParaRPr lang="en-GB"/>
        </a:p>
      </dgm:t>
    </dgm:pt>
    <dgm:pt modelId="{4BBA331A-2837-41E2-BF4E-A673861EF272}" type="pres">
      <dgm:prSet presAssocID="{4DC23DD6-F4A8-49FF-AF66-AAEB960025D6}" presName="sibTrans" presStyleCnt="0"/>
      <dgm:spPr/>
    </dgm:pt>
    <dgm:pt modelId="{A798D496-DC74-4C5A-ABB3-CB7FA4939324}" type="pres">
      <dgm:prSet presAssocID="{B81E5D5D-BC9B-49D3-BEF3-AA0B391447CE}" presName="node" presStyleLbl="node1" presStyleIdx="6" presStyleCnt="12">
        <dgm:presLayoutVars>
          <dgm:bulletEnabled val="1"/>
        </dgm:presLayoutVars>
      </dgm:prSet>
      <dgm:spPr/>
      <dgm:t>
        <a:bodyPr/>
        <a:lstStyle/>
        <a:p>
          <a:endParaRPr lang="en-GB"/>
        </a:p>
      </dgm:t>
    </dgm:pt>
    <dgm:pt modelId="{D9303005-9E48-4FEF-9AF8-9790FB257F88}" type="pres">
      <dgm:prSet presAssocID="{8878FD2A-C21B-43AE-AE9A-3B68DC3EF8C8}" presName="sibTrans" presStyleCnt="0"/>
      <dgm:spPr/>
    </dgm:pt>
    <dgm:pt modelId="{C35BF17D-1858-48A6-8C1C-A6B32390A5D6}" type="pres">
      <dgm:prSet presAssocID="{56794A55-379D-4576-8D14-BBC42598D39F}" presName="node" presStyleLbl="node1" presStyleIdx="7" presStyleCnt="12">
        <dgm:presLayoutVars>
          <dgm:bulletEnabled val="1"/>
        </dgm:presLayoutVars>
      </dgm:prSet>
      <dgm:spPr/>
      <dgm:t>
        <a:bodyPr/>
        <a:lstStyle/>
        <a:p>
          <a:endParaRPr lang="en-GB"/>
        </a:p>
      </dgm:t>
    </dgm:pt>
    <dgm:pt modelId="{0D677304-9298-448D-82A6-68D2D59E678F}" type="pres">
      <dgm:prSet presAssocID="{2F5AC9B1-D1A9-44F2-B233-7E642BCF03DD}" presName="sibTrans" presStyleCnt="0"/>
      <dgm:spPr/>
    </dgm:pt>
    <dgm:pt modelId="{C847BCEC-F21D-46F6-9E0D-25661E893D6D}" type="pres">
      <dgm:prSet presAssocID="{7F822B3A-0E12-49F4-A345-F32FEBF889FF}" presName="node" presStyleLbl="node1" presStyleIdx="8" presStyleCnt="12">
        <dgm:presLayoutVars>
          <dgm:bulletEnabled val="1"/>
        </dgm:presLayoutVars>
      </dgm:prSet>
      <dgm:spPr/>
      <dgm:t>
        <a:bodyPr/>
        <a:lstStyle/>
        <a:p>
          <a:endParaRPr lang="en-GB"/>
        </a:p>
      </dgm:t>
    </dgm:pt>
    <dgm:pt modelId="{D0F49532-95C7-4152-B37C-8AB95F8396E6}" type="pres">
      <dgm:prSet presAssocID="{905F614F-E565-4497-AEF2-4E205EA6EC83}" presName="sibTrans" presStyleCnt="0"/>
      <dgm:spPr/>
    </dgm:pt>
    <dgm:pt modelId="{67FA544E-E7AE-4B26-9322-317227EFC2F5}" type="pres">
      <dgm:prSet presAssocID="{C59A244C-C381-4047-A0C8-64BC77430642}" presName="node" presStyleLbl="node1" presStyleIdx="9" presStyleCnt="12">
        <dgm:presLayoutVars>
          <dgm:bulletEnabled val="1"/>
        </dgm:presLayoutVars>
      </dgm:prSet>
      <dgm:spPr/>
      <dgm:t>
        <a:bodyPr/>
        <a:lstStyle/>
        <a:p>
          <a:endParaRPr lang="en-GB"/>
        </a:p>
      </dgm:t>
    </dgm:pt>
    <dgm:pt modelId="{8E656F1B-1D8E-4CF3-A98C-3A2D03CB2DC7}" type="pres">
      <dgm:prSet presAssocID="{BBE54E8D-E523-4C8C-95F7-1D2AD813E44F}" presName="sibTrans" presStyleCnt="0"/>
      <dgm:spPr/>
    </dgm:pt>
    <dgm:pt modelId="{B7EBC43E-6FE1-441E-B26C-1527CCAF6B65}" type="pres">
      <dgm:prSet presAssocID="{61B772EF-A7A3-43E7-9B2E-50EFEA4B7C00}" presName="node" presStyleLbl="node1" presStyleIdx="10" presStyleCnt="12">
        <dgm:presLayoutVars>
          <dgm:bulletEnabled val="1"/>
        </dgm:presLayoutVars>
      </dgm:prSet>
      <dgm:spPr/>
      <dgm:t>
        <a:bodyPr/>
        <a:lstStyle/>
        <a:p>
          <a:endParaRPr lang="en-GB"/>
        </a:p>
      </dgm:t>
    </dgm:pt>
    <dgm:pt modelId="{FA413716-D3F6-42AD-967F-44B4E6F4CD56}" type="pres">
      <dgm:prSet presAssocID="{4DA2D3D1-464D-4F33-90EE-928546CEFB2A}" presName="sibTrans" presStyleCnt="0"/>
      <dgm:spPr/>
    </dgm:pt>
    <dgm:pt modelId="{92A7342E-56A1-4CFF-B342-5E027D5F3A4D}" type="pres">
      <dgm:prSet presAssocID="{2E4939D3-8E8C-49E1-A751-CE51D8F3223B}" presName="node" presStyleLbl="node1" presStyleIdx="11" presStyleCnt="12">
        <dgm:presLayoutVars>
          <dgm:bulletEnabled val="1"/>
        </dgm:presLayoutVars>
      </dgm:prSet>
      <dgm:spPr/>
      <dgm:t>
        <a:bodyPr/>
        <a:lstStyle/>
        <a:p>
          <a:endParaRPr lang="en-GB"/>
        </a:p>
      </dgm:t>
    </dgm:pt>
  </dgm:ptLst>
  <dgm:cxnLst>
    <dgm:cxn modelId="{6B37F5CF-B727-4070-84A6-D92753D4F1AF}" type="presOf" srcId="{BE723B4B-4EB3-40F5-91EB-18CA87EE5598}" destId="{3551BD25-A5BC-42BD-8C62-6476259DC1C0}" srcOrd="0" destOrd="0" presId="urn:microsoft.com/office/officeart/2005/8/layout/default"/>
    <dgm:cxn modelId="{F00F89A9-F5AC-4B13-A17B-2FB6679247CD}" type="presOf" srcId="{C8A9F19E-A6B3-4749-9030-DB723FEDE4F0}" destId="{1ED69840-BDEA-421A-AA46-EBC2C2C465FC}" srcOrd="0" destOrd="0" presId="urn:microsoft.com/office/officeart/2005/8/layout/default"/>
    <dgm:cxn modelId="{FFA5F5F8-0295-41B5-8A82-BD2BA07685A0}" srcId="{79860E24-460A-4938-B885-7E358AD989BC}" destId="{7F822B3A-0E12-49F4-A345-F32FEBF889FF}" srcOrd="8" destOrd="0" parTransId="{44A3CF37-7408-4F54-93DB-B36AE3E2001C}" sibTransId="{905F614F-E565-4497-AEF2-4E205EA6EC83}"/>
    <dgm:cxn modelId="{4059A8F5-533C-4589-A613-F7499A8E88EA}" type="presOf" srcId="{79860E24-460A-4938-B885-7E358AD989BC}" destId="{19FF97F6-F0DA-46ED-8433-B69329CA4AD9}" srcOrd="0" destOrd="0" presId="urn:microsoft.com/office/officeart/2005/8/layout/default"/>
    <dgm:cxn modelId="{87920C6E-AB8F-4CB7-9DC3-9145EDDEE393}" srcId="{79860E24-460A-4938-B885-7E358AD989BC}" destId="{B12B0F42-1FDA-4551-97AD-7B579B422637}" srcOrd="0" destOrd="0" parTransId="{E0A92F69-FD8C-4A6B-9CC3-F41A18326A3F}" sibTransId="{34D6BC2A-983F-4394-9DB9-3161982B4138}"/>
    <dgm:cxn modelId="{4CB85119-601D-4AE1-84B9-6719CCA279E1}" type="presOf" srcId="{B81E5D5D-BC9B-49D3-BEF3-AA0B391447CE}" destId="{A798D496-DC74-4C5A-ABB3-CB7FA4939324}" srcOrd="0" destOrd="0" presId="urn:microsoft.com/office/officeart/2005/8/layout/default"/>
    <dgm:cxn modelId="{D3AB2F58-D2F5-4F48-B251-AFC544A8A3D8}" srcId="{79860E24-460A-4938-B885-7E358AD989BC}" destId="{61B772EF-A7A3-43E7-9B2E-50EFEA4B7C00}" srcOrd="10" destOrd="0" parTransId="{101E3AD0-9FE8-4A0A-8EAF-9AC16497AFC4}" sibTransId="{4DA2D3D1-464D-4F33-90EE-928546CEFB2A}"/>
    <dgm:cxn modelId="{76C6F81A-EDAD-47DF-B8E3-DDBC58E8A3EE}" type="presOf" srcId="{2E4939D3-8E8C-49E1-A751-CE51D8F3223B}" destId="{92A7342E-56A1-4CFF-B342-5E027D5F3A4D}" srcOrd="0" destOrd="0" presId="urn:microsoft.com/office/officeart/2005/8/layout/default"/>
    <dgm:cxn modelId="{33445752-8B63-4C3F-80BF-FB3D4E601177}" srcId="{79860E24-460A-4938-B885-7E358AD989BC}" destId="{819BE189-53B1-4AA6-B1C9-1384B40B7E70}" srcOrd="2" destOrd="0" parTransId="{2DE1B2B2-73DA-441F-B62D-930A12B4EF81}" sibTransId="{5746A1C5-44C4-4953-9235-0F853D20640D}"/>
    <dgm:cxn modelId="{E6C97174-C036-4A44-8A1E-3C318F02B986}" type="presOf" srcId="{61B772EF-A7A3-43E7-9B2E-50EFEA4B7C00}" destId="{B7EBC43E-6FE1-441E-B26C-1527CCAF6B65}" srcOrd="0" destOrd="0" presId="urn:microsoft.com/office/officeart/2005/8/layout/default"/>
    <dgm:cxn modelId="{505ED0E1-F8E5-431F-8A4F-82D3A0AA2488}" srcId="{79860E24-460A-4938-B885-7E358AD989BC}" destId="{56794A55-379D-4576-8D14-BBC42598D39F}" srcOrd="7" destOrd="0" parTransId="{AAE94488-454A-4A37-9006-9EC7C15541C1}" sibTransId="{2F5AC9B1-D1A9-44F2-B233-7E642BCF03DD}"/>
    <dgm:cxn modelId="{035BDD18-ECBB-4717-B618-1345774D136A}" srcId="{79860E24-460A-4938-B885-7E358AD989BC}" destId="{BE723B4B-4EB3-40F5-91EB-18CA87EE5598}" srcOrd="5" destOrd="0" parTransId="{CBC08FAD-A22E-4320-A04D-B242269F9879}" sibTransId="{4DC23DD6-F4A8-49FF-AF66-AAEB960025D6}"/>
    <dgm:cxn modelId="{E4C2A7D2-1AC6-4966-AB96-46EDF154B6B6}" type="presOf" srcId="{C59A244C-C381-4047-A0C8-64BC77430642}" destId="{67FA544E-E7AE-4B26-9322-317227EFC2F5}" srcOrd="0" destOrd="0" presId="urn:microsoft.com/office/officeart/2005/8/layout/default"/>
    <dgm:cxn modelId="{BAA48056-14E8-4304-9651-666372110BD9}" type="presOf" srcId="{B12B0F42-1FDA-4551-97AD-7B579B422637}" destId="{CDB84968-AF9F-467E-8E26-1FADAFA72727}" srcOrd="0" destOrd="0" presId="urn:microsoft.com/office/officeart/2005/8/layout/default"/>
    <dgm:cxn modelId="{19AF2563-9E51-4785-AA6D-EE046B01297E}" srcId="{79860E24-460A-4938-B885-7E358AD989BC}" destId="{CFDE4BD2-8492-4CDD-8EB0-E82B0041BB0F}" srcOrd="4" destOrd="0" parTransId="{4CCD6D70-FACE-4E4D-8759-1152EEF58753}" sibTransId="{C760254F-8713-454A-8B94-586C01CE5D33}"/>
    <dgm:cxn modelId="{76125E2B-9475-4952-BD6F-3A239600C9AD}" type="presOf" srcId="{2FC99791-F450-4BDB-AA50-B1FB61F473E0}" destId="{B71319A4-E80C-47D4-A7E2-F01887E095E9}" srcOrd="0" destOrd="0" presId="urn:microsoft.com/office/officeart/2005/8/layout/default"/>
    <dgm:cxn modelId="{BA392EFF-B171-43A1-B550-747540BFEB05}" type="presOf" srcId="{7F822B3A-0E12-49F4-A345-F32FEBF889FF}" destId="{C847BCEC-F21D-46F6-9E0D-25661E893D6D}" srcOrd="0" destOrd="0" presId="urn:microsoft.com/office/officeart/2005/8/layout/default"/>
    <dgm:cxn modelId="{6141F2A1-C14E-48E9-B16E-036E8EB9DFAE}" srcId="{79860E24-460A-4938-B885-7E358AD989BC}" destId="{2E4939D3-8E8C-49E1-A751-CE51D8F3223B}" srcOrd="11" destOrd="0" parTransId="{AAAADB24-B997-4D27-BDC1-6F353CBF41CB}" sibTransId="{42ADF171-428B-4176-804B-1759F22586CD}"/>
    <dgm:cxn modelId="{75B6993F-87A0-4928-824F-BB57CD3917E9}" srcId="{79860E24-460A-4938-B885-7E358AD989BC}" destId="{C8A9F19E-A6B3-4749-9030-DB723FEDE4F0}" srcOrd="1" destOrd="0" parTransId="{0C21DDB6-BBF5-4FB9-833D-B2C908FFD695}" sibTransId="{007ADF03-F44E-4E5B-B78E-554083A7903B}"/>
    <dgm:cxn modelId="{C215811A-0016-4B44-9D43-386EF91217FD}" srcId="{79860E24-460A-4938-B885-7E358AD989BC}" destId="{C59A244C-C381-4047-A0C8-64BC77430642}" srcOrd="9" destOrd="0" parTransId="{6B6CE2DE-E35A-426A-BD7D-3CEE43779102}" sibTransId="{BBE54E8D-E523-4C8C-95F7-1D2AD813E44F}"/>
    <dgm:cxn modelId="{EC3561DF-94AC-4E86-8563-0C80F825529C}" type="presOf" srcId="{819BE189-53B1-4AA6-B1C9-1384B40B7E70}" destId="{2DC573EA-E4DD-4DEC-B92E-0954BF25618E}" srcOrd="0" destOrd="0" presId="urn:microsoft.com/office/officeart/2005/8/layout/default"/>
    <dgm:cxn modelId="{A683E241-BEEA-4AB5-994B-790E478144F5}" srcId="{79860E24-460A-4938-B885-7E358AD989BC}" destId="{2FC99791-F450-4BDB-AA50-B1FB61F473E0}" srcOrd="3" destOrd="0" parTransId="{331499CA-DC67-4A29-B9CE-6797A50134B2}" sibTransId="{02AD74F9-AE28-4EE3-B6B0-90F3088F1DFC}"/>
    <dgm:cxn modelId="{940293D0-255F-4E65-951A-A0B539F42A7A}" srcId="{79860E24-460A-4938-B885-7E358AD989BC}" destId="{B81E5D5D-BC9B-49D3-BEF3-AA0B391447CE}" srcOrd="6" destOrd="0" parTransId="{E565C21C-A187-493D-A266-42EDA7236D70}" sibTransId="{8878FD2A-C21B-43AE-AE9A-3B68DC3EF8C8}"/>
    <dgm:cxn modelId="{164E92E8-30CD-499A-B43A-9D4BA98599A4}" type="presOf" srcId="{CFDE4BD2-8492-4CDD-8EB0-E82B0041BB0F}" destId="{798119BA-C4D0-44D1-869B-99E897C615F0}" srcOrd="0" destOrd="0" presId="urn:microsoft.com/office/officeart/2005/8/layout/default"/>
    <dgm:cxn modelId="{F60BD760-5C3C-4537-B94D-B5AB8EEF037E}" type="presOf" srcId="{56794A55-379D-4576-8D14-BBC42598D39F}" destId="{C35BF17D-1858-48A6-8C1C-A6B32390A5D6}" srcOrd="0" destOrd="0" presId="urn:microsoft.com/office/officeart/2005/8/layout/default"/>
    <dgm:cxn modelId="{8247CA3B-6472-4437-B933-4D6D7C03737F}" type="presParOf" srcId="{19FF97F6-F0DA-46ED-8433-B69329CA4AD9}" destId="{CDB84968-AF9F-467E-8E26-1FADAFA72727}" srcOrd="0" destOrd="0" presId="urn:microsoft.com/office/officeart/2005/8/layout/default"/>
    <dgm:cxn modelId="{BDFDB5AD-BEDE-4B88-8F0F-41787EA37439}" type="presParOf" srcId="{19FF97F6-F0DA-46ED-8433-B69329CA4AD9}" destId="{2C94678D-F24B-45FD-912A-57FB029D3265}" srcOrd="1" destOrd="0" presId="urn:microsoft.com/office/officeart/2005/8/layout/default"/>
    <dgm:cxn modelId="{3CB1BE80-9A44-4860-89D0-85DDA27F86BB}" type="presParOf" srcId="{19FF97F6-F0DA-46ED-8433-B69329CA4AD9}" destId="{1ED69840-BDEA-421A-AA46-EBC2C2C465FC}" srcOrd="2" destOrd="0" presId="urn:microsoft.com/office/officeart/2005/8/layout/default"/>
    <dgm:cxn modelId="{B47081E1-726D-4C13-AF6B-4171F4C5C964}" type="presParOf" srcId="{19FF97F6-F0DA-46ED-8433-B69329CA4AD9}" destId="{DE52B6AA-319C-4E0A-860D-D5AE45EA6135}" srcOrd="3" destOrd="0" presId="urn:microsoft.com/office/officeart/2005/8/layout/default"/>
    <dgm:cxn modelId="{64AA030A-9D3F-43C6-969F-F5993F205B1D}" type="presParOf" srcId="{19FF97F6-F0DA-46ED-8433-B69329CA4AD9}" destId="{2DC573EA-E4DD-4DEC-B92E-0954BF25618E}" srcOrd="4" destOrd="0" presId="urn:microsoft.com/office/officeart/2005/8/layout/default"/>
    <dgm:cxn modelId="{05C986F9-BD97-44CD-B8F7-CB290DC89BBF}" type="presParOf" srcId="{19FF97F6-F0DA-46ED-8433-B69329CA4AD9}" destId="{66F23E38-E791-4B2D-B230-D21003261E65}" srcOrd="5" destOrd="0" presId="urn:microsoft.com/office/officeart/2005/8/layout/default"/>
    <dgm:cxn modelId="{E9E16E6F-7F54-4CF7-8B09-AF160AF1761C}" type="presParOf" srcId="{19FF97F6-F0DA-46ED-8433-B69329CA4AD9}" destId="{B71319A4-E80C-47D4-A7E2-F01887E095E9}" srcOrd="6" destOrd="0" presId="urn:microsoft.com/office/officeart/2005/8/layout/default"/>
    <dgm:cxn modelId="{464F874B-DF45-4D3A-A667-49F8312285B4}" type="presParOf" srcId="{19FF97F6-F0DA-46ED-8433-B69329CA4AD9}" destId="{92AE8D94-E8B5-4240-AA1B-F78187746941}" srcOrd="7" destOrd="0" presId="urn:microsoft.com/office/officeart/2005/8/layout/default"/>
    <dgm:cxn modelId="{779009E2-BFE5-44AE-9D71-BFB694689BBC}" type="presParOf" srcId="{19FF97F6-F0DA-46ED-8433-B69329CA4AD9}" destId="{798119BA-C4D0-44D1-869B-99E897C615F0}" srcOrd="8" destOrd="0" presId="urn:microsoft.com/office/officeart/2005/8/layout/default"/>
    <dgm:cxn modelId="{7A5D6992-C00E-441D-BE59-3E5DED2D48E0}" type="presParOf" srcId="{19FF97F6-F0DA-46ED-8433-B69329CA4AD9}" destId="{1496EDCF-0E14-405F-BF1F-4FB387943386}" srcOrd="9" destOrd="0" presId="urn:microsoft.com/office/officeart/2005/8/layout/default"/>
    <dgm:cxn modelId="{7FED4CCB-852D-4578-A0C9-CDDD3BB03F1A}" type="presParOf" srcId="{19FF97F6-F0DA-46ED-8433-B69329CA4AD9}" destId="{3551BD25-A5BC-42BD-8C62-6476259DC1C0}" srcOrd="10" destOrd="0" presId="urn:microsoft.com/office/officeart/2005/8/layout/default"/>
    <dgm:cxn modelId="{26842300-53EB-4B41-8E5B-39D6C2749469}" type="presParOf" srcId="{19FF97F6-F0DA-46ED-8433-B69329CA4AD9}" destId="{4BBA331A-2837-41E2-BF4E-A673861EF272}" srcOrd="11" destOrd="0" presId="urn:microsoft.com/office/officeart/2005/8/layout/default"/>
    <dgm:cxn modelId="{F32EF81F-F35F-4B44-A523-C30E582FA43B}" type="presParOf" srcId="{19FF97F6-F0DA-46ED-8433-B69329CA4AD9}" destId="{A798D496-DC74-4C5A-ABB3-CB7FA4939324}" srcOrd="12" destOrd="0" presId="urn:microsoft.com/office/officeart/2005/8/layout/default"/>
    <dgm:cxn modelId="{04461836-0BA9-4914-81AB-808D95B54CAC}" type="presParOf" srcId="{19FF97F6-F0DA-46ED-8433-B69329CA4AD9}" destId="{D9303005-9E48-4FEF-9AF8-9790FB257F88}" srcOrd="13" destOrd="0" presId="urn:microsoft.com/office/officeart/2005/8/layout/default"/>
    <dgm:cxn modelId="{39C0334D-F66E-4192-8E14-BE0491A12025}" type="presParOf" srcId="{19FF97F6-F0DA-46ED-8433-B69329CA4AD9}" destId="{C35BF17D-1858-48A6-8C1C-A6B32390A5D6}" srcOrd="14" destOrd="0" presId="urn:microsoft.com/office/officeart/2005/8/layout/default"/>
    <dgm:cxn modelId="{EEB153C6-D4D9-41DD-A864-C6B890D228D5}" type="presParOf" srcId="{19FF97F6-F0DA-46ED-8433-B69329CA4AD9}" destId="{0D677304-9298-448D-82A6-68D2D59E678F}" srcOrd="15" destOrd="0" presId="urn:microsoft.com/office/officeart/2005/8/layout/default"/>
    <dgm:cxn modelId="{9AF4E399-8202-44B3-95DA-D263802FA66E}" type="presParOf" srcId="{19FF97F6-F0DA-46ED-8433-B69329CA4AD9}" destId="{C847BCEC-F21D-46F6-9E0D-25661E893D6D}" srcOrd="16" destOrd="0" presId="urn:microsoft.com/office/officeart/2005/8/layout/default"/>
    <dgm:cxn modelId="{DAC7861F-CC35-436D-A5E9-086751BB5F3F}" type="presParOf" srcId="{19FF97F6-F0DA-46ED-8433-B69329CA4AD9}" destId="{D0F49532-95C7-4152-B37C-8AB95F8396E6}" srcOrd="17" destOrd="0" presId="urn:microsoft.com/office/officeart/2005/8/layout/default"/>
    <dgm:cxn modelId="{E68F8590-2F12-4408-A1E2-E96B1A0C8766}" type="presParOf" srcId="{19FF97F6-F0DA-46ED-8433-B69329CA4AD9}" destId="{67FA544E-E7AE-4B26-9322-317227EFC2F5}" srcOrd="18" destOrd="0" presId="urn:microsoft.com/office/officeart/2005/8/layout/default"/>
    <dgm:cxn modelId="{4BE74917-BB17-4A84-8C98-ED8E37649D6B}" type="presParOf" srcId="{19FF97F6-F0DA-46ED-8433-B69329CA4AD9}" destId="{8E656F1B-1D8E-4CF3-A98C-3A2D03CB2DC7}" srcOrd="19" destOrd="0" presId="urn:microsoft.com/office/officeart/2005/8/layout/default"/>
    <dgm:cxn modelId="{D5E20220-42F7-426B-836E-36631439FCAE}" type="presParOf" srcId="{19FF97F6-F0DA-46ED-8433-B69329CA4AD9}" destId="{B7EBC43E-6FE1-441E-B26C-1527CCAF6B65}" srcOrd="20" destOrd="0" presId="urn:microsoft.com/office/officeart/2005/8/layout/default"/>
    <dgm:cxn modelId="{9CF6D7DE-0324-427F-8DAA-495BEF8633A0}" type="presParOf" srcId="{19FF97F6-F0DA-46ED-8433-B69329CA4AD9}" destId="{FA413716-D3F6-42AD-967F-44B4E6F4CD56}" srcOrd="21" destOrd="0" presId="urn:microsoft.com/office/officeart/2005/8/layout/default"/>
    <dgm:cxn modelId="{FE83A212-263B-4132-A0BA-918E1197AC17}" type="presParOf" srcId="{19FF97F6-F0DA-46ED-8433-B69329CA4AD9}" destId="{92A7342E-56A1-4CFF-B342-5E027D5F3A4D}"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860E24-460A-4938-B885-7E358AD989BC}" type="doc">
      <dgm:prSet loTypeId="urn:microsoft.com/office/officeart/2005/8/layout/default" loCatId="list" qsTypeId="urn:microsoft.com/office/officeart/2005/8/quickstyle/3d1" qsCatId="3D" csTypeId="urn:microsoft.com/office/officeart/2005/8/colors/colorful1" csCatId="colorful" phldr="1"/>
      <dgm:spPr/>
      <dgm:t>
        <a:bodyPr/>
        <a:lstStyle/>
        <a:p>
          <a:endParaRPr lang="en-GB"/>
        </a:p>
      </dgm:t>
    </dgm:pt>
    <dgm:pt modelId="{B12B0F42-1FDA-4551-97AD-7B579B422637}">
      <dgm:prSet/>
      <dgm:spPr/>
      <dgm:t>
        <a:bodyPr/>
        <a:lstStyle/>
        <a:p>
          <a:pPr rtl="0"/>
          <a:r>
            <a:rPr lang="en-GB" dirty="0" smtClean="0"/>
            <a:t>Equity &amp; Enrichment</a:t>
          </a:r>
          <a:endParaRPr lang="en-GB" dirty="0"/>
        </a:p>
      </dgm:t>
    </dgm:pt>
    <dgm:pt modelId="{E0A92F69-FD8C-4A6B-9CC3-F41A18326A3F}" type="parTrans" cxnId="{87920C6E-AB8F-4CB7-9DC3-9145EDDEE393}">
      <dgm:prSet/>
      <dgm:spPr/>
      <dgm:t>
        <a:bodyPr/>
        <a:lstStyle/>
        <a:p>
          <a:endParaRPr lang="en-GB"/>
        </a:p>
      </dgm:t>
    </dgm:pt>
    <dgm:pt modelId="{34D6BC2A-983F-4394-9DB9-3161982B4138}" type="sibTrans" cxnId="{87920C6E-AB8F-4CB7-9DC3-9145EDDEE393}">
      <dgm:prSet/>
      <dgm:spPr/>
      <dgm:t>
        <a:bodyPr/>
        <a:lstStyle/>
        <a:p>
          <a:endParaRPr lang="en-GB"/>
        </a:p>
      </dgm:t>
    </dgm:pt>
    <dgm:pt modelId="{C8A9F19E-A6B3-4749-9030-DB723FEDE4F0}">
      <dgm:prSet/>
      <dgm:spPr/>
      <dgm:t>
        <a:bodyPr/>
        <a:lstStyle/>
        <a:p>
          <a:pPr rtl="0"/>
          <a:r>
            <a:rPr lang="en-GB" dirty="0" smtClean="0"/>
            <a:t>Mastery Matters</a:t>
          </a:r>
          <a:endParaRPr lang="en-GB" dirty="0"/>
        </a:p>
      </dgm:t>
    </dgm:pt>
    <dgm:pt modelId="{0C21DDB6-BBF5-4FB9-833D-B2C908FFD695}" type="parTrans" cxnId="{75B6993F-87A0-4928-824F-BB57CD3917E9}">
      <dgm:prSet/>
      <dgm:spPr/>
      <dgm:t>
        <a:bodyPr/>
        <a:lstStyle/>
        <a:p>
          <a:endParaRPr lang="en-GB"/>
        </a:p>
      </dgm:t>
    </dgm:pt>
    <dgm:pt modelId="{007ADF03-F44E-4E5B-B78E-554083A7903B}" type="sibTrans" cxnId="{75B6993F-87A0-4928-824F-BB57CD3917E9}">
      <dgm:prSet/>
      <dgm:spPr/>
      <dgm:t>
        <a:bodyPr/>
        <a:lstStyle/>
        <a:p>
          <a:endParaRPr lang="en-GB"/>
        </a:p>
      </dgm:t>
    </dgm:pt>
    <dgm:pt modelId="{819BE189-53B1-4AA6-B1C9-1384B40B7E70}">
      <dgm:prSet/>
      <dgm:spPr/>
      <dgm:t>
        <a:bodyPr/>
        <a:lstStyle/>
        <a:p>
          <a:pPr rtl="0"/>
          <a:r>
            <a:rPr lang="en-GB" dirty="0" smtClean="0"/>
            <a:t>A.C.T. Together</a:t>
          </a:r>
          <a:endParaRPr lang="en-GB" dirty="0"/>
        </a:p>
      </dgm:t>
    </dgm:pt>
    <dgm:pt modelId="{2DE1B2B2-73DA-441F-B62D-930A12B4EF81}" type="parTrans" cxnId="{33445752-8B63-4C3F-80BF-FB3D4E601177}">
      <dgm:prSet/>
      <dgm:spPr/>
      <dgm:t>
        <a:bodyPr/>
        <a:lstStyle/>
        <a:p>
          <a:endParaRPr lang="en-GB"/>
        </a:p>
      </dgm:t>
    </dgm:pt>
    <dgm:pt modelId="{5746A1C5-44C4-4953-9235-0F853D20640D}" type="sibTrans" cxnId="{33445752-8B63-4C3F-80BF-FB3D4E601177}">
      <dgm:prSet/>
      <dgm:spPr/>
      <dgm:t>
        <a:bodyPr/>
        <a:lstStyle/>
        <a:p>
          <a:endParaRPr lang="en-GB"/>
        </a:p>
      </dgm:t>
    </dgm:pt>
    <dgm:pt modelId="{2FC99791-F450-4BDB-AA50-B1FB61F473E0}">
      <dgm:prSet/>
      <dgm:spPr/>
      <dgm:t>
        <a:bodyPr/>
        <a:lstStyle/>
        <a:p>
          <a:pPr rtl="0"/>
          <a:r>
            <a:rPr lang="en-GB" dirty="0" smtClean="0"/>
            <a:t>Formative First</a:t>
          </a:r>
          <a:endParaRPr lang="en-GB" dirty="0"/>
        </a:p>
      </dgm:t>
    </dgm:pt>
    <dgm:pt modelId="{331499CA-DC67-4A29-B9CE-6797A50134B2}" type="parTrans" cxnId="{A683E241-BEEA-4AB5-994B-790E478144F5}">
      <dgm:prSet/>
      <dgm:spPr/>
      <dgm:t>
        <a:bodyPr/>
        <a:lstStyle/>
        <a:p>
          <a:endParaRPr lang="en-GB"/>
        </a:p>
      </dgm:t>
    </dgm:pt>
    <dgm:pt modelId="{02AD74F9-AE28-4EE3-B6B0-90F3088F1DFC}" type="sibTrans" cxnId="{A683E241-BEEA-4AB5-994B-790E478144F5}">
      <dgm:prSet/>
      <dgm:spPr/>
      <dgm:t>
        <a:bodyPr/>
        <a:lstStyle/>
        <a:p>
          <a:endParaRPr lang="en-GB"/>
        </a:p>
      </dgm:t>
    </dgm:pt>
    <dgm:pt modelId="{CFDE4BD2-8492-4CDD-8EB0-E82B0041BB0F}">
      <dgm:prSet/>
      <dgm:spPr/>
      <dgm:t>
        <a:bodyPr/>
        <a:lstStyle/>
        <a:p>
          <a:pPr rtl="0"/>
          <a:r>
            <a:rPr lang="en-GB" dirty="0" smtClean="0"/>
            <a:t>Responsive Teaching</a:t>
          </a:r>
          <a:endParaRPr lang="en-GB" dirty="0"/>
        </a:p>
      </dgm:t>
    </dgm:pt>
    <dgm:pt modelId="{4CCD6D70-FACE-4E4D-8759-1152EEF58753}" type="parTrans" cxnId="{19AF2563-9E51-4785-AA6D-EE046B01297E}">
      <dgm:prSet/>
      <dgm:spPr/>
      <dgm:t>
        <a:bodyPr/>
        <a:lstStyle/>
        <a:p>
          <a:endParaRPr lang="en-GB"/>
        </a:p>
      </dgm:t>
    </dgm:pt>
    <dgm:pt modelId="{C760254F-8713-454A-8B94-586C01CE5D33}" type="sibTrans" cxnId="{19AF2563-9E51-4785-AA6D-EE046B01297E}">
      <dgm:prSet/>
      <dgm:spPr/>
      <dgm:t>
        <a:bodyPr/>
        <a:lstStyle/>
        <a:p>
          <a:endParaRPr lang="en-GB"/>
        </a:p>
      </dgm:t>
    </dgm:pt>
    <dgm:pt modelId="{BE723B4B-4EB3-40F5-91EB-18CA87EE5598}">
      <dgm:prSet/>
      <dgm:spPr/>
      <dgm:t>
        <a:bodyPr/>
        <a:lstStyle/>
        <a:p>
          <a:pPr rtl="0"/>
          <a:r>
            <a:rPr lang="en-GB" dirty="0" smtClean="0"/>
            <a:t>Secure Learning Pathways</a:t>
          </a:r>
          <a:endParaRPr lang="en-GB" dirty="0"/>
        </a:p>
      </dgm:t>
    </dgm:pt>
    <dgm:pt modelId="{CBC08FAD-A22E-4320-A04D-B242269F9879}" type="parTrans" cxnId="{035BDD18-ECBB-4717-B618-1345774D136A}">
      <dgm:prSet/>
      <dgm:spPr/>
      <dgm:t>
        <a:bodyPr/>
        <a:lstStyle/>
        <a:p>
          <a:endParaRPr lang="en-GB"/>
        </a:p>
      </dgm:t>
    </dgm:pt>
    <dgm:pt modelId="{4DC23DD6-F4A8-49FF-AF66-AAEB960025D6}" type="sibTrans" cxnId="{035BDD18-ECBB-4717-B618-1345774D136A}">
      <dgm:prSet/>
      <dgm:spPr/>
      <dgm:t>
        <a:bodyPr/>
        <a:lstStyle/>
        <a:p>
          <a:endParaRPr lang="en-GB"/>
        </a:p>
      </dgm:t>
    </dgm:pt>
    <dgm:pt modelId="{B81E5D5D-BC9B-49D3-BEF3-AA0B391447CE}">
      <dgm:prSet/>
      <dgm:spPr/>
      <dgm:t>
        <a:bodyPr/>
        <a:lstStyle/>
        <a:p>
          <a:pPr rtl="0"/>
          <a:r>
            <a:rPr lang="en-GB" dirty="0" smtClean="0"/>
            <a:t>Agile Feedback</a:t>
          </a:r>
          <a:endParaRPr lang="en-GB" dirty="0"/>
        </a:p>
      </dgm:t>
    </dgm:pt>
    <dgm:pt modelId="{E565C21C-A187-493D-A266-42EDA7236D70}" type="parTrans" cxnId="{940293D0-255F-4E65-951A-A0B539F42A7A}">
      <dgm:prSet/>
      <dgm:spPr/>
      <dgm:t>
        <a:bodyPr/>
        <a:lstStyle/>
        <a:p>
          <a:endParaRPr lang="en-GB"/>
        </a:p>
      </dgm:t>
    </dgm:pt>
    <dgm:pt modelId="{8878FD2A-C21B-43AE-AE9A-3B68DC3EF8C8}" type="sibTrans" cxnId="{940293D0-255F-4E65-951A-A0B539F42A7A}">
      <dgm:prSet/>
      <dgm:spPr/>
      <dgm:t>
        <a:bodyPr/>
        <a:lstStyle/>
        <a:p>
          <a:endParaRPr lang="en-GB"/>
        </a:p>
      </dgm:t>
    </dgm:pt>
    <dgm:pt modelId="{C59A244C-C381-4047-A0C8-64BC77430642}">
      <dgm:prSet/>
      <dgm:spPr/>
      <dgm:t>
        <a:bodyPr/>
        <a:lstStyle/>
        <a:p>
          <a:pPr rtl="0"/>
          <a:r>
            <a:rPr lang="en-GB" dirty="0" smtClean="0"/>
            <a:t>Summative Tracking</a:t>
          </a:r>
          <a:endParaRPr lang="en-GB" dirty="0"/>
        </a:p>
      </dgm:t>
    </dgm:pt>
    <dgm:pt modelId="{6B6CE2DE-E35A-426A-BD7D-3CEE43779102}" type="parTrans" cxnId="{C215811A-0016-4B44-9D43-386EF91217FD}">
      <dgm:prSet/>
      <dgm:spPr/>
      <dgm:t>
        <a:bodyPr/>
        <a:lstStyle/>
        <a:p>
          <a:endParaRPr lang="en-GB"/>
        </a:p>
      </dgm:t>
    </dgm:pt>
    <dgm:pt modelId="{BBE54E8D-E523-4C8C-95F7-1D2AD813E44F}" type="sibTrans" cxnId="{C215811A-0016-4B44-9D43-386EF91217FD}">
      <dgm:prSet/>
      <dgm:spPr/>
      <dgm:t>
        <a:bodyPr/>
        <a:lstStyle/>
        <a:p>
          <a:endParaRPr lang="en-GB"/>
        </a:p>
      </dgm:t>
    </dgm:pt>
    <dgm:pt modelId="{56794A55-379D-4576-8D14-BBC42598D39F}">
      <dgm:prSet/>
      <dgm:spPr/>
      <dgm:t>
        <a:bodyPr/>
        <a:lstStyle/>
        <a:p>
          <a:pPr rtl="0"/>
          <a:r>
            <a:rPr lang="en-GB" dirty="0" smtClean="0"/>
            <a:t>Pace not Race</a:t>
          </a:r>
          <a:endParaRPr lang="en-GB" dirty="0"/>
        </a:p>
      </dgm:t>
    </dgm:pt>
    <dgm:pt modelId="{AAE94488-454A-4A37-9006-9EC7C15541C1}" type="parTrans" cxnId="{505ED0E1-F8E5-431F-8A4F-82D3A0AA2488}">
      <dgm:prSet/>
      <dgm:spPr/>
      <dgm:t>
        <a:bodyPr/>
        <a:lstStyle/>
        <a:p>
          <a:endParaRPr lang="en-GB"/>
        </a:p>
      </dgm:t>
    </dgm:pt>
    <dgm:pt modelId="{2F5AC9B1-D1A9-44F2-B233-7E642BCF03DD}" type="sibTrans" cxnId="{505ED0E1-F8E5-431F-8A4F-82D3A0AA2488}">
      <dgm:prSet/>
      <dgm:spPr/>
      <dgm:t>
        <a:bodyPr/>
        <a:lstStyle/>
        <a:p>
          <a:endParaRPr lang="en-GB"/>
        </a:p>
      </dgm:t>
    </dgm:pt>
    <dgm:pt modelId="{2E4939D3-8E8C-49E1-A751-CE51D8F3223B}">
      <dgm:prSet/>
      <dgm:spPr/>
      <dgm:t>
        <a:bodyPr/>
        <a:lstStyle/>
        <a:p>
          <a:pPr rtl="0"/>
          <a:endParaRPr lang="en-GB" dirty="0"/>
        </a:p>
      </dgm:t>
    </dgm:pt>
    <dgm:pt modelId="{AAAADB24-B997-4D27-BDC1-6F353CBF41CB}" type="parTrans" cxnId="{6141F2A1-C14E-48E9-B16E-036E8EB9DFAE}">
      <dgm:prSet/>
      <dgm:spPr/>
      <dgm:t>
        <a:bodyPr/>
        <a:lstStyle/>
        <a:p>
          <a:endParaRPr lang="en-GB"/>
        </a:p>
      </dgm:t>
    </dgm:pt>
    <dgm:pt modelId="{42ADF171-428B-4176-804B-1759F22586CD}" type="sibTrans" cxnId="{6141F2A1-C14E-48E9-B16E-036E8EB9DFAE}">
      <dgm:prSet/>
      <dgm:spPr/>
      <dgm:t>
        <a:bodyPr/>
        <a:lstStyle/>
        <a:p>
          <a:endParaRPr lang="en-GB"/>
        </a:p>
      </dgm:t>
    </dgm:pt>
    <dgm:pt modelId="{7F822B3A-0E12-49F4-A345-F32FEBF889FF}">
      <dgm:prSet/>
      <dgm:spPr/>
      <dgm:t>
        <a:bodyPr/>
        <a:lstStyle/>
        <a:p>
          <a:endParaRPr lang="en-GB" dirty="0" smtClean="0"/>
        </a:p>
      </dgm:t>
    </dgm:pt>
    <dgm:pt modelId="{44A3CF37-7408-4F54-93DB-B36AE3E2001C}" type="parTrans" cxnId="{FFA5F5F8-0295-41B5-8A82-BD2BA07685A0}">
      <dgm:prSet/>
      <dgm:spPr/>
      <dgm:t>
        <a:bodyPr/>
        <a:lstStyle/>
        <a:p>
          <a:endParaRPr lang="en-GB"/>
        </a:p>
      </dgm:t>
    </dgm:pt>
    <dgm:pt modelId="{905F614F-E565-4497-AEF2-4E205EA6EC83}" type="sibTrans" cxnId="{FFA5F5F8-0295-41B5-8A82-BD2BA07685A0}">
      <dgm:prSet/>
      <dgm:spPr/>
      <dgm:t>
        <a:bodyPr/>
        <a:lstStyle/>
        <a:p>
          <a:endParaRPr lang="en-GB"/>
        </a:p>
      </dgm:t>
    </dgm:pt>
    <dgm:pt modelId="{61B772EF-A7A3-43E7-9B2E-50EFEA4B7C00}">
      <dgm:prSet/>
      <dgm:spPr/>
      <dgm:t>
        <a:bodyPr/>
        <a:lstStyle/>
        <a:p>
          <a:r>
            <a:rPr lang="en-GB" smtClean="0"/>
            <a:t>Moderated </a:t>
          </a:r>
          <a:r>
            <a:rPr lang="en-GB" dirty="0" smtClean="0"/>
            <a:t>Expectations</a:t>
          </a:r>
          <a:endParaRPr lang="en-GB"/>
        </a:p>
      </dgm:t>
    </dgm:pt>
    <dgm:pt modelId="{101E3AD0-9FE8-4A0A-8EAF-9AC16497AFC4}" type="parTrans" cxnId="{D3AB2F58-D2F5-4F48-B251-AFC544A8A3D8}">
      <dgm:prSet/>
      <dgm:spPr/>
    </dgm:pt>
    <dgm:pt modelId="{4DA2D3D1-464D-4F33-90EE-928546CEFB2A}" type="sibTrans" cxnId="{D3AB2F58-D2F5-4F48-B251-AFC544A8A3D8}">
      <dgm:prSet/>
      <dgm:spPr/>
    </dgm:pt>
    <dgm:pt modelId="{19FF97F6-F0DA-46ED-8433-B69329CA4AD9}" type="pres">
      <dgm:prSet presAssocID="{79860E24-460A-4938-B885-7E358AD989BC}" presName="diagram" presStyleCnt="0">
        <dgm:presLayoutVars>
          <dgm:dir/>
          <dgm:resizeHandles val="exact"/>
        </dgm:presLayoutVars>
      </dgm:prSet>
      <dgm:spPr/>
      <dgm:t>
        <a:bodyPr/>
        <a:lstStyle/>
        <a:p>
          <a:endParaRPr lang="en-GB"/>
        </a:p>
      </dgm:t>
    </dgm:pt>
    <dgm:pt modelId="{CDB84968-AF9F-467E-8E26-1FADAFA72727}" type="pres">
      <dgm:prSet presAssocID="{B12B0F42-1FDA-4551-97AD-7B579B422637}" presName="node" presStyleLbl="node1" presStyleIdx="0" presStyleCnt="12">
        <dgm:presLayoutVars>
          <dgm:bulletEnabled val="1"/>
        </dgm:presLayoutVars>
      </dgm:prSet>
      <dgm:spPr/>
      <dgm:t>
        <a:bodyPr/>
        <a:lstStyle/>
        <a:p>
          <a:endParaRPr lang="en-GB"/>
        </a:p>
      </dgm:t>
    </dgm:pt>
    <dgm:pt modelId="{2C94678D-F24B-45FD-912A-57FB029D3265}" type="pres">
      <dgm:prSet presAssocID="{34D6BC2A-983F-4394-9DB9-3161982B4138}" presName="sibTrans" presStyleCnt="0"/>
      <dgm:spPr/>
    </dgm:pt>
    <dgm:pt modelId="{1ED69840-BDEA-421A-AA46-EBC2C2C465FC}" type="pres">
      <dgm:prSet presAssocID="{C8A9F19E-A6B3-4749-9030-DB723FEDE4F0}" presName="node" presStyleLbl="node1" presStyleIdx="1" presStyleCnt="12">
        <dgm:presLayoutVars>
          <dgm:bulletEnabled val="1"/>
        </dgm:presLayoutVars>
      </dgm:prSet>
      <dgm:spPr/>
      <dgm:t>
        <a:bodyPr/>
        <a:lstStyle/>
        <a:p>
          <a:endParaRPr lang="en-GB"/>
        </a:p>
      </dgm:t>
    </dgm:pt>
    <dgm:pt modelId="{DE52B6AA-319C-4E0A-860D-D5AE45EA6135}" type="pres">
      <dgm:prSet presAssocID="{007ADF03-F44E-4E5B-B78E-554083A7903B}" presName="sibTrans" presStyleCnt="0"/>
      <dgm:spPr/>
    </dgm:pt>
    <dgm:pt modelId="{2DC573EA-E4DD-4DEC-B92E-0954BF25618E}" type="pres">
      <dgm:prSet presAssocID="{819BE189-53B1-4AA6-B1C9-1384B40B7E70}" presName="node" presStyleLbl="node1" presStyleIdx="2" presStyleCnt="12">
        <dgm:presLayoutVars>
          <dgm:bulletEnabled val="1"/>
        </dgm:presLayoutVars>
      </dgm:prSet>
      <dgm:spPr/>
      <dgm:t>
        <a:bodyPr/>
        <a:lstStyle/>
        <a:p>
          <a:endParaRPr lang="en-GB"/>
        </a:p>
      </dgm:t>
    </dgm:pt>
    <dgm:pt modelId="{66F23E38-E791-4B2D-B230-D21003261E65}" type="pres">
      <dgm:prSet presAssocID="{5746A1C5-44C4-4953-9235-0F853D20640D}" presName="sibTrans" presStyleCnt="0"/>
      <dgm:spPr/>
    </dgm:pt>
    <dgm:pt modelId="{B71319A4-E80C-47D4-A7E2-F01887E095E9}" type="pres">
      <dgm:prSet presAssocID="{2FC99791-F450-4BDB-AA50-B1FB61F473E0}" presName="node" presStyleLbl="node1" presStyleIdx="3" presStyleCnt="12">
        <dgm:presLayoutVars>
          <dgm:bulletEnabled val="1"/>
        </dgm:presLayoutVars>
      </dgm:prSet>
      <dgm:spPr/>
      <dgm:t>
        <a:bodyPr/>
        <a:lstStyle/>
        <a:p>
          <a:endParaRPr lang="en-GB"/>
        </a:p>
      </dgm:t>
    </dgm:pt>
    <dgm:pt modelId="{92AE8D94-E8B5-4240-AA1B-F78187746941}" type="pres">
      <dgm:prSet presAssocID="{02AD74F9-AE28-4EE3-B6B0-90F3088F1DFC}" presName="sibTrans" presStyleCnt="0"/>
      <dgm:spPr/>
    </dgm:pt>
    <dgm:pt modelId="{798119BA-C4D0-44D1-869B-99E897C615F0}" type="pres">
      <dgm:prSet presAssocID="{CFDE4BD2-8492-4CDD-8EB0-E82B0041BB0F}" presName="node" presStyleLbl="node1" presStyleIdx="4" presStyleCnt="12">
        <dgm:presLayoutVars>
          <dgm:bulletEnabled val="1"/>
        </dgm:presLayoutVars>
      </dgm:prSet>
      <dgm:spPr/>
      <dgm:t>
        <a:bodyPr/>
        <a:lstStyle/>
        <a:p>
          <a:endParaRPr lang="en-GB"/>
        </a:p>
      </dgm:t>
    </dgm:pt>
    <dgm:pt modelId="{1496EDCF-0E14-405F-BF1F-4FB387943386}" type="pres">
      <dgm:prSet presAssocID="{C760254F-8713-454A-8B94-586C01CE5D33}" presName="sibTrans" presStyleCnt="0"/>
      <dgm:spPr/>
    </dgm:pt>
    <dgm:pt modelId="{3551BD25-A5BC-42BD-8C62-6476259DC1C0}" type="pres">
      <dgm:prSet presAssocID="{BE723B4B-4EB3-40F5-91EB-18CA87EE5598}" presName="node" presStyleLbl="node1" presStyleIdx="5" presStyleCnt="12">
        <dgm:presLayoutVars>
          <dgm:bulletEnabled val="1"/>
        </dgm:presLayoutVars>
      </dgm:prSet>
      <dgm:spPr/>
      <dgm:t>
        <a:bodyPr/>
        <a:lstStyle/>
        <a:p>
          <a:endParaRPr lang="en-GB"/>
        </a:p>
      </dgm:t>
    </dgm:pt>
    <dgm:pt modelId="{4BBA331A-2837-41E2-BF4E-A673861EF272}" type="pres">
      <dgm:prSet presAssocID="{4DC23DD6-F4A8-49FF-AF66-AAEB960025D6}" presName="sibTrans" presStyleCnt="0"/>
      <dgm:spPr/>
    </dgm:pt>
    <dgm:pt modelId="{A798D496-DC74-4C5A-ABB3-CB7FA4939324}" type="pres">
      <dgm:prSet presAssocID="{B81E5D5D-BC9B-49D3-BEF3-AA0B391447CE}" presName="node" presStyleLbl="node1" presStyleIdx="6" presStyleCnt="12">
        <dgm:presLayoutVars>
          <dgm:bulletEnabled val="1"/>
        </dgm:presLayoutVars>
      </dgm:prSet>
      <dgm:spPr/>
      <dgm:t>
        <a:bodyPr/>
        <a:lstStyle/>
        <a:p>
          <a:endParaRPr lang="en-GB"/>
        </a:p>
      </dgm:t>
    </dgm:pt>
    <dgm:pt modelId="{D9303005-9E48-4FEF-9AF8-9790FB257F88}" type="pres">
      <dgm:prSet presAssocID="{8878FD2A-C21B-43AE-AE9A-3B68DC3EF8C8}" presName="sibTrans" presStyleCnt="0"/>
      <dgm:spPr/>
    </dgm:pt>
    <dgm:pt modelId="{C35BF17D-1858-48A6-8C1C-A6B32390A5D6}" type="pres">
      <dgm:prSet presAssocID="{56794A55-379D-4576-8D14-BBC42598D39F}" presName="node" presStyleLbl="node1" presStyleIdx="7" presStyleCnt="12">
        <dgm:presLayoutVars>
          <dgm:bulletEnabled val="1"/>
        </dgm:presLayoutVars>
      </dgm:prSet>
      <dgm:spPr/>
      <dgm:t>
        <a:bodyPr/>
        <a:lstStyle/>
        <a:p>
          <a:endParaRPr lang="en-GB"/>
        </a:p>
      </dgm:t>
    </dgm:pt>
    <dgm:pt modelId="{0D677304-9298-448D-82A6-68D2D59E678F}" type="pres">
      <dgm:prSet presAssocID="{2F5AC9B1-D1A9-44F2-B233-7E642BCF03DD}" presName="sibTrans" presStyleCnt="0"/>
      <dgm:spPr/>
    </dgm:pt>
    <dgm:pt modelId="{C847BCEC-F21D-46F6-9E0D-25661E893D6D}" type="pres">
      <dgm:prSet presAssocID="{7F822B3A-0E12-49F4-A345-F32FEBF889FF}" presName="node" presStyleLbl="node1" presStyleIdx="8" presStyleCnt="12">
        <dgm:presLayoutVars>
          <dgm:bulletEnabled val="1"/>
        </dgm:presLayoutVars>
      </dgm:prSet>
      <dgm:spPr/>
      <dgm:t>
        <a:bodyPr/>
        <a:lstStyle/>
        <a:p>
          <a:endParaRPr lang="en-GB"/>
        </a:p>
      </dgm:t>
    </dgm:pt>
    <dgm:pt modelId="{D0F49532-95C7-4152-B37C-8AB95F8396E6}" type="pres">
      <dgm:prSet presAssocID="{905F614F-E565-4497-AEF2-4E205EA6EC83}" presName="sibTrans" presStyleCnt="0"/>
      <dgm:spPr/>
    </dgm:pt>
    <dgm:pt modelId="{67FA544E-E7AE-4B26-9322-317227EFC2F5}" type="pres">
      <dgm:prSet presAssocID="{C59A244C-C381-4047-A0C8-64BC77430642}" presName="node" presStyleLbl="node1" presStyleIdx="9" presStyleCnt="12">
        <dgm:presLayoutVars>
          <dgm:bulletEnabled val="1"/>
        </dgm:presLayoutVars>
      </dgm:prSet>
      <dgm:spPr/>
      <dgm:t>
        <a:bodyPr/>
        <a:lstStyle/>
        <a:p>
          <a:endParaRPr lang="en-GB"/>
        </a:p>
      </dgm:t>
    </dgm:pt>
    <dgm:pt modelId="{8E656F1B-1D8E-4CF3-A98C-3A2D03CB2DC7}" type="pres">
      <dgm:prSet presAssocID="{BBE54E8D-E523-4C8C-95F7-1D2AD813E44F}" presName="sibTrans" presStyleCnt="0"/>
      <dgm:spPr/>
    </dgm:pt>
    <dgm:pt modelId="{B7EBC43E-6FE1-441E-B26C-1527CCAF6B65}" type="pres">
      <dgm:prSet presAssocID="{61B772EF-A7A3-43E7-9B2E-50EFEA4B7C00}" presName="node" presStyleLbl="node1" presStyleIdx="10" presStyleCnt="12">
        <dgm:presLayoutVars>
          <dgm:bulletEnabled val="1"/>
        </dgm:presLayoutVars>
      </dgm:prSet>
      <dgm:spPr/>
      <dgm:t>
        <a:bodyPr/>
        <a:lstStyle/>
        <a:p>
          <a:endParaRPr lang="en-GB"/>
        </a:p>
      </dgm:t>
    </dgm:pt>
    <dgm:pt modelId="{FA413716-D3F6-42AD-967F-44B4E6F4CD56}" type="pres">
      <dgm:prSet presAssocID="{4DA2D3D1-464D-4F33-90EE-928546CEFB2A}" presName="sibTrans" presStyleCnt="0"/>
      <dgm:spPr/>
    </dgm:pt>
    <dgm:pt modelId="{92A7342E-56A1-4CFF-B342-5E027D5F3A4D}" type="pres">
      <dgm:prSet presAssocID="{2E4939D3-8E8C-49E1-A751-CE51D8F3223B}" presName="node" presStyleLbl="node1" presStyleIdx="11" presStyleCnt="12">
        <dgm:presLayoutVars>
          <dgm:bulletEnabled val="1"/>
        </dgm:presLayoutVars>
      </dgm:prSet>
      <dgm:spPr/>
      <dgm:t>
        <a:bodyPr/>
        <a:lstStyle/>
        <a:p>
          <a:endParaRPr lang="en-GB"/>
        </a:p>
      </dgm:t>
    </dgm:pt>
  </dgm:ptLst>
  <dgm:cxnLst>
    <dgm:cxn modelId="{A88D567A-0F11-44F2-9622-72E456935C6E}" type="presOf" srcId="{C59A244C-C381-4047-A0C8-64BC77430642}" destId="{67FA544E-E7AE-4B26-9322-317227EFC2F5}" srcOrd="0" destOrd="0" presId="urn:microsoft.com/office/officeart/2005/8/layout/default"/>
    <dgm:cxn modelId="{58FF03FD-6EFB-4959-AE14-DAF8E766B266}" type="presOf" srcId="{B12B0F42-1FDA-4551-97AD-7B579B422637}" destId="{CDB84968-AF9F-467E-8E26-1FADAFA72727}" srcOrd="0" destOrd="0" presId="urn:microsoft.com/office/officeart/2005/8/layout/default"/>
    <dgm:cxn modelId="{FFA5F5F8-0295-41B5-8A82-BD2BA07685A0}" srcId="{79860E24-460A-4938-B885-7E358AD989BC}" destId="{7F822B3A-0E12-49F4-A345-F32FEBF889FF}" srcOrd="8" destOrd="0" parTransId="{44A3CF37-7408-4F54-93DB-B36AE3E2001C}" sibTransId="{905F614F-E565-4497-AEF2-4E205EA6EC83}"/>
    <dgm:cxn modelId="{87920C6E-AB8F-4CB7-9DC3-9145EDDEE393}" srcId="{79860E24-460A-4938-B885-7E358AD989BC}" destId="{B12B0F42-1FDA-4551-97AD-7B579B422637}" srcOrd="0" destOrd="0" parTransId="{E0A92F69-FD8C-4A6B-9CC3-F41A18326A3F}" sibTransId="{34D6BC2A-983F-4394-9DB9-3161982B4138}"/>
    <dgm:cxn modelId="{92BEF103-C82E-4E91-A4D3-A0E4E0C5F279}" type="presOf" srcId="{61B772EF-A7A3-43E7-9B2E-50EFEA4B7C00}" destId="{B7EBC43E-6FE1-441E-B26C-1527CCAF6B65}" srcOrd="0" destOrd="0" presId="urn:microsoft.com/office/officeart/2005/8/layout/default"/>
    <dgm:cxn modelId="{D3AB2F58-D2F5-4F48-B251-AFC544A8A3D8}" srcId="{79860E24-460A-4938-B885-7E358AD989BC}" destId="{61B772EF-A7A3-43E7-9B2E-50EFEA4B7C00}" srcOrd="10" destOrd="0" parTransId="{101E3AD0-9FE8-4A0A-8EAF-9AC16497AFC4}" sibTransId="{4DA2D3D1-464D-4F33-90EE-928546CEFB2A}"/>
    <dgm:cxn modelId="{33445752-8B63-4C3F-80BF-FB3D4E601177}" srcId="{79860E24-460A-4938-B885-7E358AD989BC}" destId="{819BE189-53B1-4AA6-B1C9-1384B40B7E70}" srcOrd="2" destOrd="0" parTransId="{2DE1B2B2-73DA-441F-B62D-930A12B4EF81}" sibTransId="{5746A1C5-44C4-4953-9235-0F853D20640D}"/>
    <dgm:cxn modelId="{505ED0E1-F8E5-431F-8A4F-82D3A0AA2488}" srcId="{79860E24-460A-4938-B885-7E358AD989BC}" destId="{56794A55-379D-4576-8D14-BBC42598D39F}" srcOrd="7" destOrd="0" parTransId="{AAE94488-454A-4A37-9006-9EC7C15541C1}" sibTransId="{2F5AC9B1-D1A9-44F2-B233-7E642BCF03DD}"/>
    <dgm:cxn modelId="{A010C1E4-435D-4848-BA1A-C0D4F71500A5}" type="presOf" srcId="{56794A55-379D-4576-8D14-BBC42598D39F}" destId="{C35BF17D-1858-48A6-8C1C-A6B32390A5D6}" srcOrd="0" destOrd="0" presId="urn:microsoft.com/office/officeart/2005/8/layout/default"/>
    <dgm:cxn modelId="{035BDD18-ECBB-4717-B618-1345774D136A}" srcId="{79860E24-460A-4938-B885-7E358AD989BC}" destId="{BE723B4B-4EB3-40F5-91EB-18CA87EE5598}" srcOrd="5" destOrd="0" parTransId="{CBC08FAD-A22E-4320-A04D-B242269F9879}" sibTransId="{4DC23DD6-F4A8-49FF-AF66-AAEB960025D6}"/>
    <dgm:cxn modelId="{0587C257-A0F3-49D8-846E-02AFBDCB31FB}" type="presOf" srcId="{BE723B4B-4EB3-40F5-91EB-18CA87EE5598}" destId="{3551BD25-A5BC-42BD-8C62-6476259DC1C0}" srcOrd="0" destOrd="0" presId="urn:microsoft.com/office/officeart/2005/8/layout/default"/>
    <dgm:cxn modelId="{D8DB6B48-0B14-4A6F-A77F-676368F39884}" type="presOf" srcId="{2E4939D3-8E8C-49E1-A751-CE51D8F3223B}" destId="{92A7342E-56A1-4CFF-B342-5E027D5F3A4D}" srcOrd="0" destOrd="0" presId="urn:microsoft.com/office/officeart/2005/8/layout/default"/>
    <dgm:cxn modelId="{6622352F-4667-46EF-A7AC-7796952A1222}" type="presOf" srcId="{CFDE4BD2-8492-4CDD-8EB0-E82B0041BB0F}" destId="{798119BA-C4D0-44D1-869B-99E897C615F0}" srcOrd="0" destOrd="0" presId="urn:microsoft.com/office/officeart/2005/8/layout/default"/>
    <dgm:cxn modelId="{78F20FE2-3BDF-4082-BB3F-88A91CCE8F83}" type="presOf" srcId="{B81E5D5D-BC9B-49D3-BEF3-AA0B391447CE}" destId="{A798D496-DC74-4C5A-ABB3-CB7FA4939324}" srcOrd="0" destOrd="0" presId="urn:microsoft.com/office/officeart/2005/8/layout/default"/>
    <dgm:cxn modelId="{19AF2563-9E51-4785-AA6D-EE046B01297E}" srcId="{79860E24-460A-4938-B885-7E358AD989BC}" destId="{CFDE4BD2-8492-4CDD-8EB0-E82B0041BB0F}" srcOrd="4" destOrd="0" parTransId="{4CCD6D70-FACE-4E4D-8759-1152EEF58753}" sibTransId="{C760254F-8713-454A-8B94-586C01CE5D33}"/>
    <dgm:cxn modelId="{C084F779-3E9E-4D37-86C2-827BD512F41D}" type="presOf" srcId="{79860E24-460A-4938-B885-7E358AD989BC}" destId="{19FF97F6-F0DA-46ED-8433-B69329CA4AD9}" srcOrd="0" destOrd="0" presId="urn:microsoft.com/office/officeart/2005/8/layout/default"/>
    <dgm:cxn modelId="{93AAF85C-BA20-4D6C-9BE5-945AD8A932A9}" type="presOf" srcId="{2FC99791-F450-4BDB-AA50-B1FB61F473E0}" destId="{B71319A4-E80C-47D4-A7E2-F01887E095E9}" srcOrd="0" destOrd="0" presId="urn:microsoft.com/office/officeart/2005/8/layout/default"/>
    <dgm:cxn modelId="{CD95B754-D2B1-41C2-95F8-7F37CE914D78}" type="presOf" srcId="{C8A9F19E-A6B3-4749-9030-DB723FEDE4F0}" destId="{1ED69840-BDEA-421A-AA46-EBC2C2C465FC}" srcOrd="0" destOrd="0" presId="urn:microsoft.com/office/officeart/2005/8/layout/default"/>
    <dgm:cxn modelId="{6141F2A1-C14E-48E9-B16E-036E8EB9DFAE}" srcId="{79860E24-460A-4938-B885-7E358AD989BC}" destId="{2E4939D3-8E8C-49E1-A751-CE51D8F3223B}" srcOrd="11" destOrd="0" parTransId="{AAAADB24-B997-4D27-BDC1-6F353CBF41CB}" sibTransId="{42ADF171-428B-4176-804B-1759F22586CD}"/>
    <dgm:cxn modelId="{75B6993F-87A0-4928-824F-BB57CD3917E9}" srcId="{79860E24-460A-4938-B885-7E358AD989BC}" destId="{C8A9F19E-A6B3-4749-9030-DB723FEDE4F0}" srcOrd="1" destOrd="0" parTransId="{0C21DDB6-BBF5-4FB9-833D-B2C908FFD695}" sibTransId="{007ADF03-F44E-4E5B-B78E-554083A7903B}"/>
    <dgm:cxn modelId="{C215811A-0016-4B44-9D43-386EF91217FD}" srcId="{79860E24-460A-4938-B885-7E358AD989BC}" destId="{C59A244C-C381-4047-A0C8-64BC77430642}" srcOrd="9" destOrd="0" parTransId="{6B6CE2DE-E35A-426A-BD7D-3CEE43779102}" sibTransId="{BBE54E8D-E523-4C8C-95F7-1D2AD813E44F}"/>
    <dgm:cxn modelId="{A683E241-BEEA-4AB5-994B-790E478144F5}" srcId="{79860E24-460A-4938-B885-7E358AD989BC}" destId="{2FC99791-F450-4BDB-AA50-B1FB61F473E0}" srcOrd="3" destOrd="0" parTransId="{331499CA-DC67-4A29-B9CE-6797A50134B2}" sibTransId="{02AD74F9-AE28-4EE3-B6B0-90F3088F1DFC}"/>
    <dgm:cxn modelId="{940293D0-255F-4E65-951A-A0B539F42A7A}" srcId="{79860E24-460A-4938-B885-7E358AD989BC}" destId="{B81E5D5D-BC9B-49D3-BEF3-AA0B391447CE}" srcOrd="6" destOrd="0" parTransId="{E565C21C-A187-493D-A266-42EDA7236D70}" sibTransId="{8878FD2A-C21B-43AE-AE9A-3B68DC3EF8C8}"/>
    <dgm:cxn modelId="{6AA7B768-07EC-42A6-A1D7-7F0C235A709C}" type="presOf" srcId="{7F822B3A-0E12-49F4-A345-F32FEBF889FF}" destId="{C847BCEC-F21D-46F6-9E0D-25661E893D6D}" srcOrd="0" destOrd="0" presId="urn:microsoft.com/office/officeart/2005/8/layout/default"/>
    <dgm:cxn modelId="{BBB3AB06-61AD-40AF-B6B1-DD3F96A3C537}" type="presOf" srcId="{819BE189-53B1-4AA6-B1C9-1384B40B7E70}" destId="{2DC573EA-E4DD-4DEC-B92E-0954BF25618E}" srcOrd="0" destOrd="0" presId="urn:microsoft.com/office/officeart/2005/8/layout/default"/>
    <dgm:cxn modelId="{0C4A7DC3-FAC5-43DC-9B81-1B59BAE4711B}" type="presParOf" srcId="{19FF97F6-F0DA-46ED-8433-B69329CA4AD9}" destId="{CDB84968-AF9F-467E-8E26-1FADAFA72727}" srcOrd="0" destOrd="0" presId="urn:microsoft.com/office/officeart/2005/8/layout/default"/>
    <dgm:cxn modelId="{127C182F-85F2-4F80-A8D2-8D0AC7E5C7B3}" type="presParOf" srcId="{19FF97F6-F0DA-46ED-8433-B69329CA4AD9}" destId="{2C94678D-F24B-45FD-912A-57FB029D3265}" srcOrd="1" destOrd="0" presId="urn:microsoft.com/office/officeart/2005/8/layout/default"/>
    <dgm:cxn modelId="{ABD97C73-D1C0-4CBA-BB40-5AE43C06162E}" type="presParOf" srcId="{19FF97F6-F0DA-46ED-8433-B69329CA4AD9}" destId="{1ED69840-BDEA-421A-AA46-EBC2C2C465FC}" srcOrd="2" destOrd="0" presId="urn:microsoft.com/office/officeart/2005/8/layout/default"/>
    <dgm:cxn modelId="{0A2768A3-5C55-445A-8DAF-8A2AE0DFFDD7}" type="presParOf" srcId="{19FF97F6-F0DA-46ED-8433-B69329CA4AD9}" destId="{DE52B6AA-319C-4E0A-860D-D5AE45EA6135}" srcOrd="3" destOrd="0" presId="urn:microsoft.com/office/officeart/2005/8/layout/default"/>
    <dgm:cxn modelId="{A75FB1D8-88C5-44B2-BCCD-4EC5B15CEE24}" type="presParOf" srcId="{19FF97F6-F0DA-46ED-8433-B69329CA4AD9}" destId="{2DC573EA-E4DD-4DEC-B92E-0954BF25618E}" srcOrd="4" destOrd="0" presId="urn:microsoft.com/office/officeart/2005/8/layout/default"/>
    <dgm:cxn modelId="{C3A76ED8-18AD-4143-ABFE-AC0A08ED9520}" type="presParOf" srcId="{19FF97F6-F0DA-46ED-8433-B69329CA4AD9}" destId="{66F23E38-E791-4B2D-B230-D21003261E65}" srcOrd="5" destOrd="0" presId="urn:microsoft.com/office/officeart/2005/8/layout/default"/>
    <dgm:cxn modelId="{80B6826D-AD17-4BF8-AAC5-3CD566BFEE58}" type="presParOf" srcId="{19FF97F6-F0DA-46ED-8433-B69329CA4AD9}" destId="{B71319A4-E80C-47D4-A7E2-F01887E095E9}" srcOrd="6" destOrd="0" presId="urn:microsoft.com/office/officeart/2005/8/layout/default"/>
    <dgm:cxn modelId="{4819C61D-CB64-4295-A791-6AF69807C366}" type="presParOf" srcId="{19FF97F6-F0DA-46ED-8433-B69329CA4AD9}" destId="{92AE8D94-E8B5-4240-AA1B-F78187746941}" srcOrd="7" destOrd="0" presId="urn:microsoft.com/office/officeart/2005/8/layout/default"/>
    <dgm:cxn modelId="{F4F68397-DA0B-41EC-B013-AE9C521752B5}" type="presParOf" srcId="{19FF97F6-F0DA-46ED-8433-B69329CA4AD9}" destId="{798119BA-C4D0-44D1-869B-99E897C615F0}" srcOrd="8" destOrd="0" presId="urn:microsoft.com/office/officeart/2005/8/layout/default"/>
    <dgm:cxn modelId="{51685733-6A54-4943-8C21-1FCED40FC100}" type="presParOf" srcId="{19FF97F6-F0DA-46ED-8433-B69329CA4AD9}" destId="{1496EDCF-0E14-405F-BF1F-4FB387943386}" srcOrd="9" destOrd="0" presId="urn:microsoft.com/office/officeart/2005/8/layout/default"/>
    <dgm:cxn modelId="{5C3D698F-3C8C-4120-BD3C-5E0E5F85E9B6}" type="presParOf" srcId="{19FF97F6-F0DA-46ED-8433-B69329CA4AD9}" destId="{3551BD25-A5BC-42BD-8C62-6476259DC1C0}" srcOrd="10" destOrd="0" presId="urn:microsoft.com/office/officeart/2005/8/layout/default"/>
    <dgm:cxn modelId="{C0506C18-F5B5-4D34-9B26-631DB8A5DBC6}" type="presParOf" srcId="{19FF97F6-F0DA-46ED-8433-B69329CA4AD9}" destId="{4BBA331A-2837-41E2-BF4E-A673861EF272}" srcOrd="11" destOrd="0" presId="urn:microsoft.com/office/officeart/2005/8/layout/default"/>
    <dgm:cxn modelId="{AE2DFEA8-1B32-4A8E-8E9F-49A6ED8B3DEA}" type="presParOf" srcId="{19FF97F6-F0DA-46ED-8433-B69329CA4AD9}" destId="{A798D496-DC74-4C5A-ABB3-CB7FA4939324}" srcOrd="12" destOrd="0" presId="urn:microsoft.com/office/officeart/2005/8/layout/default"/>
    <dgm:cxn modelId="{F84AEE04-E224-4EE0-BA00-B55395F94FF6}" type="presParOf" srcId="{19FF97F6-F0DA-46ED-8433-B69329CA4AD9}" destId="{D9303005-9E48-4FEF-9AF8-9790FB257F88}" srcOrd="13" destOrd="0" presId="urn:microsoft.com/office/officeart/2005/8/layout/default"/>
    <dgm:cxn modelId="{7EC2C58E-3367-454A-9603-534562A335A1}" type="presParOf" srcId="{19FF97F6-F0DA-46ED-8433-B69329CA4AD9}" destId="{C35BF17D-1858-48A6-8C1C-A6B32390A5D6}" srcOrd="14" destOrd="0" presId="urn:microsoft.com/office/officeart/2005/8/layout/default"/>
    <dgm:cxn modelId="{6C4D1D44-B0AC-4CC3-9EF3-677E229C4F46}" type="presParOf" srcId="{19FF97F6-F0DA-46ED-8433-B69329CA4AD9}" destId="{0D677304-9298-448D-82A6-68D2D59E678F}" srcOrd="15" destOrd="0" presId="urn:microsoft.com/office/officeart/2005/8/layout/default"/>
    <dgm:cxn modelId="{6A6A4BE8-3EE8-48E1-BF70-C913FDA3249F}" type="presParOf" srcId="{19FF97F6-F0DA-46ED-8433-B69329CA4AD9}" destId="{C847BCEC-F21D-46F6-9E0D-25661E893D6D}" srcOrd="16" destOrd="0" presId="urn:microsoft.com/office/officeart/2005/8/layout/default"/>
    <dgm:cxn modelId="{CF7CE626-59AA-4FB5-9DA2-151CE9008530}" type="presParOf" srcId="{19FF97F6-F0DA-46ED-8433-B69329CA4AD9}" destId="{D0F49532-95C7-4152-B37C-8AB95F8396E6}" srcOrd="17" destOrd="0" presId="urn:microsoft.com/office/officeart/2005/8/layout/default"/>
    <dgm:cxn modelId="{B9F36506-1F32-4414-884F-614D82AF1A00}" type="presParOf" srcId="{19FF97F6-F0DA-46ED-8433-B69329CA4AD9}" destId="{67FA544E-E7AE-4B26-9322-317227EFC2F5}" srcOrd="18" destOrd="0" presId="urn:microsoft.com/office/officeart/2005/8/layout/default"/>
    <dgm:cxn modelId="{5509A05F-1790-4948-A76B-D8EF7087118E}" type="presParOf" srcId="{19FF97F6-F0DA-46ED-8433-B69329CA4AD9}" destId="{8E656F1B-1D8E-4CF3-A98C-3A2D03CB2DC7}" srcOrd="19" destOrd="0" presId="urn:microsoft.com/office/officeart/2005/8/layout/default"/>
    <dgm:cxn modelId="{C9CF5918-4F2E-4BDF-80EF-0493CF9AFB2B}" type="presParOf" srcId="{19FF97F6-F0DA-46ED-8433-B69329CA4AD9}" destId="{B7EBC43E-6FE1-441E-B26C-1527CCAF6B65}" srcOrd="20" destOrd="0" presId="urn:microsoft.com/office/officeart/2005/8/layout/default"/>
    <dgm:cxn modelId="{81EC7BE8-5BFF-4777-923D-8480B1126521}" type="presParOf" srcId="{19FF97F6-F0DA-46ED-8433-B69329CA4AD9}" destId="{FA413716-D3F6-42AD-967F-44B4E6F4CD56}" srcOrd="21" destOrd="0" presId="urn:microsoft.com/office/officeart/2005/8/layout/default"/>
    <dgm:cxn modelId="{41A09BFA-E17E-4AFD-9DF5-AD492AD61E5A}" type="presParOf" srcId="{19FF97F6-F0DA-46ED-8433-B69329CA4AD9}" destId="{92A7342E-56A1-4CFF-B342-5E027D5F3A4D}"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AB38F1-9F5C-4A12-9770-18E84159F646}" type="doc">
      <dgm:prSet loTypeId="urn:microsoft.com/office/officeart/2005/8/layout/funnel1" loCatId="relationship" qsTypeId="urn:microsoft.com/office/officeart/2005/8/quickstyle/simple1" qsCatId="simple" csTypeId="urn:microsoft.com/office/officeart/2005/8/colors/colorful5" csCatId="colorful" phldr="1"/>
      <dgm:spPr/>
      <dgm:t>
        <a:bodyPr/>
        <a:lstStyle/>
        <a:p>
          <a:endParaRPr lang="en-GB"/>
        </a:p>
      </dgm:t>
    </dgm:pt>
    <dgm:pt modelId="{2E7B5664-07E3-4A82-93DC-C440CFF77F9B}">
      <dgm:prSet phldrT="[Text]"/>
      <dgm:spPr/>
      <dgm:t>
        <a:bodyPr/>
        <a:lstStyle/>
        <a:p>
          <a:r>
            <a:rPr lang="en-GB" dirty="0" smtClean="0"/>
            <a:t>Writing</a:t>
          </a:r>
          <a:endParaRPr lang="en-GB" dirty="0"/>
        </a:p>
      </dgm:t>
    </dgm:pt>
    <dgm:pt modelId="{2582A509-C780-469B-A52B-F74A440D35B2}" type="parTrans" cxnId="{2E15BB42-C9E5-4C71-86F5-DE63D1E937B4}">
      <dgm:prSet/>
      <dgm:spPr/>
      <dgm:t>
        <a:bodyPr/>
        <a:lstStyle/>
        <a:p>
          <a:endParaRPr lang="en-GB"/>
        </a:p>
      </dgm:t>
    </dgm:pt>
    <dgm:pt modelId="{99C6B52A-806F-487A-9080-163CA89DC179}" type="sibTrans" cxnId="{2E15BB42-C9E5-4C71-86F5-DE63D1E937B4}">
      <dgm:prSet/>
      <dgm:spPr/>
      <dgm:t>
        <a:bodyPr/>
        <a:lstStyle/>
        <a:p>
          <a:endParaRPr lang="en-GB"/>
        </a:p>
      </dgm:t>
    </dgm:pt>
    <dgm:pt modelId="{F6F2753B-AEDA-4CEC-8387-86B7A19552A1}">
      <dgm:prSet phldrT="[Text]" custT="1"/>
      <dgm:spPr/>
      <dgm:t>
        <a:bodyPr/>
        <a:lstStyle/>
        <a:p>
          <a:r>
            <a:rPr lang="en-GB" sz="1600" b="1" dirty="0" smtClean="0"/>
            <a:t>Parts are interlinked and merge towards final outcomes</a:t>
          </a:r>
          <a:endParaRPr lang="en-GB" sz="1600" b="1" dirty="0"/>
        </a:p>
      </dgm:t>
    </dgm:pt>
    <dgm:pt modelId="{085C2C4B-5F39-49A6-B219-FCDBEB6E0B25}" type="parTrans" cxnId="{82FF42A3-B18A-462A-A9C9-50FF962B9766}">
      <dgm:prSet/>
      <dgm:spPr/>
      <dgm:t>
        <a:bodyPr/>
        <a:lstStyle/>
        <a:p>
          <a:endParaRPr lang="en-GB"/>
        </a:p>
      </dgm:t>
    </dgm:pt>
    <dgm:pt modelId="{ACE75422-F433-444B-A88F-61AAB4A22255}" type="sibTrans" cxnId="{82FF42A3-B18A-462A-A9C9-50FF962B9766}">
      <dgm:prSet/>
      <dgm:spPr/>
      <dgm:t>
        <a:bodyPr/>
        <a:lstStyle/>
        <a:p>
          <a:endParaRPr lang="en-GB"/>
        </a:p>
      </dgm:t>
    </dgm:pt>
    <dgm:pt modelId="{447285CD-011B-487E-BDA6-6C3CA9D55A59}">
      <dgm:prSet phldrT="[Text]"/>
      <dgm:spPr/>
      <dgm:t>
        <a:bodyPr/>
        <a:lstStyle/>
        <a:p>
          <a:r>
            <a:rPr lang="en-GB" dirty="0" smtClean="0"/>
            <a:t>Spoken language</a:t>
          </a:r>
          <a:endParaRPr lang="en-GB" dirty="0"/>
        </a:p>
      </dgm:t>
    </dgm:pt>
    <dgm:pt modelId="{7E73B53E-B7B3-4EA3-A63A-FFFE7859D981}" type="parTrans" cxnId="{92940F44-6BB0-47E6-9768-4FA29BF4A899}">
      <dgm:prSet/>
      <dgm:spPr/>
      <dgm:t>
        <a:bodyPr/>
        <a:lstStyle/>
        <a:p>
          <a:endParaRPr lang="en-GB"/>
        </a:p>
      </dgm:t>
    </dgm:pt>
    <dgm:pt modelId="{53ACC4D6-6AAF-4D4F-A884-9AA51F4D6ABE}" type="sibTrans" cxnId="{92940F44-6BB0-47E6-9768-4FA29BF4A899}">
      <dgm:prSet/>
      <dgm:spPr/>
      <dgm:t>
        <a:bodyPr/>
        <a:lstStyle/>
        <a:p>
          <a:endParaRPr lang="en-GB"/>
        </a:p>
      </dgm:t>
    </dgm:pt>
    <dgm:pt modelId="{36843EF9-DD82-4DC4-8EA8-F8B45761C95A}">
      <dgm:prSet phldrT="[Text]"/>
      <dgm:spPr/>
      <dgm:t>
        <a:bodyPr/>
        <a:lstStyle/>
        <a:p>
          <a:r>
            <a:rPr lang="en-GB" dirty="0" smtClean="0"/>
            <a:t>Reading</a:t>
          </a:r>
          <a:endParaRPr lang="en-GB" dirty="0"/>
        </a:p>
      </dgm:t>
    </dgm:pt>
    <dgm:pt modelId="{F3E753F4-7723-4D4C-9A0E-95437987708D}" type="parTrans" cxnId="{C68288C5-D89E-44DE-81C6-97B6CA48F335}">
      <dgm:prSet/>
      <dgm:spPr/>
      <dgm:t>
        <a:bodyPr/>
        <a:lstStyle/>
        <a:p>
          <a:endParaRPr lang="en-GB"/>
        </a:p>
      </dgm:t>
    </dgm:pt>
    <dgm:pt modelId="{320B7FD1-2E78-4804-B577-59B2341F54A2}" type="sibTrans" cxnId="{C68288C5-D89E-44DE-81C6-97B6CA48F335}">
      <dgm:prSet/>
      <dgm:spPr/>
      <dgm:t>
        <a:bodyPr/>
        <a:lstStyle/>
        <a:p>
          <a:endParaRPr lang="en-GB"/>
        </a:p>
      </dgm:t>
    </dgm:pt>
    <dgm:pt modelId="{35561B84-5242-4F13-886D-7EB8143E761B}" type="pres">
      <dgm:prSet presAssocID="{BEAB38F1-9F5C-4A12-9770-18E84159F646}" presName="Name0" presStyleCnt="0">
        <dgm:presLayoutVars>
          <dgm:chMax val="4"/>
          <dgm:resizeHandles val="exact"/>
        </dgm:presLayoutVars>
      </dgm:prSet>
      <dgm:spPr/>
      <dgm:t>
        <a:bodyPr/>
        <a:lstStyle/>
        <a:p>
          <a:endParaRPr lang="en-GB"/>
        </a:p>
      </dgm:t>
    </dgm:pt>
    <dgm:pt modelId="{CBEA8E2E-EC50-4C7B-83EC-B21DACB46F09}" type="pres">
      <dgm:prSet presAssocID="{BEAB38F1-9F5C-4A12-9770-18E84159F646}" presName="ellipse" presStyleLbl="trBgShp" presStyleIdx="0" presStyleCnt="1"/>
      <dgm:spPr/>
      <dgm:t>
        <a:bodyPr/>
        <a:lstStyle/>
        <a:p>
          <a:endParaRPr lang="en-GB"/>
        </a:p>
      </dgm:t>
    </dgm:pt>
    <dgm:pt modelId="{886A2A4C-EF02-4A0D-82CA-AB4DE5759B4D}" type="pres">
      <dgm:prSet presAssocID="{BEAB38F1-9F5C-4A12-9770-18E84159F646}" presName="arrow1" presStyleLbl="fgShp" presStyleIdx="0" presStyleCnt="1"/>
      <dgm:spPr/>
      <dgm:t>
        <a:bodyPr/>
        <a:lstStyle/>
        <a:p>
          <a:endParaRPr lang="en-GB"/>
        </a:p>
      </dgm:t>
    </dgm:pt>
    <dgm:pt modelId="{23FC2CB9-F14E-4FC9-AFCE-7A2ECD652775}" type="pres">
      <dgm:prSet presAssocID="{BEAB38F1-9F5C-4A12-9770-18E84159F646}" presName="rectangle" presStyleLbl="revTx" presStyleIdx="0" presStyleCnt="1">
        <dgm:presLayoutVars>
          <dgm:bulletEnabled val="1"/>
        </dgm:presLayoutVars>
      </dgm:prSet>
      <dgm:spPr/>
      <dgm:t>
        <a:bodyPr/>
        <a:lstStyle/>
        <a:p>
          <a:endParaRPr lang="en-GB"/>
        </a:p>
      </dgm:t>
    </dgm:pt>
    <dgm:pt modelId="{D13B470C-D5B1-41B5-A3FA-687FB973BD40}" type="pres">
      <dgm:prSet presAssocID="{36843EF9-DD82-4DC4-8EA8-F8B45761C95A}" presName="item1" presStyleLbl="node1" presStyleIdx="0" presStyleCnt="3">
        <dgm:presLayoutVars>
          <dgm:bulletEnabled val="1"/>
        </dgm:presLayoutVars>
      </dgm:prSet>
      <dgm:spPr/>
      <dgm:t>
        <a:bodyPr/>
        <a:lstStyle/>
        <a:p>
          <a:endParaRPr lang="en-GB"/>
        </a:p>
      </dgm:t>
    </dgm:pt>
    <dgm:pt modelId="{EA507F92-3C60-430A-829D-39FB1C77FEE6}" type="pres">
      <dgm:prSet presAssocID="{2E7B5664-07E3-4A82-93DC-C440CFF77F9B}" presName="item2" presStyleLbl="node1" presStyleIdx="1" presStyleCnt="3" custLinFactNeighborX="1764" custLinFactNeighborY="-30274">
        <dgm:presLayoutVars>
          <dgm:bulletEnabled val="1"/>
        </dgm:presLayoutVars>
      </dgm:prSet>
      <dgm:spPr/>
      <dgm:t>
        <a:bodyPr/>
        <a:lstStyle/>
        <a:p>
          <a:endParaRPr lang="en-GB"/>
        </a:p>
      </dgm:t>
    </dgm:pt>
    <dgm:pt modelId="{F3668228-C95D-43F5-8E1E-E0F40DE52B39}" type="pres">
      <dgm:prSet presAssocID="{F6F2753B-AEDA-4CEC-8387-86B7A19552A1}" presName="item3" presStyleLbl="node1" presStyleIdx="2" presStyleCnt="3" custLinFactNeighborX="32428" custLinFactNeighborY="-65197">
        <dgm:presLayoutVars>
          <dgm:bulletEnabled val="1"/>
        </dgm:presLayoutVars>
      </dgm:prSet>
      <dgm:spPr/>
      <dgm:t>
        <a:bodyPr/>
        <a:lstStyle/>
        <a:p>
          <a:endParaRPr lang="en-GB"/>
        </a:p>
      </dgm:t>
    </dgm:pt>
    <dgm:pt modelId="{9F7EC9C3-EC9D-402D-AF39-248B593F077A}" type="pres">
      <dgm:prSet presAssocID="{BEAB38F1-9F5C-4A12-9770-18E84159F646}" presName="funnel" presStyleLbl="trAlignAcc1" presStyleIdx="0" presStyleCnt="1" custLinFactNeighborX="-1020" custLinFactNeighborY="25"/>
      <dgm:spPr/>
      <dgm:t>
        <a:bodyPr/>
        <a:lstStyle/>
        <a:p>
          <a:endParaRPr lang="en-GB"/>
        </a:p>
      </dgm:t>
    </dgm:pt>
  </dgm:ptLst>
  <dgm:cxnLst>
    <dgm:cxn modelId="{92940F44-6BB0-47E6-9768-4FA29BF4A899}" srcId="{BEAB38F1-9F5C-4A12-9770-18E84159F646}" destId="{447285CD-011B-487E-BDA6-6C3CA9D55A59}" srcOrd="0" destOrd="0" parTransId="{7E73B53E-B7B3-4EA3-A63A-FFFE7859D981}" sibTransId="{53ACC4D6-6AAF-4D4F-A884-9AA51F4D6ABE}"/>
    <dgm:cxn modelId="{EA9442BF-9435-4538-BF8A-60839C8A0208}" type="presOf" srcId="{BEAB38F1-9F5C-4A12-9770-18E84159F646}" destId="{35561B84-5242-4F13-886D-7EB8143E761B}" srcOrd="0" destOrd="0" presId="urn:microsoft.com/office/officeart/2005/8/layout/funnel1"/>
    <dgm:cxn modelId="{B36256D5-F922-4484-A7FA-DF4B535D2918}" type="presOf" srcId="{2E7B5664-07E3-4A82-93DC-C440CFF77F9B}" destId="{D13B470C-D5B1-41B5-A3FA-687FB973BD40}" srcOrd="0" destOrd="0" presId="urn:microsoft.com/office/officeart/2005/8/layout/funnel1"/>
    <dgm:cxn modelId="{F6E7CBFF-F8DB-4668-A37E-0DD92E1C1EC4}" type="presOf" srcId="{36843EF9-DD82-4DC4-8EA8-F8B45761C95A}" destId="{EA507F92-3C60-430A-829D-39FB1C77FEE6}" srcOrd="0" destOrd="0" presId="urn:microsoft.com/office/officeart/2005/8/layout/funnel1"/>
    <dgm:cxn modelId="{2F3E2782-75B0-4A3E-BF00-4E61244F3539}" type="presOf" srcId="{447285CD-011B-487E-BDA6-6C3CA9D55A59}" destId="{F3668228-C95D-43F5-8E1E-E0F40DE52B39}" srcOrd="0" destOrd="0" presId="urn:microsoft.com/office/officeart/2005/8/layout/funnel1"/>
    <dgm:cxn modelId="{2DCE9484-DF0E-416A-93FF-85DC13BC1A90}" type="presOf" srcId="{F6F2753B-AEDA-4CEC-8387-86B7A19552A1}" destId="{23FC2CB9-F14E-4FC9-AFCE-7A2ECD652775}" srcOrd="0" destOrd="0" presId="urn:microsoft.com/office/officeart/2005/8/layout/funnel1"/>
    <dgm:cxn modelId="{82FF42A3-B18A-462A-A9C9-50FF962B9766}" srcId="{BEAB38F1-9F5C-4A12-9770-18E84159F646}" destId="{F6F2753B-AEDA-4CEC-8387-86B7A19552A1}" srcOrd="3" destOrd="0" parTransId="{085C2C4B-5F39-49A6-B219-FCDBEB6E0B25}" sibTransId="{ACE75422-F433-444B-A88F-61AAB4A22255}"/>
    <dgm:cxn modelId="{2E15BB42-C9E5-4C71-86F5-DE63D1E937B4}" srcId="{BEAB38F1-9F5C-4A12-9770-18E84159F646}" destId="{2E7B5664-07E3-4A82-93DC-C440CFF77F9B}" srcOrd="2" destOrd="0" parTransId="{2582A509-C780-469B-A52B-F74A440D35B2}" sibTransId="{99C6B52A-806F-487A-9080-163CA89DC179}"/>
    <dgm:cxn modelId="{C68288C5-D89E-44DE-81C6-97B6CA48F335}" srcId="{BEAB38F1-9F5C-4A12-9770-18E84159F646}" destId="{36843EF9-DD82-4DC4-8EA8-F8B45761C95A}" srcOrd="1" destOrd="0" parTransId="{F3E753F4-7723-4D4C-9A0E-95437987708D}" sibTransId="{320B7FD1-2E78-4804-B577-59B2341F54A2}"/>
    <dgm:cxn modelId="{7CD28986-F674-45D4-A397-58242ABAC596}" type="presParOf" srcId="{35561B84-5242-4F13-886D-7EB8143E761B}" destId="{CBEA8E2E-EC50-4C7B-83EC-B21DACB46F09}" srcOrd="0" destOrd="0" presId="urn:microsoft.com/office/officeart/2005/8/layout/funnel1"/>
    <dgm:cxn modelId="{40BBA0BD-B867-4983-AEC0-CD56E6C59FB0}" type="presParOf" srcId="{35561B84-5242-4F13-886D-7EB8143E761B}" destId="{886A2A4C-EF02-4A0D-82CA-AB4DE5759B4D}" srcOrd="1" destOrd="0" presId="urn:microsoft.com/office/officeart/2005/8/layout/funnel1"/>
    <dgm:cxn modelId="{62AB1E25-EA0C-446B-ADF3-275A845099AC}" type="presParOf" srcId="{35561B84-5242-4F13-886D-7EB8143E761B}" destId="{23FC2CB9-F14E-4FC9-AFCE-7A2ECD652775}" srcOrd="2" destOrd="0" presId="urn:microsoft.com/office/officeart/2005/8/layout/funnel1"/>
    <dgm:cxn modelId="{4287B37E-DBA4-4057-82FA-C8F4BAC42EC0}" type="presParOf" srcId="{35561B84-5242-4F13-886D-7EB8143E761B}" destId="{D13B470C-D5B1-41B5-A3FA-687FB973BD40}" srcOrd="3" destOrd="0" presId="urn:microsoft.com/office/officeart/2005/8/layout/funnel1"/>
    <dgm:cxn modelId="{C647DD16-ABED-41D4-82D0-BB9D1645F694}" type="presParOf" srcId="{35561B84-5242-4F13-886D-7EB8143E761B}" destId="{EA507F92-3C60-430A-829D-39FB1C77FEE6}" srcOrd="4" destOrd="0" presId="urn:microsoft.com/office/officeart/2005/8/layout/funnel1"/>
    <dgm:cxn modelId="{8356BAE4-500C-4687-B6DD-C8511DB07C44}" type="presParOf" srcId="{35561B84-5242-4F13-886D-7EB8143E761B}" destId="{F3668228-C95D-43F5-8E1E-E0F40DE52B39}" srcOrd="5" destOrd="0" presId="urn:microsoft.com/office/officeart/2005/8/layout/funnel1"/>
    <dgm:cxn modelId="{52372017-D424-41D3-9DC7-14C93185A6CA}" type="presParOf" srcId="{35561B84-5242-4F13-886D-7EB8143E761B}" destId="{9F7EC9C3-EC9D-402D-AF39-248B593F077A}"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AB38F1-9F5C-4A12-9770-18E84159F646}" type="doc">
      <dgm:prSet loTypeId="urn:microsoft.com/office/officeart/2005/8/layout/funnel1" loCatId="relationship" qsTypeId="urn:microsoft.com/office/officeart/2005/8/quickstyle/simple1" qsCatId="simple" csTypeId="urn:microsoft.com/office/officeart/2005/8/colors/colorful1" csCatId="colorful" phldr="1"/>
      <dgm:spPr/>
      <dgm:t>
        <a:bodyPr/>
        <a:lstStyle/>
        <a:p>
          <a:endParaRPr lang="en-GB"/>
        </a:p>
      </dgm:t>
    </dgm:pt>
    <dgm:pt modelId="{135107FE-F711-4651-A1BF-848442E774DB}">
      <dgm:prSet phldrT="[Text]"/>
      <dgm:spPr/>
      <dgm:t>
        <a:bodyPr/>
        <a:lstStyle/>
        <a:p>
          <a:r>
            <a:rPr lang="en-GB" dirty="0" smtClean="0"/>
            <a:t>Concrete models</a:t>
          </a:r>
          <a:endParaRPr lang="en-GB" dirty="0"/>
        </a:p>
      </dgm:t>
    </dgm:pt>
    <dgm:pt modelId="{0D3F2E2E-265B-407A-B0B6-ADDE1FAE90EF}" type="parTrans" cxnId="{B0BEF6DD-EA4A-4408-BF87-CCF5A2BFB1AE}">
      <dgm:prSet/>
      <dgm:spPr/>
      <dgm:t>
        <a:bodyPr/>
        <a:lstStyle/>
        <a:p>
          <a:endParaRPr lang="en-GB"/>
        </a:p>
      </dgm:t>
    </dgm:pt>
    <dgm:pt modelId="{50116F91-BD1F-4B1F-AEB0-75451637451D}" type="sibTrans" cxnId="{B0BEF6DD-EA4A-4408-BF87-CCF5A2BFB1AE}">
      <dgm:prSet/>
      <dgm:spPr/>
      <dgm:t>
        <a:bodyPr/>
        <a:lstStyle/>
        <a:p>
          <a:endParaRPr lang="en-GB"/>
        </a:p>
      </dgm:t>
    </dgm:pt>
    <dgm:pt modelId="{2E7B5664-07E3-4A82-93DC-C440CFF77F9B}">
      <dgm:prSet phldrT="[Text]"/>
      <dgm:spPr/>
      <dgm:t>
        <a:bodyPr/>
        <a:lstStyle/>
        <a:p>
          <a:r>
            <a:rPr lang="en-GB" dirty="0" smtClean="0"/>
            <a:t>Visual images and jottings</a:t>
          </a:r>
          <a:endParaRPr lang="en-GB" dirty="0"/>
        </a:p>
      </dgm:t>
    </dgm:pt>
    <dgm:pt modelId="{2582A509-C780-469B-A52B-F74A440D35B2}" type="parTrans" cxnId="{2E15BB42-C9E5-4C71-86F5-DE63D1E937B4}">
      <dgm:prSet/>
      <dgm:spPr/>
      <dgm:t>
        <a:bodyPr/>
        <a:lstStyle/>
        <a:p>
          <a:endParaRPr lang="en-GB"/>
        </a:p>
      </dgm:t>
    </dgm:pt>
    <dgm:pt modelId="{99C6B52A-806F-487A-9080-163CA89DC179}" type="sibTrans" cxnId="{2E15BB42-C9E5-4C71-86F5-DE63D1E937B4}">
      <dgm:prSet/>
      <dgm:spPr/>
      <dgm:t>
        <a:bodyPr/>
        <a:lstStyle/>
        <a:p>
          <a:endParaRPr lang="en-GB"/>
        </a:p>
      </dgm:t>
    </dgm:pt>
    <dgm:pt modelId="{D5610006-F122-433C-8173-F581CC7C577A}">
      <dgm:prSet phldrT="[Text]"/>
      <dgm:spPr/>
      <dgm:t>
        <a:bodyPr/>
        <a:lstStyle/>
        <a:p>
          <a:r>
            <a:rPr lang="en-GB" dirty="0" smtClean="0"/>
            <a:t>Problem solving heuristics</a:t>
          </a:r>
          <a:endParaRPr lang="en-GB" dirty="0"/>
        </a:p>
      </dgm:t>
    </dgm:pt>
    <dgm:pt modelId="{AF732509-C780-4109-B089-03E0F761F19E}" type="parTrans" cxnId="{7869B895-BE43-420A-8B14-3F3558452FD1}">
      <dgm:prSet/>
      <dgm:spPr/>
      <dgm:t>
        <a:bodyPr/>
        <a:lstStyle/>
        <a:p>
          <a:endParaRPr lang="en-GB"/>
        </a:p>
      </dgm:t>
    </dgm:pt>
    <dgm:pt modelId="{B31863BE-E1A1-435D-B712-716082735CFC}" type="sibTrans" cxnId="{7869B895-BE43-420A-8B14-3F3558452FD1}">
      <dgm:prSet/>
      <dgm:spPr/>
      <dgm:t>
        <a:bodyPr/>
        <a:lstStyle/>
        <a:p>
          <a:endParaRPr lang="en-GB"/>
        </a:p>
      </dgm:t>
    </dgm:pt>
    <dgm:pt modelId="{F6F2753B-AEDA-4CEC-8387-86B7A19552A1}">
      <dgm:prSet phldrT="[Text]" custT="1"/>
      <dgm:spPr/>
      <dgm:t>
        <a:bodyPr/>
        <a:lstStyle/>
        <a:p>
          <a:r>
            <a:rPr lang="en-GB" sz="1400" b="1" smtClean="0"/>
            <a:t>Parts are interlinked and merge towards final outcomes</a:t>
          </a:r>
          <a:endParaRPr lang="en-GB" sz="1400" b="1" dirty="0"/>
        </a:p>
      </dgm:t>
    </dgm:pt>
    <dgm:pt modelId="{085C2C4B-5F39-49A6-B219-FCDBEB6E0B25}" type="parTrans" cxnId="{82FF42A3-B18A-462A-A9C9-50FF962B9766}">
      <dgm:prSet/>
      <dgm:spPr/>
      <dgm:t>
        <a:bodyPr/>
        <a:lstStyle/>
        <a:p>
          <a:endParaRPr lang="en-GB"/>
        </a:p>
      </dgm:t>
    </dgm:pt>
    <dgm:pt modelId="{ACE75422-F433-444B-A88F-61AAB4A22255}" type="sibTrans" cxnId="{82FF42A3-B18A-462A-A9C9-50FF962B9766}">
      <dgm:prSet/>
      <dgm:spPr/>
      <dgm:t>
        <a:bodyPr/>
        <a:lstStyle/>
        <a:p>
          <a:endParaRPr lang="en-GB"/>
        </a:p>
      </dgm:t>
    </dgm:pt>
    <dgm:pt modelId="{62A8D2DB-D1DE-49FB-B3D3-24569D2789E6}">
      <dgm:prSet phldrT="[Text]"/>
      <dgm:spPr/>
      <dgm:t>
        <a:bodyPr/>
        <a:lstStyle/>
        <a:p>
          <a:endParaRPr lang="en-GB"/>
        </a:p>
      </dgm:t>
    </dgm:pt>
    <dgm:pt modelId="{CBE6141D-15C5-48BF-B9AB-8963205E77A2}" type="parTrans" cxnId="{1129895A-327B-4783-88B7-0B45D1C17761}">
      <dgm:prSet/>
      <dgm:spPr/>
      <dgm:t>
        <a:bodyPr/>
        <a:lstStyle/>
        <a:p>
          <a:endParaRPr lang="en-GB"/>
        </a:p>
      </dgm:t>
    </dgm:pt>
    <dgm:pt modelId="{24C4F74A-41CA-4849-8E58-BF1F14D0681D}" type="sibTrans" cxnId="{1129895A-327B-4783-88B7-0B45D1C17761}">
      <dgm:prSet/>
      <dgm:spPr/>
      <dgm:t>
        <a:bodyPr/>
        <a:lstStyle/>
        <a:p>
          <a:endParaRPr lang="en-GB"/>
        </a:p>
      </dgm:t>
    </dgm:pt>
    <dgm:pt modelId="{35561B84-5242-4F13-886D-7EB8143E761B}" type="pres">
      <dgm:prSet presAssocID="{BEAB38F1-9F5C-4A12-9770-18E84159F646}" presName="Name0" presStyleCnt="0">
        <dgm:presLayoutVars>
          <dgm:chMax val="4"/>
          <dgm:resizeHandles val="exact"/>
        </dgm:presLayoutVars>
      </dgm:prSet>
      <dgm:spPr/>
      <dgm:t>
        <a:bodyPr/>
        <a:lstStyle/>
        <a:p>
          <a:endParaRPr lang="en-GB"/>
        </a:p>
      </dgm:t>
    </dgm:pt>
    <dgm:pt modelId="{CBEA8E2E-EC50-4C7B-83EC-B21DACB46F09}" type="pres">
      <dgm:prSet presAssocID="{BEAB38F1-9F5C-4A12-9770-18E84159F646}" presName="ellipse" presStyleLbl="trBgShp" presStyleIdx="0" presStyleCnt="1" custLinFactNeighborX="-3167" custLinFactNeighborY="15026"/>
      <dgm:spPr/>
      <dgm:t>
        <a:bodyPr/>
        <a:lstStyle/>
        <a:p>
          <a:endParaRPr lang="en-GB"/>
        </a:p>
      </dgm:t>
    </dgm:pt>
    <dgm:pt modelId="{886A2A4C-EF02-4A0D-82CA-AB4DE5759B4D}" type="pres">
      <dgm:prSet presAssocID="{BEAB38F1-9F5C-4A12-9770-18E84159F646}" presName="arrow1" presStyleLbl="fgShp" presStyleIdx="0" presStyleCnt="1" custLinFactNeighborX="-17247" custLinFactNeighborY="28750"/>
      <dgm:spPr/>
      <dgm:t>
        <a:bodyPr/>
        <a:lstStyle/>
        <a:p>
          <a:endParaRPr lang="en-GB"/>
        </a:p>
      </dgm:t>
    </dgm:pt>
    <dgm:pt modelId="{23FC2CB9-F14E-4FC9-AFCE-7A2ECD652775}" type="pres">
      <dgm:prSet presAssocID="{BEAB38F1-9F5C-4A12-9770-18E84159F646}" presName="rectangle" presStyleLbl="revTx" presStyleIdx="0" presStyleCnt="1" custScaleX="110708" custLinFactNeighborX="-1818" custLinFactNeighborY="52296">
        <dgm:presLayoutVars>
          <dgm:bulletEnabled val="1"/>
        </dgm:presLayoutVars>
      </dgm:prSet>
      <dgm:spPr/>
      <dgm:t>
        <a:bodyPr/>
        <a:lstStyle/>
        <a:p>
          <a:endParaRPr lang="en-GB"/>
        </a:p>
      </dgm:t>
    </dgm:pt>
    <dgm:pt modelId="{D51A70DB-5DFF-4458-A1CD-2527DF714FE7}" type="pres">
      <dgm:prSet presAssocID="{2E7B5664-07E3-4A82-93DC-C440CFF77F9B}" presName="item1" presStyleLbl="node1" presStyleIdx="0" presStyleCnt="3">
        <dgm:presLayoutVars>
          <dgm:bulletEnabled val="1"/>
        </dgm:presLayoutVars>
      </dgm:prSet>
      <dgm:spPr/>
      <dgm:t>
        <a:bodyPr/>
        <a:lstStyle/>
        <a:p>
          <a:endParaRPr lang="en-GB"/>
        </a:p>
      </dgm:t>
    </dgm:pt>
    <dgm:pt modelId="{6218D617-8A95-4622-BBC0-CD830329905C}" type="pres">
      <dgm:prSet presAssocID="{D5610006-F122-433C-8173-F581CC7C577A}" presName="item2" presStyleLbl="node1" presStyleIdx="1" presStyleCnt="3">
        <dgm:presLayoutVars>
          <dgm:bulletEnabled val="1"/>
        </dgm:presLayoutVars>
      </dgm:prSet>
      <dgm:spPr/>
      <dgm:t>
        <a:bodyPr/>
        <a:lstStyle/>
        <a:p>
          <a:endParaRPr lang="en-GB"/>
        </a:p>
      </dgm:t>
    </dgm:pt>
    <dgm:pt modelId="{F3668228-C95D-43F5-8E1E-E0F40DE52B39}" type="pres">
      <dgm:prSet presAssocID="{F6F2753B-AEDA-4CEC-8387-86B7A19552A1}" presName="item3" presStyleLbl="node1" presStyleIdx="2" presStyleCnt="3" custLinFactNeighborX="-15346" custLinFactNeighborY="-6041">
        <dgm:presLayoutVars>
          <dgm:bulletEnabled val="1"/>
        </dgm:presLayoutVars>
      </dgm:prSet>
      <dgm:spPr/>
      <dgm:t>
        <a:bodyPr/>
        <a:lstStyle/>
        <a:p>
          <a:endParaRPr lang="en-GB"/>
        </a:p>
      </dgm:t>
    </dgm:pt>
    <dgm:pt modelId="{9F7EC9C3-EC9D-402D-AF39-248B593F077A}" type="pres">
      <dgm:prSet presAssocID="{BEAB38F1-9F5C-4A12-9770-18E84159F646}" presName="funnel" presStyleLbl="trAlignAcc1" presStyleIdx="0" presStyleCnt="1" custLinFactNeighborX="-1593" custLinFactNeighborY="8284"/>
      <dgm:spPr/>
      <dgm:t>
        <a:bodyPr/>
        <a:lstStyle/>
        <a:p>
          <a:endParaRPr lang="en-GB"/>
        </a:p>
      </dgm:t>
    </dgm:pt>
  </dgm:ptLst>
  <dgm:cxnLst>
    <dgm:cxn modelId="{709B72CE-E4D1-4DD2-889A-1DCEBBFE65B4}" type="presOf" srcId="{2E7B5664-07E3-4A82-93DC-C440CFF77F9B}" destId="{6218D617-8A95-4622-BBC0-CD830329905C}" srcOrd="0" destOrd="0" presId="urn:microsoft.com/office/officeart/2005/8/layout/funnel1"/>
    <dgm:cxn modelId="{B45D8E9D-0D44-49B5-A164-0F751BE5E142}" type="presOf" srcId="{D5610006-F122-433C-8173-F581CC7C577A}" destId="{D51A70DB-5DFF-4458-A1CD-2527DF714FE7}" srcOrd="0" destOrd="0" presId="urn:microsoft.com/office/officeart/2005/8/layout/funnel1"/>
    <dgm:cxn modelId="{2E15BB42-C9E5-4C71-86F5-DE63D1E937B4}" srcId="{BEAB38F1-9F5C-4A12-9770-18E84159F646}" destId="{2E7B5664-07E3-4A82-93DC-C440CFF77F9B}" srcOrd="1" destOrd="0" parTransId="{2582A509-C780-469B-A52B-F74A440D35B2}" sibTransId="{99C6B52A-806F-487A-9080-163CA89DC179}"/>
    <dgm:cxn modelId="{82FF42A3-B18A-462A-A9C9-50FF962B9766}" srcId="{BEAB38F1-9F5C-4A12-9770-18E84159F646}" destId="{F6F2753B-AEDA-4CEC-8387-86B7A19552A1}" srcOrd="3" destOrd="0" parTransId="{085C2C4B-5F39-49A6-B219-FCDBEB6E0B25}" sibTransId="{ACE75422-F433-444B-A88F-61AAB4A22255}"/>
    <dgm:cxn modelId="{B658B365-E880-446C-AD59-DD747912992F}" type="presOf" srcId="{F6F2753B-AEDA-4CEC-8387-86B7A19552A1}" destId="{23FC2CB9-F14E-4FC9-AFCE-7A2ECD652775}" srcOrd="0" destOrd="0" presId="urn:microsoft.com/office/officeart/2005/8/layout/funnel1"/>
    <dgm:cxn modelId="{7869B895-BE43-420A-8B14-3F3558452FD1}" srcId="{BEAB38F1-9F5C-4A12-9770-18E84159F646}" destId="{D5610006-F122-433C-8173-F581CC7C577A}" srcOrd="2" destOrd="0" parTransId="{AF732509-C780-4109-B089-03E0F761F19E}" sibTransId="{B31863BE-E1A1-435D-B712-716082735CFC}"/>
    <dgm:cxn modelId="{1129895A-327B-4783-88B7-0B45D1C17761}" srcId="{BEAB38F1-9F5C-4A12-9770-18E84159F646}" destId="{62A8D2DB-D1DE-49FB-B3D3-24569D2789E6}" srcOrd="4" destOrd="0" parTransId="{CBE6141D-15C5-48BF-B9AB-8963205E77A2}" sibTransId="{24C4F74A-41CA-4849-8E58-BF1F14D0681D}"/>
    <dgm:cxn modelId="{B0BEF6DD-EA4A-4408-BF87-CCF5A2BFB1AE}" srcId="{BEAB38F1-9F5C-4A12-9770-18E84159F646}" destId="{135107FE-F711-4651-A1BF-848442E774DB}" srcOrd="0" destOrd="0" parTransId="{0D3F2E2E-265B-407A-B0B6-ADDE1FAE90EF}" sibTransId="{50116F91-BD1F-4B1F-AEB0-75451637451D}"/>
    <dgm:cxn modelId="{259DB86F-BD2C-44D0-8BB6-43ADEAFB0DD3}" type="presOf" srcId="{BEAB38F1-9F5C-4A12-9770-18E84159F646}" destId="{35561B84-5242-4F13-886D-7EB8143E761B}" srcOrd="0" destOrd="0" presId="urn:microsoft.com/office/officeart/2005/8/layout/funnel1"/>
    <dgm:cxn modelId="{96286B58-0549-47DC-A08E-C5C7326A2DFE}" type="presOf" srcId="{135107FE-F711-4651-A1BF-848442E774DB}" destId="{F3668228-C95D-43F5-8E1E-E0F40DE52B39}" srcOrd="0" destOrd="0" presId="urn:microsoft.com/office/officeart/2005/8/layout/funnel1"/>
    <dgm:cxn modelId="{6BAFBC06-FD90-4035-A126-AAA2E73C2E83}" type="presParOf" srcId="{35561B84-5242-4F13-886D-7EB8143E761B}" destId="{CBEA8E2E-EC50-4C7B-83EC-B21DACB46F09}" srcOrd="0" destOrd="0" presId="urn:microsoft.com/office/officeart/2005/8/layout/funnel1"/>
    <dgm:cxn modelId="{30D2D32B-26B2-4E6E-9ECB-98C8A9E18F9E}" type="presParOf" srcId="{35561B84-5242-4F13-886D-7EB8143E761B}" destId="{886A2A4C-EF02-4A0D-82CA-AB4DE5759B4D}" srcOrd="1" destOrd="0" presId="urn:microsoft.com/office/officeart/2005/8/layout/funnel1"/>
    <dgm:cxn modelId="{3E98FFE4-FC85-4A6E-A075-F675BFF31D64}" type="presParOf" srcId="{35561B84-5242-4F13-886D-7EB8143E761B}" destId="{23FC2CB9-F14E-4FC9-AFCE-7A2ECD652775}" srcOrd="2" destOrd="0" presId="urn:microsoft.com/office/officeart/2005/8/layout/funnel1"/>
    <dgm:cxn modelId="{3BC0E9E3-4992-487B-9C67-5144F9A4728A}" type="presParOf" srcId="{35561B84-5242-4F13-886D-7EB8143E761B}" destId="{D51A70DB-5DFF-4458-A1CD-2527DF714FE7}" srcOrd="3" destOrd="0" presId="urn:microsoft.com/office/officeart/2005/8/layout/funnel1"/>
    <dgm:cxn modelId="{48960E78-211B-4C04-99B5-003D239A86A8}" type="presParOf" srcId="{35561B84-5242-4F13-886D-7EB8143E761B}" destId="{6218D617-8A95-4622-BBC0-CD830329905C}" srcOrd="4" destOrd="0" presId="urn:microsoft.com/office/officeart/2005/8/layout/funnel1"/>
    <dgm:cxn modelId="{C8B5C3BE-6528-4ABC-97DB-547D8172B1C4}" type="presParOf" srcId="{35561B84-5242-4F13-886D-7EB8143E761B}" destId="{F3668228-C95D-43F5-8E1E-E0F40DE52B39}" srcOrd="5" destOrd="0" presId="urn:microsoft.com/office/officeart/2005/8/layout/funnel1"/>
    <dgm:cxn modelId="{85C7EB79-53EC-411D-A7DF-25D7B4E01D50}" type="presParOf" srcId="{35561B84-5242-4F13-886D-7EB8143E761B}" destId="{9F7EC9C3-EC9D-402D-AF39-248B593F077A}" srcOrd="6" destOrd="0" presId="urn:microsoft.com/office/officeart/2005/8/layout/funne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9ABF64-6C55-4B11-8483-BB063249D7F9}" type="doc">
      <dgm:prSet loTypeId="urn:microsoft.com/office/officeart/2005/8/layout/venn1" loCatId="relationship" qsTypeId="urn:microsoft.com/office/officeart/2005/8/quickstyle/simple1" qsCatId="simple" csTypeId="urn:microsoft.com/office/officeart/2005/8/colors/colorful5" csCatId="colorful" phldr="1"/>
      <dgm:spPr/>
    </dgm:pt>
    <dgm:pt modelId="{A66FD824-113A-4EE7-9CE4-CE6A633FC9DA}">
      <dgm:prSet phldrT="[Text]"/>
      <dgm:spPr/>
      <dgm:t>
        <a:bodyPr/>
        <a:lstStyle/>
        <a:p>
          <a:r>
            <a:rPr lang="en-GB" dirty="0" smtClean="0"/>
            <a:t>Insightful </a:t>
          </a:r>
          <a:r>
            <a:rPr lang="en-GB" b="1" dirty="0" smtClean="0"/>
            <a:t>understanding of the pupil</a:t>
          </a:r>
          <a:endParaRPr lang="en-GB" b="1" dirty="0"/>
        </a:p>
      </dgm:t>
    </dgm:pt>
    <dgm:pt modelId="{FD126CAF-69FB-44BF-8005-8532014356C9}" type="parTrans" cxnId="{62B682C6-887E-4EAD-B0E8-56D6BF27D578}">
      <dgm:prSet/>
      <dgm:spPr/>
      <dgm:t>
        <a:bodyPr/>
        <a:lstStyle/>
        <a:p>
          <a:endParaRPr lang="en-GB"/>
        </a:p>
      </dgm:t>
    </dgm:pt>
    <dgm:pt modelId="{0881D213-1F59-40D9-9939-80D9749944B1}" type="sibTrans" cxnId="{62B682C6-887E-4EAD-B0E8-56D6BF27D578}">
      <dgm:prSet/>
      <dgm:spPr/>
      <dgm:t>
        <a:bodyPr/>
        <a:lstStyle/>
        <a:p>
          <a:endParaRPr lang="en-GB"/>
        </a:p>
      </dgm:t>
    </dgm:pt>
    <dgm:pt modelId="{CF843D66-D331-4818-95D3-A36129331C76}">
      <dgm:prSet phldrT="[Text]"/>
      <dgm:spPr/>
      <dgm:t>
        <a:bodyPr/>
        <a:lstStyle/>
        <a:p>
          <a:r>
            <a:rPr lang="en-GB" b="0" dirty="0" smtClean="0"/>
            <a:t>“Mastery” </a:t>
          </a:r>
          <a:r>
            <a:rPr lang="en-GB" b="1" dirty="0" smtClean="0"/>
            <a:t>expectations</a:t>
          </a:r>
          <a:r>
            <a:rPr lang="en-GB" dirty="0" smtClean="0"/>
            <a:t> that </a:t>
          </a:r>
          <a:r>
            <a:rPr lang="en-GB" b="1" dirty="0" smtClean="0"/>
            <a:t>all</a:t>
          </a:r>
          <a:r>
            <a:rPr lang="en-GB" dirty="0" smtClean="0"/>
            <a:t> secure ARE (e.g. to do what it takes)</a:t>
          </a:r>
          <a:endParaRPr lang="en-GB" dirty="0"/>
        </a:p>
      </dgm:t>
    </dgm:pt>
    <dgm:pt modelId="{3A2416A4-D7A0-4EEE-8241-06121623FDFE}" type="parTrans" cxnId="{38E4D9C5-69B0-451B-A8A7-29D2D50F50DC}">
      <dgm:prSet/>
      <dgm:spPr/>
      <dgm:t>
        <a:bodyPr/>
        <a:lstStyle/>
        <a:p>
          <a:endParaRPr lang="en-GB"/>
        </a:p>
      </dgm:t>
    </dgm:pt>
    <dgm:pt modelId="{BCAB6EBE-9B5D-4A2F-A376-5F5DC0E942BD}" type="sibTrans" cxnId="{38E4D9C5-69B0-451B-A8A7-29D2D50F50DC}">
      <dgm:prSet/>
      <dgm:spPr/>
      <dgm:t>
        <a:bodyPr/>
        <a:lstStyle/>
        <a:p>
          <a:endParaRPr lang="en-GB"/>
        </a:p>
      </dgm:t>
    </dgm:pt>
    <dgm:pt modelId="{EFB4275E-6398-4D1C-9790-864EBAF097AC}">
      <dgm:prSet phldrT="[Text]"/>
      <dgm:spPr/>
      <dgm:t>
        <a:bodyPr/>
        <a:lstStyle/>
        <a:p>
          <a:r>
            <a:rPr lang="en-GB" dirty="0" smtClean="0"/>
            <a:t>Secure </a:t>
          </a:r>
          <a:r>
            <a:rPr lang="en-GB" b="1" dirty="0" smtClean="0"/>
            <a:t>knowledge of the subject </a:t>
          </a:r>
          <a:r>
            <a:rPr lang="en-GB" dirty="0" smtClean="0"/>
            <a:t>“standards”</a:t>
          </a:r>
          <a:endParaRPr lang="en-GB" dirty="0"/>
        </a:p>
      </dgm:t>
    </dgm:pt>
    <dgm:pt modelId="{98AF6BE5-CADD-4CB7-BE72-5A63F58516F8}" type="parTrans" cxnId="{5A30D416-8D44-4A7D-AAC9-C3DAC720F43D}">
      <dgm:prSet/>
      <dgm:spPr/>
      <dgm:t>
        <a:bodyPr/>
        <a:lstStyle/>
        <a:p>
          <a:endParaRPr lang="en-GB"/>
        </a:p>
      </dgm:t>
    </dgm:pt>
    <dgm:pt modelId="{A9870A6A-4721-4134-B148-6F91D41EB644}" type="sibTrans" cxnId="{5A30D416-8D44-4A7D-AAC9-C3DAC720F43D}">
      <dgm:prSet/>
      <dgm:spPr/>
      <dgm:t>
        <a:bodyPr/>
        <a:lstStyle/>
        <a:p>
          <a:endParaRPr lang="en-GB"/>
        </a:p>
      </dgm:t>
    </dgm:pt>
    <dgm:pt modelId="{D463E839-F578-452D-AE3E-6B9BFA8C3335}" type="pres">
      <dgm:prSet presAssocID="{9A9ABF64-6C55-4B11-8483-BB063249D7F9}" presName="compositeShape" presStyleCnt="0">
        <dgm:presLayoutVars>
          <dgm:chMax val="7"/>
          <dgm:dir/>
          <dgm:resizeHandles val="exact"/>
        </dgm:presLayoutVars>
      </dgm:prSet>
      <dgm:spPr/>
    </dgm:pt>
    <dgm:pt modelId="{07176B8F-BC6A-4930-B156-D9E6888629C7}" type="pres">
      <dgm:prSet presAssocID="{A66FD824-113A-4EE7-9CE4-CE6A633FC9DA}" presName="circ1" presStyleLbl="vennNode1" presStyleIdx="0" presStyleCnt="3"/>
      <dgm:spPr/>
      <dgm:t>
        <a:bodyPr/>
        <a:lstStyle/>
        <a:p>
          <a:endParaRPr lang="en-GB"/>
        </a:p>
      </dgm:t>
    </dgm:pt>
    <dgm:pt modelId="{77798601-F032-430B-AD14-72EF2A5311AF}" type="pres">
      <dgm:prSet presAssocID="{A66FD824-113A-4EE7-9CE4-CE6A633FC9DA}" presName="circ1Tx" presStyleLbl="revTx" presStyleIdx="0" presStyleCnt="0">
        <dgm:presLayoutVars>
          <dgm:chMax val="0"/>
          <dgm:chPref val="0"/>
          <dgm:bulletEnabled val="1"/>
        </dgm:presLayoutVars>
      </dgm:prSet>
      <dgm:spPr/>
      <dgm:t>
        <a:bodyPr/>
        <a:lstStyle/>
        <a:p>
          <a:endParaRPr lang="en-GB"/>
        </a:p>
      </dgm:t>
    </dgm:pt>
    <dgm:pt modelId="{3D354820-38CA-4D7B-94C3-892621121DC0}" type="pres">
      <dgm:prSet presAssocID="{CF843D66-D331-4818-95D3-A36129331C76}" presName="circ2" presStyleLbl="vennNode1" presStyleIdx="1" presStyleCnt="3"/>
      <dgm:spPr/>
      <dgm:t>
        <a:bodyPr/>
        <a:lstStyle/>
        <a:p>
          <a:endParaRPr lang="en-GB"/>
        </a:p>
      </dgm:t>
    </dgm:pt>
    <dgm:pt modelId="{9F746E2C-F968-40BD-B7B1-0E615E445C1B}" type="pres">
      <dgm:prSet presAssocID="{CF843D66-D331-4818-95D3-A36129331C76}" presName="circ2Tx" presStyleLbl="revTx" presStyleIdx="0" presStyleCnt="0">
        <dgm:presLayoutVars>
          <dgm:chMax val="0"/>
          <dgm:chPref val="0"/>
          <dgm:bulletEnabled val="1"/>
        </dgm:presLayoutVars>
      </dgm:prSet>
      <dgm:spPr/>
      <dgm:t>
        <a:bodyPr/>
        <a:lstStyle/>
        <a:p>
          <a:endParaRPr lang="en-GB"/>
        </a:p>
      </dgm:t>
    </dgm:pt>
    <dgm:pt modelId="{20F1FFC5-CB50-495C-A0E7-A431DBB636B9}" type="pres">
      <dgm:prSet presAssocID="{EFB4275E-6398-4D1C-9790-864EBAF097AC}" presName="circ3" presStyleLbl="vennNode1" presStyleIdx="2" presStyleCnt="3"/>
      <dgm:spPr/>
      <dgm:t>
        <a:bodyPr/>
        <a:lstStyle/>
        <a:p>
          <a:endParaRPr lang="en-GB"/>
        </a:p>
      </dgm:t>
    </dgm:pt>
    <dgm:pt modelId="{D7D3EA63-0EEF-4293-8C72-93C347E5AA29}" type="pres">
      <dgm:prSet presAssocID="{EFB4275E-6398-4D1C-9790-864EBAF097AC}" presName="circ3Tx" presStyleLbl="revTx" presStyleIdx="0" presStyleCnt="0">
        <dgm:presLayoutVars>
          <dgm:chMax val="0"/>
          <dgm:chPref val="0"/>
          <dgm:bulletEnabled val="1"/>
        </dgm:presLayoutVars>
      </dgm:prSet>
      <dgm:spPr/>
      <dgm:t>
        <a:bodyPr/>
        <a:lstStyle/>
        <a:p>
          <a:endParaRPr lang="en-GB"/>
        </a:p>
      </dgm:t>
    </dgm:pt>
  </dgm:ptLst>
  <dgm:cxnLst>
    <dgm:cxn modelId="{B8EF8612-EE89-4667-81E4-91B339233D6B}" type="presOf" srcId="{A66FD824-113A-4EE7-9CE4-CE6A633FC9DA}" destId="{77798601-F032-430B-AD14-72EF2A5311AF}" srcOrd="1" destOrd="0" presId="urn:microsoft.com/office/officeart/2005/8/layout/venn1"/>
    <dgm:cxn modelId="{25BBB9E4-0AD8-4DBF-A3A0-A33CC27809A7}" type="presOf" srcId="{9A9ABF64-6C55-4B11-8483-BB063249D7F9}" destId="{D463E839-F578-452D-AE3E-6B9BFA8C3335}" srcOrd="0" destOrd="0" presId="urn:microsoft.com/office/officeart/2005/8/layout/venn1"/>
    <dgm:cxn modelId="{62B682C6-887E-4EAD-B0E8-56D6BF27D578}" srcId="{9A9ABF64-6C55-4B11-8483-BB063249D7F9}" destId="{A66FD824-113A-4EE7-9CE4-CE6A633FC9DA}" srcOrd="0" destOrd="0" parTransId="{FD126CAF-69FB-44BF-8005-8532014356C9}" sibTransId="{0881D213-1F59-40D9-9939-80D9749944B1}"/>
    <dgm:cxn modelId="{38E4D9C5-69B0-451B-A8A7-29D2D50F50DC}" srcId="{9A9ABF64-6C55-4B11-8483-BB063249D7F9}" destId="{CF843D66-D331-4818-95D3-A36129331C76}" srcOrd="1" destOrd="0" parTransId="{3A2416A4-D7A0-4EEE-8241-06121623FDFE}" sibTransId="{BCAB6EBE-9B5D-4A2F-A376-5F5DC0E942BD}"/>
    <dgm:cxn modelId="{5A30D416-8D44-4A7D-AAC9-C3DAC720F43D}" srcId="{9A9ABF64-6C55-4B11-8483-BB063249D7F9}" destId="{EFB4275E-6398-4D1C-9790-864EBAF097AC}" srcOrd="2" destOrd="0" parTransId="{98AF6BE5-CADD-4CB7-BE72-5A63F58516F8}" sibTransId="{A9870A6A-4721-4134-B148-6F91D41EB644}"/>
    <dgm:cxn modelId="{6A12447B-C9C9-41FD-84FA-6E38D7797E5E}" type="presOf" srcId="{A66FD824-113A-4EE7-9CE4-CE6A633FC9DA}" destId="{07176B8F-BC6A-4930-B156-D9E6888629C7}" srcOrd="0" destOrd="0" presId="urn:microsoft.com/office/officeart/2005/8/layout/venn1"/>
    <dgm:cxn modelId="{BA2670AB-6FFE-467D-B5D9-1E5A316596B4}" type="presOf" srcId="{CF843D66-D331-4818-95D3-A36129331C76}" destId="{3D354820-38CA-4D7B-94C3-892621121DC0}" srcOrd="0" destOrd="0" presId="urn:microsoft.com/office/officeart/2005/8/layout/venn1"/>
    <dgm:cxn modelId="{07111695-2842-4EA4-ACC5-5CE812272663}" type="presOf" srcId="{EFB4275E-6398-4D1C-9790-864EBAF097AC}" destId="{D7D3EA63-0EEF-4293-8C72-93C347E5AA29}" srcOrd="1" destOrd="0" presId="urn:microsoft.com/office/officeart/2005/8/layout/venn1"/>
    <dgm:cxn modelId="{030C7015-3FB0-414C-B40F-D8744A267108}" type="presOf" srcId="{EFB4275E-6398-4D1C-9790-864EBAF097AC}" destId="{20F1FFC5-CB50-495C-A0E7-A431DBB636B9}" srcOrd="0" destOrd="0" presId="urn:microsoft.com/office/officeart/2005/8/layout/venn1"/>
    <dgm:cxn modelId="{7C287D05-1BCF-4459-B70F-EEEB969E490C}" type="presOf" srcId="{CF843D66-D331-4818-95D3-A36129331C76}" destId="{9F746E2C-F968-40BD-B7B1-0E615E445C1B}" srcOrd="1" destOrd="0" presId="urn:microsoft.com/office/officeart/2005/8/layout/venn1"/>
    <dgm:cxn modelId="{A59B2DCF-2953-49F4-9D88-A86A46955525}" type="presParOf" srcId="{D463E839-F578-452D-AE3E-6B9BFA8C3335}" destId="{07176B8F-BC6A-4930-B156-D9E6888629C7}" srcOrd="0" destOrd="0" presId="urn:microsoft.com/office/officeart/2005/8/layout/venn1"/>
    <dgm:cxn modelId="{04F07194-6C99-45FF-ABD3-78C4145AC095}" type="presParOf" srcId="{D463E839-F578-452D-AE3E-6B9BFA8C3335}" destId="{77798601-F032-430B-AD14-72EF2A5311AF}" srcOrd="1" destOrd="0" presId="urn:microsoft.com/office/officeart/2005/8/layout/venn1"/>
    <dgm:cxn modelId="{DBE931B1-17C9-4574-B4DD-D5A16273661B}" type="presParOf" srcId="{D463E839-F578-452D-AE3E-6B9BFA8C3335}" destId="{3D354820-38CA-4D7B-94C3-892621121DC0}" srcOrd="2" destOrd="0" presId="urn:microsoft.com/office/officeart/2005/8/layout/venn1"/>
    <dgm:cxn modelId="{F2460289-970B-42CD-8331-27994A904D4F}" type="presParOf" srcId="{D463E839-F578-452D-AE3E-6B9BFA8C3335}" destId="{9F746E2C-F968-40BD-B7B1-0E615E445C1B}" srcOrd="3" destOrd="0" presId="urn:microsoft.com/office/officeart/2005/8/layout/venn1"/>
    <dgm:cxn modelId="{3CE21AEE-B3BF-473D-940C-7D2983B09BD2}" type="presParOf" srcId="{D463E839-F578-452D-AE3E-6B9BFA8C3335}" destId="{20F1FFC5-CB50-495C-A0E7-A431DBB636B9}" srcOrd="4" destOrd="0" presId="urn:microsoft.com/office/officeart/2005/8/layout/venn1"/>
    <dgm:cxn modelId="{C9F4795A-C9C5-4BD1-8A56-F92A47F6D188}" type="presParOf" srcId="{D463E839-F578-452D-AE3E-6B9BFA8C3335}" destId="{D7D3EA63-0EEF-4293-8C72-93C347E5AA2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84968-AF9F-467E-8E26-1FADAFA72727}">
      <dsp:nvSpPr>
        <dsp:cNvPr id="0" name=""/>
        <dsp:cNvSpPr/>
      </dsp:nvSpPr>
      <dsp:spPr>
        <a:xfrm>
          <a:off x="2046" y="26941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Equity &amp; Enrichment</a:t>
          </a:r>
          <a:endParaRPr lang="en-GB" sz="2000" kern="1200" dirty="0"/>
        </a:p>
      </dsp:txBody>
      <dsp:txXfrm>
        <a:off x="2046" y="269411"/>
        <a:ext cx="1623414" cy="974048"/>
      </dsp:txXfrm>
    </dsp:sp>
    <dsp:sp modelId="{1ED69840-BDEA-421A-AA46-EBC2C2C465FC}">
      <dsp:nvSpPr>
        <dsp:cNvPr id="0" name=""/>
        <dsp:cNvSpPr/>
      </dsp:nvSpPr>
      <dsp:spPr>
        <a:xfrm>
          <a:off x="1787802" y="26941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Mastery Matters</a:t>
          </a:r>
          <a:endParaRPr lang="en-GB" sz="2000" kern="1200" dirty="0"/>
        </a:p>
      </dsp:txBody>
      <dsp:txXfrm>
        <a:off x="1787802" y="269411"/>
        <a:ext cx="1623414" cy="974048"/>
      </dsp:txXfrm>
    </dsp:sp>
    <dsp:sp modelId="{2DC573EA-E4DD-4DEC-B92E-0954BF25618E}">
      <dsp:nvSpPr>
        <dsp:cNvPr id="0" name=""/>
        <dsp:cNvSpPr/>
      </dsp:nvSpPr>
      <dsp:spPr>
        <a:xfrm>
          <a:off x="3573558" y="269411"/>
          <a:ext cx="1623414" cy="97404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A.C.T. Together</a:t>
          </a:r>
          <a:endParaRPr lang="en-GB" sz="2000" kern="1200" dirty="0"/>
        </a:p>
      </dsp:txBody>
      <dsp:txXfrm>
        <a:off x="3573558" y="269411"/>
        <a:ext cx="1623414" cy="974048"/>
      </dsp:txXfrm>
    </dsp:sp>
    <dsp:sp modelId="{B71319A4-E80C-47D4-A7E2-F01887E095E9}">
      <dsp:nvSpPr>
        <dsp:cNvPr id="0" name=""/>
        <dsp:cNvSpPr/>
      </dsp:nvSpPr>
      <dsp:spPr>
        <a:xfrm>
          <a:off x="5359314" y="269411"/>
          <a:ext cx="1623414" cy="97404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Formative First</a:t>
          </a:r>
          <a:endParaRPr lang="en-GB" sz="2000" kern="1200" dirty="0"/>
        </a:p>
      </dsp:txBody>
      <dsp:txXfrm>
        <a:off x="5359314" y="269411"/>
        <a:ext cx="1623414" cy="974048"/>
      </dsp:txXfrm>
    </dsp:sp>
    <dsp:sp modelId="{798119BA-C4D0-44D1-869B-99E897C615F0}">
      <dsp:nvSpPr>
        <dsp:cNvPr id="0" name=""/>
        <dsp:cNvSpPr/>
      </dsp:nvSpPr>
      <dsp:spPr>
        <a:xfrm>
          <a:off x="2046" y="1405801"/>
          <a:ext cx="1623414" cy="974048"/>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Responsive Teaching</a:t>
          </a:r>
          <a:endParaRPr lang="en-GB" sz="2000" kern="1200" dirty="0"/>
        </a:p>
      </dsp:txBody>
      <dsp:txXfrm>
        <a:off x="2046" y="1405801"/>
        <a:ext cx="1623414" cy="974048"/>
      </dsp:txXfrm>
    </dsp:sp>
    <dsp:sp modelId="{3551BD25-A5BC-42BD-8C62-6476259DC1C0}">
      <dsp:nvSpPr>
        <dsp:cNvPr id="0" name=""/>
        <dsp:cNvSpPr/>
      </dsp:nvSpPr>
      <dsp:spPr>
        <a:xfrm>
          <a:off x="1787802" y="140580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Secure Learning Pathways</a:t>
          </a:r>
          <a:endParaRPr lang="en-GB" sz="2000" kern="1200" dirty="0"/>
        </a:p>
      </dsp:txBody>
      <dsp:txXfrm>
        <a:off x="1787802" y="1405801"/>
        <a:ext cx="1623414" cy="974048"/>
      </dsp:txXfrm>
    </dsp:sp>
    <dsp:sp modelId="{A798D496-DC74-4C5A-ABB3-CB7FA4939324}">
      <dsp:nvSpPr>
        <dsp:cNvPr id="0" name=""/>
        <dsp:cNvSpPr/>
      </dsp:nvSpPr>
      <dsp:spPr>
        <a:xfrm>
          <a:off x="3573558" y="140580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Agile Feedback</a:t>
          </a:r>
          <a:endParaRPr lang="en-GB" sz="2000" kern="1200" dirty="0"/>
        </a:p>
      </dsp:txBody>
      <dsp:txXfrm>
        <a:off x="3573558" y="1405801"/>
        <a:ext cx="1623414" cy="974048"/>
      </dsp:txXfrm>
    </dsp:sp>
    <dsp:sp modelId="{C35BF17D-1858-48A6-8C1C-A6B32390A5D6}">
      <dsp:nvSpPr>
        <dsp:cNvPr id="0" name=""/>
        <dsp:cNvSpPr/>
      </dsp:nvSpPr>
      <dsp:spPr>
        <a:xfrm>
          <a:off x="5359314" y="1405801"/>
          <a:ext cx="1623414" cy="97404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Pace not Race</a:t>
          </a:r>
          <a:endParaRPr lang="en-GB" sz="2000" kern="1200" dirty="0"/>
        </a:p>
      </dsp:txBody>
      <dsp:txXfrm>
        <a:off x="5359314" y="1405801"/>
        <a:ext cx="1623414" cy="974048"/>
      </dsp:txXfrm>
    </dsp:sp>
    <dsp:sp modelId="{C847BCEC-F21D-46F6-9E0D-25661E893D6D}">
      <dsp:nvSpPr>
        <dsp:cNvPr id="0" name=""/>
        <dsp:cNvSpPr/>
      </dsp:nvSpPr>
      <dsp:spPr>
        <a:xfrm>
          <a:off x="2046" y="2542191"/>
          <a:ext cx="1623414" cy="97404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en-GB" sz="2000" kern="1200" dirty="0" smtClean="0"/>
        </a:p>
      </dsp:txBody>
      <dsp:txXfrm>
        <a:off x="2046" y="2542191"/>
        <a:ext cx="1623414" cy="974048"/>
      </dsp:txXfrm>
    </dsp:sp>
    <dsp:sp modelId="{67FA544E-E7AE-4B26-9322-317227EFC2F5}">
      <dsp:nvSpPr>
        <dsp:cNvPr id="0" name=""/>
        <dsp:cNvSpPr/>
      </dsp:nvSpPr>
      <dsp:spPr>
        <a:xfrm>
          <a:off x="1787802" y="2542191"/>
          <a:ext cx="1623414" cy="974048"/>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Summative Tracking</a:t>
          </a:r>
          <a:endParaRPr lang="en-GB" sz="2000" kern="1200" dirty="0"/>
        </a:p>
      </dsp:txBody>
      <dsp:txXfrm>
        <a:off x="1787802" y="2542191"/>
        <a:ext cx="1623414" cy="974048"/>
      </dsp:txXfrm>
    </dsp:sp>
    <dsp:sp modelId="{B7EBC43E-6FE1-441E-B26C-1527CCAF6B65}">
      <dsp:nvSpPr>
        <dsp:cNvPr id="0" name=""/>
        <dsp:cNvSpPr/>
      </dsp:nvSpPr>
      <dsp:spPr>
        <a:xfrm>
          <a:off x="3573558" y="254219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smtClean="0"/>
            <a:t>Moderated </a:t>
          </a:r>
          <a:r>
            <a:rPr lang="en-GB" sz="2000" kern="1200" dirty="0" smtClean="0"/>
            <a:t>Expectations</a:t>
          </a:r>
          <a:endParaRPr lang="en-GB" sz="2000" kern="1200"/>
        </a:p>
      </dsp:txBody>
      <dsp:txXfrm>
        <a:off x="3573558" y="2542191"/>
        <a:ext cx="1623414" cy="974048"/>
      </dsp:txXfrm>
    </dsp:sp>
    <dsp:sp modelId="{92A7342E-56A1-4CFF-B342-5E027D5F3A4D}">
      <dsp:nvSpPr>
        <dsp:cNvPr id="0" name=""/>
        <dsp:cNvSpPr/>
      </dsp:nvSpPr>
      <dsp:spPr>
        <a:xfrm>
          <a:off x="5359314" y="254219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endParaRPr lang="en-GB" sz="2000" kern="1200" dirty="0"/>
        </a:p>
      </dsp:txBody>
      <dsp:txXfrm>
        <a:off x="5359314" y="2542191"/>
        <a:ext cx="1623414" cy="974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84968-AF9F-467E-8E26-1FADAFA72727}">
      <dsp:nvSpPr>
        <dsp:cNvPr id="0" name=""/>
        <dsp:cNvSpPr/>
      </dsp:nvSpPr>
      <dsp:spPr>
        <a:xfrm>
          <a:off x="2046" y="26941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Equity &amp; Enrichment</a:t>
          </a:r>
          <a:endParaRPr lang="en-GB" sz="2000" kern="1200" dirty="0"/>
        </a:p>
      </dsp:txBody>
      <dsp:txXfrm>
        <a:off x="2046" y="269411"/>
        <a:ext cx="1623414" cy="974048"/>
      </dsp:txXfrm>
    </dsp:sp>
    <dsp:sp modelId="{1ED69840-BDEA-421A-AA46-EBC2C2C465FC}">
      <dsp:nvSpPr>
        <dsp:cNvPr id="0" name=""/>
        <dsp:cNvSpPr/>
      </dsp:nvSpPr>
      <dsp:spPr>
        <a:xfrm>
          <a:off x="1787802" y="26941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Mastery Matters</a:t>
          </a:r>
          <a:endParaRPr lang="en-GB" sz="2000" kern="1200" dirty="0"/>
        </a:p>
      </dsp:txBody>
      <dsp:txXfrm>
        <a:off x="1787802" y="269411"/>
        <a:ext cx="1623414" cy="974048"/>
      </dsp:txXfrm>
    </dsp:sp>
    <dsp:sp modelId="{2DC573EA-E4DD-4DEC-B92E-0954BF25618E}">
      <dsp:nvSpPr>
        <dsp:cNvPr id="0" name=""/>
        <dsp:cNvSpPr/>
      </dsp:nvSpPr>
      <dsp:spPr>
        <a:xfrm>
          <a:off x="3573558" y="269411"/>
          <a:ext cx="1623414" cy="97404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A.C.T. Together</a:t>
          </a:r>
          <a:endParaRPr lang="en-GB" sz="2000" kern="1200" dirty="0"/>
        </a:p>
      </dsp:txBody>
      <dsp:txXfrm>
        <a:off x="3573558" y="269411"/>
        <a:ext cx="1623414" cy="974048"/>
      </dsp:txXfrm>
    </dsp:sp>
    <dsp:sp modelId="{B71319A4-E80C-47D4-A7E2-F01887E095E9}">
      <dsp:nvSpPr>
        <dsp:cNvPr id="0" name=""/>
        <dsp:cNvSpPr/>
      </dsp:nvSpPr>
      <dsp:spPr>
        <a:xfrm>
          <a:off x="5359314" y="269411"/>
          <a:ext cx="1623414" cy="97404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Formative First</a:t>
          </a:r>
          <a:endParaRPr lang="en-GB" sz="2000" kern="1200" dirty="0"/>
        </a:p>
      </dsp:txBody>
      <dsp:txXfrm>
        <a:off x="5359314" y="269411"/>
        <a:ext cx="1623414" cy="974048"/>
      </dsp:txXfrm>
    </dsp:sp>
    <dsp:sp modelId="{798119BA-C4D0-44D1-869B-99E897C615F0}">
      <dsp:nvSpPr>
        <dsp:cNvPr id="0" name=""/>
        <dsp:cNvSpPr/>
      </dsp:nvSpPr>
      <dsp:spPr>
        <a:xfrm>
          <a:off x="2046" y="1405801"/>
          <a:ext cx="1623414" cy="974048"/>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Responsive Teaching</a:t>
          </a:r>
          <a:endParaRPr lang="en-GB" sz="2000" kern="1200" dirty="0"/>
        </a:p>
      </dsp:txBody>
      <dsp:txXfrm>
        <a:off x="2046" y="1405801"/>
        <a:ext cx="1623414" cy="974048"/>
      </dsp:txXfrm>
    </dsp:sp>
    <dsp:sp modelId="{3551BD25-A5BC-42BD-8C62-6476259DC1C0}">
      <dsp:nvSpPr>
        <dsp:cNvPr id="0" name=""/>
        <dsp:cNvSpPr/>
      </dsp:nvSpPr>
      <dsp:spPr>
        <a:xfrm>
          <a:off x="1787802" y="140580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Secure Learning Pathways</a:t>
          </a:r>
          <a:endParaRPr lang="en-GB" sz="2000" kern="1200" dirty="0"/>
        </a:p>
      </dsp:txBody>
      <dsp:txXfrm>
        <a:off x="1787802" y="1405801"/>
        <a:ext cx="1623414" cy="974048"/>
      </dsp:txXfrm>
    </dsp:sp>
    <dsp:sp modelId="{A798D496-DC74-4C5A-ABB3-CB7FA4939324}">
      <dsp:nvSpPr>
        <dsp:cNvPr id="0" name=""/>
        <dsp:cNvSpPr/>
      </dsp:nvSpPr>
      <dsp:spPr>
        <a:xfrm>
          <a:off x="3573558" y="140580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Agile Feedback</a:t>
          </a:r>
          <a:endParaRPr lang="en-GB" sz="2000" kern="1200" dirty="0"/>
        </a:p>
      </dsp:txBody>
      <dsp:txXfrm>
        <a:off x="3573558" y="1405801"/>
        <a:ext cx="1623414" cy="974048"/>
      </dsp:txXfrm>
    </dsp:sp>
    <dsp:sp modelId="{C35BF17D-1858-48A6-8C1C-A6B32390A5D6}">
      <dsp:nvSpPr>
        <dsp:cNvPr id="0" name=""/>
        <dsp:cNvSpPr/>
      </dsp:nvSpPr>
      <dsp:spPr>
        <a:xfrm>
          <a:off x="5359314" y="1405801"/>
          <a:ext cx="1623414" cy="97404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Pace not Race</a:t>
          </a:r>
          <a:endParaRPr lang="en-GB" sz="2000" kern="1200" dirty="0"/>
        </a:p>
      </dsp:txBody>
      <dsp:txXfrm>
        <a:off x="5359314" y="1405801"/>
        <a:ext cx="1623414" cy="974048"/>
      </dsp:txXfrm>
    </dsp:sp>
    <dsp:sp modelId="{C847BCEC-F21D-46F6-9E0D-25661E893D6D}">
      <dsp:nvSpPr>
        <dsp:cNvPr id="0" name=""/>
        <dsp:cNvSpPr/>
      </dsp:nvSpPr>
      <dsp:spPr>
        <a:xfrm>
          <a:off x="2046" y="2542191"/>
          <a:ext cx="1623414" cy="97404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en-GB" sz="2000" kern="1200" dirty="0" smtClean="0"/>
        </a:p>
      </dsp:txBody>
      <dsp:txXfrm>
        <a:off x="2046" y="2542191"/>
        <a:ext cx="1623414" cy="974048"/>
      </dsp:txXfrm>
    </dsp:sp>
    <dsp:sp modelId="{67FA544E-E7AE-4B26-9322-317227EFC2F5}">
      <dsp:nvSpPr>
        <dsp:cNvPr id="0" name=""/>
        <dsp:cNvSpPr/>
      </dsp:nvSpPr>
      <dsp:spPr>
        <a:xfrm>
          <a:off x="1787802" y="2542191"/>
          <a:ext cx="1623414" cy="974048"/>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Summative Tracking</a:t>
          </a:r>
          <a:endParaRPr lang="en-GB" sz="2000" kern="1200" dirty="0"/>
        </a:p>
      </dsp:txBody>
      <dsp:txXfrm>
        <a:off x="1787802" y="2542191"/>
        <a:ext cx="1623414" cy="974048"/>
      </dsp:txXfrm>
    </dsp:sp>
    <dsp:sp modelId="{B7EBC43E-6FE1-441E-B26C-1527CCAF6B65}">
      <dsp:nvSpPr>
        <dsp:cNvPr id="0" name=""/>
        <dsp:cNvSpPr/>
      </dsp:nvSpPr>
      <dsp:spPr>
        <a:xfrm>
          <a:off x="3573558" y="254219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smtClean="0"/>
            <a:t>Moderated </a:t>
          </a:r>
          <a:r>
            <a:rPr lang="en-GB" sz="2000" kern="1200" dirty="0" smtClean="0"/>
            <a:t>Expectations</a:t>
          </a:r>
          <a:endParaRPr lang="en-GB" sz="2000" kern="1200"/>
        </a:p>
      </dsp:txBody>
      <dsp:txXfrm>
        <a:off x="3573558" y="2542191"/>
        <a:ext cx="1623414" cy="974048"/>
      </dsp:txXfrm>
    </dsp:sp>
    <dsp:sp modelId="{92A7342E-56A1-4CFF-B342-5E027D5F3A4D}">
      <dsp:nvSpPr>
        <dsp:cNvPr id="0" name=""/>
        <dsp:cNvSpPr/>
      </dsp:nvSpPr>
      <dsp:spPr>
        <a:xfrm>
          <a:off x="5359314" y="254219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endParaRPr lang="en-GB" sz="2000" kern="1200" dirty="0"/>
        </a:p>
      </dsp:txBody>
      <dsp:txXfrm>
        <a:off x="5359314" y="2542191"/>
        <a:ext cx="1623414" cy="9740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EA8E2E-EC50-4C7B-83EC-B21DACB46F09}">
      <dsp:nvSpPr>
        <dsp:cNvPr id="0" name=""/>
        <dsp:cNvSpPr/>
      </dsp:nvSpPr>
      <dsp:spPr>
        <a:xfrm>
          <a:off x="800692" y="289845"/>
          <a:ext cx="2926045" cy="1016176"/>
        </a:xfrm>
        <a:prstGeom prst="ellipse">
          <a:avLst/>
        </a:prstGeom>
        <a:solidFill>
          <a:schemeClr val="accent5">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6A2A4C-EF02-4A0D-82CA-AB4DE5759B4D}">
      <dsp:nvSpPr>
        <dsp:cNvPr id="0" name=""/>
        <dsp:cNvSpPr/>
      </dsp:nvSpPr>
      <dsp:spPr>
        <a:xfrm>
          <a:off x="1984720" y="2778117"/>
          <a:ext cx="567063" cy="362920"/>
        </a:xfrm>
        <a:prstGeom prst="downArrow">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FC2CB9-F14E-4FC9-AFCE-7A2ECD652775}">
      <dsp:nvSpPr>
        <dsp:cNvPr id="0" name=""/>
        <dsp:cNvSpPr/>
      </dsp:nvSpPr>
      <dsp:spPr>
        <a:xfrm>
          <a:off x="907300" y="3068453"/>
          <a:ext cx="2721902" cy="680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b="1" kern="1200" dirty="0" smtClean="0"/>
            <a:t>Parts are interlinked and merge towards final outcomes</a:t>
          </a:r>
          <a:endParaRPr lang="en-GB" sz="1600" b="1" kern="1200" dirty="0"/>
        </a:p>
      </dsp:txBody>
      <dsp:txXfrm>
        <a:off x="907300" y="3068453"/>
        <a:ext cx="2721902" cy="680475"/>
      </dsp:txXfrm>
    </dsp:sp>
    <dsp:sp modelId="{D13B470C-D5B1-41B5-A3FA-687FB973BD40}">
      <dsp:nvSpPr>
        <dsp:cNvPr id="0" name=""/>
        <dsp:cNvSpPr/>
      </dsp:nvSpPr>
      <dsp:spPr>
        <a:xfrm>
          <a:off x="1864503" y="1384503"/>
          <a:ext cx="1020713" cy="102071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GB" sz="1300" kern="1200" dirty="0" smtClean="0"/>
            <a:t>Writing</a:t>
          </a:r>
          <a:endParaRPr lang="en-GB" sz="1300" kern="1200" dirty="0"/>
        </a:p>
      </dsp:txBody>
      <dsp:txXfrm>
        <a:off x="2013983" y="1533983"/>
        <a:ext cx="721753" cy="721753"/>
      </dsp:txXfrm>
    </dsp:sp>
    <dsp:sp modelId="{EA507F92-3C60-430A-829D-39FB1C77FEE6}">
      <dsp:nvSpPr>
        <dsp:cNvPr id="0" name=""/>
        <dsp:cNvSpPr/>
      </dsp:nvSpPr>
      <dsp:spPr>
        <a:xfrm>
          <a:off x="1152131" y="309731"/>
          <a:ext cx="1020713" cy="1020713"/>
        </a:xfrm>
        <a:prstGeom prst="ellipse">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GB" sz="1300" kern="1200" dirty="0" smtClean="0"/>
            <a:t>Reading</a:t>
          </a:r>
          <a:endParaRPr lang="en-GB" sz="1300" kern="1200" dirty="0"/>
        </a:p>
      </dsp:txBody>
      <dsp:txXfrm>
        <a:off x="1301611" y="459211"/>
        <a:ext cx="721753" cy="721753"/>
      </dsp:txXfrm>
    </dsp:sp>
    <dsp:sp modelId="{F3668228-C95D-43F5-8E1E-E0F40DE52B39}">
      <dsp:nvSpPr>
        <dsp:cNvPr id="0" name=""/>
        <dsp:cNvSpPr/>
      </dsp:nvSpPr>
      <dsp:spPr>
        <a:xfrm>
          <a:off x="2508518" y="0"/>
          <a:ext cx="1020713" cy="1020713"/>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GB" sz="1300" kern="1200" dirty="0" smtClean="0"/>
            <a:t>Spoken language</a:t>
          </a:r>
          <a:endParaRPr lang="en-GB" sz="1300" kern="1200" dirty="0"/>
        </a:p>
      </dsp:txBody>
      <dsp:txXfrm>
        <a:off x="2657998" y="149480"/>
        <a:ext cx="721753" cy="721753"/>
      </dsp:txXfrm>
    </dsp:sp>
    <dsp:sp modelId="{9F7EC9C3-EC9D-402D-AF39-248B593F077A}">
      <dsp:nvSpPr>
        <dsp:cNvPr id="0" name=""/>
        <dsp:cNvSpPr/>
      </dsp:nvSpPr>
      <dsp:spPr>
        <a:xfrm>
          <a:off x="648084" y="165726"/>
          <a:ext cx="3175552" cy="2540442"/>
        </a:xfrm>
        <a:prstGeom prst="funnel">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EA8E2E-EC50-4C7B-83EC-B21DACB46F09}">
      <dsp:nvSpPr>
        <dsp:cNvPr id="0" name=""/>
        <dsp:cNvSpPr/>
      </dsp:nvSpPr>
      <dsp:spPr>
        <a:xfrm>
          <a:off x="485643" y="414157"/>
          <a:ext cx="2007010" cy="69700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6A2A4C-EF02-4A0D-82CA-AB4DE5759B4D}">
      <dsp:nvSpPr>
        <dsp:cNvPr id="0" name=""/>
        <dsp:cNvSpPr/>
      </dsp:nvSpPr>
      <dsp:spPr>
        <a:xfrm>
          <a:off x="1294261" y="2087729"/>
          <a:ext cx="388955" cy="248931"/>
        </a:xfrm>
        <a:prstGeom prst="down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FC2CB9-F14E-4FC9-AFCE-7A2ECD652775}">
      <dsp:nvSpPr>
        <dsp:cNvPr id="0" name=""/>
        <dsp:cNvSpPr/>
      </dsp:nvSpPr>
      <dsp:spPr>
        <a:xfrm>
          <a:off x="488428" y="2439162"/>
          <a:ext cx="2066903" cy="46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GB" sz="1400" b="1" kern="1200" smtClean="0"/>
            <a:t>Parts are interlinked and merge towards final outcomes</a:t>
          </a:r>
          <a:endParaRPr lang="en-GB" sz="1400" b="1" kern="1200" dirty="0"/>
        </a:p>
      </dsp:txBody>
      <dsp:txXfrm>
        <a:off x="488428" y="2439162"/>
        <a:ext cx="2066903" cy="466746"/>
      </dsp:txXfrm>
    </dsp:sp>
    <dsp:sp modelId="{D51A70DB-5DFF-4458-A1CD-2527DF714FE7}">
      <dsp:nvSpPr>
        <dsp:cNvPr id="0" name=""/>
        <dsp:cNvSpPr/>
      </dsp:nvSpPr>
      <dsp:spPr>
        <a:xfrm>
          <a:off x="1278885" y="1060265"/>
          <a:ext cx="700119" cy="70011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Problem solving heuristics</a:t>
          </a:r>
          <a:endParaRPr lang="en-GB" sz="800" kern="1200" dirty="0"/>
        </a:p>
      </dsp:txBody>
      <dsp:txXfrm>
        <a:off x="1381415" y="1162795"/>
        <a:ext cx="495059" cy="495059"/>
      </dsp:txXfrm>
    </dsp:sp>
    <dsp:sp modelId="{6218D617-8A95-4622-BBC0-CD830329905C}">
      <dsp:nvSpPr>
        <dsp:cNvPr id="0" name=""/>
        <dsp:cNvSpPr/>
      </dsp:nvSpPr>
      <dsp:spPr>
        <a:xfrm>
          <a:off x="777911" y="535019"/>
          <a:ext cx="700119" cy="70011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Visual images and jottings</a:t>
          </a:r>
          <a:endParaRPr lang="en-GB" sz="800" kern="1200" dirty="0"/>
        </a:p>
      </dsp:txBody>
      <dsp:txXfrm>
        <a:off x="880441" y="637549"/>
        <a:ext cx="495059" cy="495059"/>
      </dsp:txXfrm>
    </dsp:sp>
    <dsp:sp modelId="{F3668228-C95D-43F5-8E1E-E0F40DE52B39}">
      <dsp:nvSpPr>
        <dsp:cNvPr id="0" name=""/>
        <dsp:cNvSpPr/>
      </dsp:nvSpPr>
      <dsp:spPr>
        <a:xfrm>
          <a:off x="1386148" y="323451"/>
          <a:ext cx="700119" cy="70011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Concrete models</a:t>
          </a:r>
          <a:endParaRPr lang="en-GB" sz="800" kern="1200" dirty="0"/>
        </a:p>
      </dsp:txBody>
      <dsp:txXfrm>
        <a:off x="1488678" y="425981"/>
        <a:ext cx="495059" cy="495059"/>
      </dsp:txXfrm>
    </dsp:sp>
    <dsp:sp modelId="{9F7EC9C3-EC9D-402D-AF39-248B593F077A}">
      <dsp:nvSpPr>
        <dsp:cNvPr id="0" name=""/>
        <dsp:cNvSpPr/>
      </dsp:nvSpPr>
      <dsp:spPr>
        <a:xfrm>
          <a:off x="432048" y="368205"/>
          <a:ext cx="2178150" cy="174252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6B8F-BC6A-4930-B156-D9E6888629C7}">
      <dsp:nvSpPr>
        <dsp:cNvPr id="0" name=""/>
        <dsp:cNvSpPr/>
      </dsp:nvSpPr>
      <dsp:spPr>
        <a:xfrm>
          <a:off x="2809874" y="54371"/>
          <a:ext cx="2609850" cy="260985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GB" sz="1800" kern="1200" dirty="0" smtClean="0"/>
            <a:t>Insightful </a:t>
          </a:r>
          <a:r>
            <a:rPr lang="en-GB" sz="1800" b="1" kern="1200" dirty="0" smtClean="0"/>
            <a:t>understanding of the pupil</a:t>
          </a:r>
          <a:endParaRPr lang="en-GB" sz="1800" b="1" kern="1200" dirty="0"/>
        </a:p>
      </dsp:txBody>
      <dsp:txXfrm>
        <a:off x="3157854" y="511095"/>
        <a:ext cx="1913890" cy="1174432"/>
      </dsp:txXfrm>
    </dsp:sp>
    <dsp:sp modelId="{3D354820-38CA-4D7B-94C3-892621121DC0}">
      <dsp:nvSpPr>
        <dsp:cNvPr id="0" name=""/>
        <dsp:cNvSpPr/>
      </dsp:nvSpPr>
      <dsp:spPr>
        <a:xfrm>
          <a:off x="3751595" y="1685528"/>
          <a:ext cx="2609850" cy="2609850"/>
        </a:xfrm>
        <a:prstGeom prst="ellipse">
          <a:avLst/>
        </a:prstGeom>
        <a:solidFill>
          <a:schemeClr val="accent5">
            <a:alpha val="50000"/>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GB" sz="1800" b="0" kern="1200" dirty="0" smtClean="0"/>
            <a:t>“Mastery” </a:t>
          </a:r>
          <a:r>
            <a:rPr lang="en-GB" sz="1800" b="1" kern="1200" dirty="0" smtClean="0"/>
            <a:t>expectations</a:t>
          </a:r>
          <a:r>
            <a:rPr lang="en-GB" sz="1800" kern="1200" dirty="0" smtClean="0"/>
            <a:t> that </a:t>
          </a:r>
          <a:r>
            <a:rPr lang="en-GB" sz="1800" b="1" kern="1200" dirty="0" smtClean="0"/>
            <a:t>all</a:t>
          </a:r>
          <a:r>
            <a:rPr lang="en-GB" sz="1800" kern="1200" dirty="0" smtClean="0"/>
            <a:t> secure ARE (e.g. to do what it takes)</a:t>
          </a:r>
          <a:endParaRPr lang="en-GB" sz="1800" kern="1200" dirty="0"/>
        </a:p>
      </dsp:txBody>
      <dsp:txXfrm>
        <a:off x="4549775" y="2359739"/>
        <a:ext cx="1565910" cy="1435417"/>
      </dsp:txXfrm>
    </dsp:sp>
    <dsp:sp modelId="{20F1FFC5-CB50-495C-A0E7-A431DBB636B9}">
      <dsp:nvSpPr>
        <dsp:cNvPr id="0" name=""/>
        <dsp:cNvSpPr/>
      </dsp:nvSpPr>
      <dsp:spPr>
        <a:xfrm>
          <a:off x="1868154" y="1685528"/>
          <a:ext cx="2609850" cy="2609850"/>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GB" sz="1800" kern="1200" dirty="0" smtClean="0"/>
            <a:t>Secure </a:t>
          </a:r>
          <a:r>
            <a:rPr lang="en-GB" sz="1800" b="1" kern="1200" dirty="0" smtClean="0"/>
            <a:t>knowledge of the subject </a:t>
          </a:r>
          <a:r>
            <a:rPr lang="en-GB" sz="1800" kern="1200" dirty="0" smtClean="0"/>
            <a:t>“standards”</a:t>
          </a:r>
          <a:endParaRPr lang="en-GB" sz="1800" kern="1200" dirty="0"/>
        </a:p>
      </dsp:txBody>
      <dsp:txXfrm>
        <a:off x="2113914" y="2359739"/>
        <a:ext cx="1565910" cy="143541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24220A9-6DC2-4CEC-848A-6ACF65AD31BE}" type="datetimeFigureOut">
              <a:rPr lang="en-GB" smtClean="0"/>
              <a:t>15/09/2017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E6BD3B-2BF9-4714-9D29-A5AFC74E40CC}" type="slidenum">
              <a:rPr lang="en-GB" smtClean="0"/>
              <a:t>‹#›</a:t>
            </a:fld>
            <a:endParaRPr lang="en-GB"/>
          </a:p>
        </p:txBody>
      </p:sp>
    </p:spTree>
    <p:extLst>
      <p:ext uri="{BB962C8B-B14F-4D97-AF65-F5344CB8AC3E}">
        <p14:creationId xmlns:p14="http://schemas.microsoft.com/office/powerpoint/2010/main" val="6239150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B947B5-E3DB-4E9D-9469-CFBB21DF248E}" type="datetimeFigureOut">
              <a:rPr lang="en-GB" smtClean="0"/>
              <a:t>15/09/2017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21A21C-BA58-403D-9313-233390416B56}" type="slidenum">
              <a:rPr lang="en-GB" smtClean="0"/>
              <a:t>‹#›</a:t>
            </a:fld>
            <a:endParaRPr lang="en-GB"/>
          </a:p>
        </p:txBody>
      </p:sp>
    </p:spTree>
    <p:extLst>
      <p:ext uri="{BB962C8B-B14F-4D97-AF65-F5344CB8AC3E}">
        <p14:creationId xmlns:p14="http://schemas.microsoft.com/office/powerpoint/2010/main" val="54422035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8" name="Slide Number Placeholder 7"/>
          <p:cNvSpPr>
            <a:spLocks noGrp="1"/>
          </p:cNvSpPr>
          <p:nvPr>
            <p:ph type="sldNum" sz="quarter" idx="10"/>
          </p:nvPr>
        </p:nvSpPr>
        <p:spPr/>
        <p:txBody>
          <a:bodyPr/>
          <a:lstStyle/>
          <a:p>
            <a:fld id="{BF21A21C-BA58-403D-9313-233390416B56}" type="slidenum">
              <a:rPr lang="en-GB" smtClean="0"/>
              <a:t>1</a:t>
            </a:fld>
            <a:endParaRPr lang="en-GB"/>
          </a:p>
        </p:txBody>
      </p:sp>
    </p:spTree>
    <p:extLst>
      <p:ext uri="{BB962C8B-B14F-4D97-AF65-F5344CB8AC3E}">
        <p14:creationId xmlns:p14="http://schemas.microsoft.com/office/powerpoint/2010/main" val="224550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7 </a:t>
            </a:r>
            <a:r>
              <a:rPr lang="en-GB" dirty="0" err="1" smtClean="0"/>
              <a:t>mins</a:t>
            </a:r>
            <a:endParaRPr lang="en-GB" dirty="0" smtClean="0"/>
          </a:p>
          <a:p>
            <a:r>
              <a:rPr lang="en-GB" dirty="0" smtClean="0"/>
              <a:t>Mastery learning’ is a specific approach in which learning is broken down into discrete units and presented in logical order.</a:t>
            </a:r>
          </a:p>
          <a:p>
            <a:endParaRPr lang="en-GB" dirty="0" smtClean="0"/>
          </a:p>
          <a:p>
            <a:r>
              <a:rPr lang="en-GB" dirty="0" smtClean="0"/>
              <a:t>After undertaking these corrective activities (or alternative enrichment or extension activities for those who have already achieved mastery), pupils retake a parallel assessment.</a:t>
            </a:r>
          </a:p>
          <a:p>
            <a:endParaRPr lang="en-GB" dirty="0" smtClean="0"/>
          </a:p>
          <a:p>
            <a:r>
              <a:rPr lang="en-GB" dirty="0" smtClean="0"/>
              <a:t>The new national Curriculum is premised on this idea of mastery..</a:t>
            </a:r>
          </a:p>
          <a:p>
            <a:r>
              <a:rPr lang="en-GB" dirty="0" smtClean="0"/>
              <a:t>Deep, secure learning for all</a:t>
            </a:r>
          </a:p>
          <a:p>
            <a:r>
              <a:rPr lang="en-GB" dirty="0" smtClean="0"/>
              <a:t>Extension of “able” students (more things on the same topic) rather than acceleration (rapidly moving on to new content)</a:t>
            </a:r>
            <a:br>
              <a:rPr lang="en-GB" dirty="0" smtClean="0"/>
            </a:br>
            <a:endParaRPr lang="en-GB" dirty="0" smtClean="0"/>
          </a:p>
          <a:p>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22</a:t>
            </a:fld>
            <a:endParaRPr lang="en-GB"/>
          </a:p>
        </p:txBody>
      </p:sp>
    </p:spTree>
    <p:extLst>
      <p:ext uri="{BB962C8B-B14F-4D97-AF65-F5344CB8AC3E}">
        <p14:creationId xmlns:p14="http://schemas.microsoft.com/office/powerpoint/2010/main" val="4015115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28</a:t>
            </a:fld>
            <a:endParaRPr lang="en-GB"/>
          </a:p>
        </p:txBody>
      </p:sp>
    </p:spTree>
    <p:extLst>
      <p:ext uri="{BB962C8B-B14F-4D97-AF65-F5344CB8AC3E}">
        <p14:creationId xmlns:p14="http://schemas.microsoft.com/office/powerpoint/2010/main" val="1760857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Slide Number Placeholder 7"/>
          <p:cNvSpPr>
            <a:spLocks noGrp="1"/>
          </p:cNvSpPr>
          <p:nvPr>
            <p:ph type="sldNum" sz="quarter" idx="10"/>
          </p:nvPr>
        </p:nvSpPr>
        <p:spPr/>
        <p:txBody>
          <a:bodyPr/>
          <a:lstStyle/>
          <a:p>
            <a:fld id="{BF21A21C-BA58-403D-9313-233390416B56}" type="slidenum">
              <a:rPr lang="en-GB" smtClean="0"/>
              <a:t>29</a:t>
            </a:fld>
            <a:endParaRPr lang="en-GB"/>
          </a:p>
        </p:txBody>
      </p:sp>
    </p:spTree>
    <p:extLst>
      <p:ext uri="{BB962C8B-B14F-4D97-AF65-F5344CB8AC3E}">
        <p14:creationId xmlns:p14="http://schemas.microsoft.com/office/powerpoint/2010/main" val="4115527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Recap on the journey</a:t>
            </a:r>
            <a:r>
              <a:rPr lang="en-GB" baseline="0" dirty="0" smtClean="0"/>
              <a:t> of the year – there should have been regular opportunities for children to show their expertise throughout the year.</a:t>
            </a:r>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30</a:t>
            </a:fld>
            <a:endParaRPr lang="en-GB"/>
          </a:p>
        </p:txBody>
      </p:sp>
    </p:spTree>
    <p:extLst>
      <p:ext uri="{BB962C8B-B14F-4D97-AF65-F5344CB8AC3E}">
        <p14:creationId xmlns:p14="http://schemas.microsoft.com/office/powerpoint/2010/main" val="1133856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introduction of the different phase objectives over</a:t>
            </a:r>
            <a:r>
              <a:rPr lang="en-GB" baseline="0" dirty="0" smtClean="0"/>
              <a:t> the year means that the role of the teacher has to change and is multi-layered. The phased objectives are represented by the different coloured triangles and show how by milestone 3  the teacher is assessing children’s skills at three different depths.</a:t>
            </a:r>
          </a:p>
          <a:p>
            <a:endParaRPr lang="en-GB" baseline="0" dirty="0" smtClean="0"/>
          </a:p>
          <a:p>
            <a:r>
              <a:rPr lang="en-GB" dirty="0" smtClean="0"/>
              <a:t>As</a:t>
            </a:r>
            <a:r>
              <a:rPr lang="en-GB" baseline="0" dirty="0" smtClean="0"/>
              <a:t> t</a:t>
            </a:r>
            <a:r>
              <a:rPr lang="en-GB" dirty="0" smtClean="0"/>
              <a:t>he role</a:t>
            </a:r>
            <a:r>
              <a:rPr lang="en-GB" baseline="0" dirty="0" smtClean="0"/>
              <a:t> of the teacher changes so the design of the task is critical, especially as the year progresses and Phase 2 and Phase 3 objectives are overlaid.</a:t>
            </a:r>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31</a:t>
            </a:fld>
            <a:endParaRPr lang="en-GB"/>
          </a:p>
        </p:txBody>
      </p:sp>
    </p:spTree>
    <p:extLst>
      <p:ext uri="{BB962C8B-B14F-4D97-AF65-F5344CB8AC3E}">
        <p14:creationId xmlns:p14="http://schemas.microsoft.com/office/powerpoint/2010/main" val="878951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6" name="Slide Number Placeholder 5"/>
          <p:cNvSpPr>
            <a:spLocks noGrp="1"/>
          </p:cNvSpPr>
          <p:nvPr>
            <p:ph type="sldNum" sz="quarter" idx="10"/>
          </p:nvPr>
        </p:nvSpPr>
        <p:spPr/>
        <p:txBody>
          <a:bodyPr/>
          <a:lstStyle/>
          <a:p>
            <a:fld id="{BF21A21C-BA58-403D-9313-233390416B56}" type="slidenum">
              <a:rPr lang="en-GB" smtClean="0"/>
              <a:t>35</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21A21C-BA58-403D-9313-233390416B56}" type="slidenum">
              <a:rPr lang="en-GB" smtClean="0"/>
              <a:t>3</a:t>
            </a:fld>
            <a:endParaRPr lang="en-GB"/>
          </a:p>
        </p:txBody>
      </p:sp>
    </p:spTree>
    <p:extLst>
      <p:ext uri="{BB962C8B-B14F-4D97-AF65-F5344CB8AC3E}">
        <p14:creationId xmlns:p14="http://schemas.microsoft.com/office/powerpoint/2010/main" val="997511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6" name="Slide Number Placeholder 5"/>
          <p:cNvSpPr>
            <a:spLocks noGrp="1"/>
          </p:cNvSpPr>
          <p:nvPr>
            <p:ph type="sldNum" sz="quarter" idx="10"/>
          </p:nvPr>
        </p:nvSpPr>
        <p:spPr/>
        <p:txBody>
          <a:bodyPr/>
          <a:lstStyle/>
          <a:p>
            <a:fld id="{BF21A21C-BA58-403D-9313-233390416B56}" type="slidenum">
              <a:rPr lang="en-GB" smtClean="0"/>
              <a:t>4</a:t>
            </a:fld>
            <a:endParaRPr lang="en-GB"/>
          </a:p>
        </p:txBody>
      </p:sp>
    </p:spTree>
    <p:extLst>
      <p:ext uri="{BB962C8B-B14F-4D97-AF65-F5344CB8AC3E}">
        <p14:creationId xmlns:p14="http://schemas.microsoft.com/office/powerpoint/2010/main" val="1104811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7 </a:t>
            </a:r>
            <a:r>
              <a:rPr lang="en-GB" dirty="0" err="1" smtClean="0"/>
              <a:t>mins</a:t>
            </a:r>
            <a:endParaRPr lang="en-GB" dirty="0" smtClean="0"/>
          </a:p>
          <a:p>
            <a:r>
              <a:rPr lang="en-GB" dirty="0" smtClean="0"/>
              <a:t>Mastery learning’ is a specific approach in which learning is broken down into discrete units and presented in logical order.</a:t>
            </a:r>
          </a:p>
          <a:p>
            <a:endParaRPr lang="en-GB" dirty="0" smtClean="0"/>
          </a:p>
          <a:p>
            <a:r>
              <a:rPr lang="en-GB" dirty="0" smtClean="0"/>
              <a:t>After undertaking these corrective activities (or alternative enrichment or extension activities for those who have already achieved mastery), pupils retake a parallel assessment.</a:t>
            </a:r>
          </a:p>
          <a:p>
            <a:endParaRPr lang="en-GB" dirty="0" smtClean="0"/>
          </a:p>
          <a:p>
            <a:r>
              <a:rPr lang="en-GB" dirty="0" smtClean="0"/>
              <a:t>The new national Curriculum is premised on this idea of mastery..</a:t>
            </a:r>
          </a:p>
          <a:p>
            <a:r>
              <a:rPr lang="en-GB" dirty="0" smtClean="0"/>
              <a:t>Deep, secure learning for all</a:t>
            </a:r>
          </a:p>
          <a:p>
            <a:r>
              <a:rPr lang="en-GB" dirty="0" smtClean="0"/>
              <a:t>Extension of “able” students (more things on the same topic) rather than acceleration (rapidly moving on to new content)</a:t>
            </a:r>
            <a:br>
              <a:rPr lang="en-GB" dirty="0" smtClean="0"/>
            </a:br>
            <a:endParaRPr lang="en-GB" dirty="0" smtClean="0"/>
          </a:p>
          <a:p>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7</a:t>
            </a:fld>
            <a:endParaRPr lang="en-GB"/>
          </a:p>
        </p:txBody>
      </p:sp>
    </p:spTree>
    <p:extLst>
      <p:ext uri="{BB962C8B-B14F-4D97-AF65-F5344CB8AC3E}">
        <p14:creationId xmlns:p14="http://schemas.microsoft.com/office/powerpoint/2010/main" val="4015115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2 min</a:t>
            </a:r>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8</a:t>
            </a:fld>
            <a:endParaRPr lang="en-GB"/>
          </a:p>
        </p:txBody>
      </p:sp>
    </p:spTree>
    <p:extLst>
      <p:ext uri="{BB962C8B-B14F-4D97-AF65-F5344CB8AC3E}">
        <p14:creationId xmlns:p14="http://schemas.microsoft.com/office/powerpoint/2010/main" val="1774473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8" name="Slide Number Placeholder 7"/>
          <p:cNvSpPr>
            <a:spLocks noGrp="1"/>
          </p:cNvSpPr>
          <p:nvPr>
            <p:ph type="sldNum" sz="quarter" idx="10"/>
          </p:nvPr>
        </p:nvSpPr>
        <p:spPr/>
        <p:txBody>
          <a:bodyPr/>
          <a:lstStyle/>
          <a:p>
            <a:fld id="{BF21A21C-BA58-403D-9313-233390416B56}" type="slidenum">
              <a:rPr lang="en-GB" smtClean="0"/>
              <a:t>10</a:t>
            </a:fld>
            <a:endParaRPr lang="en-GB"/>
          </a:p>
        </p:txBody>
      </p:sp>
    </p:spTree>
    <p:extLst>
      <p:ext uri="{BB962C8B-B14F-4D97-AF65-F5344CB8AC3E}">
        <p14:creationId xmlns:p14="http://schemas.microsoft.com/office/powerpoint/2010/main" val="176904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expectation is that the majority of pupils will move through the programmes of study at broadly the same pace. However, decisions about when to progress should always be based on the security of pupils’ understanding and their readiness to progress to the next stage. Pupils who grasp concepts rapidly should be challenged through being offered rich and sophisticated problems before any acceleration through new content. Those who are not sufficiently fluent with earlier material should consolidate their understanding, including through additional practice, before moving on.</a:t>
            </a:r>
          </a:p>
          <a:p>
            <a:endParaRPr lang="en-GB" dirty="0" smtClean="0"/>
          </a:p>
          <a:p>
            <a:endParaRPr lang="en-GB" dirty="0" smtClean="0"/>
          </a:p>
          <a:p>
            <a:r>
              <a:rPr lang="en-GB" dirty="0" smtClean="0"/>
              <a:t>Bloom, B. S. (1971a). Mastery learning. In J. H. Block (Ed.), Mastery learning: Theory and practice (pp.</a:t>
            </a:r>
          </a:p>
          <a:p>
            <a:r>
              <a:rPr lang="en-GB" dirty="0" smtClean="0"/>
              <a:t>4 7–63). New York: Holt, Rinehart &amp; Winston.</a:t>
            </a:r>
          </a:p>
          <a:p>
            <a:r>
              <a:rPr lang="en-GB" dirty="0" smtClean="0"/>
              <a:t>Bloom, B. S. (1971b). Individual differences in school achievement: A vanishing point? Bloomington, IN:</a:t>
            </a:r>
          </a:p>
          <a:p>
            <a:r>
              <a:rPr lang="en-GB" dirty="0" smtClean="0"/>
              <a:t>Phi Delta </a:t>
            </a:r>
            <a:r>
              <a:rPr lang="en-GB" dirty="0" err="1" smtClean="0"/>
              <a:t>Kappan</a:t>
            </a:r>
            <a:r>
              <a:rPr lang="en-GB" dirty="0" smtClean="0"/>
              <a:t> International.</a:t>
            </a:r>
          </a:p>
          <a:p>
            <a:r>
              <a:rPr lang="en-GB" dirty="0" smtClean="0"/>
              <a:t>Bloom, B. S. (1974 ). An introduction to mastery learning theory. In J. H. Block (Ed.), Schools, society and</a:t>
            </a:r>
          </a:p>
          <a:p>
            <a:r>
              <a:rPr lang="en-GB" dirty="0" smtClean="0"/>
              <a:t>mastery learning (pp. 3–14 ). New York: Holt, Rinehart &amp; Winston.</a:t>
            </a:r>
          </a:p>
          <a:p>
            <a:endParaRPr lang="en-GB" dirty="0" smtClean="0"/>
          </a:p>
          <a:p>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14</a:t>
            </a:fld>
            <a:endParaRPr lang="en-GB"/>
          </a:p>
        </p:txBody>
      </p:sp>
    </p:spTree>
    <p:extLst>
      <p:ext uri="{BB962C8B-B14F-4D97-AF65-F5344CB8AC3E}">
        <p14:creationId xmlns:p14="http://schemas.microsoft.com/office/powerpoint/2010/main" val="4174442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 model of planning and teaching that has developed over the last three years amongst secondary</a:t>
            </a:r>
            <a:r>
              <a:rPr lang="en-GB" baseline="0" dirty="0" smtClean="0"/>
              <a:t> science teachers, it has equal relevance to primary.</a:t>
            </a:r>
          </a:p>
          <a:p>
            <a:endParaRPr lang="en-GB" baseline="0" dirty="0" smtClean="0"/>
          </a:p>
          <a:p>
            <a:r>
              <a:rPr lang="en-GB" baseline="0" dirty="0" smtClean="0"/>
              <a:t>It is designed to help the teacher become crystal clear about what pupils need to understand and more importantly what the teacher has to teach them all. </a:t>
            </a:r>
          </a:p>
          <a:p>
            <a:endParaRPr lang="en-GB" baseline="0" dirty="0" smtClean="0"/>
          </a:p>
          <a:p>
            <a:r>
              <a:rPr lang="en-GB" baseline="0" dirty="0" smtClean="0"/>
              <a:t>In reality in science we often do this the other way round…we do often start with the interesting scientific problem…Blooms helps teachers visualise this</a:t>
            </a:r>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15</a:t>
            </a:fld>
            <a:endParaRPr lang="en-GB"/>
          </a:p>
        </p:txBody>
      </p:sp>
    </p:spTree>
    <p:extLst>
      <p:ext uri="{BB962C8B-B14F-4D97-AF65-F5344CB8AC3E}">
        <p14:creationId xmlns:p14="http://schemas.microsoft.com/office/powerpoint/2010/main" val="3287490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what you’d expect learning behaviours</a:t>
            </a:r>
            <a:r>
              <a:rPr lang="en-GB" baseline="0" dirty="0" smtClean="0"/>
              <a:t> to look like</a:t>
            </a:r>
          </a:p>
          <a:p>
            <a:r>
              <a:rPr lang="en-GB" baseline="0" dirty="0" smtClean="0"/>
              <a:t>Strap lines</a:t>
            </a:r>
          </a:p>
          <a:p>
            <a:pPr defTabSz="914325">
              <a:defRPr/>
            </a:pPr>
            <a:r>
              <a:rPr lang="en-GB" b="1" dirty="0">
                <a:solidFill>
                  <a:srgbClr val="FF0000"/>
                </a:solidFill>
              </a:rPr>
              <a:t>Apprentice – ‘Beginning to do it with the master’   ‘I’m learning to do it’</a:t>
            </a:r>
          </a:p>
          <a:p>
            <a:pPr defTabSz="914325">
              <a:defRPr/>
            </a:pPr>
            <a:r>
              <a:rPr lang="en-GB" b="1" dirty="0">
                <a:solidFill>
                  <a:srgbClr val="FF0000"/>
                </a:solidFill>
              </a:rPr>
              <a:t>Competent - Trialling and testing the things they’ve learnt in a context with varying degrees of success</a:t>
            </a:r>
          </a:p>
          <a:p>
            <a:r>
              <a:rPr lang="en-GB" dirty="0" smtClean="0"/>
              <a:t>Expert – Can apply in unfamiliar context</a:t>
            </a:r>
          </a:p>
          <a:p>
            <a:pPr defTabSz="914325">
              <a:defRPr/>
            </a:pPr>
            <a:r>
              <a:rPr lang="en-GB" b="1" dirty="0">
                <a:solidFill>
                  <a:srgbClr val="FF0000"/>
                </a:solidFill>
              </a:rPr>
              <a:t>Beyond - Versatility and creativity – can apply in unfamiliar territory the sky is the limit</a:t>
            </a:r>
          </a:p>
          <a:p>
            <a:endParaRPr lang="en-GB" dirty="0"/>
          </a:p>
        </p:txBody>
      </p:sp>
      <p:sp>
        <p:nvSpPr>
          <p:cNvPr id="8" name="Slide Number Placeholder 7"/>
          <p:cNvSpPr>
            <a:spLocks noGrp="1"/>
          </p:cNvSpPr>
          <p:nvPr>
            <p:ph type="sldNum" sz="quarter" idx="10"/>
          </p:nvPr>
        </p:nvSpPr>
        <p:spPr/>
        <p:txBody>
          <a:bodyPr/>
          <a:lstStyle/>
          <a:p>
            <a:fld id="{BF21A21C-BA58-403D-9313-233390416B56}" type="slidenum">
              <a:rPr lang="en-GB" smtClean="0"/>
              <a:t>19</a:t>
            </a:fld>
            <a:endParaRPr lang="en-GB"/>
          </a:p>
        </p:txBody>
      </p:sp>
    </p:spTree>
    <p:extLst>
      <p:ext uri="{BB962C8B-B14F-4D97-AF65-F5344CB8AC3E}">
        <p14:creationId xmlns:p14="http://schemas.microsoft.com/office/powerpoint/2010/main" val="3613134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1608017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00007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69" y="1151930"/>
            <a:ext cx="7358063" cy="2321719"/>
          </a:xfrm>
          <a:prstGeom prst="rect">
            <a:avLst/>
          </a:prstGeom>
        </p:spPr>
        <p:txBody>
          <a:bodyPr anchor="b"/>
          <a:lstStyle/>
          <a:p>
            <a:pPr lvl="0">
              <a:defRPr sz="1800"/>
            </a:pPr>
            <a:r>
              <a:rPr lang="en-US" sz="5600" smtClean="0"/>
              <a:t>Click to edit Master title style</a:t>
            </a:r>
            <a:endParaRPr sz="5600"/>
          </a:p>
        </p:txBody>
      </p:sp>
      <p:sp>
        <p:nvSpPr>
          <p:cNvPr id="6" name="Shape 6"/>
          <p:cNvSpPr>
            <a:spLocks noGrp="1"/>
          </p:cNvSpPr>
          <p:nvPr>
            <p:ph type="body" idx="1"/>
          </p:nvPr>
        </p:nvSpPr>
        <p:spPr>
          <a:xfrm>
            <a:off x="892969" y="3536156"/>
            <a:ext cx="7358063" cy="794742"/>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pPr lvl="0">
              <a:defRPr sz="1800"/>
            </a:pPr>
            <a:r>
              <a:rPr lang="en-US" sz="2200" smtClean="0"/>
              <a:t>Click to edit Master text styles</a:t>
            </a:r>
          </a:p>
          <a:p>
            <a:pPr lvl="1">
              <a:defRPr sz="1800"/>
            </a:pPr>
            <a:r>
              <a:rPr lang="en-US" sz="2200" smtClean="0"/>
              <a:t>Second level</a:t>
            </a:r>
          </a:p>
          <a:p>
            <a:pPr lvl="2">
              <a:defRPr sz="1800"/>
            </a:pPr>
            <a:r>
              <a:rPr lang="en-US" sz="2200" smtClean="0"/>
              <a:t>Third level</a:t>
            </a:r>
          </a:p>
          <a:p>
            <a:pPr lvl="3">
              <a:defRPr sz="1800"/>
            </a:pPr>
            <a:r>
              <a:rPr lang="en-US" sz="2200" smtClean="0"/>
              <a:t>Fourth level</a:t>
            </a:r>
          </a:p>
          <a:p>
            <a:pPr lvl="4">
              <a:defRPr sz="1800"/>
            </a:pPr>
            <a:r>
              <a:rPr lang="en-US" sz="2200" smtClean="0"/>
              <a:t>Fifth level</a:t>
            </a:r>
            <a:endParaRPr sz="2200"/>
          </a:p>
        </p:txBody>
      </p:sp>
    </p:spTree>
    <p:extLst>
      <p:ext uri="{BB962C8B-B14F-4D97-AF65-F5344CB8AC3E}">
        <p14:creationId xmlns:p14="http://schemas.microsoft.com/office/powerpoint/2010/main" val="154071236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96911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338505097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11664244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26747943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2132724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05411677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59624336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32654036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51139270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90284673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23297489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2201935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27388766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49838568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8318123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28690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7447300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69226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g"/><Relationship Id="rId2" Type="http://schemas.openxmlformats.org/officeDocument/2006/relationships/slideLayout" Target="../slideLayouts/slideLayout2.xml"/><Relationship Id="rId16" Type="http://schemas.openxmlformats.org/officeDocument/2006/relationships/image" Target="../media/image3.tif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6.tif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1.jpeg"/><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8" name="Picture 2"/>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6"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pic>
        <p:nvPicPr>
          <p:cNvPr id="9" name="Picture 8"/>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11129856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sldNum="0" hdr="0" ftr="0" dt="0"/>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240505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timing>
    <p:tnLst>
      <p:par>
        <p:cTn id="1" dur="indefinite" restart="never" nodeType="tmRoot"/>
      </p:par>
    </p:tnLst>
  </p:timing>
  <p:hf sldNum="0" hdr="0" ftr="0" dt="0"/>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hyperlink" Target="mailto:eric.halton@hants.gov.uk"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9.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260648"/>
            <a:ext cx="6131024" cy="1143000"/>
          </a:xfrm>
        </p:spPr>
        <p:txBody>
          <a:bodyPr/>
          <a:lstStyle/>
          <a:p>
            <a:r>
              <a:rPr lang="en-GB" b="1" dirty="0">
                <a:solidFill>
                  <a:srgbClr val="0070C0"/>
                </a:solidFill>
              </a:rPr>
              <a:t>Agenda</a:t>
            </a:r>
            <a:endParaRPr lang="en-GB" b="1" dirty="0">
              <a:solidFill>
                <a:srgbClr val="0070C0"/>
              </a:solidFill>
            </a:endParaRPr>
          </a:p>
        </p:txBody>
      </p:sp>
      <p:sp>
        <p:nvSpPr>
          <p:cNvPr id="5" name="Content Placeholder 4"/>
          <p:cNvSpPr>
            <a:spLocks noGrp="1"/>
          </p:cNvSpPr>
          <p:nvPr>
            <p:ph sz="half" idx="1"/>
          </p:nvPr>
        </p:nvSpPr>
        <p:spPr/>
        <p:txBody>
          <a:bodyPr>
            <a:normAutofit fontScale="92500" lnSpcReduction="20000"/>
          </a:bodyPr>
          <a:lstStyle/>
          <a:p>
            <a:r>
              <a:rPr lang="en-GB" dirty="0" smtClean="0"/>
              <a:t>Overview of principles</a:t>
            </a:r>
          </a:p>
          <a:p>
            <a:endParaRPr lang="en-GB" dirty="0"/>
          </a:p>
          <a:p>
            <a:r>
              <a:rPr lang="en-GB" dirty="0" smtClean="0"/>
              <a:t>Break</a:t>
            </a:r>
            <a:br>
              <a:rPr lang="en-GB" dirty="0" smtClean="0"/>
            </a:br>
            <a:endParaRPr lang="en-GB" dirty="0" smtClean="0"/>
          </a:p>
          <a:p>
            <a:r>
              <a:rPr lang="en-GB" dirty="0" smtClean="0"/>
              <a:t>HAM in action: </a:t>
            </a:r>
            <a:br>
              <a:rPr lang="en-GB" dirty="0" smtClean="0"/>
            </a:br>
            <a:r>
              <a:rPr lang="en-GB" dirty="0" smtClean="0"/>
              <a:t>mathematics</a:t>
            </a:r>
            <a:br>
              <a:rPr lang="en-GB" dirty="0" smtClean="0"/>
            </a:br>
            <a:endParaRPr lang="en-GB" dirty="0" smtClean="0"/>
          </a:p>
          <a:p>
            <a:r>
              <a:rPr lang="en-GB" dirty="0" smtClean="0"/>
              <a:t>Lunch</a:t>
            </a:r>
          </a:p>
        </p:txBody>
      </p:sp>
      <p:sp>
        <p:nvSpPr>
          <p:cNvPr id="6" name="Content Placeholder 5"/>
          <p:cNvSpPr>
            <a:spLocks noGrp="1"/>
          </p:cNvSpPr>
          <p:nvPr>
            <p:ph sz="half" idx="2"/>
          </p:nvPr>
        </p:nvSpPr>
        <p:spPr/>
        <p:txBody>
          <a:bodyPr>
            <a:normAutofit fontScale="92500" lnSpcReduction="20000"/>
          </a:bodyPr>
          <a:lstStyle/>
          <a:p>
            <a:r>
              <a:rPr lang="en-GB" dirty="0" smtClean="0"/>
              <a:t>HAM in action: English</a:t>
            </a:r>
            <a:br>
              <a:rPr lang="en-GB" dirty="0" smtClean="0"/>
            </a:br>
            <a:endParaRPr lang="en-GB" dirty="0" smtClean="0"/>
          </a:p>
          <a:p>
            <a:r>
              <a:rPr lang="en-GB" dirty="0" smtClean="0"/>
              <a:t>What we learned: Case study</a:t>
            </a:r>
            <a:br>
              <a:rPr lang="en-GB" dirty="0" smtClean="0"/>
            </a:br>
            <a:endParaRPr lang="en-GB" dirty="0" smtClean="0"/>
          </a:p>
          <a:p>
            <a:r>
              <a:rPr lang="en-GB" dirty="0" smtClean="0"/>
              <a:t>Break</a:t>
            </a:r>
          </a:p>
          <a:p>
            <a:endParaRPr lang="en-GB" dirty="0"/>
          </a:p>
          <a:p>
            <a:r>
              <a:rPr lang="en-GB" dirty="0" smtClean="0"/>
              <a:t>On tracking</a:t>
            </a:r>
            <a:br>
              <a:rPr lang="en-GB" dirty="0" smtClean="0"/>
            </a:br>
            <a:endParaRPr lang="en-GB" dirty="0" smtClean="0"/>
          </a:p>
          <a:p>
            <a:r>
              <a:rPr lang="en-GB" dirty="0" smtClean="0"/>
              <a:t>Plenary</a:t>
            </a:r>
            <a:endParaRPr lang="en-GB" dirty="0"/>
          </a:p>
        </p:txBody>
      </p:sp>
    </p:spTree>
    <p:extLst>
      <p:ext uri="{BB962C8B-B14F-4D97-AF65-F5344CB8AC3E}">
        <p14:creationId xmlns:p14="http://schemas.microsoft.com/office/powerpoint/2010/main" val="2231284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lgn="l">
              <a:buFont typeface="+mj-lt"/>
              <a:buAutoNum type="arabicPeriod" startAt="8"/>
            </a:pPr>
            <a:r>
              <a:rPr lang="en-GB" b="1" dirty="0" smtClean="0">
                <a:solidFill>
                  <a:srgbClr val="0070C0"/>
                </a:solidFill>
              </a:rPr>
              <a:t>Mastery </a:t>
            </a:r>
            <a:r>
              <a:rPr lang="en-GB" b="1" dirty="0" smtClean="0">
                <a:solidFill>
                  <a:srgbClr val="0070C0"/>
                </a:solidFill>
              </a:rPr>
              <a:t>learning</a:t>
            </a:r>
            <a:endParaRPr lang="en-GB" b="1" dirty="0">
              <a:solidFill>
                <a:srgbClr val="0070C0"/>
              </a:solidFill>
            </a:endParaRPr>
          </a:p>
        </p:txBody>
      </p:sp>
      <p:sp>
        <p:nvSpPr>
          <p:cNvPr id="3" name="Content Placeholder 2"/>
          <p:cNvSpPr>
            <a:spLocks noGrp="1"/>
          </p:cNvSpPr>
          <p:nvPr>
            <p:ph idx="1"/>
          </p:nvPr>
        </p:nvSpPr>
        <p:spPr>
          <a:xfrm>
            <a:off x="457200" y="1412776"/>
            <a:ext cx="8229600" cy="4680520"/>
          </a:xfrm>
        </p:spPr>
        <p:txBody>
          <a:bodyPr>
            <a:normAutofit fontScale="85000" lnSpcReduction="20000"/>
          </a:bodyPr>
          <a:lstStyle/>
          <a:p>
            <a:r>
              <a:rPr lang="en-GB" dirty="0" smtClean="0"/>
              <a:t>The Hampshire model expects that children will </a:t>
            </a:r>
            <a:r>
              <a:rPr lang="en-GB" b="1" dirty="0" smtClean="0"/>
              <a:t>deepen their grasp </a:t>
            </a:r>
            <a:r>
              <a:rPr lang="en-GB" dirty="0" smtClean="0"/>
              <a:t>of key ideas, over time, </a:t>
            </a:r>
            <a:r>
              <a:rPr lang="en-GB" b="1" dirty="0" smtClean="0"/>
              <a:t>rather than move on and leave gaps behind. </a:t>
            </a:r>
            <a:r>
              <a:rPr lang="en-GB" dirty="0" smtClean="0"/>
              <a:t>Progress </a:t>
            </a:r>
            <a:r>
              <a:rPr lang="en-GB" dirty="0"/>
              <a:t>is neither </a:t>
            </a:r>
            <a:r>
              <a:rPr lang="en-GB" b="1" dirty="0"/>
              <a:t>linear</a:t>
            </a:r>
            <a:r>
              <a:rPr lang="en-GB" dirty="0"/>
              <a:t> nor </a:t>
            </a:r>
            <a:r>
              <a:rPr lang="en-GB" b="1" dirty="0"/>
              <a:t>skinny</a:t>
            </a:r>
            <a:endParaRPr lang="en-GB" b="1" dirty="0" smtClean="0"/>
          </a:p>
          <a:p>
            <a:endParaRPr lang="en-GB" dirty="0" smtClean="0"/>
          </a:p>
          <a:p>
            <a:r>
              <a:rPr lang="en-GB" dirty="0"/>
              <a:t>T</a:t>
            </a:r>
            <a:r>
              <a:rPr lang="en-GB" dirty="0" smtClean="0"/>
              <a:t>hrough being </a:t>
            </a:r>
            <a:r>
              <a:rPr lang="en-GB" b="1" dirty="0" smtClean="0"/>
              <a:t>well taught </a:t>
            </a:r>
            <a:r>
              <a:rPr lang="en-GB" dirty="0" smtClean="0"/>
              <a:t>and </a:t>
            </a:r>
            <a:r>
              <a:rPr lang="en-GB" b="1" dirty="0" smtClean="0"/>
              <a:t>given curriculum opportunities </a:t>
            </a:r>
            <a:r>
              <a:rPr lang="en-GB" dirty="0" smtClean="0"/>
              <a:t>they will develop and demonstrate their resourcefulness and versatility, (in an age appropriate way)</a:t>
            </a:r>
            <a:br>
              <a:rPr lang="en-GB" dirty="0" smtClean="0"/>
            </a:br>
            <a:endParaRPr lang="en-GB" dirty="0" smtClean="0"/>
          </a:p>
          <a:p>
            <a:r>
              <a:rPr lang="en-GB" dirty="0" smtClean="0"/>
              <a:t>This does not mean that all pupils achieve the same degree of mastery… but it is </a:t>
            </a:r>
            <a:r>
              <a:rPr lang="en-GB" b="1" dirty="0" smtClean="0"/>
              <a:t>at least sufficient, </a:t>
            </a:r>
            <a:r>
              <a:rPr lang="en-GB" dirty="0" smtClean="0"/>
              <a:t>so that they can make successful progress through the fundamental ideas. No one left behind</a:t>
            </a:r>
          </a:p>
          <a:p>
            <a:pPr lvl="1"/>
            <a:endParaRPr lang="en-GB" dirty="0" smtClean="0"/>
          </a:p>
        </p:txBody>
      </p:sp>
      <p:grpSp>
        <p:nvGrpSpPr>
          <p:cNvPr id="7" name="Group 6"/>
          <p:cNvGrpSpPr/>
          <p:nvPr/>
        </p:nvGrpSpPr>
        <p:grpSpPr>
          <a:xfrm>
            <a:off x="4283968" y="5805264"/>
            <a:ext cx="1623414" cy="974048"/>
            <a:chOff x="3573558" y="1405801"/>
            <a:chExt cx="1623414" cy="974048"/>
          </a:xfrm>
          <a:scene3d>
            <a:camera prst="orthographicFront"/>
            <a:lightRig rig="flat" dir="t"/>
          </a:scene3d>
        </p:grpSpPr>
        <p:sp>
          <p:nvSpPr>
            <p:cNvPr id="8" name="Rectangle 7"/>
            <p:cNvSpPr/>
            <p:nvPr/>
          </p:nvSpPr>
          <p:spPr>
            <a:xfrm>
              <a:off x="3573558"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Rectangle 8"/>
            <p:cNvSpPr/>
            <p:nvPr/>
          </p:nvSpPr>
          <p:spPr>
            <a:xfrm>
              <a:off x="3573558"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Agile Feedback</a:t>
              </a:r>
            </a:p>
          </p:txBody>
        </p:sp>
      </p:grpSp>
    </p:spTree>
    <p:extLst>
      <p:ext uri="{BB962C8B-B14F-4D97-AF65-F5344CB8AC3E}">
        <p14:creationId xmlns:p14="http://schemas.microsoft.com/office/powerpoint/2010/main" val="307957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1104" cy="1143000"/>
          </a:xfrm>
        </p:spPr>
        <p:txBody>
          <a:bodyPr/>
          <a:lstStyle/>
          <a:p>
            <a:pPr marL="514350" indent="-514350" algn="l">
              <a:buFont typeface="+mj-lt"/>
              <a:buAutoNum type="arabicPeriod" startAt="9"/>
            </a:pPr>
            <a:r>
              <a:rPr lang="en-GB" sz="2800" b="1" dirty="0" smtClean="0">
                <a:solidFill>
                  <a:srgbClr val="0070C0"/>
                </a:solidFill>
              </a:rPr>
              <a:t>Mastery </a:t>
            </a:r>
            <a:r>
              <a:rPr lang="en-GB" sz="2800" b="1" dirty="0">
                <a:solidFill>
                  <a:srgbClr val="0070C0"/>
                </a:solidFill>
              </a:rPr>
              <a:t>and the link to </a:t>
            </a:r>
            <a:r>
              <a:rPr lang="en-GB" sz="2800" b="1" dirty="0" smtClean="0">
                <a:solidFill>
                  <a:srgbClr val="0070C0"/>
                </a:solidFill>
              </a:rPr>
              <a:t>statutory tests and assessments</a:t>
            </a:r>
            <a:endParaRPr lang="en-GB" sz="2800" b="1" dirty="0">
              <a:solidFill>
                <a:srgbClr val="0070C0"/>
              </a:solidFill>
            </a:endParaRPr>
          </a:p>
        </p:txBody>
      </p:sp>
      <p:sp>
        <p:nvSpPr>
          <p:cNvPr id="3" name="Content Placeholder 2"/>
          <p:cNvSpPr>
            <a:spLocks noGrp="1"/>
          </p:cNvSpPr>
          <p:nvPr>
            <p:ph idx="1"/>
          </p:nvPr>
        </p:nvSpPr>
        <p:spPr>
          <a:xfrm>
            <a:off x="457200" y="1484784"/>
            <a:ext cx="8229600" cy="4608512"/>
          </a:xfrm>
          <a:noFill/>
        </p:spPr>
        <p:txBody>
          <a:bodyPr>
            <a:normAutofit fontScale="77500" lnSpcReduction="20000"/>
          </a:bodyPr>
          <a:lstStyle/>
          <a:p>
            <a:pPr lvl="0"/>
            <a:r>
              <a:rPr lang="en-GB" sz="2400" b="1" dirty="0">
                <a:solidFill>
                  <a:prstClr val="black"/>
                </a:solidFill>
              </a:rPr>
              <a:t>What stops a pupil from achieving ARE in a test or moderated teacher assessment?</a:t>
            </a:r>
          </a:p>
          <a:p>
            <a:pPr lvl="1"/>
            <a:r>
              <a:rPr lang="en-GB" dirty="0">
                <a:solidFill>
                  <a:prstClr val="black"/>
                </a:solidFill>
              </a:rPr>
              <a:t>Not sufficiently fluent?</a:t>
            </a:r>
          </a:p>
          <a:p>
            <a:pPr lvl="1"/>
            <a:r>
              <a:rPr lang="en-GB" dirty="0">
                <a:solidFill>
                  <a:prstClr val="black"/>
                </a:solidFill>
              </a:rPr>
              <a:t>Not sufficiently independent?</a:t>
            </a:r>
          </a:p>
          <a:p>
            <a:pPr lvl="1"/>
            <a:r>
              <a:rPr lang="en-GB" dirty="0">
                <a:solidFill>
                  <a:prstClr val="black"/>
                </a:solidFill>
              </a:rPr>
              <a:t>Not sufficiently resourceful and </a:t>
            </a:r>
            <a:r>
              <a:rPr lang="en-GB" dirty="0" smtClean="0">
                <a:solidFill>
                  <a:prstClr val="black"/>
                </a:solidFill>
              </a:rPr>
              <a:t>resilient?</a:t>
            </a:r>
          </a:p>
          <a:p>
            <a:pPr marL="457200" lvl="1" indent="0">
              <a:buNone/>
            </a:pPr>
            <a:r>
              <a:rPr lang="en-GB" b="1" dirty="0" smtClean="0">
                <a:solidFill>
                  <a:prstClr val="black"/>
                </a:solidFill>
              </a:rPr>
              <a:t>….in </a:t>
            </a:r>
            <a:r>
              <a:rPr lang="en-GB" b="1" u="sng" dirty="0">
                <a:solidFill>
                  <a:prstClr val="black"/>
                </a:solidFill>
              </a:rPr>
              <a:t>all the subject curriculum as experienced by each </a:t>
            </a:r>
            <a:r>
              <a:rPr lang="en-GB" b="1" u="sng" dirty="0" smtClean="0">
                <a:solidFill>
                  <a:prstClr val="black"/>
                </a:solidFill>
              </a:rPr>
              <a:t>child</a:t>
            </a:r>
          </a:p>
          <a:p>
            <a:pPr lvl="1"/>
            <a:endParaRPr lang="en-GB" u="sng" dirty="0">
              <a:solidFill>
                <a:prstClr val="black"/>
              </a:solidFill>
            </a:endParaRPr>
          </a:p>
          <a:p>
            <a:r>
              <a:rPr lang="en-GB" sz="2400" b="1" dirty="0">
                <a:solidFill>
                  <a:prstClr val="black"/>
                </a:solidFill>
              </a:rPr>
              <a:t>Task design is key </a:t>
            </a:r>
            <a:r>
              <a:rPr lang="en-GB" sz="2400" dirty="0">
                <a:solidFill>
                  <a:prstClr val="black"/>
                </a:solidFill>
              </a:rPr>
              <a:t>– children that were </a:t>
            </a:r>
            <a:r>
              <a:rPr lang="en-GB" sz="2400" dirty="0" smtClean="0">
                <a:solidFill>
                  <a:prstClr val="black"/>
                </a:solidFill>
              </a:rPr>
              <a:t>capable </a:t>
            </a:r>
            <a:r>
              <a:rPr lang="en-GB" sz="2400" dirty="0">
                <a:solidFill>
                  <a:prstClr val="black"/>
                </a:solidFill>
              </a:rPr>
              <a:t>of demonstrating the skill </a:t>
            </a:r>
            <a:r>
              <a:rPr lang="en-GB" sz="2400" dirty="0" smtClean="0">
                <a:solidFill>
                  <a:prstClr val="black"/>
                </a:solidFill>
              </a:rPr>
              <a:t>required,  </a:t>
            </a:r>
            <a:r>
              <a:rPr lang="en-GB" sz="2400" dirty="0">
                <a:solidFill>
                  <a:prstClr val="black"/>
                </a:solidFill>
              </a:rPr>
              <a:t>had not been able to because the </a:t>
            </a:r>
            <a:r>
              <a:rPr lang="en-GB" sz="2400" b="1" dirty="0" smtClean="0">
                <a:solidFill>
                  <a:prstClr val="black"/>
                </a:solidFill>
              </a:rPr>
              <a:t>classroom tasks </a:t>
            </a:r>
            <a:r>
              <a:rPr lang="en-GB" sz="2400" b="1" dirty="0">
                <a:solidFill>
                  <a:prstClr val="black"/>
                </a:solidFill>
              </a:rPr>
              <a:t>they had been undertaking did not require them to</a:t>
            </a:r>
            <a:r>
              <a:rPr lang="en-GB" sz="2400" dirty="0" smtClean="0">
                <a:solidFill>
                  <a:prstClr val="black"/>
                </a:solidFill>
              </a:rPr>
              <a:t>.</a:t>
            </a:r>
          </a:p>
          <a:p>
            <a:endParaRPr lang="en-GB" sz="2400" dirty="0">
              <a:solidFill>
                <a:prstClr val="black"/>
              </a:solidFill>
            </a:endParaRPr>
          </a:p>
          <a:p>
            <a:pPr lvl="0"/>
            <a:r>
              <a:rPr lang="en-GB" sz="2400" dirty="0">
                <a:solidFill>
                  <a:prstClr val="black"/>
                </a:solidFill>
              </a:rPr>
              <a:t>Implication about changes to the role of a teacher </a:t>
            </a:r>
            <a:r>
              <a:rPr lang="en-GB" sz="2400" b="1" dirty="0">
                <a:solidFill>
                  <a:prstClr val="black"/>
                </a:solidFill>
              </a:rPr>
              <a:t>as the year progresses</a:t>
            </a:r>
          </a:p>
          <a:p>
            <a:pPr lvl="1"/>
            <a:r>
              <a:rPr lang="en-GB" dirty="0">
                <a:solidFill>
                  <a:prstClr val="black"/>
                </a:solidFill>
              </a:rPr>
              <a:t>Instructor</a:t>
            </a:r>
          </a:p>
          <a:p>
            <a:pPr lvl="1"/>
            <a:r>
              <a:rPr lang="en-GB" dirty="0">
                <a:solidFill>
                  <a:prstClr val="black"/>
                </a:solidFill>
              </a:rPr>
              <a:t>Coach</a:t>
            </a:r>
          </a:p>
          <a:p>
            <a:pPr lvl="1"/>
            <a:r>
              <a:rPr lang="en-GB" dirty="0">
                <a:solidFill>
                  <a:prstClr val="black"/>
                </a:solidFill>
              </a:rPr>
              <a:t>Facilitator</a:t>
            </a:r>
            <a:r>
              <a:rPr lang="en-GB" dirty="0" smtClean="0">
                <a:solidFill>
                  <a:prstClr val="black"/>
                </a:solidFill>
              </a:rPr>
              <a:t>?</a:t>
            </a:r>
            <a:endParaRPr lang="en-GB" dirty="0">
              <a:solidFill>
                <a:prstClr val="black"/>
              </a:solidFill>
            </a:endParaRPr>
          </a:p>
        </p:txBody>
      </p:sp>
      <p:grpSp>
        <p:nvGrpSpPr>
          <p:cNvPr id="7" name="Group 6"/>
          <p:cNvGrpSpPr/>
          <p:nvPr/>
        </p:nvGrpSpPr>
        <p:grpSpPr>
          <a:xfrm>
            <a:off x="4355976" y="5445224"/>
            <a:ext cx="1623414" cy="974048"/>
            <a:chOff x="1787802" y="1405801"/>
            <a:chExt cx="1623414" cy="974048"/>
          </a:xfrm>
          <a:scene3d>
            <a:camera prst="orthographicFront"/>
            <a:lightRig rig="flat" dir="t"/>
          </a:scene3d>
        </p:grpSpPr>
        <p:sp>
          <p:nvSpPr>
            <p:cNvPr id="8" name="Rectangle 7"/>
            <p:cNvSpPr/>
            <p:nvPr/>
          </p:nvSpPr>
          <p:spPr>
            <a:xfrm>
              <a:off x="1787802"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9" name="Rectangle 8"/>
            <p:cNvSpPr/>
            <p:nvPr/>
          </p:nvSpPr>
          <p:spPr>
            <a:xfrm>
              <a:off x="1787802"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Secure Learning Pathways</a:t>
              </a:r>
            </a:p>
          </p:txBody>
        </p:sp>
      </p:grpSp>
    </p:spTree>
    <p:extLst>
      <p:ext uri="{BB962C8B-B14F-4D97-AF65-F5344CB8AC3E}">
        <p14:creationId xmlns:p14="http://schemas.microsoft.com/office/powerpoint/2010/main" val="203584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63071" cy="1143000"/>
          </a:xfrm>
        </p:spPr>
        <p:txBody>
          <a:bodyPr/>
          <a:lstStyle/>
          <a:p>
            <a:pPr marL="514350" indent="-514350">
              <a:buFont typeface="+mj-lt"/>
              <a:buAutoNum type="arabicPeriod" startAt="10"/>
            </a:pPr>
            <a:r>
              <a:rPr lang="en-GB" b="1" dirty="0" smtClean="0">
                <a:solidFill>
                  <a:srgbClr val="0070C0"/>
                </a:solidFill>
              </a:rPr>
              <a:t>Re-imagining </a:t>
            </a:r>
            <a:r>
              <a:rPr lang="en-GB" b="1" dirty="0" smtClean="0">
                <a:solidFill>
                  <a:srgbClr val="0070C0"/>
                </a:solidFill>
              </a:rPr>
              <a:t>Differentiation</a:t>
            </a:r>
            <a:endParaRPr lang="en-GB" b="1" dirty="0">
              <a:solidFill>
                <a:srgbClr val="0070C0"/>
              </a:solidFill>
            </a:endParaRPr>
          </a:p>
        </p:txBody>
      </p:sp>
      <p:sp>
        <p:nvSpPr>
          <p:cNvPr id="3" name="Content Placeholder 2"/>
          <p:cNvSpPr>
            <a:spLocks noGrp="1"/>
          </p:cNvSpPr>
          <p:nvPr>
            <p:ph idx="1"/>
          </p:nvPr>
        </p:nvSpPr>
        <p:spPr>
          <a:xfrm>
            <a:off x="467544" y="1484784"/>
            <a:ext cx="8229600" cy="4032449"/>
          </a:xfrm>
        </p:spPr>
        <p:txBody>
          <a:bodyPr>
            <a:normAutofit fontScale="85000" lnSpcReduction="10000"/>
          </a:bodyPr>
          <a:lstStyle/>
          <a:p>
            <a:r>
              <a:rPr lang="en-GB" dirty="0" smtClean="0"/>
              <a:t>Differentiates, </a:t>
            </a:r>
            <a:r>
              <a:rPr lang="en-GB" dirty="0"/>
              <a:t>not by a teacher’s notion of “ability</a:t>
            </a:r>
            <a:r>
              <a:rPr lang="en-GB" dirty="0" smtClean="0"/>
              <a:t>”, </a:t>
            </a:r>
            <a:r>
              <a:rPr lang="en-GB" dirty="0"/>
              <a:t>but through the </a:t>
            </a:r>
            <a:r>
              <a:rPr lang="en-GB" dirty="0" smtClean="0"/>
              <a:t>teacher’s </a:t>
            </a:r>
            <a:r>
              <a:rPr lang="en-GB" dirty="0"/>
              <a:t>insights into the </a:t>
            </a:r>
            <a:r>
              <a:rPr lang="en-GB" b="1" dirty="0"/>
              <a:t>way each learner is “seeing”</a:t>
            </a:r>
            <a:r>
              <a:rPr lang="en-GB" dirty="0"/>
              <a:t> the learning intention of the task. </a:t>
            </a:r>
            <a:endParaRPr lang="en-GB" dirty="0" smtClean="0"/>
          </a:p>
          <a:p>
            <a:endParaRPr lang="en-GB" dirty="0"/>
          </a:p>
          <a:p>
            <a:r>
              <a:rPr lang="en-GB" dirty="0" smtClean="0"/>
              <a:t>This </a:t>
            </a:r>
            <a:r>
              <a:rPr lang="en-GB" dirty="0"/>
              <a:t>derives from </a:t>
            </a:r>
            <a:r>
              <a:rPr lang="en-GB" b="1" dirty="0"/>
              <a:t>more assessment alongside </a:t>
            </a:r>
            <a:r>
              <a:rPr lang="en-GB" dirty="0" smtClean="0"/>
              <a:t>pupils, </a:t>
            </a:r>
            <a:r>
              <a:rPr lang="en-GB" dirty="0"/>
              <a:t>not just of </a:t>
            </a:r>
            <a:r>
              <a:rPr lang="en-GB" dirty="0" smtClean="0"/>
              <a:t>them, </a:t>
            </a:r>
            <a:r>
              <a:rPr lang="en-GB" dirty="0"/>
              <a:t>and draws on </a:t>
            </a:r>
            <a:r>
              <a:rPr lang="en-GB" b="1" dirty="0"/>
              <a:t>deep subject knowledge</a:t>
            </a:r>
            <a:r>
              <a:rPr lang="en-GB" dirty="0"/>
              <a:t>, including knowing where to </a:t>
            </a:r>
            <a:r>
              <a:rPr lang="en-GB" b="1" dirty="0"/>
              <a:t>anticipate</a:t>
            </a:r>
            <a:r>
              <a:rPr lang="en-GB" dirty="0"/>
              <a:t> and how to </a:t>
            </a:r>
            <a:r>
              <a:rPr lang="en-GB" b="1" dirty="0"/>
              <a:t>provoke, </a:t>
            </a:r>
            <a:r>
              <a:rPr lang="en-GB" b="1" dirty="0" smtClean="0"/>
              <a:t>misconceptions</a:t>
            </a:r>
            <a:r>
              <a:rPr lang="en-GB" dirty="0" smtClean="0"/>
              <a:t/>
            </a:r>
            <a:br>
              <a:rPr lang="en-GB" dirty="0" smtClean="0"/>
            </a:br>
            <a:endParaRPr lang="en-GB" dirty="0" smtClean="0"/>
          </a:p>
          <a:p>
            <a:r>
              <a:rPr lang="en-GB" dirty="0"/>
              <a:t>Finding </a:t>
            </a:r>
            <a:r>
              <a:rPr lang="en-GB" dirty="0" smtClean="0"/>
              <a:t>the right, “different”, </a:t>
            </a:r>
            <a:r>
              <a:rPr lang="en-GB" dirty="0"/>
              <a:t>ways to get them all to a </a:t>
            </a:r>
            <a:r>
              <a:rPr lang="en-GB" b="1" dirty="0"/>
              <a:t>sufficiently secure point</a:t>
            </a:r>
            <a:r>
              <a:rPr lang="en-GB" dirty="0"/>
              <a:t>.</a:t>
            </a:r>
          </a:p>
          <a:p>
            <a:pPr marL="0" indent="0">
              <a:buNone/>
            </a:pPr>
            <a:endParaRPr lang="en-GB" dirty="0"/>
          </a:p>
        </p:txBody>
      </p:sp>
      <p:grpSp>
        <p:nvGrpSpPr>
          <p:cNvPr id="4" name="Group 3"/>
          <p:cNvGrpSpPr/>
          <p:nvPr/>
        </p:nvGrpSpPr>
        <p:grpSpPr>
          <a:xfrm>
            <a:off x="5148064" y="5661248"/>
            <a:ext cx="1623414" cy="974048"/>
            <a:chOff x="5359314" y="269411"/>
            <a:chExt cx="1623414" cy="974048"/>
          </a:xfrm>
          <a:scene3d>
            <a:camera prst="orthographicFront"/>
            <a:lightRig rig="flat" dir="t"/>
          </a:scene3d>
        </p:grpSpPr>
        <p:sp>
          <p:nvSpPr>
            <p:cNvPr id="5" name="Rectangle 4"/>
            <p:cNvSpPr/>
            <p:nvPr/>
          </p:nvSpPr>
          <p:spPr>
            <a:xfrm>
              <a:off x="5359314" y="26941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6" name="Rectangle 5"/>
            <p:cNvSpPr/>
            <p:nvPr/>
          </p:nvSpPr>
          <p:spPr>
            <a:xfrm>
              <a:off x="5359314" y="26941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Formative First</a:t>
              </a:r>
            </a:p>
          </p:txBody>
        </p:sp>
      </p:grpSp>
    </p:spTree>
    <p:extLst>
      <p:ext uri="{BB962C8B-B14F-4D97-AF65-F5344CB8AC3E}">
        <p14:creationId xmlns:p14="http://schemas.microsoft.com/office/powerpoint/2010/main" val="26387958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332656"/>
            <a:ext cx="7355160" cy="1084982"/>
          </a:xfrm>
        </p:spPr>
        <p:txBody>
          <a:bodyPr/>
          <a:lstStyle/>
          <a:p>
            <a:pPr marL="514350" indent="-514350">
              <a:buFont typeface="+mj-lt"/>
              <a:buAutoNum type="arabicPeriod" startAt="11"/>
            </a:pPr>
            <a:r>
              <a:rPr lang="en-GB" b="1" dirty="0" smtClean="0">
                <a:solidFill>
                  <a:srgbClr val="0070C0"/>
                </a:solidFill>
              </a:rPr>
              <a:t>Redefining </a:t>
            </a:r>
            <a:r>
              <a:rPr lang="en-GB" b="1" dirty="0" smtClean="0">
                <a:solidFill>
                  <a:srgbClr val="0070C0"/>
                </a:solidFill>
              </a:rPr>
              <a:t>Learning Objectives? </a:t>
            </a:r>
          </a:p>
        </p:txBody>
      </p:sp>
      <p:sp>
        <p:nvSpPr>
          <p:cNvPr id="3" name="Content Placeholder 2"/>
          <p:cNvSpPr>
            <a:spLocks noGrp="1"/>
          </p:cNvSpPr>
          <p:nvPr>
            <p:ph idx="1"/>
          </p:nvPr>
        </p:nvSpPr>
        <p:spPr>
          <a:xfrm>
            <a:off x="467544" y="1268760"/>
            <a:ext cx="8229600" cy="4464050"/>
          </a:xfrm>
          <a:solidFill>
            <a:srgbClr val="FFFF00"/>
          </a:solidFill>
        </p:spPr>
        <p:txBody>
          <a:bodyPr>
            <a:normAutofit fontScale="85000" lnSpcReduction="20000"/>
          </a:bodyPr>
          <a:lstStyle/>
          <a:p>
            <a:pPr>
              <a:defRPr/>
            </a:pPr>
            <a:r>
              <a:rPr lang="en-GB" b="1" dirty="0" smtClean="0"/>
              <a:t>Differentiating for variation, not ability </a:t>
            </a:r>
            <a:r>
              <a:rPr lang="en-GB" dirty="0" smtClean="0"/>
              <a:t>means:</a:t>
            </a:r>
            <a:br>
              <a:rPr lang="en-GB" dirty="0" smtClean="0"/>
            </a:br>
            <a:endParaRPr lang="en-GB" dirty="0" smtClean="0"/>
          </a:p>
          <a:p>
            <a:pPr lvl="1">
              <a:defRPr/>
            </a:pPr>
            <a:r>
              <a:rPr lang="en-GB" dirty="0"/>
              <a:t>Barriers to learning are most likely in areas that teachers find it difficult to appreciate may be problems: learners who don’t have problems seeing it like the teacher are seen as able and those who do are seen as less able</a:t>
            </a:r>
            <a:r>
              <a:rPr lang="en-GB" dirty="0" smtClean="0"/>
              <a:t>... rather </a:t>
            </a:r>
            <a:r>
              <a:rPr lang="en-GB" dirty="0"/>
              <a:t>than having a </a:t>
            </a:r>
            <a:r>
              <a:rPr lang="en-GB" b="1" dirty="0"/>
              <a:t>less complete </a:t>
            </a:r>
            <a:r>
              <a:rPr lang="en-GB" b="1" dirty="0" smtClean="0"/>
              <a:t>picture</a:t>
            </a:r>
          </a:p>
          <a:p>
            <a:pPr lvl="1">
              <a:defRPr/>
            </a:pPr>
            <a:endParaRPr lang="en-GB" b="1" dirty="0" smtClean="0"/>
          </a:p>
          <a:p>
            <a:pPr lvl="1">
              <a:defRPr/>
            </a:pPr>
            <a:r>
              <a:rPr lang="en-GB" dirty="0" smtClean="0"/>
              <a:t>In lesson planning, less attention to the overall learning objective (an outcome) and </a:t>
            </a:r>
            <a:r>
              <a:rPr lang="en-GB" b="1" dirty="0" smtClean="0"/>
              <a:t>more forensic focus </a:t>
            </a:r>
            <a:r>
              <a:rPr lang="en-GB" dirty="0" smtClean="0"/>
              <a:t>on what the child/group need to know, do, understand in order to build their success, overcome a barrier/gap towards the long term objective.</a:t>
            </a:r>
            <a:br>
              <a:rPr lang="en-GB" dirty="0" smtClean="0"/>
            </a:br>
            <a:endParaRPr lang="en-GB" dirty="0" smtClean="0"/>
          </a:p>
          <a:p>
            <a:pPr lvl="1">
              <a:defRPr/>
            </a:pPr>
            <a:r>
              <a:rPr lang="en-GB" b="1" dirty="0" smtClean="0"/>
              <a:t>Thorough consideration in planning </a:t>
            </a:r>
            <a:r>
              <a:rPr lang="en-GB" dirty="0" smtClean="0"/>
              <a:t>the </a:t>
            </a:r>
            <a:r>
              <a:rPr lang="en-GB" dirty="0"/>
              <a:t>object of learning is </a:t>
            </a:r>
            <a:r>
              <a:rPr lang="en-GB" dirty="0" smtClean="0"/>
              <a:t>the most important focus e.g. where to start is fundamental.. The point of departure and a firm grasp of the whole area</a:t>
            </a:r>
            <a:endParaRPr lang="en-GB" dirty="0"/>
          </a:p>
          <a:p>
            <a:pPr>
              <a:defRPr/>
            </a:pPr>
            <a:endParaRPr lang="en-GB" dirty="0" smtClean="0"/>
          </a:p>
          <a:p>
            <a:pPr lvl="1">
              <a:defRPr/>
            </a:pPr>
            <a:endParaRPr lang="en-GB" dirty="0"/>
          </a:p>
        </p:txBody>
      </p:sp>
      <p:grpSp>
        <p:nvGrpSpPr>
          <p:cNvPr id="4" name="Group 3"/>
          <p:cNvGrpSpPr/>
          <p:nvPr/>
        </p:nvGrpSpPr>
        <p:grpSpPr>
          <a:xfrm>
            <a:off x="5225008" y="5805264"/>
            <a:ext cx="1623414" cy="974048"/>
            <a:chOff x="5359314" y="269411"/>
            <a:chExt cx="1623414" cy="974048"/>
          </a:xfrm>
          <a:scene3d>
            <a:camera prst="orthographicFront"/>
            <a:lightRig rig="flat" dir="t"/>
          </a:scene3d>
        </p:grpSpPr>
        <p:sp>
          <p:nvSpPr>
            <p:cNvPr id="5" name="Rectangle 4"/>
            <p:cNvSpPr/>
            <p:nvPr/>
          </p:nvSpPr>
          <p:spPr>
            <a:xfrm>
              <a:off x="5359314" y="26941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6" name="Rectangle 5"/>
            <p:cNvSpPr/>
            <p:nvPr/>
          </p:nvSpPr>
          <p:spPr>
            <a:xfrm>
              <a:off x="5359314" y="26941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Formative First</a:t>
              </a:r>
            </a:p>
          </p:txBody>
        </p:sp>
      </p:grpSp>
    </p:spTree>
    <p:extLst>
      <p:ext uri="{BB962C8B-B14F-4D97-AF65-F5344CB8AC3E}">
        <p14:creationId xmlns:p14="http://schemas.microsoft.com/office/powerpoint/2010/main" val="7561471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604" y="260648"/>
            <a:ext cx="5029950" cy="1143000"/>
          </a:xfrm>
        </p:spPr>
        <p:txBody>
          <a:bodyPr>
            <a:normAutofit/>
          </a:bodyPr>
          <a:lstStyle/>
          <a:p>
            <a:pPr marL="514350" indent="-514350">
              <a:buFont typeface="+mj-lt"/>
              <a:buAutoNum type="arabicPeriod" startAt="12"/>
            </a:pPr>
            <a:r>
              <a:rPr lang="en-GB" b="1" dirty="0" smtClean="0">
                <a:solidFill>
                  <a:srgbClr val="0070C0"/>
                </a:solidFill>
              </a:rPr>
              <a:t>A </a:t>
            </a:r>
            <a:r>
              <a:rPr lang="en-GB" b="1" dirty="0" smtClean="0">
                <a:solidFill>
                  <a:srgbClr val="0070C0"/>
                </a:solidFill>
              </a:rPr>
              <a:t>working model for </a:t>
            </a:r>
            <a:r>
              <a:rPr lang="en-GB" b="1" dirty="0" smtClean="0">
                <a:solidFill>
                  <a:srgbClr val="0070C0"/>
                </a:solidFill>
              </a:rPr>
              <a:t/>
            </a:r>
            <a:br>
              <a:rPr lang="en-GB" b="1" dirty="0" smtClean="0">
                <a:solidFill>
                  <a:srgbClr val="0070C0"/>
                </a:solidFill>
              </a:rPr>
            </a:br>
            <a:r>
              <a:rPr lang="en-GB" b="1" dirty="0" smtClean="0">
                <a:solidFill>
                  <a:srgbClr val="0070C0"/>
                </a:solidFill>
              </a:rPr>
              <a:t>“</a:t>
            </a:r>
            <a:r>
              <a:rPr lang="en-GB" b="1" dirty="0" smtClean="0">
                <a:solidFill>
                  <a:srgbClr val="0070C0"/>
                </a:solidFill>
              </a:rPr>
              <a:t>Masterly Learning”? </a:t>
            </a:r>
            <a:endParaRPr lang="en-GB" b="1" dirty="0">
              <a:solidFill>
                <a:srgbClr val="0070C0"/>
              </a:solidFill>
            </a:endParaRPr>
          </a:p>
        </p:txBody>
      </p:sp>
      <p:grpSp>
        <p:nvGrpSpPr>
          <p:cNvPr id="18" name="Group 17"/>
          <p:cNvGrpSpPr/>
          <p:nvPr/>
        </p:nvGrpSpPr>
        <p:grpSpPr>
          <a:xfrm>
            <a:off x="438605" y="2737289"/>
            <a:ext cx="1728192" cy="1584176"/>
            <a:chOff x="438605" y="2737289"/>
            <a:chExt cx="1728192" cy="1584176"/>
          </a:xfrm>
        </p:grpSpPr>
        <p:sp>
          <p:nvSpPr>
            <p:cNvPr id="6" name="Rectangle 5"/>
            <p:cNvSpPr/>
            <p:nvPr/>
          </p:nvSpPr>
          <p:spPr>
            <a:xfrm>
              <a:off x="438605" y="2737289"/>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TextBox 7"/>
            <p:cNvSpPr txBox="1"/>
            <p:nvPr/>
          </p:nvSpPr>
          <p:spPr>
            <a:xfrm>
              <a:off x="654629" y="2911554"/>
              <a:ext cx="1296144" cy="1200329"/>
            </a:xfrm>
            <a:prstGeom prst="rect">
              <a:avLst/>
            </a:prstGeom>
            <a:noFill/>
          </p:spPr>
          <p:txBody>
            <a:bodyPr wrap="square" rtlCol="0">
              <a:spAutoFit/>
            </a:bodyPr>
            <a:lstStyle/>
            <a:p>
              <a:pPr algn="ctr"/>
              <a:r>
                <a:rPr lang="en-GB" dirty="0">
                  <a:solidFill>
                    <a:prstClr val="white"/>
                  </a:solidFill>
                </a:rPr>
                <a:t>Unit of learning  and objectives</a:t>
              </a:r>
            </a:p>
          </p:txBody>
        </p:sp>
      </p:grpSp>
      <p:sp>
        <p:nvSpPr>
          <p:cNvPr id="9" name="Rounded Rectangle 8"/>
          <p:cNvSpPr/>
          <p:nvPr/>
        </p:nvSpPr>
        <p:spPr>
          <a:xfrm>
            <a:off x="3880084" y="1704227"/>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nvGrpSpPr>
          <p:cNvPr id="17" name="Group 16"/>
          <p:cNvGrpSpPr/>
          <p:nvPr/>
        </p:nvGrpSpPr>
        <p:grpSpPr>
          <a:xfrm>
            <a:off x="2241103" y="2899699"/>
            <a:ext cx="1800200" cy="1152128"/>
            <a:chOff x="2354965" y="2483537"/>
            <a:chExt cx="1800200" cy="1152128"/>
          </a:xfrm>
        </p:grpSpPr>
        <p:sp>
          <p:nvSpPr>
            <p:cNvPr id="10" name="Cloud 9"/>
            <p:cNvSpPr/>
            <p:nvPr/>
          </p:nvSpPr>
          <p:spPr>
            <a:xfrm>
              <a:off x="2354965" y="2483537"/>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a:solidFill>
                    <a:prstClr val="white"/>
                  </a:solidFill>
                </a:rPr>
                <a:t>Sufficiently Learnt?</a:t>
              </a:r>
            </a:p>
          </p:txBody>
        </p:sp>
      </p:grpSp>
      <p:sp>
        <p:nvSpPr>
          <p:cNvPr id="12" name="TextBox 11"/>
          <p:cNvSpPr txBox="1"/>
          <p:nvPr/>
        </p:nvSpPr>
        <p:spPr>
          <a:xfrm>
            <a:off x="3910238" y="1795507"/>
            <a:ext cx="648072" cy="369332"/>
          </a:xfrm>
          <a:prstGeom prst="rect">
            <a:avLst/>
          </a:prstGeom>
          <a:noFill/>
        </p:spPr>
        <p:txBody>
          <a:bodyPr wrap="square" rtlCol="0">
            <a:spAutoFit/>
          </a:bodyPr>
          <a:lstStyle/>
          <a:p>
            <a:r>
              <a:rPr lang="en-GB" dirty="0">
                <a:solidFill>
                  <a:prstClr val="white"/>
                </a:solidFill>
              </a:rPr>
              <a:t>Yes</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9312" y="4489304"/>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a:solidFill>
                  <a:prstClr val="white"/>
                </a:solidFill>
              </a:rPr>
              <a:t>No</a:t>
            </a:r>
          </a:p>
        </p:txBody>
      </p:sp>
      <p:sp>
        <p:nvSpPr>
          <p:cNvPr id="14" name="Oval 13"/>
          <p:cNvSpPr/>
          <p:nvPr/>
        </p:nvSpPr>
        <p:spPr>
          <a:xfrm>
            <a:off x="4788024" y="1124744"/>
            <a:ext cx="1872208" cy="17868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1599" y="4309841"/>
            <a:ext cx="189547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4942452" y="1786138"/>
            <a:ext cx="1563351" cy="369332"/>
          </a:xfrm>
          <a:prstGeom prst="rect">
            <a:avLst/>
          </a:prstGeom>
          <a:noFill/>
        </p:spPr>
        <p:txBody>
          <a:bodyPr wrap="square" rtlCol="0">
            <a:spAutoFit/>
          </a:bodyPr>
          <a:lstStyle/>
          <a:p>
            <a:pPr algn="ctr"/>
            <a:r>
              <a:rPr lang="en-GB" dirty="0">
                <a:solidFill>
                  <a:prstClr val="white"/>
                </a:solidFill>
              </a:rPr>
              <a:t>enrich</a:t>
            </a:r>
          </a:p>
        </p:txBody>
      </p:sp>
      <p:sp>
        <p:nvSpPr>
          <p:cNvPr id="16" name="TextBox 15"/>
          <p:cNvSpPr txBox="1"/>
          <p:nvPr/>
        </p:nvSpPr>
        <p:spPr>
          <a:xfrm>
            <a:off x="5468554" y="5397316"/>
            <a:ext cx="1440160" cy="369332"/>
          </a:xfrm>
          <a:prstGeom prst="rect">
            <a:avLst/>
          </a:prstGeom>
          <a:noFill/>
        </p:spPr>
        <p:txBody>
          <a:bodyPr wrap="square" rtlCol="0">
            <a:spAutoFit/>
          </a:bodyPr>
          <a:lstStyle/>
          <a:p>
            <a:pPr algn="ctr"/>
            <a:r>
              <a:rPr lang="en-GB" dirty="0">
                <a:solidFill>
                  <a:prstClr val="white"/>
                </a:solidFill>
              </a:rPr>
              <a:t>Correct</a:t>
            </a:r>
          </a:p>
        </p:txBody>
      </p:sp>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9439" y="5301208"/>
            <a:ext cx="1841500"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7219258" y="2719630"/>
            <a:ext cx="1728192" cy="1584176"/>
            <a:chOff x="438605" y="2720492"/>
            <a:chExt cx="1728192" cy="1584176"/>
          </a:xfrm>
        </p:grpSpPr>
        <p:sp>
          <p:nvSpPr>
            <p:cNvPr id="24" name="Rectangle 23"/>
            <p:cNvSpPr/>
            <p:nvPr/>
          </p:nvSpPr>
          <p:spPr>
            <a:xfrm>
              <a:off x="438605" y="2720492"/>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5" name="TextBox 24"/>
            <p:cNvSpPr txBox="1"/>
            <p:nvPr/>
          </p:nvSpPr>
          <p:spPr>
            <a:xfrm>
              <a:off x="654629" y="2911554"/>
              <a:ext cx="1296144" cy="1200329"/>
            </a:xfrm>
            <a:prstGeom prst="rect">
              <a:avLst/>
            </a:prstGeom>
            <a:noFill/>
          </p:spPr>
          <p:txBody>
            <a:bodyPr wrap="square" rtlCol="0">
              <a:spAutoFit/>
            </a:bodyPr>
            <a:lstStyle/>
            <a:p>
              <a:pPr algn="ctr"/>
              <a:r>
                <a:rPr lang="en-GB" dirty="0">
                  <a:solidFill>
                    <a:prstClr val="white"/>
                  </a:solidFill>
                </a:rPr>
                <a:t>Next unit of learning  and objectives</a:t>
              </a:r>
            </a:p>
          </p:txBody>
        </p:sp>
      </p:grpSp>
      <p:sp>
        <p:nvSpPr>
          <p:cNvPr id="26" name="TextBox 25"/>
          <p:cNvSpPr txBox="1"/>
          <p:nvPr/>
        </p:nvSpPr>
        <p:spPr>
          <a:xfrm>
            <a:off x="5147660" y="4530781"/>
            <a:ext cx="1563351" cy="369332"/>
          </a:xfrm>
          <a:prstGeom prst="rect">
            <a:avLst/>
          </a:prstGeom>
          <a:noFill/>
        </p:spPr>
        <p:txBody>
          <a:bodyPr wrap="square" rtlCol="0">
            <a:spAutoFit/>
          </a:bodyPr>
          <a:lstStyle/>
          <a:p>
            <a:pPr algn="ctr"/>
            <a:r>
              <a:rPr lang="en-GB" dirty="0">
                <a:solidFill>
                  <a:prstClr val="white"/>
                </a:solidFill>
              </a:rPr>
              <a:t>Correct</a:t>
            </a:r>
          </a:p>
        </p:txBody>
      </p:sp>
      <p:sp>
        <p:nvSpPr>
          <p:cNvPr id="27" name="TextBox 26"/>
          <p:cNvSpPr txBox="1"/>
          <p:nvPr/>
        </p:nvSpPr>
        <p:spPr>
          <a:xfrm>
            <a:off x="3899312" y="4569750"/>
            <a:ext cx="648072" cy="369332"/>
          </a:xfrm>
          <a:prstGeom prst="rect">
            <a:avLst/>
          </a:prstGeom>
          <a:noFill/>
        </p:spPr>
        <p:txBody>
          <a:bodyPr wrap="square" rtlCol="0">
            <a:spAutoFit/>
          </a:bodyPr>
          <a:lstStyle/>
          <a:p>
            <a:r>
              <a:rPr lang="en-GB" dirty="0">
                <a:solidFill>
                  <a:prstClr val="white"/>
                </a:solidFill>
              </a:rPr>
              <a:t>No</a:t>
            </a:r>
          </a:p>
        </p:txBody>
      </p:sp>
      <p:sp>
        <p:nvSpPr>
          <p:cNvPr id="28" name="TextBox 27"/>
          <p:cNvSpPr txBox="1"/>
          <p:nvPr/>
        </p:nvSpPr>
        <p:spPr>
          <a:xfrm>
            <a:off x="2493131" y="5268271"/>
            <a:ext cx="2294893" cy="646331"/>
          </a:xfrm>
          <a:prstGeom prst="rect">
            <a:avLst/>
          </a:prstGeom>
          <a:noFill/>
        </p:spPr>
        <p:txBody>
          <a:bodyPr wrap="square" rtlCol="0">
            <a:spAutoFit/>
          </a:bodyPr>
          <a:lstStyle/>
          <a:p>
            <a:r>
              <a:rPr lang="en-GB" dirty="0">
                <a:solidFill>
                  <a:prstClr val="black"/>
                </a:solidFill>
              </a:rPr>
              <a:t>Adapted from Bloom, 1971</a:t>
            </a:r>
          </a:p>
        </p:txBody>
      </p:sp>
      <p:sp>
        <p:nvSpPr>
          <p:cNvPr id="3" name="Right Arrow 2"/>
          <p:cNvSpPr/>
          <p:nvPr/>
        </p:nvSpPr>
        <p:spPr>
          <a:xfrm rot="18993821">
            <a:off x="2634381" y="234330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ight Arrow 28"/>
          <p:cNvSpPr/>
          <p:nvPr/>
        </p:nvSpPr>
        <p:spPr>
          <a:xfrm rot="2325303">
            <a:off x="2682673" y="43657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0" name="Right Arrow 29"/>
          <p:cNvSpPr/>
          <p:nvPr/>
        </p:nvSpPr>
        <p:spPr>
          <a:xfrm rot="18993821">
            <a:off x="6692517" y="4976371"/>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1" name="Right Arrow 30"/>
          <p:cNvSpPr/>
          <p:nvPr/>
        </p:nvSpPr>
        <p:spPr>
          <a:xfrm rot="2575381">
            <a:off x="6743915" y="1877110"/>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2" name="Right Arrow 31"/>
          <p:cNvSpPr/>
          <p:nvPr/>
        </p:nvSpPr>
        <p:spPr>
          <a:xfrm rot="5400000">
            <a:off x="5222411" y="335323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3" name="Right Arrow 32"/>
          <p:cNvSpPr/>
          <p:nvPr/>
        </p:nvSpPr>
        <p:spPr>
          <a:xfrm rot="16200000">
            <a:off x="5513615" y="3557264"/>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nvGrpSpPr>
          <p:cNvPr id="34" name="Group 33"/>
          <p:cNvGrpSpPr/>
          <p:nvPr/>
        </p:nvGrpSpPr>
        <p:grpSpPr>
          <a:xfrm>
            <a:off x="461250" y="4900113"/>
            <a:ext cx="1623414" cy="974048"/>
            <a:chOff x="2046" y="1405801"/>
            <a:chExt cx="1623414" cy="974048"/>
          </a:xfrm>
          <a:scene3d>
            <a:camera prst="orthographicFront"/>
            <a:lightRig rig="flat" dir="t"/>
          </a:scene3d>
        </p:grpSpPr>
        <p:sp>
          <p:nvSpPr>
            <p:cNvPr id="35" name="Rectangle 34"/>
            <p:cNvSpPr/>
            <p:nvPr/>
          </p:nvSpPr>
          <p:spPr>
            <a:xfrm>
              <a:off x="2046"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6" name="Rectangle 35"/>
            <p:cNvSpPr/>
            <p:nvPr/>
          </p:nvSpPr>
          <p:spPr>
            <a:xfrm>
              <a:off x="2046"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Responsive Teaching</a:t>
              </a:r>
            </a:p>
          </p:txBody>
        </p:sp>
      </p:grpSp>
    </p:spTree>
    <p:extLst>
      <p:ext uri="{BB962C8B-B14F-4D97-AF65-F5344CB8AC3E}">
        <p14:creationId xmlns:p14="http://schemas.microsoft.com/office/powerpoint/2010/main" val="222209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1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1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19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4" grpId="0" animBg="1"/>
      <p:bldP spid="15" grpId="0"/>
      <p:bldP spid="26" grpId="0"/>
      <p:bldP spid="27" grpId="0"/>
      <p:bldP spid="3" grpId="0" animBg="1"/>
      <p:bldP spid="29" grpId="0" animBg="1"/>
      <p:bldP spid="30" grpId="0" animBg="1"/>
      <p:bldP spid="31" grpId="0" animBg="1"/>
      <p:bldP spid="32" grpId="0" animBg="1"/>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buFont typeface="+mj-lt"/>
              <a:buAutoNum type="arabicPeriod" startAt="13"/>
            </a:pPr>
            <a:r>
              <a:rPr lang="en-GB" b="1" dirty="0" smtClean="0">
                <a:solidFill>
                  <a:srgbClr val="0070C0"/>
                </a:solidFill>
              </a:rPr>
              <a:t>Precise </a:t>
            </a:r>
            <a:r>
              <a:rPr lang="en-GB" b="1" dirty="0" smtClean="0">
                <a:solidFill>
                  <a:srgbClr val="0070C0"/>
                </a:solidFill>
              </a:rPr>
              <a:t>learning model</a:t>
            </a:r>
            <a:endParaRPr lang="en-GB" b="1" dirty="0">
              <a:solidFill>
                <a:srgbClr val="0070C0"/>
              </a:solidFill>
            </a:endParaRPr>
          </a:p>
        </p:txBody>
      </p:sp>
      <p:sp>
        <p:nvSpPr>
          <p:cNvPr id="3" name="Content Placeholder 2"/>
          <p:cNvSpPr>
            <a:spLocks noGrp="1"/>
          </p:cNvSpPr>
          <p:nvPr>
            <p:ph idx="1"/>
          </p:nvPr>
        </p:nvSpPr>
        <p:spPr>
          <a:xfrm>
            <a:off x="457200" y="1412776"/>
            <a:ext cx="8229600" cy="4032449"/>
          </a:xfrm>
          <a:solidFill>
            <a:srgbClr val="FFFF00"/>
          </a:solidFill>
        </p:spPr>
        <p:txBody>
          <a:bodyPr>
            <a:normAutofit/>
          </a:bodyPr>
          <a:lstStyle/>
          <a:p>
            <a:pPr marL="457200" indent="-457200">
              <a:spcAft>
                <a:spcPts val="600"/>
              </a:spcAft>
              <a:buFont typeface="+mj-lt"/>
              <a:buAutoNum type="arabicPeriod"/>
            </a:pPr>
            <a:r>
              <a:rPr lang="en-GB" sz="2400" dirty="0" smtClean="0"/>
              <a:t>Precision in defining what pupils need to learn.</a:t>
            </a:r>
          </a:p>
          <a:p>
            <a:pPr marL="457200" indent="-457200">
              <a:spcAft>
                <a:spcPts val="600"/>
              </a:spcAft>
              <a:buFont typeface="+mj-lt"/>
              <a:buAutoNum type="arabicPeriod"/>
            </a:pPr>
            <a:r>
              <a:rPr lang="en-GB" sz="2400" dirty="0" smtClean="0"/>
              <a:t>Precision in defining what must be taught.</a:t>
            </a:r>
          </a:p>
          <a:p>
            <a:pPr marL="457200" indent="-457200">
              <a:spcAft>
                <a:spcPts val="600"/>
              </a:spcAft>
              <a:buFont typeface="+mj-lt"/>
              <a:buAutoNum type="arabicPeriod"/>
            </a:pPr>
            <a:r>
              <a:rPr lang="en-GB" sz="2400" dirty="0" smtClean="0"/>
              <a:t>Identifying key moments in lessons where this precise knowledge should be understood.</a:t>
            </a:r>
          </a:p>
          <a:p>
            <a:pPr marL="457200" indent="-457200">
              <a:spcAft>
                <a:spcPts val="600"/>
              </a:spcAft>
              <a:buFont typeface="+mj-lt"/>
              <a:buAutoNum type="arabicPeriod"/>
            </a:pPr>
            <a:r>
              <a:rPr lang="en-GB" sz="2400" dirty="0" smtClean="0"/>
              <a:t>Checking that all understand.</a:t>
            </a:r>
          </a:p>
          <a:p>
            <a:pPr marL="457200" indent="-457200">
              <a:spcAft>
                <a:spcPts val="600"/>
              </a:spcAft>
              <a:buFont typeface="+mj-lt"/>
              <a:buAutoNum type="arabicPeriod"/>
            </a:pPr>
            <a:r>
              <a:rPr lang="en-GB" sz="2400" dirty="0" smtClean="0"/>
              <a:t>Dealing with the spread.</a:t>
            </a:r>
          </a:p>
          <a:p>
            <a:pPr marL="457200" indent="-457200">
              <a:spcAft>
                <a:spcPts val="600"/>
              </a:spcAft>
              <a:buFont typeface="+mj-lt"/>
              <a:buAutoNum type="arabicPeriod"/>
            </a:pPr>
            <a:r>
              <a:rPr lang="en-GB" sz="2400" dirty="0" smtClean="0"/>
              <a:t>Creating regular opportunities for pupils to apply the understood knowledge; to use meaningfully</a:t>
            </a:r>
            <a:endParaRPr lang="en-GB" sz="2400" dirty="0"/>
          </a:p>
        </p:txBody>
      </p:sp>
      <p:grpSp>
        <p:nvGrpSpPr>
          <p:cNvPr id="4" name="Group 3"/>
          <p:cNvGrpSpPr/>
          <p:nvPr/>
        </p:nvGrpSpPr>
        <p:grpSpPr>
          <a:xfrm>
            <a:off x="5383707" y="5589240"/>
            <a:ext cx="1623414" cy="974048"/>
            <a:chOff x="3573558" y="269411"/>
            <a:chExt cx="1623414" cy="974048"/>
          </a:xfrm>
          <a:scene3d>
            <a:camera prst="orthographicFront"/>
            <a:lightRig rig="flat" dir="t"/>
          </a:scene3d>
        </p:grpSpPr>
        <p:sp>
          <p:nvSpPr>
            <p:cNvPr id="5" name="Rectangle 4"/>
            <p:cNvSpPr/>
            <p:nvPr/>
          </p:nvSpPr>
          <p:spPr>
            <a:xfrm>
              <a:off x="3573558" y="26941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 name="Rectangle 5"/>
            <p:cNvSpPr/>
            <p:nvPr/>
          </p:nvSpPr>
          <p:spPr>
            <a:xfrm>
              <a:off x="3573558" y="26941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A.C.T. Together</a:t>
              </a:r>
            </a:p>
          </p:txBody>
        </p:sp>
      </p:grpSp>
    </p:spTree>
    <p:extLst>
      <p:ext uri="{BB962C8B-B14F-4D97-AF65-F5344CB8AC3E}">
        <p14:creationId xmlns:p14="http://schemas.microsoft.com/office/powerpoint/2010/main" val="120842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6552728" cy="1143000"/>
          </a:xfrm>
        </p:spPr>
        <p:txBody>
          <a:bodyPr/>
          <a:lstStyle/>
          <a:p>
            <a:pPr marL="514350" indent="-514350">
              <a:buFont typeface="+mj-lt"/>
              <a:buAutoNum type="arabicPeriod" startAt="14"/>
            </a:pPr>
            <a:r>
              <a:rPr lang="en-GB" b="1" dirty="0" smtClean="0">
                <a:solidFill>
                  <a:srgbClr val="0070C0"/>
                </a:solidFill>
              </a:rPr>
              <a:t>Enrichment </a:t>
            </a:r>
            <a:r>
              <a:rPr lang="en-GB" b="1" dirty="0" smtClean="0">
                <a:solidFill>
                  <a:srgbClr val="0070C0"/>
                </a:solidFill>
              </a:rPr>
              <a:t>not acceleration</a:t>
            </a:r>
            <a:endParaRPr lang="en-GB" b="1" dirty="0">
              <a:solidFill>
                <a:srgbClr val="0070C0"/>
              </a:solidFill>
            </a:endParaRPr>
          </a:p>
        </p:txBody>
      </p:sp>
      <p:sp>
        <p:nvSpPr>
          <p:cNvPr id="3" name="Content Placeholder 2"/>
          <p:cNvSpPr>
            <a:spLocks noGrp="1"/>
          </p:cNvSpPr>
          <p:nvPr>
            <p:ph idx="1"/>
          </p:nvPr>
        </p:nvSpPr>
        <p:spPr>
          <a:xfrm>
            <a:off x="457200" y="1700807"/>
            <a:ext cx="8229600" cy="4248473"/>
          </a:xfrm>
        </p:spPr>
        <p:txBody>
          <a:bodyPr>
            <a:normAutofit fontScale="77500" lnSpcReduction="20000"/>
          </a:bodyPr>
          <a:lstStyle/>
          <a:p>
            <a:r>
              <a:rPr lang="en-GB" dirty="0"/>
              <a:t>The expectation is that the majority of pupils will move through the programmes of study at broadly the same pace. However, </a:t>
            </a:r>
            <a:r>
              <a:rPr lang="en-GB" b="1" dirty="0"/>
              <a:t>decisions about when to progress should always be based on the security of pupils’ understanding and their readiness to progress </a:t>
            </a:r>
            <a:r>
              <a:rPr lang="en-GB" dirty="0"/>
              <a:t>to the next stage</a:t>
            </a:r>
            <a:r>
              <a:rPr lang="en-GB" dirty="0" smtClean="0"/>
              <a:t>.</a:t>
            </a:r>
          </a:p>
          <a:p>
            <a:endParaRPr lang="en-GB" dirty="0" smtClean="0"/>
          </a:p>
          <a:p>
            <a:r>
              <a:rPr lang="en-GB" dirty="0" smtClean="0"/>
              <a:t>Pupils </a:t>
            </a:r>
            <a:r>
              <a:rPr lang="en-GB" dirty="0"/>
              <a:t>who grasp concepts rapidly should be </a:t>
            </a:r>
            <a:r>
              <a:rPr lang="en-GB" b="1" dirty="0"/>
              <a:t>challenged through being offered rich and sophisticated problems before any acceleration through new content</a:t>
            </a:r>
            <a:r>
              <a:rPr lang="en-GB" dirty="0" smtClean="0"/>
              <a:t>.</a:t>
            </a:r>
          </a:p>
          <a:p>
            <a:pPr marL="0" indent="0">
              <a:buNone/>
            </a:pPr>
            <a:endParaRPr lang="en-GB" dirty="0" smtClean="0"/>
          </a:p>
          <a:p>
            <a:r>
              <a:rPr lang="en-GB" dirty="0" smtClean="0"/>
              <a:t> </a:t>
            </a:r>
            <a:r>
              <a:rPr lang="en-GB" dirty="0"/>
              <a:t>Those who are not sufficiently fluent with earlier material should </a:t>
            </a:r>
            <a:r>
              <a:rPr lang="en-GB" b="1" dirty="0"/>
              <a:t>consolidate their understanding, including through additional practice</a:t>
            </a:r>
            <a:r>
              <a:rPr lang="en-GB" dirty="0"/>
              <a:t>, before moving on.</a:t>
            </a:r>
          </a:p>
          <a:p>
            <a:endParaRPr lang="en-GB" dirty="0"/>
          </a:p>
        </p:txBody>
      </p:sp>
      <p:grpSp>
        <p:nvGrpSpPr>
          <p:cNvPr id="7" name="Group 6"/>
          <p:cNvGrpSpPr/>
          <p:nvPr/>
        </p:nvGrpSpPr>
        <p:grpSpPr>
          <a:xfrm>
            <a:off x="5508104" y="5769652"/>
            <a:ext cx="1623414" cy="974048"/>
            <a:chOff x="5359314" y="1405801"/>
            <a:chExt cx="1623414" cy="974048"/>
          </a:xfrm>
          <a:scene3d>
            <a:camera prst="orthographicFront"/>
            <a:lightRig rig="flat" dir="t"/>
          </a:scene3d>
        </p:grpSpPr>
        <p:sp>
          <p:nvSpPr>
            <p:cNvPr id="8" name="Rectangle 7"/>
            <p:cNvSpPr/>
            <p:nvPr/>
          </p:nvSpPr>
          <p:spPr>
            <a:xfrm>
              <a:off x="5359314"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 name="Rectangle 8"/>
            <p:cNvSpPr/>
            <p:nvPr/>
          </p:nvSpPr>
          <p:spPr>
            <a:xfrm>
              <a:off x="5359314"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Pace not Race</a:t>
              </a:r>
            </a:p>
          </p:txBody>
        </p:sp>
      </p:grpSp>
    </p:spTree>
    <p:extLst>
      <p:ext uri="{BB962C8B-B14F-4D97-AF65-F5344CB8AC3E}">
        <p14:creationId xmlns:p14="http://schemas.microsoft.com/office/powerpoint/2010/main" val="346816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6984776" cy="1143000"/>
          </a:xfrm>
        </p:spPr>
        <p:txBody>
          <a:bodyPr/>
          <a:lstStyle/>
          <a:p>
            <a:pPr marL="514350" indent="-514350" algn="l">
              <a:buFont typeface="+mj-lt"/>
              <a:buAutoNum type="arabicPeriod" startAt="15"/>
            </a:pPr>
            <a:r>
              <a:rPr lang="en-GB" b="1" dirty="0" smtClean="0">
                <a:solidFill>
                  <a:srgbClr val="0070C0"/>
                </a:solidFill>
              </a:rPr>
              <a:t>A </a:t>
            </a:r>
            <a:r>
              <a:rPr lang="en-GB" b="1" dirty="0" smtClean="0">
                <a:solidFill>
                  <a:srgbClr val="0070C0"/>
                </a:solidFill>
              </a:rPr>
              <a:t>word or two about </a:t>
            </a:r>
            <a:r>
              <a:rPr lang="en-GB" b="1" dirty="0" smtClean="0">
                <a:solidFill>
                  <a:srgbClr val="0070C0"/>
                </a:solidFill>
              </a:rPr>
              <a:t>higher </a:t>
            </a:r>
            <a:r>
              <a:rPr lang="en-GB" b="1" dirty="0" smtClean="0">
                <a:solidFill>
                  <a:srgbClr val="0070C0"/>
                </a:solidFill>
              </a:rPr>
              <a:t>attaining pupils</a:t>
            </a:r>
            <a:endParaRPr lang="en-GB" b="1" dirty="0">
              <a:solidFill>
                <a:srgbClr val="0070C0"/>
              </a:solidFill>
            </a:endParaRPr>
          </a:p>
        </p:txBody>
      </p:sp>
      <p:sp>
        <p:nvSpPr>
          <p:cNvPr id="3" name="Content Placeholder 2"/>
          <p:cNvSpPr>
            <a:spLocks noGrp="1"/>
          </p:cNvSpPr>
          <p:nvPr>
            <p:ph idx="1"/>
          </p:nvPr>
        </p:nvSpPr>
        <p:spPr>
          <a:xfrm>
            <a:off x="323528" y="1412776"/>
            <a:ext cx="8229600" cy="4896544"/>
          </a:xfrm>
        </p:spPr>
        <p:txBody>
          <a:bodyPr>
            <a:noAutofit/>
          </a:bodyPr>
          <a:lstStyle/>
          <a:p>
            <a:pPr>
              <a:spcBef>
                <a:spcPts val="0"/>
              </a:spcBef>
              <a:spcAft>
                <a:spcPts val="1200"/>
              </a:spcAft>
            </a:pPr>
            <a:r>
              <a:rPr lang="en-GB" sz="1600" dirty="0" smtClean="0"/>
              <a:t>We should be aiming to show that our </a:t>
            </a:r>
            <a:r>
              <a:rPr lang="en-GB" sz="1600" b="1" dirty="0" smtClean="0"/>
              <a:t>higher attaining pupils </a:t>
            </a:r>
            <a:r>
              <a:rPr lang="en-GB" sz="1600" dirty="0" smtClean="0"/>
              <a:t>are making </a:t>
            </a:r>
            <a:r>
              <a:rPr lang="en-GB" sz="1600" b="1" dirty="0" smtClean="0"/>
              <a:t>good progress (from their starting points) </a:t>
            </a:r>
            <a:r>
              <a:rPr lang="en-GB" sz="1600" dirty="0" smtClean="0"/>
              <a:t>through</a:t>
            </a:r>
            <a:r>
              <a:rPr lang="en-GB" sz="1600" dirty="0" smtClean="0"/>
              <a:t>:</a:t>
            </a:r>
            <a:endParaRPr lang="en-GB" sz="1600" dirty="0" smtClean="0"/>
          </a:p>
          <a:p>
            <a:pPr>
              <a:spcBef>
                <a:spcPts val="0"/>
              </a:spcBef>
              <a:spcAft>
                <a:spcPts val="1200"/>
              </a:spcAft>
            </a:pPr>
            <a:r>
              <a:rPr lang="en-GB" sz="1600" dirty="0" smtClean="0"/>
              <a:t>Tasks with </a:t>
            </a:r>
            <a:r>
              <a:rPr lang="en-GB" sz="1600" b="1" dirty="0" smtClean="0"/>
              <a:t>challenge </a:t>
            </a:r>
            <a:r>
              <a:rPr lang="en-GB" sz="1600" dirty="0" smtClean="0"/>
              <a:t>their thinking and skills, expecting more </a:t>
            </a:r>
            <a:r>
              <a:rPr lang="en-GB" sz="1600" b="1" dirty="0" smtClean="0"/>
              <a:t>Fluency</a:t>
            </a:r>
            <a:r>
              <a:rPr lang="en-GB" sz="1600" dirty="0" smtClean="0"/>
              <a:t>, </a:t>
            </a:r>
            <a:r>
              <a:rPr lang="en-GB" sz="1600" b="1" dirty="0" smtClean="0"/>
              <a:t>Independence</a:t>
            </a:r>
            <a:r>
              <a:rPr lang="en-GB" sz="1600" dirty="0" smtClean="0"/>
              <a:t> and </a:t>
            </a:r>
            <a:r>
              <a:rPr lang="en-GB" sz="1600" b="1" dirty="0" smtClean="0"/>
              <a:t>Resourcefulness</a:t>
            </a:r>
            <a:r>
              <a:rPr lang="en-GB" sz="1600" dirty="0" smtClean="0"/>
              <a:t> in less familiar </a:t>
            </a:r>
            <a:r>
              <a:rPr lang="en-GB" sz="1600" dirty="0" smtClean="0"/>
              <a:t>contexts</a:t>
            </a:r>
            <a:endParaRPr lang="en-GB" sz="1600" dirty="0" smtClean="0"/>
          </a:p>
          <a:p>
            <a:pPr>
              <a:spcBef>
                <a:spcPts val="0"/>
              </a:spcBef>
              <a:spcAft>
                <a:spcPts val="1200"/>
              </a:spcAft>
            </a:pPr>
            <a:r>
              <a:rPr lang="en-GB" sz="1600" dirty="0" smtClean="0"/>
              <a:t>These expectations should be </a:t>
            </a:r>
            <a:r>
              <a:rPr lang="en-GB" sz="1600" b="1" dirty="0" smtClean="0"/>
              <a:t>reflected in the task design and the specific success criteria</a:t>
            </a:r>
            <a:r>
              <a:rPr lang="en-GB" sz="1600" dirty="0" smtClean="0"/>
              <a:t> </a:t>
            </a:r>
            <a:r>
              <a:rPr lang="en-GB" sz="1600" i="1" dirty="0" smtClean="0"/>
              <a:t>even if the class are working from a common overall curriculum </a:t>
            </a:r>
            <a:r>
              <a:rPr lang="en-GB" sz="1600" i="1" u="sng" dirty="0" smtClean="0"/>
              <a:t>statement</a:t>
            </a:r>
            <a:endParaRPr lang="en-GB" sz="1600" i="1" u="sng" dirty="0" smtClean="0"/>
          </a:p>
          <a:p>
            <a:pPr>
              <a:spcBef>
                <a:spcPts val="0"/>
              </a:spcBef>
              <a:spcAft>
                <a:spcPts val="1200"/>
              </a:spcAft>
            </a:pPr>
            <a:r>
              <a:rPr lang="en-GB" sz="1600" dirty="0" smtClean="0"/>
              <a:t>Their books should demonstrate that they are being given tasks and feedback that </a:t>
            </a:r>
            <a:r>
              <a:rPr lang="en-GB" sz="1600" b="1" dirty="0" smtClean="0"/>
              <a:t>stretches their application </a:t>
            </a:r>
            <a:r>
              <a:rPr lang="en-GB" sz="1600" dirty="0" smtClean="0"/>
              <a:t>of knowledge, skills and their </a:t>
            </a:r>
            <a:r>
              <a:rPr lang="en-GB" sz="1600" dirty="0" smtClean="0"/>
              <a:t>understanding</a:t>
            </a:r>
            <a:endParaRPr lang="en-GB" sz="1600" dirty="0" smtClean="0"/>
          </a:p>
          <a:p>
            <a:pPr>
              <a:spcBef>
                <a:spcPts val="0"/>
              </a:spcBef>
              <a:spcAft>
                <a:spcPts val="1200"/>
              </a:spcAft>
            </a:pPr>
            <a:r>
              <a:rPr lang="en-GB" sz="1600" i="1" dirty="0" smtClean="0"/>
              <a:t>Overtime, all those pupils who started the key stage “Beyond” their peer group, should be showing secure evidence of achievement that is “deeper within” e.g. still </a:t>
            </a:r>
            <a:r>
              <a:rPr lang="en-GB" sz="1600" b="1" i="1" dirty="0" smtClean="0"/>
              <a:t>beyond</a:t>
            </a:r>
            <a:r>
              <a:rPr lang="en-GB" sz="1600" dirty="0" smtClean="0"/>
              <a:t>. The % beyond should remain % beyond</a:t>
            </a:r>
            <a:r>
              <a:rPr lang="en-GB" sz="1600" dirty="0" smtClean="0"/>
              <a:t>.</a:t>
            </a:r>
            <a:endParaRPr lang="en-GB" sz="1600" b="1" dirty="0" smtClean="0"/>
          </a:p>
          <a:p>
            <a:pPr>
              <a:spcBef>
                <a:spcPts val="0"/>
              </a:spcBef>
              <a:spcAft>
                <a:spcPts val="1200"/>
              </a:spcAft>
            </a:pPr>
            <a:r>
              <a:rPr lang="en-GB" sz="1600" b="1" dirty="0"/>
              <a:t>H</a:t>
            </a:r>
            <a:r>
              <a:rPr lang="en-GB" sz="1600" b="1" dirty="0" smtClean="0"/>
              <a:t>owever, individual higher attaining pupils who demonstrate gaps in their understanding should have these addressed before they move on with the challenges planned for their peers </a:t>
            </a:r>
            <a:endParaRPr lang="en-GB" sz="1600" dirty="0" smtClean="0"/>
          </a:p>
        </p:txBody>
      </p:sp>
      <p:grpSp>
        <p:nvGrpSpPr>
          <p:cNvPr id="4" name="Group 3"/>
          <p:cNvGrpSpPr/>
          <p:nvPr/>
        </p:nvGrpSpPr>
        <p:grpSpPr>
          <a:xfrm>
            <a:off x="5940152" y="5733256"/>
            <a:ext cx="1623414" cy="974048"/>
            <a:chOff x="2046" y="269411"/>
            <a:chExt cx="1623414" cy="974048"/>
          </a:xfrm>
          <a:scene3d>
            <a:camera prst="orthographicFront"/>
            <a:lightRig rig="flat" dir="t"/>
          </a:scene3d>
        </p:grpSpPr>
        <p:sp>
          <p:nvSpPr>
            <p:cNvPr id="5" name="Rectangle 4"/>
            <p:cNvSpPr/>
            <p:nvPr/>
          </p:nvSpPr>
          <p:spPr>
            <a:xfrm>
              <a:off x="2046" y="26941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Rectangle 5"/>
            <p:cNvSpPr/>
            <p:nvPr/>
          </p:nvSpPr>
          <p:spPr>
            <a:xfrm>
              <a:off x="2046" y="26941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Equity &amp; Enrichment</a:t>
              </a:r>
            </a:p>
          </p:txBody>
        </p:sp>
      </p:grpSp>
    </p:spTree>
    <p:extLst>
      <p:ext uri="{BB962C8B-B14F-4D97-AF65-F5344CB8AC3E}">
        <p14:creationId xmlns:p14="http://schemas.microsoft.com/office/powerpoint/2010/main" val="198960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buFont typeface="+mj-lt"/>
              <a:buAutoNum type="arabicPeriod" startAt="16"/>
            </a:pPr>
            <a:r>
              <a:rPr lang="en-GB" b="1" dirty="0" smtClean="0">
                <a:solidFill>
                  <a:srgbClr val="0070C0"/>
                </a:solidFill>
              </a:rPr>
              <a:t>Pupils </a:t>
            </a:r>
            <a:r>
              <a:rPr lang="en-GB" b="1" dirty="0" smtClean="0">
                <a:solidFill>
                  <a:srgbClr val="0070C0"/>
                </a:solidFill>
              </a:rPr>
              <a:t>where ARE is highly unlikely to be achieved (SEND)</a:t>
            </a:r>
            <a:endParaRPr lang="en-GB" b="1" dirty="0">
              <a:solidFill>
                <a:srgbClr val="0070C0"/>
              </a:solidFill>
            </a:endParaRPr>
          </a:p>
        </p:txBody>
      </p:sp>
      <p:sp>
        <p:nvSpPr>
          <p:cNvPr id="3" name="Content Placeholder 2"/>
          <p:cNvSpPr>
            <a:spLocks noGrp="1"/>
          </p:cNvSpPr>
          <p:nvPr>
            <p:ph idx="1"/>
          </p:nvPr>
        </p:nvSpPr>
        <p:spPr>
          <a:xfrm>
            <a:off x="457200" y="1484784"/>
            <a:ext cx="8229600" cy="4641379"/>
          </a:xfrm>
        </p:spPr>
        <p:txBody>
          <a:bodyPr>
            <a:normAutofit fontScale="92500"/>
          </a:bodyPr>
          <a:lstStyle/>
          <a:p>
            <a:r>
              <a:rPr lang="en-GB" dirty="0" smtClean="0"/>
              <a:t>Clarity around learning intentions</a:t>
            </a:r>
          </a:p>
          <a:p>
            <a:r>
              <a:rPr lang="en-GB" dirty="0" smtClean="0"/>
              <a:t>Lessen the cognitive load to focus on the object of learning</a:t>
            </a:r>
          </a:p>
          <a:p>
            <a:r>
              <a:rPr lang="en-GB" dirty="0" smtClean="0"/>
              <a:t>Slow down – teach less but teach it well</a:t>
            </a:r>
          </a:p>
          <a:p>
            <a:r>
              <a:rPr lang="en-GB" dirty="0" smtClean="0"/>
              <a:t>This means that what “Below” pupils do achieve they achieve more deeply by working through the learning hierarchy, over an appropriate time scale</a:t>
            </a:r>
          </a:p>
          <a:p>
            <a:r>
              <a:rPr lang="en-GB" dirty="0" smtClean="0"/>
              <a:t>They may not learn everything but what they do learn they learn well</a:t>
            </a:r>
          </a:p>
          <a:p>
            <a:r>
              <a:rPr lang="en-GB" sz="2600" dirty="0" smtClean="0">
                <a:solidFill>
                  <a:srgbClr val="0070C0"/>
                </a:solidFill>
              </a:rPr>
              <a:t>SEND tracking and curriculum planning tools available</a:t>
            </a:r>
            <a:endParaRPr lang="en-GB" sz="2600" dirty="0">
              <a:solidFill>
                <a:srgbClr val="0070C0"/>
              </a:solidFill>
            </a:endParaRPr>
          </a:p>
        </p:txBody>
      </p:sp>
      <p:grpSp>
        <p:nvGrpSpPr>
          <p:cNvPr id="4" name="Group 3"/>
          <p:cNvGrpSpPr/>
          <p:nvPr/>
        </p:nvGrpSpPr>
        <p:grpSpPr>
          <a:xfrm>
            <a:off x="6084168" y="5825237"/>
            <a:ext cx="1623414" cy="974048"/>
            <a:chOff x="5359314" y="1405801"/>
            <a:chExt cx="1623414" cy="974048"/>
          </a:xfrm>
          <a:scene3d>
            <a:camera prst="orthographicFront"/>
            <a:lightRig rig="flat" dir="t"/>
          </a:scene3d>
        </p:grpSpPr>
        <p:sp>
          <p:nvSpPr>
            <p:cNvPr id="5" name="Rectangle 4"/>
            <p:cNvSpPr/>
            <p:nvPr/>
          </p:nvSpPr>
          <p:spPr>
            <a:xfrm>
              <a:off x="5359314"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 name="Rectangle 5"/>
            <p:cNvSpPr/>
            <p:nvPr/>
          </p:nvSpPr>
          <p:spPr>
            <a:xfrm>
              <a:off x="5359314"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Pace not Race</a:t>
              </a:r>
            </a:p>
          </p:txBody>
        </p:sp>
      </p:grpSp>
    </p:spTree>
    <p:extLst>
      <p:ext uri="{BB962C8B-B14F-4D97-AF65-F5344CB8AC3E}">
        <p14:creationId xmlns:p14="http://schemas.microsoft.com/office/powerpoint/2010/main" val="2650039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260648"/>
            <a:ext cx="7128792" cy="1143000"/>
          </a:xfrm>
        </p:spPr>
        <p:txBody>
          <a:bodyPr>
            <a:noAutofit/>
          </a:bodyPr>
          <a:lstStyle/>
          <a:p>
            <a:pPr marL="514350" indent="-514350" algn="l">
              <a:buFont typeface="+mj-lt"/>
              <a:buAutoNum type="arabicPeriod" startAt="17"/>
            </a:pPr>
            <a:r>
              <a:rPr lang="en-GB" sz="2600" b="1" dirty="0" smtClean="0">
                <a:solidFill>
                  <a:srgbClr val="0070C0"/>
                </a:solidFill>
              </a:rPr>
              <a:t>Skills </a:t>
            </a:r>
            <a:r>
              <a:rPr lang="en-GB" sz="2600" b="1" dirty="0" smtClean="0">
                <a:solidFill>
                  <a:srgbClr val="0070C0"/>
                </a:solidFill>
              </a:rPr>
              <a:t>Acquisition in the Dreyfus Model</a:t>
            </a:r>
            <a:br>
              <a:rPr lang="en-GB" sz="2600" b="1" dirty="0" smtClean="0">
                <a:solidFill>
                  <a:srgbClr val="0070C0"/>
                </a:solidFill>
              </a:rPr>
            </a:br>
            <a:r>
              <a:rPr lang="en-GB" sz="2600" b="1" dirty="0" smtClean="0">
                <a:solidFill>
                  <a:srgbClr val="0070C0"/>
                </a:solidFill>
              </a:rPr>
              <a:t>The layers of proficiency over time:</a:t>
            </a:r>
            <a:endParaRPr lang="en-GB" sz="2600" b="1" dirty="0">
              <a:solidFill>
                <a:srgbClr val="0070C0"/>
              </a:solidFill>
            </a:endParaRPr>
          </a:p>
        </p:txBody>
      </p:sp>
      <p:sp>
        <p:nvSpPr>
          <p:cNvPr id="5" name="Content Placeholder 4"/>
          <p:cNvSpPr>
            <a:spLocks noGrp="1"/>
          </p:cNvSpPr>
          <p:nvPr>
            <p:ph idx="1"/>
          </p:nvPr>
        </p:nvSpPr>
        <p:spPr>
          <a:xfrm>
            <a:off x="457200" y="1484784"/>
            <a:ext cx="8229600" cy="5112568"/>
          </a:xfrm>
        </p:spPr>
        <p:txBody>
          <a:bodyPr>
            <a:normAutofit fontScale="55000" lnSpcReduction="20000"/>
          </a:bodyPr>
          <a:lstStyle/>
          <a:p>
            <a:pPr marL="0" indent="0">
              <a:buNone/>
            </a:pPr>
            <a:endParaRPr lang="en-GB" dirty="0" smtClean="0"/>
          </a:p>
          <a:p>
            <a:pPr marL="0" indent="0" algn="ctr">
              <a:buNone/>
            </a:pPr>
            <a:r>
              <a:rPr lang="en-GB" sz="3300" b="1" dirty="0"/>
              <a:t>‘Concrete experience is necessary and sufficient for proficiency</a:t>
            </a:r>
            <a:r>
              <a:rPr lang="en-GB" sz="3300" b="1" dirty="0" smtClean="0"/>
              <a:t>’</a:t>
            </a:r>
          </a:p>
          <a:p>
            <a:pPr marL="0" indent="0">
              <a:buNone/>
            </a:pPr>
            <a:endParaRPr lang="en-GB" sz="3300" b="1" dirty="0"/>
          </a:p>
          <a:p>
            <a:r>
              <a:rPr lang="en-GB" sz="3300" b="1" dirty="0" smtClean="0"/>
              <a:t>Apprentice</a:t>
            </a:r>
            <a:r>
              <a:rPr lang="en-GB" sz="3300" dirty="0" smtClean="0"/>
              <a:t> – Has a working understanding, tends to see actions as a series of steps, can complete simpler tasks without supervision</a:t>
            </a:r>
          </a:p>
          <a:p>
            <a:pPr marL="0" indent="0" algn="ctr">
              <a:buNone/>
            </a:pPr>
            <a:r>
              <a:rPr lang="en-GB" sz="3300" dirty="0" smtClean="0"/>
              <a:t>        </a:t>
            </a:r>
            <a:r>
              <a:rPr lang="en-GB" sz="3300" b="1" dirty="0" smtClean="0">
                <a:solidFill>
                  <a:srgbClr val="FF0000"/>
                </a:solidFill>
              </a:rPr>
              <a:t>‘Applying with support’ </a:t>
            </a:r>
          </a:p>
          <a:p>
            <a:r>
              <a:rPr lang="en-GB" sz="3300" b="1" dirty="0" smtClean="0"/>
              <a:t>Competent</a:t>
            </a:r>
            <a:r>
              <a:rPr lang="en-GB" sz="3300" dirty="0" smtClean="0"/>
              <a:t> – Has a good working and background understanding, sees actions at least partly in context, able to complete work independently to a standard that is acceptable though it may lack refinement</a:t>
            </a:r>
          </a:p>
          <a:p>
            <a:pPr marL="0" indent="0" algn="ctr">
              <a:buNone/>
            </a:pPr>
            <a:r>
              <a:rPr lang="en-GB" sz="3300" dirty="0" smtClean="0"/>
              <a:t>       </a:t>
            </a:r>
            <a:r>
              <a:rPr lang="en-GB" sz="3300" b="1" dirty="0" smtClean="0">
                <a:solidFill>
                  <a:srgbClr val="FF0000"/>
                </a:solidFill>
              </a:rPr>
              <a:t>‘Applying in independent work with some inconsistency in familiar contexts’ </a:t>
            </a:r>
          </a:p>
          <a:p>
            <a:r>
              <a:rPr lang="en-GB" sz="3300" b="1" dirty="0" smtClean="0"/>
              <a:t>Expert</a:t>
            </a:r>
            <a:r>
              <a:rPr lang="en-GB" sz="3300" dirty="0" smtClean="0"/>
              <a:t> – Has an authoritative, deep and holistic understanding, can achieve to a high standard routinely and deals with matters intuitively</a:t>
            </a:r>
          </a:p>
          <a:p>
            <a:pPr marL="0" indent="0" algn="ctr">
              <a:buNone/>
            </a:pPr>
            <a:r>
              <a:rPr lang="en-GB" sz="3300" b="1" dirty="0" smtClean="0">
                <a:solidFill>
                  <a:srgbClr val="FF0000"/>
                </a:solidFill>
              </a:rPr>
              <a:t>       ‘Give reasons and make conscious and consistent decisions about the choices made in unfamiliar contexts’</a:t>
            </a:r>
          </a:p>
          <a:p>
            <a:pPr marL="0" indent="0">
              <a:buNone/>
            </a:pPr>
            <a:endParaRPr lang="en-GB" sz="3300" b="1" dirty="0" smtClean="0">
              <a:solidFill>
                <a:srgbClr val="FF0000"/>
              </a:solidFill>
            </a:endParaRPr>
          </a:p>
          <a:p>
            <a:r>
              <a:rPr lang="en-GB" sz="3300" b="1" dirty="0" smtClean="0"/>
              <a:t>ARE</a:t>
            </a:r>
            <a:r>
              <a:rPr lang="en-GB" sz="3300" b="1" dirty="0"/>
              <a:t> </a:t>
            </a:r>
            <a:r>
              <a:rPr lang="en-GB" sz="3300" b="1" dirty="0" smtClean="0"/>
              <a:t>- </a:t>
            </a:r>
            <a:r>
              <a:rPr lang="en-GB" sz="3300" b="1" dirty="0">
                <a:solidFill>
                  <a:srgbClr val="FF0000"/>
                </a:solidFill>
              </a:rPr>
              <a:t>C</a:t>
            </a:r>
            <a:r>
              <a:rPr lang="en-GB" sz="3300" b="1" dirty="0" smtClean="0">
                <a:solidFill>
                  <a:srgbClr val="FF0000"/>
                </a:solidFill>
              </a:rPr>
              <a:t>hildren need to be ‘secure’ at ‘Expert’  in order to achieve ARE</a:t>
            </a:r>
            <a:endParaRPr lang="en-GB" sz="3300" dirty="0" smtClean="0"/>
          </a:p>
        </p:txBody>
      </p:sp>
      <p:grpSp>
        <p:nvGrpSpPr>
          <p:cNvPr id="6" name="Group 5"/>
          <p:cNvGrpSpPr/>
          <p:nvPr/>
        </p:nvGrpSpPr>
        <p:grpSpPr>
          <a:xfrm>
            <a:off x="2555776" y="5823520"/>
            <a:ext cx="1623414" cy="974048"/>
            <a:chOff x="1787802" y="1405801"/>
            <a:chExt cx="1623414" cy="974048"/>
          </a:xfrm>
          <a:scene3d>
            <a:camera prst="orthographicFront"/>
            <a:lightRig rig="flat" dir="t"/>
          </a:scene3d>
        </p:grpSpPr>
        <p:sp>
          <p:nvSpPr>
            <p:cNvPr id="7" name="Rectangle 6"/>
            <p:cNvSpPr/>
            <p:nvPr/>
          </p:nvSpPr>
          <p:spPr>
            <a:xfrm>
              <a:off x="1787802"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 name="Rectangle 7"/>
            <p:cNvSpPr/>
            <p:nvPr/>
          </p:nvSpPr>
          <p:spPr>
            <a:xfrm>
              <a:off x="1787802"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Secure Learning Pathways</a:t>
              </a:r>
            </a:p>
          </p:txBody>
        </p:sp>
      </p:grpSp>
      <p:sp>
        <p:nvSpPr>
          <p:cNvPr id="3" name="Rectangle 2"/>
          <p:cNvSpPr/>
          <p:nvPr/>
        </p:nvSpPr>
        <p:spPr>
          <a:xfrm>
            <a:off x="4283968" y="5805263"/>
            <a:ext cx="3607671" cy="954107"/>
          </a:xfrm>
          <a:prstGeom prst="rect">
            <a:avLst/>
          </a:prstGeom>
        </p:spPr>
        <p:txBody>
          <a:bodyPr wrap="square">
            <a:spAutoFit/>
          </a:bodyPr>
          <a:lstStyle/>
          <a:p>
            <a:r>
              <a:rPr lang="en-GB" sz="1400" dirty="0">
                <a:solidFill>
                  <a:prstClr val="black"/>
                </a:solidFill>
              </a:rPr>
              <a:t>Acknowledgements: Dreyfus, </a:t>
            </a:r>
            <a:r>
              <a:rPr lang="en-GB" sz="1400" dirty="0" err="1">
                <a:solidFill>
                  <a:prstClr val="black"/>
                </a:solidFill>
              </a:rPr>
              <a:t>S.E.Dreyfus</a:t>
            </a:r>
            <a:r>
              <a:rPr lang="en-GB" sz="1400" dirty="0">
                <a:solidFill>
                  <a:prstClr val="black"/>
                </a:solidFill>
              </a:rPr>
              <a:t>, H.L. (February 1980). ‘A five-Stage Model of the Mental Activities Involved in Directed Skill Acquisition’</a:t>
            </a:r>
          </a:p>
        </p:txBody>
      </p:sp>
    </p:spTree>
    <p:extLst>
      <p:ext uri="{BB962C8B-B14F-4D97-AF65-F5344CB8AC3E}">
        <p14:creationId xmlns:p14="http://schemas.microsoft.com/office/powerpoint/2010/main" val="8307288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solidFill>
                  <a:srgbClr val="0070C0"/>
                </a:solidFill>
              </a:rPr>
              <a:t>Excellence and Equity</a:t>
            </a:r>
            <a:br>
              <a:rPr lang="en-GB" b="1" dirty="0">
                <a:solidFill>
                  <a:srgbClr val="0070C0"/>
                </a:solidFill>
              </a:rPr>
            </a:br>
            <a:r>
              <a:rPr lang="en-GB" b="1" dirty="0">
                <a:solidFill>
                  <a:srgbClr val="0070C0"/>
                </a:solidFill>
              </a:rPr>
              <a:t>Hampshire Assessment Model</a:t>
            </a:r>
            <a:r>
              <a:rPr lang="en-GB" dirty="0" smtClean="0"/>
              <a:t/>
            </a:r>
            <a:br>
              <a:rPr lang="en-GB" dirty="0" smtClean="0"/>
            </a:br>
            <a:endParaRPr lang="en-GB" dirty="0"/>
          </a:p>
        </p:txBody>
      </p:sp>
      <p:sp>
        <p:nvSpPr>
          <p:cNvPr id="3" name="Subtitle 2"/>
          <p:cNvSpPr>
            <a:spLocks noGrp="1"/>
          </p:cNvSpPr>
          <p:nvPr>
            <p:ph type="subTitle" idx="1"/>
          </p:nvPr>
        </p:nvSpPr>
        <p:spPr/>
        <p:txBody>
          <a:bodyPr>
            <a:normAutofit/>
          </a:bodyPr>
          <a:lstStyle/>
          <a:p>
            <a:r>
              <a:rPr lang="en-GB" dirty="0" smtClean="0"/>
              <a:t>Overview</a:t>
            </a:r>
          </a:p>
          <a:p>
            <a:r>
              <a:rPr lang="en-GB" dirty="0" smtClean="0">
                <a:hlinkClick r:id="rId2"/>
              </a:rPr>
              <a:t>eric.halton@hants.gov.uk</a:t>
            </a:r>
            <a:endParaRPr lang="en-GB" dirty="0" smtClean="0"/>
          </a:p>
          <a:p>
            <a:endParaRPr lang="en-GB" dirty="0"/>
          </a:p>
        </p:txBody>
      </p:sp>
    </p:spTree>
    <p:extLst>
      <p:ext uri="{BB962C8B-B14F-4D97-AF65-F5344CB8AC3E}">
        <p14:creationId xmlns:p14="http://schemas.microsoft.com/office/powerpoint/2010/main" val="19416936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96980" y="964199"/>
            <a:ext cx="7850218" cy="2962186"/>
            <a:chOff x="695397" y="717783"/>
            <a:chExt cx="10879563"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nvGrpSpPr>
            <p:cNvPr id="10" name="Group 9"/>
            <p:cNvGrpSpPr/>
            <p:nvPr/>
          </p:nvGrpSpPr>
          <p:grpSpPr>
            <a:xfrm>
              <a:off x="695397" y="717783"/>
              <a:ext cx="10879563" cy="5047930"/>
              <a:chOff x="695397" y="717783"/>
              <a:chExt cx="10879563"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noFill/>
            </p:spPr>
            <p:txBody>
              <a:bodyPr wrap="square" rtlCol="0">
                <a:spAutoFit/>
              </a:bodyPr>
              <a:lstStyle/>
              <a:p>
                <a:r>
                  <a:rPr lang="en-GB" sz="2400" b="1" dirty="0">
                    <a:solidFill>
                      <a:srgbClr val="FF0000"/>
                    </a:solidFill>
                  </a:rPr>
                  <a:t>Level of Support</a:t>
                </a:r>
              </a:p>
            </p:txBody>
          </p:sp>
        </p:grpSp>
      </p:grpSp>
      <p:grpSp>
        <p:nvGrpSpPr>
          <p:cNvPr id="20" name="Group 19"/>
          <p:cNvGrpSpPr/>
          <p:nvPr/>
        </p:nvGrpSpPr>
        <p:grpSpPr>
          <a:xfrm>
            <a:off x="557864" y="627233"/>
            <a:ext cx="3942127" cy="673932"/>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a:solidFill>
                    <a:prstClr val="white"/>
                  </a:solidFill>
                </a:rPr>
                <a:t>Teacher instructs</a:t>
              </a:r>
              <a:endParaRPr lang="en-US" dirty="0">
                <a:solidFill>
                  <a:prstClr val="white"/>
                </a:solidFill>
              </a:endParaRPr>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a:solidFill>
                    <a:prstClr val="black"/>
                  </a:solidFill>
                </a:rPr>
                <a:t>Learners are dependent</a:t>
              </a:r>
              <a:endParaRPr lang="en-US" dirty="0">
                <a:solidFill>
                  <a:prstClr val="black"/>
                </a:solidFill>
              </a:endParaRPr>
            </a:p>
          </p:txBody>
        </p:sp>
      </p:grpSp>
      <p:grpSp>
        <p:nvGrpSpPr>
          <p:cNvPr id="21" name="Group 20"/>
          <p:cNvGrpSpPr/>
          <p:nvPr/>
        </p:nvGrpSpPr>
        <p:grpSpPr>
          <a:xfrm>
            <a:off x="2381703" y="1408898"/>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a:solidFill>
                    <a:prstClr val="white"/>
                  </a:solidFill>
                </a:rPr>
                <a:t>Teacher guides</a:t>
              </a:r>
              <a:endParaRPr lang="en-US" dirty="0">
                <a:solidFill>
                  <a:prstClr val="white"/>
                </a:solidFill>
              </a:endParaRPr>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a:solidFill>
                    <a:prstClr val="black"/>
                  </a:solidFill>
                </a:rPr>
                <a:t>Learners are responsible</a:t>
              </a:r>
              <a:endParaRPr lang="en-US" dirty="0">
                <a:solidFill>
                  <a:prstClr val="black"/>
                </a:solidFill>
              </a:endParaRPr>
            </a:p>
          </p:txBody>
        </p:sp>
      </p:grpSp>
      <p:grpSp>
        <p:nvGrpSpPr>
          <p:cNvPr id="22" name="Group 21"/>
          <p:cNvGrpSpPr/>
          <p:nvPr/>
        </p:nvGrpSpPr>
        <p:grpSpPr>
          <a:xfrm>
            <a:off x="4332843" y="2190006"/>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a:solidFill>
                    <a:prstClr val="white"/>
                  </a:solidFill>
                </a:rPr>
                <a:t>Teacher facilitates</a:t>
              </a:r>
              <a:endParaRPr lang="en-US" dirty="0">
                <a:solidFill>
                  <a:prstClr val="white"/>
                </a:solidFill>
              </a:endParaRPr>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a:solidFill>
                    <a:prstClr val="black"/>
                  </a:solidFill>
                </a:rPr>
                <a:t>Learners are resourceful</a:t>
              </a:r>
              <a:endParaRPr lang="en-US" dirty="0">
                <a:solidFill>
                  <a:prstClr val="black"/>
                </a:solidFill>
              </a:endParaRPr>
            </a:p>
          </p:txBody>
        </p:sp>
      </p:grpSp>
      <p:grpSp>
        <p:nvGrpSpPr>
          <p:cNvPr id="23" name="Group 22"/>
          <p:cNvGrpSpPr/>
          <p:nvPr/>
        </p:nvGrpSpPr>
        <p:grpSpPr>
          <a:xfrm>
            <a:off x="6156177" y="2953554"/>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a:solidFill>
                    <a:prstClr val="white"/>
                  </a:solidFill>
                </a:rPr>
                <a:t>Teacher consults</a:t>
              </a:r>
              <a:endParaRPr lang="en-US" dirty="0">
                <a:solidFill>
                  <a:prstClr val="white"/>
                </a:solidFill>
              </a:endParaRPr>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a:solidFill>
                    <a:prstClr val="black"/>
                  </a:solidFill>
                </a:rPr>
                <a:t>Learners are creative</a:t>
              </a:r>
              <a:endParaRPr lang="en-US" dirty="0">
                <a:solidFill>
                  <a:prstClr val="black"/>
                </a:solidFill>
              </a:endParaRPr>
            </a:p>
          </p:txBody>
        </p:sp>
      </p:grpSp>
      <p:sp>
        <p:nvSpPr>
          <p:cNvPr id="24" name="TextBox 23"/>
          <p:cNvSpPr txBox="1"/>
          <p:nvPr/>
        </p:nvSpPr>
        <p:spPr>
          <a:xfrm>
            <a:off x="7020273" y="3981083"/>
            <a:ext cx="2088660" cy="400110"/>
          </a:xfrm>
          <a:prstGeom prst="rect">
            <a:avLst/>
          </a:prstGeom>
          <a:noFill/>
        </p:spPr>
        <p:txBody>
          <a:bodyPr wrap="square" rtlCol="0">
            <a:spAutoFit/>
          </a:bodyPr>
          <a:lstStyle/>
          <a:p>
            <a:r>
              <a:rPr lang="en-GB" sz="2000" b="1" dirty="0">
                <a:solidFill>
                  <a:srgbClr val="FF0000"/>
                </a:solidFill>
              </a:rPr>
              <a:t>Academic year</a:t>
            </a:r>
          </a:p>
        </p:txBody>
      </p:sp>
      <p:grpSp>
        <p:nvGrpSpPr>
          <p:cNvPr id="39" name="Group 38"/>
          <p:cNvGrpSpPr/>
          <p:nvPr/>
        </p:nvGrpSpPr>
        <p:grpSpPr>
          <a:xfrm>
            <a:off x="-136997" y="3592752"/>
            <a:ext cx="6213714" cy="2543591"/>
            <a:chOff x="2069691" y="3697537"/>
            <a:chExt cx="6213714" cy="2543591"/>
          </a:xfrm>
        </p:grpSpPr>
        <p:cxnSp>
          <p:nvCxnSpPr>
            <p:cNvPr id="40" name="Straight Connector 39"/>
            <p:cNvCxnSpPr/>
            <p:nvPr/>
          </p:nvCxnSpPr>
          <p:spPr>
            <a:xfrm>
              <a:off x="2069691" y="4982754"/>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45124" y="4971869"/>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14264" y="496179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2641114" y="4738407"/>
              <a:ext cx="2528513" cy="46692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solidFill>
                    <a:prstClr val="black"/>
                  </a:solidFill>
                </a:rPr>
                <a:t>Apprentice</a:t>
              </a:r>
            </a:p>
          </p:txBody>
        </p:sp>
        <p:sp>
          <p:nvSpPr>
            <p:cNvPr id="44" name="TextBox 43"/>
            <p:cNvSpPr txBox="1"/>
            <p:nvPr/>
          </p:nvSpPr>
          <p:spPr>
            <a:xfrm rot="16200000">
              <a:off x="4716546" y="4743410"/>
              <a:ext cx="2528513" cy="466923"/>
            </a:xfrm>
            <a:prstGeom prst="rect">
              <a:avLst/>
            </a:prstGeom>
            <a:solidFill>
              <a:srgbClr val="ECA07E"/>
            </a:solidFill>
            <a:ln>
              <a:solidFill>
                <a:schemeClr val="accent1">
                  <a:lumMod val="75000"/>
                </a:schemeClr>
              </a:solidFill>
            </a:ln>
          </p:spPr>
          <p:txBody>
            <a:bodyPr wrap="square" rtlCol="0">
              <a:spAutoFit/>
            </a:bodyPr>
            <a:lstStyle/>
            <a:p>
              <a:pPr algn="ctr"/>
              <a:r>
                <a:rPr lang="en-GB" sz="2400" dirty="0">
                  <a:solidFill>
                    <a:prstClr val="black"/>
                  </a:solidFill>
                </a:rPr>
                <a:t>Competent</a:t>
              </a:r>
            </a:p>
          </p:txBody>
        </p:sp>
        <p:sp>
          <p:nvSpPr>
            <p:cNvPr id="45" name="TextBox 44"/>
            <p:cNvSpPr txBox="1"/>
            <p:nvPr/>
          </p:nvSpPr>
          <p:spPr>
            <a:xfrm rot="16200000">
              <a:off x="6785687" y="4728332"/>
              <a:ext cx="2528513" cy="466923"/>
            </a:xfrm>
            <a:prstGeom prst="rect">
              <a:avLst/>
            </a:prstGeom>
            <a:solidFill>
              <a:srgbClr val="BCA4B9"/>
            </a:solidFill>
            <a:ln>
              <a:solidFill>
                <a:schemeClr val="accent1">
                  <a:lumMod val="75000"/>
                </a:schemeClr>
              </a:solidFill>
            </a:ln>
          </p:spPr>
          <p:txBody>
            <a:bodyPr wrap="square" rtlCol="0">
              <a:spAutoFit/>
            </a:bodyPr>
            <a:lstStyle/>
            <a:p>
              <a:pPr algn="ctr"/>
              <a:r>
                <a:rPr lang="en-GB" sz="2400" dirty="0">
                  <a:solidFill>
                    <a:prstClr val="black"/>
                  </a:solidFill>
                </a:rPr>
                <a:t>Expert</a:t>
              </a:r>
            </a:p>
          </p:txBody>
        </p:sp>
      </p:grpSp>
      <p:sp>
        <p:nvSpPr>
          <p:cNvPr id="4" name="Rectangle 3"/>
          <p:cNvSpPr/>
          <p:nvPr/>
        </p:nvSpPr>
        <p:spPr>
          <a:xfrm>
            <a:off x="6377751" y="4405174"/>
            <a:ext cx="2641310" cy="2308324"/>
          </a:xfrm>
          <a:prstGeom prst="rect">
            <a:avLst/>
          </a:prstGeom>
          <a:solidFill>
            <a:srgbClr val="FFFF00"/>
          </a:solidFill>
        </p:spPr>
        <p:txBody>
          <a:bodyPr wrap="square">
            <a:spAutoFit/>
          </a:bodyPr>
          <a:lstStyle/>
          <a:p>
            <a:r>
              <a:rPr lang="en-GB" b="1" dirty="0">
                <a:solidFill>
                  <a:prstClr val="black"/>
                </a:solidFill>
              </a:rPr>
              <a:t>‘A MODEL’ – The journey to Mastering EOY expectations</a:t>
            </a:r>
          </a:p>
          <a:p>
            <a:r>
              <a:rPr lang="en-GB" b="1" dirty="0">
                <a:solidFill>
                  <a:prstClr val="black"/>
                </a:solidFill>
              </a:rPr>
              <a:t>Building independence and resilience, by removing the scaffolding over time</a:t>
            </a:r>
          </a:p>
        </p:txBody>
      </p:sp>
      <p:grpSp>
        <p:nvGrpSpPr>
          <p:cNvPr id="33" name="Group 32"/>
          <p:cNvGrpSpPr/>
          <p:nvPr/>
        </p:nvGrpSpPr>
        <p:grpSpPr>
          <a:xfrm>
            <a:off x="932312" y="2877382"/>
            <a:ext cx="5399468" cy="732883"/>
            <a:chOff x="2446986" y="2435542"/>
            <a:chExt cx="7199290" cy="732883"/>
          </a:xfrm>
        </p:grpSpPr>
        <p:sp>
          <p:nvSpPr>
            <p:cNvPr id="34" name="Right Arrow 33"/>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5" name="TextBox 34"/>
            <p:cNvSpPr txBox="1"/>
            <p:nvPr/>
          </p:nvSpPr>
          <p:spPr>
            <a:xfrm>
              <a:off x="2734065" y="2522094"/>
              <a:ext cx="5915595" cy="646331"/>
            </a:xfrm>
            <a:prstGeom prst="rect">
              <a:avLst/>
            </a:prstGeom>
            <a:noFill/>
            <a:ln w="25400">
              <a:noFill/>
            </a:ln>
          </p:spPr>
          <p:txBody>
            <a:bodyPr wrap="square" rtlCol="0">
              <a:spAutoFit/>
            </a:bodyPr>
            <a:lstStyle/>
            <a:p>
              <a:pPr algn="ctr"/>
              <a:r>
                <a:rPr lang="en-GB" b="1" dirty="0">
                  <a:solidFill>
                    <a:prstClr val="black"/>
                  </a:solidFill>
                </a:rPr>
                <a:t>Precise learning objectives are used  to ensure focus is clear</a:t>
              </a:r>
            </a:p>
          </p:txBody>
        </p:sp>
      </p:grpSp>
      <p:sp>
        <p:nvSpPr>
          <p:cNvPr id="6" name="TextBox 5"/>
          <p:cNvSpPr txBox="1"/>
          <p:nvPr/>
        </p:nvSpPr>
        <p:spPr>
          <a:xfrm>
            <a:off x="251520" y="104013"/>
            <a:ext cx="6397334" cy="523220"/>
          </a:xfrm>
          <a:prstGeom prst="rect">
            <a:avLst/>
          </a:prstGeom>
          <a:noFill/>
        </p:spPr>
        <p:txBody>
          <a:bodyPr wrap="square" rtlCol="0">
            <a:spAutoFit/>
          </a:bodyPr>
          <a:lstStyle/>
          <a:p>
            <a:pPr marL="514350" indent="-514350">
              <a:buFont typeface="+mj-lt"/>
              <a:buAutoNum type="arabicPeriod" startAt="18"/>
            </a:pPr>
            <a:r>
              <a:rPr lang="en-GB" sz="2800" b="1" dirty="0" smtClean="0">
                <a:solidFill>
                  <a:srgbClr val="0070C0"/>
                </a:solidFill>
              </a:rPr>
              <a:t>The </a:t>
            </a:r>
            <a:r>
              <a:rPr lang="en-GB" sz="2800" b="1" dirty="0">
                <a:solidFill>
                  <a:srgbClr val="0070C0"/>
                </a:solidFill>
              </a:rPr>
              <a:t>mastery learning journey </a:t>
            </a:r>
          </a:p>
        </p:txBody>
      </p:sp>
      <p:grpSp>
        <p:nvGrpSpPr>
          <p:cNvPr id="36" name="Group 35"/>
          <p:cNvGrpSpPr/>
          <p:nvPr/>
        </p:nvGrpSpPr>
        <p:grpSpPr>
          <a:xfrm>
            <a:off x="7271216" y="1034261"/>
            <a:ext cx="1623414" cy="974048"/>
            <a:chOff x="1787802" y="1405801"/>
            <a:chExt cx="1623414" cy="974048"/>
          </a:xfrm>
          <a:scene3d>
            <a:camera prst="orthographicFront"/>
            <a:lightRig rig="flat" dir="t"/>
          </a:scene3d>
        </p:grpSpPr>
        <p:sp>
          <p:nvSpPr>
            <p:cNvPr id="37" name="Rectangle 36"/>
            <p:cNvSpPr/>
            <p:nvPr/>
          </p:nvSpPr>
          <p:spPr>
            <a:xfrm>
              <a:off x="1787802"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8" name="Rectangle 37"/>
            <p:cNvSpPr/>
            <p:nvPr/>
          </p:nvSpPr>
          <p:spPr>
            <a:xfrm>
              <a:off x="1787802"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Secure Learning Pathways</a:t>
              </a:r>
            </a:p>
          </p:txBody>
        </p:sp>
      </p:grpSp>
    </p:spTree>
    <p:extLst>
      <p:ext uri="{BB962C8B-B14F-4D97-AF65-F5344CB8AC3E}">
        <p14:creationId xmlns:p14="http://schemas.microsoft.com/office/powerpoint/2010/main" val="122460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0-#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buFont typeface="+mj-lt"/>
              <a:buAutoNum type="arabicPeriod" startAt="19"/>
            </a:pPr>
            <a:r>
              <a:rPr lang="en-GB" b="1" dirty="0" smtClean="0">
                <a:solidFill>
                  <a:srgbClr val="0070C0"/>
                </a:solidFill>
              </a:rPr>
              <a:t>Four </a:t>
            </a:r>
            <a:r>
              <a:rPr lang="en-GB" b="1" dirty="0" smtClean="0">
                <a:solidFill>
                  <a:srgbClr val="0070C0"/>
                </a:solidFill>
              </a:rPr>
              <a:t>practical strategies</a:t>
            </a:r>
            <a:endParaRPr lang="en-GB" b="1" dirty="0">
              <a:solidFill>
                <a:srgbClr val="0070C0"/>
              </a:solidFill>
            </a:endParaRPr>
          </a:p>
        </p:txBody>
      </p:sp>
      <p:sp>
        <p:nvSpPr>
          <p:cNvPr id="3" name="Content Placeholder 2"/>
          <p:cNvSpPr>
            <a:spLocks noGrp="1"/>
          </p:cNvSpPr>
          <p:nvPr>
            <p:ph idx="1"/>
          </p:nvPr>
        </p:nvSpPr>
        <p:spPr>
          <a:xfrm>
            <a:off x="457200" y="1412777"/>
            <a:ext cx="8229600" cy="4536504"/>
          </a:xfrm>
        </p:spPr>
        <p:txBody>
          <a:bodyPr>
            <a:normAutofit/>
          </a:bodyPr>
          <a:lstStyle/>
          <a:p>
            <a:pPr marL="514350" indent="-514350">
              <a:buFont typeface="+mj-lt"/>
              <a:buAutoNum type="arabicPeriod"/>
            </a:pPr>
            <a:r>
              <a:rPr lang="en-GB" dirty="0" smtClean="0"/>
              <a:t>Construct a mastery learning journey through every unit</a:t>
            </a:r>
          </a:p>
          <a:p>
            <a:pPr marL="514350" indent="-514350">
              <a:buFont typeface="+mj-lt"/>
              <a:buAutoNum type="arabicPeriod"/>
            </a:pPr>
            <a:r>
              <a:rPr lang="en-GB" dirty="0"/>
              <a:t>Use assessment continuously (formative), stop and check (summative) periodically</a:t>
            </a:r>
          </a:p>
          <a:p>
            <a:pPr marL="514350" indent="-514350">
              <a:buFont typeface="+mj-lt"/>
              <a:buAutoNum type="arabicPeriod"/>
            </a:pPr>
            <a:r>
              <a:rPr lang="en-GB" dirty="0" smtClean="0"/>
              <a:t>In each teaching session, be precise about what is essential that the children learn (sufficiently) and organise/differentiate for that</a:t>
            </a:r>
          </a:p>
          <a:p>
            <a:pPr marL="514350" indent="-514350">
              <a:buFont typeface="+mj-lt"/>
              <a:buAutoNum type="arabicPeriod"/>
            </a:pPr>
            <a:r>
              <a:rPr lang="en-GB" dirty="0" smtClean="0"/>
              <a:t>Stretch pupils’ thinking by “going deeper” not further on</a:t>
            </a:r>
          </a:p>
          <a:p>
            <a:pPr marL="514350" indent="-514350">
              <a:buFont typeface="+mj-lt"/>
              <a:buAutoNum type="arabicPeriod"/>
            </a:pPr>
            <a:endParaRPr lang="en-GB" dirty="0" smtClean="0"/>
          </a:p>
          <a:p>
            <a:pPr marL="514350" indent="-514350">
              <a:buFont typeface="+mj-lt"/>
              <a:buAutoNum type="arabicPeriod"/>
            </a:pPr>
            <a:endParaRPr lang="en-GB" dirty="0" smtClean="0"/>
          </a:p>
          <a:p>
            <a:pPr marL="514350" indent="-514350">
              <a:buFont typeface="+mj-lt"/>
              <a:buAutoNum type="arabicPeriod"/>
            </a:pPr>
            <a:endParaRPr lang="en-GB" dirty="0" smtClean="0"/>
          </a:p>
          <a:p>
            <a:pPr marL="514350" indent="-514350">
              <a:buFont typeface="+mj-lt"/>
              <a:buAutoNum type="arabicPeriod"/>
            </a:pPr>
            <a:endParaRPr lang="en-GB" dirty="0"/>
          </a:p>
        </p:txBody>
      </p:sp>
      <p:grpSp>
        <p:nvGrpSpPr>
          <p:cNvPr id="4" name="Group 3"/>
          <p:cNvGrpSpPr/>
          <p:nvPr/>
        </p:nvGrpSpPr>
        <p:grpSpPr>
          <a:xfrm>
            <a:off x="5383707" y="5517232"/>
            <a:ext cx="1623414" cy="974048"/>
            <a:chOff x="3573558" y="1405801"/>
            <a:chExt cx="1623414" cy="974048"/>
          </a:xfrm>
          <a:scene3d>
            <a:camera prst="orthographicFront"/>
            <a:lightRig rig="flat" dir="t"/>
          </a:scene3d>
        </p:grpSpPr>
        <p:sp>
          <p:nvSpPr>
            <p:cNvPr id="5" name="Rectangle 4"/>
            <p:cNvSpPr/>
            <p:nvPr/>
          </p:nvSpPr>
          <p:spPr>
            <a:xfrm>
              <a:off x="3573558"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 name="Rectangle 5"/>
            <p:cNvSpPr/>
            <p:nvPr/>
          </p:nvSpPr>
          <p:spPr>
            <a:xfrm>
              <a:off x="3573558"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Agile Feedback</a:t>
              </a:r>
            </a:p>
          </p:txBody>
        </p:sp>
      </p:grpSp>
    </p:spTree>
    <p:extLst>
      <p:ext uri="{BB962C8B-B14F-4D97-AF65-F5344CB8AC3E}">
        <p14:creationId xmlns:p14="http://schemas.microsoft.com/office/powerpoint/2010/main" val="300463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6563071" cy="1143000"/>
          </a:xfrm>
        </p:spPr>
        <p:txBody>
          <a:bodyPr/>
          <a:lstStyle/>
          <a:p>
            <a:pPr marL="514350" indent="-514350" algn="l">
              <a:buFont typeface="+mj-lt"/>
              <a:buAutoNum type="arabicPeriod" startAt="20"/>
            </a:pPr>
            <a:r>
              <a:rPr lang="en-GB" sz="2800" b="1" dirty="0" smtClean="0">
                <a:solidFill>
                  <a:srgbClr val="0070C0"/>
                </a:solidFill>
              </a:rPr>
              <a:t>Ten</a:t>
            </a:r>
            <a:r>
              <a:rPr lang="en-GB" sz="2800" b="1" dirty="0" smtClean="0">
                <a:solidFill>
                  <a:srgbClr val="0070C0"/>
                </a:solidFill>
              </a:rPr>
              <a:t> </a:t>
            </a:r>
            <a:r>
              <a:rPr lang="en-GB" sz="2800" b="1" dirty="0" smtClean="0">
                <a:solidFill>
                  <a:srgbClr val="0070C0"/>
                </a:solidFill>
              </a:rPr>
              <a:t>Hampshire Assessment Model principles to challenge &amp; refine </a:t>
            </a:r>
            <a:r>
              <a:rPr lang="en-GB" sz="2800" b="1" dirty="0" smtClean="0">
                <a:solidFill>
                  <a:srgbClr val="0070C0"/>
                </a:solidFill>
              </a:rPr>
              <a:t>practice</a:t>
            </a:r>
            <a:endParaRPr lang="en-GB" sz="2800" b="1" dirty="0">
              <a:solidFill>
                <a:srgbClr val="0070C0"/>
              </a:solidFill>
            </a:endParaRPr>
          </a:p>
        </p:txBody>
      </p:sp>
      <p:graphicFrame>
        <p:nvGraphicFramePr>
          <p:cNvPr id="9" name="Diagram 8"/>
          <p:cNvGraphicFramePr/>
          <p:nvPr>
            <p:extLst>
              <p:ext uri="{D42A27DB-BD31-4B8C-83A1-F6EECF244321}">
                <p14:modId xmlns:p14="http://schemas.microsoft.com/office/powerpoint/2010/main" val="3137514874"/>
              </p:ext>
            </p:extLst>
          </p:nvPr>
        </p:nvGraphicFramePr>
        <p:xfrm>
          <a:off x="827584" y="1484784"/>
          <a:ext cx="6984776" cy="3785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30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CDB84968-AF9F-467E-8E26-1FADAFA72727}"/>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1ED69840-BDEA-421A-AA46-EBC2C2C465F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2DC573EA-E4DD-4DEC-B92E-0954BF25618E}"/>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B71319A4-E80C-47D4-A7E2-F01887E095E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798119BA-C4D0-44D1-869B-99E897C615F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3551BD25-A5BC-42BD-8C62-6476259DC1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A798D496-DC74-4C5A-ABB3-CB7FA4939324}"/>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graphicEl>
                                              <a:dgm id="{C35BF17D-1858-48A6-8C1C-A6B32390A5D6}"/>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graphicEl>
                                              <a:dgm id="{C847BCEC-F21D-46F6-9E0D-25661E893D6D}"/>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graphicEl>
                                              <a:dgm id="{67FA544E-E7AE-4B26-9322-317227EFC2F5}"/>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graphicEl>
                                              <a:dgm id="{B7EBC43E-6FE1-441E-B26C-1527CCAF6B65}"/>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graphicEl>
                                              <a:dgm id="{92A7342E-56A1-4CFF-B342-5E027D5F3A4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solidFill>
                  <a:srgbClr val="0070C0"/>
                </a:solidFill>
              </a:rPr>
              <a:t>Are they on track?</a:t>
            </a:r>
            <a:br>
              <a:rPr lang="en-GB" dirty="0">
                <a:solidFill>
                  <a:srgbClr val="0070C0"/>
                </a:solidFill>
              </a:rPr>
            </a:br>
            <a:r>
              <a:rPr lang="en-GB" sz="3200" dirty="0">
                <a:solidFill>
                  <a:srgbClr val="0070C0"/>
                </a:solidFill>
              </a:rPr>
              <a:t>Summative assessment</a:t>
            </a:r>
            <a:endParaRPr lang="en-GB" sz="3200" dirty="0">
              <a:solidFill>
                <a:srgbClr val="0070C0"/>
              </a:solidFill>
            </a:endParaRPr>
          </a:p>
        </p:txBody>
      </p:sp>
      <p:grpSp>
        <p:nvGrpSpPr>
          <p:cNvPr id="6" name="Group 5"/>
          <p:cNvGrpSpPr/>
          <p:nvPr/>
        </p:nvGrpSpPr>
        <p:grpSpPr>
          <a:xfrm>
            <a:off x="1619672" y="1700808"/>
            <a:ext cx="1623414" cy="974048"/>
            <a:chOff x="1787802" y="2542191"/>
            <a:chExt cx="1623414" cy="974048"/>
          </a:xfrm>
          <a:scene3d>
            <a:camera prst="orthographicFront"/>
            <a:lightRig rig="flat" dir="t"/>
          </a:scene3d>
        </p:grpSpPr>
        <p:sp>
          <p:nvSpPr>
            <p:cNvPr id="7" name="Rectangle 6"/>
            <p:cNvSpPr/>
            <p:nvPr/>
          </p:nvSpPr>
          <p:spPr>
            <a:xfrm>
              <a:off x="1787802" y="254219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8" name="Rectangle 7"/>
            <p:cNvSpPr/>
            <p:nvPr/>
          </p:nvSpPr>
          <p:spPr>
            <a:xfrm>
              <a:off x="1787802" y="254219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Summative Tracking</a:t>
              </a:r>
            </a:p>
          </p:txBody>
        </p:sp>
      </p:grpSp>
      <p:grpSp>
        <p:nvGrpSpPr>
          <p:cNvPr id="10" name="Group 9"/>
          <p:cNvGrpSpPr/>
          <p:nvPr/>
        </p:nvGrpSpPr>
        <p:grpSpPr>
          <a:xfrm>
            <a:off x="4067944" y="1700808"/>
            <a:ext cx="1623414" cy="974048"/>
            <a:chOff x="3573558" y="2542191"/>
            <a:chExt cx="1623414" cy="974048"/>
          </a:xfrm>
          <a:scene3d>
            <a:camera prst="orthographicFront"/>
            <a:lightRig rig="flat" dir="t"/>
          </a:scene3d>
        </p:grpSpPr>
        <p:sp>
          <p:nvSpPr>
            <p:cNvPr id="11" name="Rectangle 10"/>
            <p:cNvSpPr/>
            <p:nvPr/>
          </p:nvSpPr>
          <p:spPr>
            <a:xfrm>
              <a:off x="3573558" y="254219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2" name="Rectangle 11"/>
            <p:cNvSpPr/>
            <p:nvPr/>
          </p:nvSpPr>
          <p:spPr>
            <a:xfrm>
              <a:off x="3573558" y="254219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a:solidFill>
                    <a:prstClr val="white"/>
                  </a:solidFill>
                </a:rPr>
                <a:t>Moderated </a:t>
              </a:r>
              <a:r>
                <a:rPr lang="en-GB" sz="2000" dirty="0">
                  <a:solidFill>
                    <a:prstClr val="white"/>
                  </a:solidFill>
                </a:rPr>
                <a:t>Expectations</a:t>
              </a:r>
              <a:endParaRPr lang="en-GB" sz="2000">
                <a:solidFill>
                  <a:prstClr val="white"/>
                </a:solidFill>
              </a:endParaRPr>
            </a:p>
          </p:txBody>
        </p:sp>
      </p:grpSp>
    </p:spTree>
    <p:extLst>
      <p:ext uri="{BB962C8B-B14F-4D97-AF65-F5344CB8AC3E}">
        <p14:creationId xmlns:p14="http://schemas.microsoft.com/office/powerpoint/2010/main" val="4112391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78" y="620688"/>
            <a:ext cx="7344816" cy="5922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6635079" cy="1143000"/>
          </a:xfrm>
        </p:spPr>
        <p:txBody>
          <a:bodyPr/>
          <a:lstStyle/>
          <a:p>
            <a:pPr marL="514350" indent="-514350" algn="l">
              <a:buFont typeface="+mj-lt"/>
              <a:buAutoNum type="arabicPeriod" startAt="21"/>
            </a:pPr>
            <a:r>
              <a:rPr lang="en-GB" b="1" dirty="0" smtClean="0">
                <a:solidFill>
                  <a:srgbClr val="0070C0"/>
                </a:solidFill>
              </a:rPr>
              <a:t>Based </a:t>
            </a:r>
            <a:r>
              <a:rPr lang="en-GB" b="1" dirty="0" smtClean="0">
                <a:solidFill>
                  <a:srgbClr val="0070C0"/>
                </a:solidFill>
              </a:rPr>
              <a:t>on the idea of a wall…</a:t>
            </a:r>
            <a:endParaRPr lang="en-GB" b="1" dirty="0">
              <a:solidFill>
                <a:srgbClr val="0070C0"/>
              </a:solidFill>
            </a:endParaRPr>
          </a:p>
        </p:txBody>
      </p:sp>
      <p:sp>
        <p:nvSpPr>
          <p:cNvPr id="3" name="Rectangle 2"/>
          <p:cNvSpPr/>
          <p:nvPr/>
        </p:nvSpPr>
        <p:spPr>
          <a:xfrm>
            <a:off x="395536" y="3284984"/>
            <a:ext cx="7056784" cy="3108543"/>
          </a:xfrm>
          <a:prstGeom prst="rect">
            <a:avLst/>
          </a:prstGeom>
          <a:solidFill>
            <a:srgbClr val="FFFF00"/>
          </a:solidFill>
        </p:spPr>
        <p:txBody>
          <a:bodyPr wrap="square">
            <a:spAutoFit/>
          </a:bodyPr>
          <a:lstStyle/>
          <a:p>
            <a:r>
              <a:rPr lang="en-GB" dirty="0">
                <a:solidFill>
                  <a:prstClr val="black"/>
                </a:solidFill>
              </a:rPr>
              <a:t>..to </a:t>
            </a:r>
            <a:r>
              <a:rPr lang="en-GB" b="1" dirty="0">
                <a:solidFill>
                  <a:prstClr val="black"/>
                </a:solidFill>
              </a:rPr>
              <a:t>evaluate pupils’ learning and progress at the end of a period of teaching</a:t>
            </a:r>
            <a:r>
              <a:rPr lang="en-GB" dirty="0">
                <a:solidFill>
                  <a:prstClr val="black"/>
                </a:solidFill>
              </a:rPr>
              <a:t>. </a:t>
            </a:r>
          </a:p>
          <a:p>
            <a:pPr marL="285750" indent="-285750">
              <a:buFont typeface="Arial" panose="020B0604020202020204" pitchFamily="34" charset="0"/>
              <a:buChar char="•"/>
            </a:pPr>
            <a:r>
              <a:rPr lang="en-GB" sz="2000" dirty="0">
                <a:solidFill>
                  <a:prstClr val="black"/>
                </a:solidFill>
              </a:rPr>
              <a:t>what uses are the assessments intended to support?</a:t>
            </a:r>
            <a:br>
              <a:rPr lang="en-GB" sz="2000" dirty="0">
                <a:solidFill>
                  <a:prstClr val="black"/>
                </a:solidFill>
              </a:rPr>
            </a:br>
            <a:endParaRPr lang="en-GB" sz="2000" dirty="0">
              <a:solidFill>
                <a:prstClr val="black"/>
              </a:solidFill>
            </a:endParaRPr>
          </a:p>
          <a:p>
            <a:pPr marL="285750" indent="-285750">
              <a:buFont typeface="Arial" panose="020B0604020202020204" pitchFamily="34" charset="0"/>
              <a:buChar char="•"/>
            </a:pPr>
            <a:r>
              <a:rPr lang="en-GB" sz="2000" dirty="0">
                <a:solidFill>
                  <a:prstClr val="black"/>
                </a:solidFill>
              </a:rPr>
              <a:t>what will the quality of the assessment information will be?</a:t>
            </a:r>
            <a:br>
              <a:rPr lang="en-GB" sz="2000" dirty="0">
                <a:solidFill>
                  <a:prstClr val="black"/>
                </a:solidFill>
              </a:rPr>
            </a:br>
            <a:r>
              <a:rPr lang="en-GB" sz="2000" dirty="0">
                <a:solidFill>
                  <a:prstClr val="black"/>
                </a:solidFill>
              </a:rPr>
              <a:t> </a:t>
            </a:r>
          </a:p>
          <a:p>
            <a:pPr marL="285750" indent="-285750">
              <a:buFont typeface="Arial" panose="020B0604020202020204" pitchFamily="34" charset="0"/>
              <a:buChar char="•"/>
            </a:pPr>
            <a:r>
              <a:rPr lang="en-GB" sz="2000" dirty="0">
                <a:solidFill>
                  <a:prstClr val="black"/>
                </a:solidFill>
              </a:rPr>
              <a:t>how much time it will it take teachers to record the information? And</a:t>
            </a:r>
            <a:br>
              <a:rPr lang="en-GB" sz="2000" dirty="0">
                <a:solidFill>
                  <a:prstClr val="black"/>
                </a:solidFill>
              </a:rPr>
            </a:br>
            <a:endParaRPr lang="en-GB" sz="2000" dirty="0">
              <a:solidFill>
                <a:prstClr val="black"/>
              </a:solidFill>
            </a:endParaRPr>
          </a:p>
          <a:p>
            <a:pPr marL="285750" indent="-285750">
              <a:buFont typeface="Arial" panose="020B0604020202020204" pitchFamily="34" charset="0"/>
              <a:buChar char="•"/>
            </a:pPr>
            <a:r>
              <a:rPr lang="en-GB" sz="2000" dirty="0">
                <a:solidFill>
                  <a:prstClr val="black"/>
                </a:solidFill>
              </a:rPr>
              <a:t>how frequently it is appropriate to collect and report it?</a:t>
            </a:r>
          </a:p>
        </p:txBody>
      </p:sp>
    </p:spTree>
    <p:extLst>
      <p:ext uri="{BB962C8B-B14F-4D97-AF65-F5344CB8AC3E}">
        <p14:creationId xmlns:p14="http://schemas.microsoft.com/office/powerpoint/2010/main" val="110902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4239" y="1556792"/>
            <a:ext cx="8545929" cy="369332"/>
          </a:xfrm>
          <a:prstGeom prst="rect">
            <a:avLst/>
          </a:prstGeom>
          <a:noFill/>
        </p:spPr>
        <p:txBody>
          <a:bodyPr wrap="none" rtlCol="0">
            <a:spAutoFit/>
          </a:bodyPr>
          <a:lstStyle/>
          <a:p>
            <a:r>
              <a:rPr lang="en-GB" dirty="0">
                <a:solidFill>
                  <a:prstClr val="black"/>
                </a:solidFill>
              </a:rPr>
              <a:t>In education, we often assess someone who achieves 80% in a test as successful </a:t>
            </a:r>
          </a:p>
        </p:txBody>
      </p:sp>
      <p:sp>
        <p:nvSpPr>
          <p:cNvPr id="3" name="TextBox 2"/>
          <p:cNvSpPr txBox="1"/>
          <p:nvPr/>
        </p:nvSpPr>
        <p:spPr>
          <a:xfrm>
            <a:off x="395536" y="1988840"/>
            <a:ext cx="8443337" cy="923330"/>
          </a:xfrm>
          <a:prstGeom prst="rect">
            <a:avLst/>
          </a:prstGeom>
          <a:noFill/>
        </p:spPr>
        <p:txBody>
          <a:bodyPr wrap="none" rtlCol="0">
            <a:spAutoFit/>
          </a:bodyPr>
          <a:lstStyle/>
          <a:p>
            <a:r>
              <a:rPr lang="en-GB" dirty="0">
                <a:solidFill>
                  <a:prstClr val="black"/>
                </a:solidFill>
              </a:rPr>
              <a:t>If you were building a wall, would you build the second layer if 80% of the mortar </a:t>
            </a:r>
          </a:p>
          <a:p>
            <a:r>
              <a:rPr lang="en-GB" dirty="0">
                <a:solidFill>
                  <a:prstClr val="black"/>
                </a:solidFill>
              </a:rPr>
              <a:t>in the first layer was set and secure ? Or 80% of the bricks were in place?</a:t>
            </a:r>
          </a:p>
          <a:p>
            <a:r>
              <a:rPr lang="en-GB" dirty="0">
                <a:solidFill>
                  <a:prstClr val="black"/>
                </a:solidFill>
              </a:rPr>
              <a:t> Would you view that as a </a:t>
            </a:r>
            <a:r>
              <a:rPr lang="en-GB" b="1" dirty="0">
                <a:solidFill>
                  <a:prstClr val="black"/>
                </a:solidFill>
              </a:rPr>
              <a:t>sustainable</a:t>
            </a:r>
            <a:r>
              <a:rPr lang="en-GB" dirty="0">
                <a:solidFill>
                  <a:prstClr val="black"/>
                </a:solidFill>
              </a:rPr>
              <a:t> success?</a:t>
            </a:r>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927" b="19845"/>
          <a:stretch/>
        </p:blipFill>
        <p:spPr bwMode="auto">
          <a:xfrm rot="10800000">
            <a:off x="359743" y="3152981"/>
            <a:ext cx="2952328" cy="164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2749" r="36639" b="17905"/>
          <a:stretch/>
        </p:blipFill>
        <p:spPr bwMode="auto">
          <a:xfrm>
            <a:off x="3923928" y="4437112"/>
            <a:ext cx="3452087" cy="1945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txBox="1">
            <a:spLocks/>
          </p:cNvSpPr>
          <p:nvPr/>
        </p:nvSpPr>
        <p:spPr>
          <a:xfrm>
            <a:off x="457201" y="274638"/>
            <a:ext cx="6131024" cy="11430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514350" indent="-514350" algn="l">
              <a:buFont typeface="+mj-lt"/>
              <a:buAutoNum type="arabicPeriod" startAt="22"/>
            </a:pPr>
            <a:r>
              <a:rPr lang="en-GB" b="1" dirty="0" smtClean="0">
                <a:solidFill>
                  <a:srgbClr val="0070C0"/>
                </a:solidFill>
              </a:rPr>
              <a:t>Building </a:t>
            </a:r>
            <a:r>
              <a:rPr lang="en-GB" b="1" dirty="0" smtClean="0">
                <a:solidFill>
                  <a:srgbClr val="0070C0"/>
                </a:solidFill>
              </a:rPr>
              <a:t>towards </a:t>
            </a:r>
            <a:endParaRPr lang="en-GB" b="1" dirty="0" smtClean="0">
              <a:solidFill>
                <a:srgbClr val="0070C0"/>
              </a:solidFill>
            </a:endParaRPr>
          </a:p>
          <a:p>
            <a:pPr algn="l"/>
            <a:r>
              <a:rPr lang="en-GB" b="1" dirty="0" smtClean="0">
                <a:solidFill>
                  <a:srgbClr val="0070C0"/>
                </a:solidFill>
              </a:rPr>
              <a:t>End </a:t>
            </a:r>
            <a:r>
              <a:rPr lang="en-GB" b="1" dirty="0" smtClean="0">
                <a:solidFill>
                  <a:srgbClr val="0070C0"/>
                </a:solidFill>
              </a:rPr>
              <a:t>of Year attainment</a:t>
            </a:r>
            <a:endParaRPr lang="en-GB" b="1" dirty="0">
              <a:solidFill>
                <a:srgbClr val="0070C0"/>
              </a:solidFill>
            </a:endParaRPr>
          </a:p>
        </p:txBody>
      </p:sp>
      <p:sp>
        <p:nvSpPr>
          <p:cNvPr id="5" name="TextBox 4"/>
          <p:cNvSpPr txBox="1"/>
          <p:nvPr/>
        </p:nvSpPr>
        <p:spPr>
          <a:xfrm>
            <a:off x="3995936" y="3645024"/>
            <a:ext cx="2808312" cy="369332"/>
          </a:xfrm>
          <a:prstGeom prst="rect">
            <a:avLst/>
          </a:prstGeom>
          <a:noFill/>
        </p:spPr>
        <p:txBody>
          <a:bodyPr wrap="square" rtlCol="0">
            <a:spAutoFit/>
          </a:bodyPr>
          <a:lstStyle/>
          <a:p>
            <a:r>
              <a:rPr lang="en-GB" dirty="0">
                <a:solidFill>
                  <a:prstClr val="black"/>
                </a:solidFill>
              </a:rPr>
              <a:t>What happens later?</a:t>
            </a:r>
          </a:p>
        </p:txBody>
      </p:sp>
    </p:spTree>
    <p:extLst>
      <p:ext uri="{BB962C8B-B14F-4D97-AF65-F5344CB8AC3E}">
        <p14:creationId xmlns:p14="http://schemas.microsoft.com/office/powerpoint/2010/main" val="40111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9218"/>
                                        </p:tgtEl>
                                        <p:attrNameLst>
                                          <p:attrName>style.visibility</p:attrName>
                                        </p:attrNameLst>
                                      </p:cBhvr>
                                      <p:to>
                                        <p:strVal val="visible"/>
                                      </p:to>
                                    </p:set>
                                    <p:animEffect transition="in" filter="wipe(down)">
                                      <p:cBhvr>
                                        <p:cTn id="15" dur="500"/>
                                        <p:tgtEl>
                                          <p:spTgt spid="9218"/>
                                        </p:tgtEl>
                                      </p:cBhvr>
                                    </p:animEffect>
                                  </p:childTnLst>
                                </p:cTn>
                              </p:par>
                              <p:par>
                                <p:cTn id="16" presetID="2" presetClass="entr" presetSubtype="4" fill="hold" nodeType="withEffect">
                                  <p:stCondLst>
                                    <p:cond delay="0"/>
                                  </p:stCondLst>
                                  <p:childTnLst>
                                    <p:set>
                                      <p:cBhvr>
                                        <p:cTn id="17" dur="1" fill="hold">
                                          <p:stCondLst>
                                            <p:cond delay="0"/>
                                          </p:stCondLst>
                                        </p:cTn>
                                        <p:tgtEl>
                                          <p:spTgt spid="9220"/>
                                        </p:tgtEl>
                                        <p:attrNameLst>
                                          <p:attrName>style.visibility</p:attrName>
                                        </p:attrNameLst>
                                      </p:cBhvr>
                                      <p:to>
                                        <p:strVal val="visible"/>
                                      </p:to>
                                    </p:set>
                                    <p:anim calcmode="lin" valueType="num">
                                      <p:cBhvr additive="base">
                                        <p:cTn id="18" dur="500" fill="hold"/>
                                        <p:tgtEl>
                                          <p:spTgt spid="9220"/>
                                        </p:tgtEl>
                                        <p:attrNameLst>
                                          <p:attrName>ppt_x</p:attrName>
                                        </p:attrNameLst>
                                      </p:cBhvr>
                                      <p:tavLst>
                                        <p:tav tm="0">
                                          <p:val>
                                            <p:strVal val="#ppt_x"/>
                                          </p:val>
                                        </p:tav>
                                        <p:tav tm="100000">
                                          <p:val>
                                            <p:strVal val="#ppt_x"/>
                                          </p:val>
                                        </p:tav>
                                      </p:tavLst>
                                    </p:anim>
                                    <p:anim calcmode="lin" valueType="num">
                                      <p:cBhvr additive="base">
                                        <p:cTn id="19"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1" y="274638"/>
            <a:ext cx="6131024" cy="11430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514350" indent="-514350" algn="l">
              <a:buFont typeface="+mj-lt"/>
              <a:buAutoNum type="arabicPeriod" startAt="23"/>
            </a:pPr>
            <a:r>
              <a:rPr lang="en-GB" b="1" dirty="0" smtClean="0">
                <a:solidFill>
                  <a:srgbClr val="0070C0"/>
                </a:solidFill>
              </a:rPr>
              <a:t>End </a:t>
            </a:r>
            <a:r>
              <a:rPr lang="en-GB" b="1" dirty="0" smtClean="0">
                <a:solidFill>
                  <a:srgbClr val="0070C0"/>
                </a:solidFill>
              </a:rPr>
              <a:t>of year assessment</a:t>
            </a:r>
            <a:endParaRPr lang="en-GB" b="1" dirty="0">
              <a:solidFill>
                <a:srgbClr val="0070C0"/>
              </a:solidFil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08720"/>
            <a:ext cx="1944216" cy="1293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348880"/>
            <a:ext cx="1944216" cy="1556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9016"/>
          <a:stretch/>
        </p:blipFill>
        <p:spPr bwMode="auto">
          <a:xfrm>
            <a:off x="539552" y="4221088"/>
            <a:ext cx="1902915"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627784" y="1052736"/>
            <a:ext cx="5352747" cy="923330"/>
          </a:xfrm>
          <a:prstGeom prst="rect">
            <a:avLst/>
          </a:prstGeom>
          <a:noFill/>
        </p:spPr>
        <p:txBody>
          <a:bodyPr wrap="none" rtlCol="0">
            <a:spAutoFit/>
          </a:bodyPr>
          <a:lstStyle/>
          <a:p>
            <a:r>
              <a:rPr lang="en-GB" dirty="0">
                <a:solidFill>
                  <a:prstClr val="black"/>
                </a:solidFill>
              </a:rPr>
              <a:t>Secure in </a:t>
            </a:r>
            <a:r>
              <a:rPr lang="en-GB" u="sng" dirty="0">
                <a:solidFill>
                  <a:prstClr val="black"/>
                </a:solidFill>
              </a:rPr>
              <a:t>all</a:t>
            </a:r>
            <a:r>
              <a:rPr lang="en-GB" dirty="0">
                <a:solidFill>
                  <a:prstClr val="black"/>
                </a:solidFill>
              </a:rPr>
              <a:t> domains and maybe beyond in some.</a:t>
            </a:r>
          </a:p>
          <a:p>
            <a:r>
              <a:rPr lang="en-GB" dirty="0">
                <a:solidFill>
                  <a:prstClr val="black"/>
                </a:solidFill>
              </a:rPr>
              <a:t>Needs to explore things in greater depth</a:t>
            </a:r>
          </a:p>
          <a:p>
            <a:r>
              <a:rPr lang="en-GB" b="1" dirty="0">
                <a:solidFill>
                  <a:prstClr val="black"/>
                </a:solidFill>
              </a:rPr>
              <a:t>MET or EXCEEDED ARE</a:t>
            </a:r>
          </a:p>
        </p:txBody>
      </p:sp>
      <p:sp>
        <p:nvSpPr>
          <p:cNvPr id="9" name="TextBox 8"/>
          <p:cNvSpPr txBox="1"/>
          <p:nvPr/>
        </p:nvSpPr>
        <p:spPr>
          <a:xfrm>
            <a:off x="2699792" y="2420888"/>
            <a:ext cx="6571030" cy="1477328"/>
          </a:xfrm>
          <a:prstGeom prst="rect">
            <a:avLst/>
          </a:prstGeom>
          <a:noFill/>
        </p:spPr>
        <p:txBody>
          <a:bodyPr wrap="none" rtlCol="0">
            <a:spAutoFit/>
          </a:bodyPr>
          <a:lstStyle/>
          <a:p>
            <a:r>
              <a:rPr lang="en-GB" dirty="0">
                <a:solidFill>
                  <a:prstClr val="black"/>
                </a:solidFill>
              </a:rPr>
              <a:t>Secure in </a:t>
            </a:r>
            <a:r>
              <a:rPr lang="en-GB" u="sng" dirty="0">
                <a:solidFill>
                  <a:prstClr val="black"/>
                </a:solidFill>
              </a:rPr>
              <a:t>most</a:t>
            </a:r>
            <a:r>
              <a:rPr lang="en-GB" dirty="0">
                <a:solidFill>
                  <a:prstClr val="black"/>
                </a:solidFill>
              </a:rPr>
              <a:t> domains.</a:t>
            </a:r>
          </a:p>
          <a:p>
            <a:r>
              <a:rPr lang="en-GB" dirty="0">
                <a:solidFill>
                  <a:prstClr val="black"/>
                </a:solidFill>
              </a:rPr>
              <a:t>Some links and relationships and a secure structure is in place</a:t>
            </a:r>
          </a:p>
          <a:p>
            <a:r>
              <a:rPr lang="en-GB" dirty="0">
                <a:solidFill>
                  <a:prstClr val="black"/>
                </a:solidFill>
              </a:rPr>
              <a:t>Gaps are small .</a:t>
            </a:r>
          </a:p>
          <a:p>
            <a:r>
              <a:rPr lang="en-GB" dirty="0">
                <a:solidFill>
                  <a:prstClr val="black"/>
                </a:solidFill>
              </a:rPr>
              <a:t>Needs to explore and fill gaps</a:t>
            </a:r>
          </a:p>
          <a:p>
            <a:r>
              <a:rPr lang="en-GB" b="1" dirty="0">
                <a:solidFill>
                  <a:prstClr val="black"/>
                </a:solidFill>
              </a:rPr>
              <a:t>MET ARE</a:t>
            </a:r>
          </a:p>
        </p:txBody>
      </p:sp>
      <p:sp>
        <p:nvSpPr>
          <p:cNvPr id="10" name="TextBox 9"/>
          <p:cNvSpPr txBox="1"/>
          <p:nvPr/>
        </p:nvSpPr>
        <p:spPr>
          <a:xfrm>
            <a:off x="2555776" y="4221088"/>
            <a:ext cx="6271910" cy="1477328"/>
          </a:xfrm>
          <a:prstGeom prst="rect">
            <a:avLst/>
          </a:prstGeom>
          <a:noFill/>
        </p:spPr>
        <p:txBody>
          <a:bodyPr wrap="none" rtlCol="0">
            <a:spAutoFit/>
          </a:bodyPr>
          <a:lstStyle/>
          <a:p>
            <a:r>
              <a:rPr lang="en-GB" dirty="0">
                <a:solidFill>
                  <a:prstClr val="black"/>
                </a:solidFill>
              </a:rPr>
              <a:t>Secure in </a:t>
            </a:r>
            <a:r>
              <a:rPr lang="en-GB" u="sng" dirty="0">
                <a:solidFill>
                  <a:prstClr val="black"/>
                </a:solidFill>
              </a:rPr>
              <a:t>some</a:t>
            </a:r>
            <a:r>
              <a:rPr lang="en-GB" dirty="0">
                <a:solidFill>
                  <a:prstClr val="black"/>
                </a:solidFill>
              </a:rPr>
              <a:t> domains.</a:t>
            </a:r>
          </a:p>
          <a:p>
            <a:r>
              <a:rPr lang="en-GB" dirty="0">
                <a:solidFill>
                  <a:prstClr val="black"/>
                </a:solidFill>
              </a:rPr>
              <a:t>Most links and relationships yet to be made</a:t>
            </a:r>
          </a:p>
          <a:p>
            <a:r>
              <a:rPr lang="en-GB" dirty="0">
                <a:solidFill>
                  <a:prstClr val="black"/>
                </a:solidFill>
              </a:rPr>
              <a:t>Gaps are too wide for stability.</a:t>
            </a:r>
          </a:p>
          <a:p>
            <a:r>
              <a:rPr lang="en-GB" dirty="0">
                <a:solidFill>
                  <a:prstClr val="black"/>
                </a:solidFill>
              </a:rPr>
              <a:t>Needs to see things differently to cement the ideas together</a:t>
            </a:r>
          </a:p>
          <a:p>
            <a:r>
              <a:rPr lang="en-GB" b="1" dirty="0">
                <a:solidFill>
                  <a:prstClr val="black"/>
                </a:solidFill>
              </a:rPr>
              <a:t>CLOSE TO ARE (but not yet met)</a:t>
            </a:r>
          </a:p>
        </p:txBody>
      </p:sp>
      <p:sp>
        <p:nvSpPr>
          <p:cNvPr id="4" name="TextBox 3"/>
          <p:cNvSpPr txBox="1"/>
          <p:nvPr/>
        </p:nvSpPr>
        <p:spPr>
          <a:xfrm rot="20276081">
            <a:off x="369027" y="2874876"/>
            <a:ext cx="8448147" cy="707886"/>
          </a:xfrm>
          <a:prstGeom prst="rect">
            <a:avLst/>
          </a:prstGeom>
          <a:noFill/>
        </p:spPr>
        <p:txBody>
          <a:bodyPr wrap="none" rtlCol="0">
            <a:spAutoFit/>
          </a:bodyPr>
          <a:lstStyle/>
          <a:p>
            <a:r>
              <a:rPr lang="en-GB" sz="4000" b="1" dirty="0">
                <a:solidFill>
                  <a:srgbClr val="92D050"/>
                </a:solidFill>
              </a:rPr>
              <a:t>Use your professional judgement</a:t>
            </a:r>
          </a:p>
        </p:txBody>
      </p:sp>
    </p:spTree>
    <p:extLst>
      <p:ext uri="{BB962C8B-B14F-4D97-AF65-F5344CB8AC3E}">
        <p14:creationId xmlns:p14="http://schemas.microsoft.com/office/powerpoint/2010/main" val="280772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43"/>
                                        </p:tgtEl>
                                        <p:attrNameLst>
                                          <p:attrName>style.visibility</p:attrName>
                                        </p:attrNameLst>
                                      </p:cBhvr>
                                      <p:to>
                                        <p:strVal val="visible"/>
                                      </p:to>
                                    </p:set>
                                    <p:animEffect transition="in" filter="barn(inVertical)">
                                      <p:cBhvr>
                                        <p:cTn id="15" dur="500"/>
                                        <p:tgtEl>
                                          <p:spTgt spid="1024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244"/>
                                        </p:tgtEl>
                                        <p:attrNameLst>
                                          <p:attrName>style.visibility</p:attrName>
                                        </p:attrNameLst>
                                      </p:cBhvr>
                                      <p:to>
                                        <p:strVal val="visible"/>
                                      </p:to>
                                    </p:set>
                                    <p:animEffect transition="in" filter="barn(inVertical)">
                                      <p:cBhvr>
                                        <p:cTn id="23" dur="500"/>
                                        <p:tgtEl>
                                          <p:spTgt spid="1024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1" y="274638"/>
            <a:ext cx="6131024" cy="11430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514350" indent="-514350" algn="l">
              <a:buFont typeface="+mj-lt"/>
              <a:buAutoNum type="arabicPeriod" startAt="24"/>
            </a:pPr>
            <a:r>
              <a:rPr lang="en-GB" b="1" dirty="0" smtClean="0">
                <a:solidFill>
                  <a:srgbClr val="0070C0"/>
                </a:solidFill>
              </a:rPr>
              <a:t>End </a:t>
            </a:r>
            <a:r>
              <a:rPr lang="en-GB" b="1" dirty="0" smtClean="0">
                <a:solidFill>
                  <a:srgbClr val="0070C0"/>
                </a:solidFill>
              </a:rPr>
              <a:t>of year assessment</a:t>
            </a:r>
            <a:endParaRPr lang="en-GB" b="1" dirty="0">
              <a:solidFill>
                <a:srgbClr val="0070C0"/>
              </a:solidFill>
            </a:endParaRPr>
          </a:p>
        </p:txBody>
      </p:sp>
      <p:pic>
        <p:nvPicPr>
          <p:cNvPr id="102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24744"/>
            <a:ext cx="2304256" cy="1533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501008"/>
            <a:ext cx="2232248" cy="1485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843808" y="1196752"/>
            <a:ext cx="5801588" cy="1477328"/>
          </a:xfrm>
          <a:prstGeom prst="rect">
            <a:avLst/>
          </a:prstGeom>
          <a:noFill/>
        </p:spPr>
        <p:txBody>
          <a:bodyPr wrap="none" rtlCol="0">
            <a:spAutoFit/>
          </a:bodyPr>
          <a:lstStyle/>
          <a:p>
            <a:r>
              <a:rPr lang="en-GB" dirty="0">
                <a:solidFill>
                  <a:prstClr val="black"/>
                </a:solidFill>
              </a:rPr>
              <a:t>Secure in </a:t>
            </a:r>
            <a:r>
              <a:rPr lang="en-GB" u="sng" dirty="0">
                <a:solidFill>
                  <a:prstClr val="black"/>
                </a:solidFill>
              </a:rPr>
              <a:t>some</a:t>
            </a:r>
            <a:r>
              <a:rPr lang="en-GB" dirty="0">
                <a:solidFill>
                  <a:prstClr val="black"/>
                </a:solidFill>
              </a:rPr>
              <a:t> domains but weak structurally.</a:t>
            </a:r>
          </a:p>
          <a:p>
            <a:r>
              <a:rPr lang="en-GB" dirty="0">
                <a:solidFill>
                  <a:prstClr val="black"/>
                </a:solidFill>
              </a:rPr>
              <a:t>Gaps are systemic and performance is inconsistent.</a:t>
            </a:r>
          </a:p>
          <a:p>
            <a:r>
              <a:rPr lang="en-GB" dirty="0">
                <a:solidFill>
                  <a:prstClr val="black"/>
                </a:solidFill>
              </a:rPr>
              <a:t>Early pre-teaching interventions needed at start of year</a:t>
            </a:r>
          </a:p>
          <a:p>
            <a:r>
              <a:rPr lang="en-GB" dirty="0">
                <a:solidFill>
                  <a:prstClr val="black"/>
                </a:solidFill>
              </a:rPr>
              <a:t>Needs a different approach</a:t>
            </a:r>
          </a:p>
          <a:p>
            <a:r>
              <a:rPr lang="en-GB" b="1" dirty="0">
                <a:solidFill>
                  <a:prstClr val="black"/>
                </a:solidFill>
              </a:rPr>
              <a:t>NOT MET ARE</a:t>
            </a:r>
          </a:p>
        </p:txBody>
      </p:sp>
      <p:sp>
        <p:nvSpPr>
          <p:cNvPr id="10" name="TextBox 9"/>
          <p:cNvSpPr txBox="1"/>
          <p:nvPr/>
        </p:nvSpPr>
        <p:spPr>
          <a:xfrm>
            <a:off x="3131840" y="3645024"/>
            <a:ext cx="5557932" cy="1200329"/>
          </a:xfrm>
          <a:prstGeom prst="rect">
            <a:avLst/>
          </a:prstGeom>
          <a:noFill/>
        </p:spPr>
        <p:txBody>
          <a:bodyPr wrap="none" rtlCol="0">
            <a:spAutoFit/>
          </a:bodyPr>
          <a:lstStyle/>
          <a:p>
            <a:r>
              <a:rPr lang="en-GB" dirty="0">
                <a:solidFill>
                  <a:prstClr val="black"/>
                </a:solidFill>
              </a:rPr>
              <a:t>Has attended your lessons and experienced each bit</a:t>
            </a:r>
          </a:p>
          <a:p>
            <a:r>
              <a:rPr lang="en-GB" dirty="0">
                <a:solidFill>
                  <a:prstClr val="black"/>
                </a:solidFill>
              </a:rPr>
              <a:t>Little comprehension and unable to apply</a:t>
            </a:r>
          </a:p>
          <a:p>
            <a:r>
              <a:rPr lang="en-GB" dirty="0">
                <a:solidFill>
                  <a:prstClr val="black"/>
                </a:solidFill>
              </a:rPr>
              <a:t>Needs a different approach</a:t>
            </a:r>
          </a:p>
          <a:p>
            <a:r>
              <a:rPr lang="en-GB" b="1" dirty="0">
                <a:solidFill>
                  <a:prstClr val="black"/>
                </a:solidFill>
              </a:rPr>
              <a:t>WELL BELOW ARE</a:t>
            </a:r>
          </a:p>
        </p:txBody>
      </p:sp>
      <p:sp>
        <p:nvSpPr>
          <p:cNvPr id="11" name="TextBox 10"/>
          <p:cNvSpPr txBox="1"/>
          <p:nvPr/>
        </p:nvSpPr>
        <p:spPr>
          <a:xfrm rot="20276081">
            <a:off x="368353" y="2874875"/>
            <a:ext cx="8305479" cy="707886"/>
          </a:xfrm>
          <a:prstGeom prst="rect">
            <a:avLst/>
          </a:prstGeom>
          <a:noFill/>
        </p:spPr>
        <p:txBody>
          <a:bodyPr wrap="none" rtlCol="0">
            <a:spAutoFit/>
          </a:bodyPr>
          <a:lstStyle/>
          <a:p>
            <a:r>
              <a:rPr lang="en-GB" sz="4000" b="1" dirty="0">
                <a:solidFill>
                  <a:srgbClr val="92D050"/>
                </a:solidFill>
              </a:rPr>
              <a:t>Use your professional judgement</a:t>
            </a:r>
          </a:p>
        </p:txBody>
      </p:sp>
    </p:spTree>
    <p:extLst>
      <p:ext uri="{BB962C8B-B14F-4D97-AF65-F5344CB8AC3E}">
        <p14:creationId xmlns:p14="http://schemas.microsoft.com/office/powerpoint/2010/main" val="3850311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barn(inVertical)">
                                      <p:cBhvr>
                                        <p:cTn id="7" dur="500"/>
                                        <p:tgtEl>
                                          <p:spTgt spid="1024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46"/>
                                        </p:tgtEl>
                                        <p:attrNameLst>
                                          <p:attrName>style.visibility</p:attrName>
                                        </p:attrNameLst>
                                      </p:cBhvr>
                                      <p:to>
                                        <p:strVal val="visible"/>
                                      </p:to>
                                    </p:set>
                                    <p:animEffect transition="in" filter="barn(inVertical)">
                                      <p:cBhvr>
                                        <p:cTn id="15" dur="500"/>
                                        <p:tgtEl>
                                          <p:spTgt spid="1024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6912768" cy="652934"/>
          </a:xfrm>
        </p:spPr>
        <p:txBody>
          <a:bodyPr/>
          <a:lstStyle/>
          <a:p>
            <a:pPr marL="514350" indent="-514350" algn="l">
              <a:buFont typeface="+mj-lt"/>
              <a:buAutoNum type="arabicPeriod" startAt="25"/>
            </a:pPr>
            <a:r>
              <a:rPr lang="en-GB" sz="2800" b="1" dirty="0" smtClean="0">
                <a:solidFill>
                  <a:srgbClr val="0070C0"/>
                </a:solidFill>
              </a:rPr>
              <a:t>Domain </a:t>
            </a:r>
            <a:r>
              <a:rPr lang="en-GB" sz="2800" b="1" dirty="0" smtClean="0">
                <a:solidFill>
                  <a:srgbClr val="0070C0"/>
                </a:solidFill>
              </a:rPr>
              <a:t>Bricks: Building the wall</a:t>
            </a:r>
            <a:endParaRPr lang="en-GB" sz="2800"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45046867"/>
              </p:ext>
            </p:extLst>
          </p:nvPr>
        </p:nvGraphicFramePr>
        <p:xfrm>
          <a:off x="323529" y="1047576"/>
          <a:ext cx="8373615" cy="5549775"/>
        </p:xfrm>
        <a:graphic>
          <a:graphicData uri="http://schemas.openxmlformats.org/drawingml/2006/table">
            <a:tbl>
              <a:tblPr firstRow="1" bandRow="1">
                <a:tableStyleId>{5C22544A-7EE6-4342-B048-85BDC9FD1C3A}</a:tableStyleId>
              </a:tblPr>
              <a:tblGrid>
                <a:gridCol w="3223797"/>
                <a:gridCol w="2637652"/>
                <a:gridCol w="2512166"/>
              </a:tblGrid>
              <a:tr h="388700">
                <a:tc>
                  <a:txBody>
                    <a:bodyPr/>
                    <a:lstStyle/>
                    <a:p>
                      <a:pPr algn="ctr"/>
                      <a:r>
                        <a:rPr lang="en-GB" dirty="0" smtClean="0"/>
                        <a:t>Maths</a:t>
                      </a:r>
                      <a:endParaRPr lang="en-GB" dirty="0"/>
                    </a:p>
                  </a:txBody>
                  <a:tcPr/>
                </a:tc>
                <a:tc>
                  <a:txBody>
                    <a:bodyPr/>
                    <a:lstStyle/>
                    <a:p>
                      <a:pPr algn="ctr"/>
                      <a:r>
                        <a:rPr lang="en-GB" dirty="0" smtClean="0"/>
                        <a:t>Reading</a:t>
                      </a:r>
                      <a:endParaRPr lang="en-GB" dirty="0"/>
                    </a:p>
                  </a:txBody>
                  <a:tcPr/>
                </a:tc>
                <a:tc>
                  <a:txBody>
                    <a:bodyPr/>
                    <a:lstStyle/>
                    <a:p>
                      <a:pPr algn="ctr"/>
                      <a:r>
                        <a:rPr lang="en-GB" dirty="0" smtClean="0"/>
                        <a:t>Writing</a:t>
                      </a:r>
                      <a:endParaRPr lang="en-GB" dirty="0"/>
                    </a:p>
                  </a:txBody>
                  <a:tcPr/>
                </a:tc>
              </a:tr>
              <a:tr h="3940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Number and place value</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Word Reading</a:t>
                      </a:r>
                      <a:endParaRPr lang="en-GB" dirty="0" smtClean="0"/>
                    </a:p>
                  </a:txBody>
                  <a:tcPr/>
                </a:tc>
                <a:tc>
                  <a:txBody>
                    <a:bodyPr/>
                    <a:lstStyle/>
                    <a:p>
                      <a:r>
                        <a:rPr lang="en-GB" b="1" dirty="0" smtClean="0"/>
                        <a:t>Transcription</a:t>
                      </a:r>
                      <a:endParaRPr lang="en-GB" dirty="0"/>
                    </a:p>
                  </a:txBody>
                  <a:tcPr/>
                </a:tc>
              </a:tr>
              <a:tr h="6802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Addition and subtraction</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Themes and Conventions</a:t>
                      </a:r>
                      <a:endParaRPr lang="en-GB" dirty="0" smtClean="0"/>
                    </a:p>
                  </a:txBody>
                  <a:tcPr/>
                </a:tc>
                <a:tc>
                  <a:txBody>
                    <a:bodyPr/>
                    <a:lstStyle/>
                    <a:p>
                      <a:r>
                        <a:rPr lang="en-GB" b="1" dirty="0" smtClean="0"/>
                        <a:t>Handwriting</a:t>
                      </a:r>
                      <a:endParaRPr lang="en-GB" dirty="0"/>
                    </a:p>
                  </a:txBody>
                  <a:tcPr/>
                </a:tc>
              </a:tr>
              <a:tr h="9717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Multiplication and division</a:t>
                      </a:r>
                      <a:endParaRPr lang="en-GB" sz="1800" kern="1200" dirty="0" smtClean="0">
                        <a:solidFill>
                          <a:schemeClr val="dk1"/>
                        </a:solidFill>
                        <a:effectLst/>
                        <a:latin typeface="+mn-lt"/>
                        <a:ea typeface="+mn-ea"/>
                        <a:cs typeface="+mn-cs"/>
                      </a:endParaRPr>
                    </a:p>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Clarify</a:t>
                      </a:r>
                      <a:endParaRPr lang="en-GB" b="0" dirty="0" smtClean="0"/>
                    </a:p>
                  </a:txBody>
                  <a:tcPr/>
                </a:tc>
                <a:tc>
                  <a:txBody>
                    <a:bodyPr/>
                    <a:lstStyle/>
                    <a:p>
                      <a:r>
                        <a:rPr lang="en-GB" b="1" dirty="0" smtClean="0"/>
                        <a:t>Composition: </a:t>
                      </a:r>
                    </a:p>
                    <a:p>
                      <a:r>
                        <a:rPr lang="en-GB" b="1" dirty="0" smtClean="0"/>
                        <a:t>Composition and Effect</a:t>
                      </a:r>
                      <a:endParaRPr lang="en-GB" dirty="0"/>
                    </a:p>
                  </a:txBody>
                  <a:tcPr/>
                </a:tc>
              </a:tr>
              <a:tr h="9717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Fractions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(including decimals)</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Monitor and Summarise</a:t>
                      </a:r>
                      <a:endParaRPr lang="en-GB" dirty="0" smtClean="0"/>
                    </a:p>
                  </a:txBody>
                  <a:tcPr/>
                </a:tc>
                <a:tc>
                  <a:txBody>
                    <a:bodyPr/>
                    <a:lstStyle/>
                    <a:p>
                      <a:r>
                        <a:rPr lang="en-GB" b="1" dirty="0" smtClean="0"/>
                        <a:t>Composition: Text Structure and Organisation</a:t>
                      </a:r>
                      <a:endParaRPr lang="en-GB" dirty="0"/>
                    </a:p>
                  </a:txBody>
                  <a:tcPr/>
                </a:tc>
              </a:tr>
              <a:tr h="6802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Measurement</a:t>
                      </a:r>
                      <a:endParaRPr lang="en-GB" sz="1800" kern="1200" dirty="0" smtClean="0">
                        <a:solidFill>
                          <a:schemeClr val="dk1"/>
                        </a:solidFill>
                        <a:effectLst/>
                        <a:latin typeface="+mn-lt"/>
                        <a:ea typeface="+mn-ea"/>
                        <a:cs typeface="+mn-cs"/>
                      </a:endParaRPr>
                    </a:p>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Select and Retrieve</a:t>
                      </a:r>
                      <a:endParaRPr lang="en-GB" dirty="0" smtClean="0"/>
                    </a:p>
                  </a:txBody>
                  <a:tcPr/>
                </a:tc>
                <a:tc>
                  <a:txBody>
                    <a:bodyPr/>
                    <a:lstStyle/>
                    <a:p>
                      <a:r>
                        <a:rPr lang="en-GB" b="1" dirty="0" smtClean="0"/>
                        <a:t>Composition: </a:t>
                      </a:r>
                    </a:p>
                    <a:p>
                      <a:r>
                        <a:rPr lang="en-GB" b="1" dirty="0" smtClean="0"/>
                        <a:t>Sentence Structure</a:t>
                      </a:r>
                      <a:endParaRPr lang="en-GB" dirty="0"/>
                    </a:p>
                  </a:txBody>
                  <a:tcPr/>
                </a:tc>
              </a:tr>
              <a:tr h="6802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Geometry: properties of shape, position &amp; direction</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Respond and Explain</a:t>
                      </a:r>
                      <a:endParaRPr lang="en-GB"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Vocabulary, grammar, &amp; </a:t>
                      </a:r>
                      <a:r>
                        <a:rPr lang="en-GB" b="1" dirty="0" err="1" smtClean="0"/>
                        <a:t>punct</a:t>
                      </a:r>
                      <a:r>
                        <a:rPr lang="en-GB" b="1" dirty="0" smtClean="0"/>
                        <a:t>.</a:t>
                      </a:r>
                      <a:endParaRPr lang="en-GB" dirty="0" smtClean="0"/>
                    </a:p>
                  </a:txBody>
                  <a:tcPr/>
                </a:tc>
              </a:tr>
              <a:tr h="394099">
                <a:tc>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Inference</a:t>
                      </a:r>
                      <a:endParaRPr lang="en-GB" dirty="0" smtClean="0"/>
                    </a:p>
                  </a:txBody>
                  <a:tcPr/>
                </a:tc>
                <a:tc>
                  <a:txBody>
                    <a:bodyPr/>
                    <a:lstStyle/>
                    <a:p>
                      <a:endParaRPr lang="en-GB" dirty="0"/>
                    </a:p>
                  </a:txBody>
                  <a:tcPr/>
                </a:tc>
              </a:tr>
              <a:tr h="388700">
                <a:tc>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Language for Effect</a:t>
                      </a:r>
                      <a:endParaRPr lang="en-GB" dirty="0" smtClean="0"/>
                    </a:p>
                  </a:txBody>
                  <a:tcPr/>
                </a:tc>
                <a:tc>
                  <a:txBody>
                    <a:bodyPr/>
                    <a:lstStyle/>
                    <a:p>
                      <a:endParaRPr lang="en-GB" dirty="0"/>
                    </a:p>
                  </a:txBody>
                  <a:tcPr/>
                </a:tc>
              </a:tr>
            </a:tbl>
          </a:graphicData>
        </a:graphic>
      </p:graphicFrame>
      <p:sp>
        <p:nvSpPr>
          <p:cNvPr id="3" name="TextBox 2"/>
          <p:cNvSpPr txBox="1"/>
          <p:nvPr/>
        </p:nvSpPr>
        <p:spPr>
          <a:xfrm>
            <a:off x="323528" y="5949280"/>
            <a:ext cx="3168352" cy="646331"/>
          </a:xfrm>
          <a:prstGeom prst="rect">
            <a:avLst/>
          </a:prstGeom>
          <a:solidFill>
            <a:srgbClr val="FFFF00"/>
          </a:solidFill>
        </p:spPr>
        <p:txBody>
          <a:bodyPr wrap="square" rtlCol="0">
            <a:spAutoFit/>
          </a:bodyPr>
          <a:lstStyle/>
          <a:p>
            <a:r>
              <a:rPr lang="en-GB" dirty="0">
                <a:solidFill>
                  <a:prstClr val="black"/>
                </a:solidFill>
              </a:rPr>
              <a:t>Used for summative assessment and secure fit</a:t>
            </a:r>
          </a:p>
        </p:txBody>
      </p:sp>
    </p:spTree>
    <p:extLst>
      <p:ext uri="{BB962C8B-B14F-4D97-AF65-F5344CB8AC3E}">
        <p14:creationId xmlns:p14="http://schemas.microsoft.com/office/powerpoint/2010/main" val="3893710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699792" y="3279519"/>
            <a:ext cx="1020713" cy="1020713"/>
            <a:chOff x="2520277" y="0"/>
            <a:chExt cx="1020713" cy="1020713"/>
          </a:xfrm>
          <a:solidFill>
            <a:schemeClr val="accent2"/>
          </a:solidFill>
        </p:grpSpPr>
        <p:sp>
          <p:nvSpPr>
            <p:cNvPr id="13" name="Oval 12"/>
            <p:cNvSpPr/>
            <p:nvPr/>
          </p:nvSpPr>
          <p:spPr>
            <a:xfrm>
              <a:off x="2520277" y="0"/>
              <a:ext cx="1020713" cy="1020713"/>
            </a:xfrm>
            <a:prstGeom prst="ellipse">
              <a:avLst/>
            </a:prstGeom>
            <a:grpFill/>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4" name="Oval 4"/>
            <p:cNvSpPr/>
            <p:nvPr/>
          </p:nvSpPr>
          <p:spPr>
            <a:xfrm>
              <a:off x="2669757" y="149480"/>
              <a:ext cx="721753" cy="72175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algn="ctr" defTabSz="577850">
                <a:lnSpc>
                  <a:spcPct val="90000"/>
                </a:lnSpc>
                <a:spcBef>
                  <a:spcPct val="0"/>
                </a:spcBef>
                <a:spcAft>
                  <a:spcPct val="35000"/>
                </a:spcAft>
              </a:pPr>
              <a:r>
                <a:rPr lang="en-GB" sz="1300" dirty="0" err="1">
                  <a:solidFill>
                    <a:prstClr val="white"/>
                  </a:solidFill>
                </a:rPr>
                <a:t>GPaS</a:t>
              </a:r>
              <a:endParaRPr lang="en-GB" sz="1300" dirty="0">
                <a:solidFill>
                  <a:prstClr val="white"/>
                </a:solidFill>
              </a:endParaRPr>
            </a:p>
          </p:txBody>
        </p:sp>
      </p:grpSp>
      <p:graphicFrame>
        <p:nvGraphicFramePr>
          <p:cNvPr id="4" name="Diagram 3"/>
          <p:cNvGraphicFramePr/>
          <p:nvPr>
            <p:extLst>
              <p:ext uri="{D42A27DB-BD31-4B8C-83A1-F6EECF244321}">
                <p14:modId xmlns:p14="http://schemas.microsoft.com/office/powerpoint/2010/main" val="1801799205"/>
              </p:ext>
            </p:extLst>
          </p:nvPr>
        </p:nvGraphicFramePr>
        <p:xfrm>
          <a:off x="581020" y="2564904"/>
          <a:ext cx="4536504" cy="39140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ight Arrow 5"/>
          <p:cNvSpPr/>
          <p:nvPr/>
        </p:nvSpPr>
        <p:spPr>
          <a:xfrm>
            <a:off x="467544" y="1772817"/>
            <a:ext cx="3132348"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prstClr val="white"/>
                </a:solidFill>
              </a:rPr>
              <a:t>Texts act as the drivers</a:t>
            </a:r>
          </a:p>
        </p:txBody>
      </p:sp>
      <p:sp>
        <p:nvSpPr>
          <p:cNvPr id="7" name="Title 1"/>
          <p:cNvSpPr txBox="1">
            <a:spLocks/>
          </p:cNvSpPr>
          <p:nvPr/>
        </p:nvSpPr>
        <p:spPr>
          <a:xfrm>
            <a:off x="251520" y="274638"/>
            <a:ext cx="669674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514350" indent="-514350" algn="l">
              <a:buFont typeface="+mj-lt"/>
              <a:buAutoNum type="arabicPeriod" startAt="26"/>
              <a:defRPr/>
            </a:pPr>
            <a:r>
              <a:rPr lang="en-GB" b="1" dirty="0" smtClean="0">
                <a:solidFill>
                  <a:srgbClr val="0070C0"/>
                </a:solidFill>
              </a:rPr>
              <a:t>Recursive </a:t>
            </a:r>
            <a:r>
              <a:rPr lang="en-GB" b="1" dirty="0" smtClean="0">
                <a:solidFill>
                  <a:srgbClr val="0070C0"/>
                </a:solidFill>
              </a:rPr>
              <a:t>and interconnected curriculum</a:t>
            </a:r>
            <a:endParaRPr lang="en-GB" b="1" dirty="0">
              <a:solidFill>
                <a:srgbClr val="0070C0"/>
              </a:solidFill>
            </a:endParaRPr>
          </a:p>
        </p:txBody>
      </p:sp>
      <p:sp>
        <p:nvSpPr>
          <p:cNvPr id="8" name="Text Placeholder 7"/>
          <p:cNvSpPr>
            <a:spLocks noGrp="1"/>
          </p:cNvSpPr>
          <p:nvPr>
            <p:ph type="body" idx="1"/>
          </p:nvPr>
        </p:nvSpPr>
        <p:spPr>
          <a:xfrm>
            <a:off x="395536" y="1268760"/>
            <a:ext cx="4040188" cy="639762"/>
          </a:xfrm>
        </p:spPr>
        <p:txBody>
          <a:bodyPr/>
          <a:lstStyle/>
          <a:p>
            <a:r>
              <a:rPr lang="en-GB" dirty="0"/>
              <a:t>The English  ‘Melting Pot’</a:t>
            </a:r>
          </a:p>
        </p:txBody>
      </p:sp>
      <p:sp>
        <p:nvSpPr>
          <p:cNvPr id="10" name="Text Placeholder 9"/>
          <p:cNvSpPr>
            <a:spLocks noGrp="1"/>
          </p:cNvSpPr>
          <p:nvPr>
            <p:ph type="body" sz="quarter" idx="3"/>
          </p:nvPr>
        </p:nvSpPr>
        <p:spPr>
          <a:xfrm>
            <a:off x="4644008" y="1268760"/>
            <a:ext cx="4041775" cy="639762"/>
          </a:xfrm>
        </p:spPr>
        <p:txBody>
          <a:bodyPr/>
          <a:lstStyle/>
          <a:p>
            <a:r>
              <a:rPr lang="en-GB" dirty="0" smtClean="0"/>
              <a:t>Maths interconnections</a:t>
            </a:r>
            <a:endParaRPr lang="en-GB" dirty="0"/>
          </a:p>
        </p:txBody>
      </p:sp>
      <p:sp>
        <p:nvSpPr>
          <p:cNvPr id="11" name="Content Placeholder 10"/>
          <p:cNvSpPr>
            <a:spLocks noGrp="1"/>
          </p:cNvSpPr>
          <p:nvPr>
            <p:ph sz="quarter" idx="4"/>
          </p:nvPr>
        </p:nvSpPr>
        <p:spPr>
          <a:xfrm>
            <a:off x="4644008" y="1988840"/>
            <a:ext cx="4041775" cy="3774405"/>
          </a:xfrm>
        </p:spPr>
        <p:txBody>
          <a:bodyPr/>
          <a:lstStyle/>
          <a:p>
            <a:pPr marL="0" indent="0">
              <a:buNone/>
            </a:pPr>
            <a:endParaRPr lang="en-GB" dirty="0"/>
          </a:p>
        </p:txBody>
      </p:sp>
      <p:graphicFrame>
        <p:nvGraphicFramePr>
          <p:cNvPr id="15" name="Diagram 14"/>
          <p:cNvGraphicFramePr/>
          <p:nvPr>
            <p:extLst>
              <p:ext uri="{D42A27DB-BD31-4B8C-83A1-F6EECF244321}">
                <p14:modId xmlns:p14="http://schemas.microsoft.com/office/powerpoint/2010/main" val="2443955792"/>
              </p:ext>
            </p:extLst>
          </p:nvPr>
        </p:nvGraphicFramePr>
        <p:xfrm>
          <a:off x="5220072" y="3254940"/>
          <a:ext cx="3111644" cy="290590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6" name="Oval 15"/>
          <p:cNvSpPr/>
          <p:nvPr/>
        </p:nvSpPr>
        <p:spPr>
          <a:xfrm>
            <a:off x="6045860" y="2948870"/>
            <a:ext cx="890944" cy="841005"/>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a:solidFill>
                  <a:prstClr val="white"/>
                </a:solidFill>
              </a:rPr>
              <a:t>Sense of number</a:t>
            </a:r>
          </a:p>
        </p:txBody>
      </p:sp>
      <p:sp>
        <p:nvSpPr>
          <p:cNvPr id="17" name="Right Arrow 16"/>
          <p:cNvSpPr/>
          <p:nvPr/>
        </p:nvSpPr>
        <p:spPr>
          <a:xfrm>
            <a:off x="4572000" y="1772817"/>
            <a:ext cx="3528391" cy="10081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prstClr val="white"/>
                </a:solidFill>
              </a:rPr>
              <a:t>Problem solving at the heart of every lesson</a:t>
            </a:r>
          </a:p>
        </p:txBody>
      </p:sp>
      <p:sp>
        <p:nvSpPr>
          <p:cNvPr id="18" name="Oval 17"/>
          <p:cNvSpPr/>
          <p:nvPr/>
        </p:nvSpPr>
        <p:spPr>
          <a:xfrm>
            <a:off x="7164288" y="3807097"/>
            <a:ext cx="796513" cy="687310"/>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a:solidFill>
                  <a:prstClr val="white"/>
                </a:solidFill>
              </a:rPr>
              <a:t>Formal notation</a:t>
            </a:r>
          </a:p>
        </p:txBody>
      </p:sp>
      <p:sp>
        <p:nvSpPr>
          <p:cNvPr id="19" name="Oval 18"/>
          <p:cNvSpPr/>
          <p:nvPr/>
        </p:nvSpPr>
        <p:spPr>
          <a:xfrm>
            <a:off x="6876256" y="2977519"/>
            <a:ext cx="918895" cy="812356"/>
          </a:xfrm>
          <a:prstGeom prst="ellipse">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a:solidFill>
                  <a:prstClr val="white"/>
                </a:solidFill>
              </a:rPr>
              <a:t>Measurement</a:t>
            </a:r>
          </a:p>
        </p:txBody>
      </p:sp>
      <p:sp>
        <p:nvSpPr>
          <p:cNvPr id="20" name="Oval 19"/>
          <p:cNvSpPr/>
          <p:nvPr/>
        </p:nvSpPr>
        <p:spPr>
          <a:xfrm>
            <a:off x="5292081" y="3266063"/>
            <a:ext cx="910708" cy="833501"/>
          </a:xfrm>
          <a:prstGeom prst="ellipse">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a:solidFill>
                  <a:prstClr val="white"/>
                </a:solidFill>
              </a:rPr>
              <a:t>Geometry</a:t>
            </a:r>
          </a:p>
        </p:txBody>
      </p:sp>
    </p:spTree>
    <p:extLst>
      <p:ext uri="{BB962C8B-B14F-4D97-AF65-F5344CB8AC3E}">
        <p14:creationId xmlns:p14="http://schemas.microsoft.com/office/powerpoint/2010/main" val="3715159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6131024" cy="850106"/>
          </a:xfrm>
        </p:spPr>
        <p:txBody>
          <a:bodyPr/>
          <a:lstStyle/>
          <a:p>
            <a:pPr marL="514350" indent="-514350" algn="l">
              <a:buFont typeface="+mj-lt"/>
              <a:buAutoNum type="arabicPeriod"/>
            </a:pPr>
            <a:r>
              <a:rPr lang="en-GB" b="1" dirty="0" smtClean="0">
                <a:solidFill>
                  <a:srgbClr val="0070C0"/>
                </a:solidFill>
              </a:rPr>
              <a:t>Some ideas </a:t>
            </a:r>
            <a:r>
              <a:rPr lang="en-GB" b="1" dirty="0" smtClean="0">
                <a:solidFill>
                  <a:srgbClr val="0070C0"/>
                </a:solidFill>
              </a:rPr>
              <a:t>to help us think (differently)</a:t>
            </a:r>
            <a:endParaRPr lang="en-GB" b="1" dirty="0">
              <a:solidFill>
                <a:srgbClr val="0070C0"/>
              </a:solidFill>
            </a:endParaRPr>
          </a:p>
        </p:txBody>
      </p:sp>
      <p:sp>
        <p:nvSpPr>
          <p:cNvPr id="3" name="Content Placeholder 2"/>
          <p:cNvSpPr>
            <a:spLocks noGrp="1"/>
          </p:cNvSpPr>
          <p:nvPr>
            <p:ph idx="1"/>
          </p:nvPr>
        </p:nvSpPr>
        <p:spPr>
          <a:xfrm>
            <a:off x="467544" y="1412776"/>
            <a:ext cx="8229600" cy="4608512"/>
          </a:xfrm>
        </p:spPr>
        <p:txBody>
          <a:bodyPr>
            <a:normAutofit lnSpcReduction="10000"/>
          </a:bodyPr>
          <a:lstStyle/>
          <a:p>
            <a:r>
              <a:rPr lang="en-GB" sz="2400" dirty="0" smtClean="0"/>
              <a:t>Implications of Life without Levels are philosophical, cultural and practical</a:t>
            </a:r>
          </a:p>
          <a:p>
            <a:r>
              <a:rPr lang="en-GB" sz="2400" dirty="0" smtClean="0"/>
              <a:t>Re-modelling of National curriculum predicated on “mastery” for all pupils (not all the same but all gain secure learning)</a:t>
            </a:r>
          </a:p>
          <a:p>
            <a:r>
              <a:rPr lang="en-GB" sz="2400" dirty="0" smtClean="0"/>
              <a:t>“Extension” (more things on the same topic) not “acceleration” (rapidly moving on to new content)</a:t>
            </a:r>
          </a:p>
          <a:p>
            <a:r>
              <a:rPr lang="en-GB" sz="2400" dirty="0" smtClean="0"/>
              <a:t>Secure (Total) fit not best fit</a:t>
            </a:r>
          </a:p>
          <a:p>
            <a:pPr lvl="0"/>
            <a:r>
              <a:rPr lang="en-GB" sz="2400" dirty="0">
                <a:solidFill>
                  <a:prstClr val="black"/>
                </a:solidFill>
              </a:rPr>
              <a:t>ONE model but hard thinking required to interpret in </a:t>
            </a:r>
            <a:r>
              <a:rPr lang="en-GB" sz="2400" dirty="0" smtClean="0">
                <a:solidFill>
                  <a:prstClr val="black"/>
                </a:solidFill>
              </a:rPr>
              <a:t>school and classroom context: variation inevitable</a:t>
            </a:r>
          </a:p>
          <a:p>
            <a:pPr lvl="0"/>
            <a:r>
              <a:rPr lang="en-GB" sz="2400" dirty="0" smtClean="0">
                <a:solidFill>
                  <a:prstClr val="black"/>
                </a:solidFill>
              </a:rPr>
              <a:t>The intention of the national curriculum is to secure the aims of each subject…..</a:t>
            </a:r>
            <a:endParaRPr lang="en-GB" sz="2400" dirty="0">
              <a:solidFill>
                <a:prstClr val="black"/>
              </a:solidFill>
            </a:endParaRPr>
          </a:p>
          <a:p>
            <a:endParaRPr lang="en-GB" sz="2400" dirty="0"/>
          </a:p>
          <a:p>
            <a:endParaRPr lang="en-GB" sz="2400" dirty="0" smtClean="0"/>
          </a:p>
        </p:txBody>
      </p:sp>
    </p:spTree>
    <p:extLst>
      <p:ext uri="{BB962C8B-B14F-4D97-AF65-F5344CB8AC3E}">
        <p14:creationId xmlns:p14="http://schemas.microsoft.com/office/powerpoint/2010/main" val="389631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6131024" cy="1143000"/>
          </a:xfrm>
        </p:spPr>
        <p:txBody>
          <a:bodyPr/>
          <a:lstStyle/>
          <a:p>
            <a:pPr marL="514350" indent="-514350">
              <a:buFont typeface="+mj-lt"/>
              <a:buAutoNum type="arabicPeriod" startAt="27"/>
            </a:pPr>
            <a:r>
              <a:rPr lang="en-GB" sz="2800" b="1" dirty="0" smtClean="0">
                <a:solidFill>
                  <a:srgbClr val="0070C0"/>
                </a:solidFill>
              </a:rPr>
              <a:t>Hampshire </a:t>
            </a:r>
            <a:r>
              <a:rPr lang="en-GB" sz="2800" b="1" dirty="0">
                <a:solidFill>
                  <a:srgbClr val="0070C0"/>
                </a:solidFill>
              </a:rPr>
              <a:t>Assessment </a:t>
            </a:r>
            <a:r>
              <a:rPr lang="en-GB" sz="2800" b="1" dirty="0" smtClean="0">
                <a:solidFill>
                  <a:srgbClr val="0070C0"/>
                </a:solidFill>
              </a:rPr>
              <a:t>Model- a recursive approach to summative assessment</a:t>
            </a:r>
            <a:endParaRPr lang="en-GB"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0942705"/>
              </p:ext>
            </p:extLst>
          </p:nvPr>
        </p:nvGraphicFramePr>
        <p:xfrm>
          <a:off x="457200" y="1916113"/>
          <a:ext cx="8229600" cy="3779520"/>
        </p:xfrm>
        <a:graphic>
          <a:graphicData uri="http://schemas.openxmlformats.org/drawingml/2006/table">
            <a:tbl>
              <a:tblPr firstRow="1" bandRow="1">
                <a:tableStyleId>{5C22544A-7EE6-4342-B048-85BDC9FD1C3A}</a:tableStyleId>
              </a:tblPr>
              <a:tblGrid>
                <a:gridCol w="1028700"/>
                <a:gridCol w="1028700"/>
                <a:gridCol w="2057400"/>
                <a:gridCol w="2057400"/>
                <a:gridCol w="2057400"/>
              </a:tblGrid>
              <a:tr h="370840">
                <a:tc gridSpan="2">
                  <a:txBody>
                    <a:bodyPr/>
                    <a:lstStyle/>
                    <a:p>
                      <a:pPr algn="ctr"/>
                      <a:r>
                        <a:rPr lang="en-GB" dirty="0" smtClean="0"/>
                        <a:t>September</a:t>
                      </a:r>
                      <a:r>
                        <a:rPr lang="en-GB" baseline="0" dirty="0" smtClean="0"/>
                        <a:t> to November</a:t>
                      </a:r>
                      <a:endParaRPr lang="en-GB" dirty="0"/>
                    </a:p>
                  </a:txBody>
                  <a:tcPr/>
                </a:tc>
                <a:tc hMerge="1">
                  <a:txBody>
                    <a:bodyPr/>
                    <a:lstStyle/>
                    <a:p>
                      <a:endParaRPr lang="en-GB"/>
                    </a:p>
                  </a:txBody>
                  <a:tcPr/>
                </a:tc>
                <a:tc>
                  <a:txBody>
                    <a:bodyPr/>
                    <a:lstStyle/>
                    <a:p>
                      <a:pPr algn="ctr"/>
                      <a:r>
                        <a:rPr lang="en-GB" dirty="0" smtClean="0"/>
                        <a:t>November to February</a:t>
                      </a:r>
                      <a:endParaRPr lang="en-GB" dirty="0"/>
                    </a:p>
                  </a:txBody>
                  <a:tcPr/>
                </a:tc>
                <a:tc>
                  <a:txBody>
                    <a:bodyPr/>
                    <a:lstStyle/>
                    <a:p>
                      <a:pPr algn="ctr"/>
                      <a:r>
                        <a:rPr lang="en-GB" dirty="0" smtClean="0"/>
                        <a:t>February </a:t>
                      </a:r>
                    </a:p>
                    <a:p>
                      <a:pPr algn="ctr"/>
                      <a:r>
                        <a:rPr lang="en-GB" dirty="0" smtClean="0"/>
                        <a:t>to April</a:t>
                      </a:r>
                      <a:endParaRPr lang="en-GB" dirty="0"/>
                    </a:p>
                  </a:txBody>
                  <a:tcPr/>
                </a:tc>
                <a:tc>
                  <a:txBody>
                    <a:bodyPr/>
                    <a:lstStyle/>
                    <a:p>
                      <a:pPr algn="ctr"/>
                      <a:r>
                        <a:rPr lang="en-GB" dirty="0" smtClean="0"/>
                        <a:t>Summer Term</a:t>
                      </a:r>
                      <a:endParaRPr lang="en-GB" dirty="0"/>
                    </a:p>
                  </a:txBody>
                  <a:tcPr/>
                </a:tc>
              </a:tr>
              <a:tr h="370840">
                <a:tc gridSpan="2">
                  <a:txBody>
                    <a:bodyPr/>
                    <a:lstStyle/>
                    <a:p>
                      <a:endParaRPr lang="en-GB" sz="1400" dirty="0"/>
                    </a:p>
                  </a:txBody>
                  <a:tcPr/>
                </a:tc>
                <a:tc hMerge="1">
                  <a:txBody>
                    <a:bodyPr/>
                    <a:lstStyle/>
                    <a:p>
                      <a:endParaRPr lang="en-GB"/>
                    </a:p>
                  </a:txBody>
                  <a:tcPr/>
                </a:tc>
                <a:tc>
                  <a:txBody>
                    <a:bodyPr/>
                    <a:lstStyle/>
                    <a:p>
                      <a:endParaRPr lang="en-GB"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rPr>
                        <a:t>Phase 3</a:t>
                      </a:r>
                      <a:r>
                        <a:rPr lang="en-GB" sz="1400" baseline="0" dirty="0" smtClean="0">
                          <a:solidFill>
                            <a:schemeClr val="bg1"/>
                          </a:solidFill>
                        </a:rPr>
                        <a:t> </a:t>
                      </a:r>
                      <a:r>
                        <a:rPr lang="en-GB" sz="1400" dirty="0" smtClean="0">
                          <a:solidFill>
                            <a:schemeClr val="bg1"/>
                          </a:solidFill>
                        </a:rPr>
                        <a:t>sufficiently</a:t>
                      </a:r>
                      <a:r>
                        <a:rPr lang="en-GB" sz="1400" baseline="0" dirty="0" smtClean="0">
                          <a:solidFill>
                            <a:schemeClr val="bg1"/>
                          </a:solidFill>
                        </a:rPr>
                        <a:t> secured (</a:t>
                      </a:r>
                      <a:r>
                        <a:rPr lang="en-GB" sz="1400" b="1" baseline="0" dirty="0" smtClean="0">
                          <a:solidFill>
                            <a:schemeClr val="bg1"/>
                          </a:solidFill>
                        </a:rPr>
                        <a:t>APPRENTICE</a:t>
                      </a:r>
                      <a:r>
                        <a:rPr lang="en-GB" sz="1400" baseline="0" dirty="0" smtClean="0">
                          <a:solidFill>
                            <a:schemeClr val="bg1"/>
                          </a:solidFill>
                        </a:rPr>
                        <a:t>)</a:t>
                      </a:r>
                      <a:endParaRPr lang="en-GB" sz="1400" dirty="0" smtClean="0">
                        <a:solidFill>
                          <a:schemeClr val="bg1"/>
                        </a:solidFill>
                      </a:endParaRPr>
                    </a:p>
                  </a:txBody>
                  <a:tcPr>
                    <a:solidFill>
                      <a:srgbClr val="FF0000"/>
                    </a:solidFill>
                  </a:tcPr>
                </a:tc>
                <a:tc>
                  <a:txBody>
                    <a:bodyPr/>
                    <a:lstStyle/>
                    <a:p>
                      <a:pPr algn="ctr"/>
                      <a:r>
                        <a:rPr lang="en-GB" sz="1800" dirty="0" smtClean="0">
                          <a:solidFill>
                            <a:schemeClr val="bg1"/>
                          </a:solidFill>
                        </a:rPr>
                        <a:t>Phase 3</a:t>
                      </a:r>
                    </a:p>
                    <a:p>
                      <a:pPr algn="ctr"/>
                      <a:endParaRPr lang="en-GB" sz="1050" dirty="0" smtClean="0">
                        <a:solidFill>
                          <a:schemeClr val="bg1"/>
                        </a:solidFill>
                      </a:endParaRPr>
                    </a:p>
                    <a:p>
                      <a:pPr algn="ctr"/>
                      <a:r>
                        <a:rPr lang="en-GB" sz="1200" b="1" dirty="0" smtClean="0">
                          <a:solidFill>
                            <a:schemeClr val="bg1"/>
                          </a:solidFill>
                        </a:rPr>
                        <a:t>(COMPETENT</a:t>
                      </a:r>
                      <a:r>
                        <a:rPr lang="en-GB" sz="1200" b="1" baseline="0" dirty="0" smtClean="0">
                          <a:solidFill>
                            <a:schemeClr val="bg1"/>
                          </a:solidFill>
                        </a:rPr>
                        <a:t>/EXPERT)</a:t>
                      </a:r>
                      <a:endParaRPr lang="en-GB" sz="1200" dirty="0">
                        <a:solidFill>
                          <a:schemeClr val="bg1"/>
                        </a:solidFill>
                      </a:endParaRPr>
                    </a:p>
                  </a:txBody>
                  <a:tcPr>
                    <a:solidFill>
                      <a:srgbClr val="FF0000"/>
                    </a:solidFill>
                  </a:tcPr>
                </a:tc>
              </a:tr>
              <a:tr h="370840">
                <a:tc gridSpan="2">
                  <a:txBody>
                    <a:bodyPr/>
                    <a:lstStyle/>
                    <a:p>
                      <a:endParaRPr lang="en-GB" sz="1400" dirty="0"/>
                    </a:p>
                  </a:txBody>
                  <a:tcPr/>
                </a:tc>
                <a:tc hMerge="1">
                  <a:txBody>
                    <a:bodyPr/>
                    <a:lstStyle/>
                    <a:p>
                      <a:endParaRPr lang="en-GB"/>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smtClean="0"/>
                        <a:t>Phase 2 sufficiently</a:t>
                      </a:r>
                      <a:r>
                        <a:rPr lang="en-GB" sz="1400" baseline="0" dirty="0" smtClean="0"/>
                        <a:t> secured (</a:t>
                      </a:r>
                      <a:r>
                        <a:rPr lang="en-GB" sz="1400" b="1" baseline="0" dirty="0" smtClean="0"/>
                        <a:t>APPRENTICE</a:t>
                      </a:r>
                      <a:r>
                        <a:rPr lang="en-GB" sz="1400" baseline="0" dirty="0" smtClean="0"/>
                        <a:t>)</a:t>
                      </a:r>
                      <a:endParaRPr lang="en-GB" sz="1400" dirty="0" smtClean="0"/>
                    </a:p>
                  </a:txBody>
                  <a:tcPr>
                    <a:solidFill>
                      <a:srgbClr val="FFC000"/>
                    </a:solidFill>
                  </a:tcPr>
                </a:tc>
                <a:tc>
                  <a:txBody>
                    <a:bodyPr/>
                    <a:lstStyle/>
                    <a:p>
                      <a:pPr algn="ctr"/>
                      <a:r>
                        <a:rPr lang="en-GB" sz="1600" dirty="0" smtClean="0"/>
                        <a:t>Phase 2</a:t>
                      </a:r>
                    </a:p>
                    <a:p>
                      <a:pPr algn="ctr"/>
                      <a:endParaRPr lang="en-GB" sz="1000" dirty="0" smtClean="0"/>
                    </a:p>
                    <a:p>
                      <a:pPr algn="ctr"/>
                      <a:r>
                        <a:rPr lang="en-GB" sz="1200" b="1" dirty="0" smtClean="0"/>
                        <a:t>(COMPETENT</a:t>
                      </a:r>
                      <a:r>
                        <a:rPr lang="en-GB" sz="1200" b="1" baseline="0" dirty="0" smtClean="0"/>
                        <a:t>/EXPERT)</a:t>
                      </a:r>
                      <a:endParaRPr lang="en-GB" sz="1200" dirty="0"/>
                    </a:p>
                  </a:txBody>
                  <a:tcPr>
                    <a:solidFill>
                      <a:srgbClr val="FFC000"/>
                    </a:solidFill>
                  </a:tcPr>
                </a:tc>
                <a:tc rowSpan="2">
                  <a:txBody>
                    <a:bodyPr/>
                    <a:lstStyle/>
                    <a:p>
                      <a:r>
                        <a:rPr lang="en-GB" sz="1400" b="1" dirty="0" smtClean="0">
                          <a:solidFill>
                            <a:schemeClr val="tx1"/>
                          </a:solidFill>
                        </a:rPr>
                        <a:t>Evidence</a:t>
                      </a:r>
                      <a:r>
                        <a:rPr lang="en-GB" sz="1400" b="1" baseline="0" dirty="0" smtClean="0">
                          <a:solidFill>
                            <a:schemeClr val="tx1"/>
                          </a:solidFill>
                        </a:rPr>
                        <a:t> of:</a:t>
                      </a:r>
                      <a:endParaRPr lang="en-GB" sz="1400" b="1"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Fluency</a:t>
                      </a:r>
                      <a:r>
                        <a:rPr lang="en-GB" sz="1400" dirty="0" smtClean="0">
                          <a:solidFill>
                            <a:schemeClr val="tx1"/>
                          </a:solidFill>
                        </a:rPr>
                        <a:t>?</a:t>
                      </a:r>
                      <a:br>
                        <a:rPr lang="en-GB" sz="1400" dirty="0" smtClean="0">
                          <a:solidFill>
                            <a:schemeClr val="tx1"/>
                          </a:solidFill>
                        </a:rPr>
                      </a:br>
                      <a:endParaRPr lang="en-GB" sz="1400"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Independence</a:t>
                      </a:r>
                      <a:r>
                        <a:rPr lang="en-GB" sz="1400" dirty="0" smtClean="0">
                          <a:solidFill>
                            <a:schemeClr val="tx1"/>
                          </a:solidFill>
                        </a:rPr>
                        <a:t>?</a:t>
                      </a:r>
                      <a:br>
                        <a:rPr lang="en-GB" sz="1400" dirty="0" smtClean="0">
                          <a:solidFill>
                            <a:schemeClr val="tx1"/>
                          </a:solidFill>
                        </a:rPr>
                      </a:br>
                      <a:endParaRPr lang="en-GB" sz="1400"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Resilience</a:t>
                      </a:r>
                      <a:r>
                        <a:rPr lang="en-GB" sz="1400" dirty="0" smtClean="0">
                          <a:solidFill>
                            <a:schemeClr val="tx1"/>
                          </a:solidFill>
                        </a:rPr>
                        <a:t>?</a:t>
                      </a:r>
                    </a:p>
                  </a:txBody>
                  <a:tcPr>
                    <a:solidFill>
                      <a:srgbClr val="00B0F0"/>
                    </a:solidFill>
                  </a:tcPr>
                </a:tc>
              </a:tr>
              <a:tr h="370840">
                <a:tc gridSpan="2">
                  <a:txBody>
                    <a:bodyPr/>
                    <a:lstStyle/>
                    <a:p>
                      <a:pPr algn="ctr"/>
                      <a:r>
                        <a:rPr lang="en-GB" sz="1400" dirty="0" smtClean="0"/>
                        <a:t>Phase 1 sufficiently</a:t>
                      </a:r>
                      <a:r>
                        <a:rPr lang="en-GB" sz="1400" baseline="0" dirty="0" smtClean="0"/>
                        <a:t> secured (</a:t>
                      </a:r>
                      <a:r>
                        <a:rPr lang="en-GB" sz="1400" b="1" baseline="0" dirty="0" smtClean="0"/>
                        <a:t>APPRENTICE</a:t>
                      </a:r>
                      <a:r>
                        <a:rPr lang="en-GB" sz="1400" baseline="0" dirty="0" smtClean="0"/>
                        <a:t>)</a:t>
                      </a:r>
                      <a:endParaRPr lang="en-GB" sz="1400" dirty="0"/>
                    </a:p>
                  </a:txBody>
                  <a:tcPr>
                    <a:solidFill>
                      <a:srgbClr val="92D050"/>
                    </a:solidFill>
                  </a:tcPr>
                </a:tc>
                <a:tc hMerge="1">
                  <a:txBody>
                    <a:bodyPr/>
                    <a:lstStyle/>
                    <a:p>
                      <a:endParaRPr lang="en-GB"/>
                    </a:p>
                  </a:txBody>
                  <a:tcPr/>
                </a:tc>
                <a:tc gridSpan="2">
                  <a:txBody>
                    <a:bodyPr/>
                    <a:lstStyle/>
                    <a:p>
                      <a:pPr algn="ctr"/>
                      <a:r>
                        <a:rPr lang="en-GB" sz="1400" dirty="0" smtClean="0"/>
                        <a:t>Phase 1 </a:t>
                      </a:r>
                    </a:p>
                    <a:p>
                      <a:pPr algn="ctr"/>
                      <a:endParaRPr lang="en-GB" sz="1000" dirty="0" smtClean="0"/>
                    </a:p>
                    <a:p>
                      <a:pPr algn="ctr"/>
                      <a:r>
                        <a:rPr lang="en-GB" sz="1200" b="1" dirty="0" smtClean="0"/>
                        <a:t>(COMPETENT</a:t>
                      </a:r>
                      <a:r>
                        <a:rPr lang="en-GB" sz="1200" b="1" baseline="0" dirty="0" smtClean="0"/>
                        <a:t>/EXPERT)</a:t>
                      </a:r>
                      <a:endParaRPr lang="en-GB" sz="1200" b="1" dirty="0"/>
                    </a:p>
                  </a:txBody>
                  <a:tcPr>
                    <a:solidFill>
                      <a:srgbClr val="92D050"/>
                    </a:solidFill>
                  </a:tcPr>
                </a:tc>
                <a:tc hMerge="1">
                  <a:txBody>
                    <a:bodyPr/>
                    <a:lstStyle/>
                    <a:p>
                      <a:endParaRPr lang="en-GB" sz="1400" dirty="0"/>
                    </a:p>
                  </a:txBody>
                  <a:tcPr/>
                </a:tc>
                <a:tc vMerge="1">
                  <a:txBody>
                    <a:bodyPr/>
                    <a:lstStyle/>
                    <a:p>
                      <a:endParaRPr lang="en-GB" sz="1400" dirty="0"/>
                    </a:p>
                  </a:txBody>
                  <a:tcPr/>
                </a:tc>
              </a:tr>
              <a:tr h="370840">
                <a:tc>
                  <a:txBody>
                    <a:bodyPr/>
                    <a:lstStyle/>
                    <a:p>
                      <a:pPr algn="ctr"/>
                      <a:r>
                        <a:rPr lang="en-GB" sz="1400" dirty="0" smtClean="0"/>
                        <a:t>Previous</a:t>
                      </a:r>
                      <a:r>
                        <a:rPr lang="en-GB" sz="1400" baseline="0" dirty="0" smtClean="0"/>
                        <a:t> </a:t>
                      </a:r>
                      <a:r>
                        <a:rPr lang="en-GB" sz="1400" baseline="0" dirty="0" err="1" smtClean="0"/>
                        <a:t>Yr</a:t>
                      </a:r>
                      <a:r>
                        <a:rPr lang="en-GB" sz="1400" baseline="0" dirty="0" smtClean="0"/>
                        <a:t> Group objectives secured</a:t>
                      </a:r>
                      <a:endParaRPr lang="en-GB" sz="1400" dirty="0"/>
                    </a:p>
                  </a:txBody>
                  <a:tcPr>
                    <a:solidFill>
                      <a:srgbClr val="FFFF00"/>
                    </a:solidFill>
                  </a:tcPr>
                </a:tc>
                <a:tc>
                  <a:txBody>
                    <a:bodyPr/>
                    <a:lstStyle/>
                    <a:p>
                      <a:endParaRPr lang="en-GB" sz="1400" dirty="0"/>
                    </a:p>
                  </a:txBody>
                  <a:tcPr/>
                </a:tc>
                <a:tc>
                  <a:txBody>
                    <a:bodyPr/>
                    <a:lstStyle/>
                    <a:p>
                      <a:endParaRPr lang="en-GB" sz="1400" dirty="0"/>
                    </a:p>
                  </a:txBody>
                  <a:tcPr/>
                </a:tc>
                <a:tc>
                  <a:txBody>
                    <a:bodyPr/>
                    <a:lstStyle/>
                    <a:p>
                      <a:endParaRPr lang="en-GB" sz="1400" dirty="0"/>
                    </a:p>
                  </a:txBody>
                  <a:tcPr/>
                </a:tc>
                <a:tc>
                  <a:txBody>
                    <a:bodyPr/>
                    <a:lstStyle/>
                    <a:p>
                      <a:endParaRPr lang="en-GB" sz="1400" dirty="0"/>
                    </a:p>
                  </a:txBody>
                  <a:tcPr/>
                </a:tc>
              </a:tr>
            </a:tbl>
          </a:graphicData>
        </a:graphic>
      </p:graphicFrame>
    </p:spTree>
    <p:extLst>
      <p:ext uri="{BB962C8B-B14F-4D97-AF65-F5344CB8AC3E}">
        <p14:creationId xmlns:p14="http://schemas.microsoft.com/office/powerpoint/2010/main" val="38878083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3635935" y="3532576"/>
            <a:ext cx="3307127" cy="1741541"/>
            <a:chOff x="2189243" y="3805474"/>
            <a:chExt cx="3631417" cy="2561199"/>
          </a:xfrm>
        </p:grpSpPr>
        <p:cxnSp>
          <p:nvCxnSpPr>
            <p:cNvPr id="62" name="Straight Connector 61"/>
            <p:cNvCxnSpPr>
              <a:endCxn id="66" idx="0"/>
            </p:cNvCxnSpPr>
            <p:nvPr/>
          </p:nvCxnSpPr>
          <p:spPr>
            <a:xfrm flipV="1">
              <a:off x="2189243" y="5097379"/>
              <a:ext cx="1328770" cy="15929"/>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66" idx="2"/>
              <a:endCxn id="67" idx="0"/>
            </p:cNvCxnSpPr>
            <p:nvPr/>
          </p:nvCxnSpPr>
          <p:spPr>
            <a:xfrm flipV="1">
              <a:off x="4024948" y="5069732"/>
              <a:ext cx="883231" cy="27647"/>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rot="16200000">
              <a:off x="2502187" y="4843912"/>
              <a:ext cx="2538587" cy="50693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solidFill>
                    <a:prstClr val="black"/>
                  </a:solidFill>
                </a:rPr>
                <a:t>Apprentice</a:t>
              </a:r>
            </a:p>
          </p:txBody>
        </p:sp>
        <p:sp>
          <p:nvSpPr>
            <p:cNvPr id="67" name="TextBox 66"/>
            <p:cNvSpPr txBox="1"/>
            <p:nvPr/>
          </p:nvSpPr>
          <p:spPr>
            <a:xfrm rot="5400000" flipV="1">
              <a:off x="4100161" y="4613490"/>
              <a:ext cx="2528516" cy="912483"/>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solidFill>
                    <a:prstClr val="black"/>
                  </a:solidFill>
                </a:rPr>
                <a:t>Competent / Expert</a:t>
              </a:r>
            </a:p>
          </p:txBody>
        </p:sp>
      </p:grpSp>
      <p:grpSp>
        <p:nvGrpSpPr>
          <p:cNvPr id="54" name="Group 53"/>
          <p:cNvGrpSpPr/>
          <p:nvPr/>
        </p:nvGrpSpPr>
        <p:grpSpPr>
          <a:xfrm>
            <a:off x="1767241" y="3274042"/>
            <a:ext cx="4534902" cy="1752318"/>
            <a:chOff x="2175054" y="3669959"/>
            <a:chExt cx="4979583" cy="2577050"/>
          </a:xfrm>
        </p:grpSpPr>
        <p:cxnSp>
          <p:nvCxnSpPr>
            <p:cNvPr id="55" name="Straight Connector 54"/>
            <p:cNvCxnSpPr>
              <a:endCxn id="59" idx="0"/>
            </p:cNvCxnSpPr>
            <p:nvPr/>
          </p:nvCxnSpPr>
          <p:spPr>
            <a:xfrm flipV="1">
              <a:off x="2175054" y="4950332"/>
              <a:ext cx="1328770" cy="15929"/>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59" idx="2"/>
              <a:endCxn id="60" idx="0"/>
            </p:cNvCxnSpPr>
            <p:nvPr/>
          </p:nvCxnSpPr>
          <p:spPr>
            <a:xfrm flipV="1">
              <a:off x="4010759" y="4934217"/>
              <a:ext cx="1308173" cy="16117"/>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306288" y="5008615"/>
              <a:ext cx="1381425"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rot="16200000">
              <a:off x="5656919" y="4749291"/>
              <a:ext cx="2528513" cy="466923"/>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ctr"/>
              <a:r>
                <a:rPr lang="en-GB" sz="2400" dirty="0">
                  <a:solidFill>
                    <a:prstClr val="black"/>
                  </a:solidFill>
                </a:rPr>
                <a:t>Expert</a:t>
              </a:r>
            </a:p>
          </p:txBody>
        </p:sp>
        <p:sp>
          <p:nvSpPr>
            <p:cNvPr id="59" name="TextBox 58"/>
            <p:cNvSpPr txBox="1"/>
            <p:nvPr/>
          </p:nvSpPr>
          <p:spPr>
            <a:xfrm rot="16200000">
              <a:off x="2487998" y="4696866"/>
              <a:ext cx="2538587" cy="506935"/>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ctr"/>
              <a:r>
                <a:rPr lang="en-GB" sz="2400" dirty="0">
                  <a:solidFill>
                    <a:prstClr val="black"/>
                  </a:solidFill>
                </a:rPr>
                <a:t>Apprentice</a:t>
              </a:r>
            </a:p>
          </p:txBody>
        </p:sp>
        <p:sp>
          <p:nvSpPr>
            <p:cNvPr id="60" name="TextBox 59"/>
            <p:cNvSpPr txBox="1"/>
            <p:nvPr/>
          </p:nvSpPr>
          <p:spPr>
            <a:xfrm rot="5400000" flipV="1">
              <a:off x="4308141" y="4680749"/>
              <a:ext cx="2528516" cy="506935"/>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ctr"/>
              <a:r>
                <a:rPr lang="en-GB" sz="2400" dirty="0">
                  <a:solidFill>
                    <a:prstClr val="black"/>
                  </a:solidFill>
                </a:rPr>
                <a:t>Competent</a:t>
              </a:r>
            </a:p>
          </p:txBody>
        </p:sp>
      </p:grpSp>
      <p:sp>
        <p:nvSpPr>
          <p:cNvPr id="49" name="Right Triangle 48"/>
          <p:cNvSpPr/>
          <p:nvPr/>
        </p:nvSpPr>
        <p:spPr>
          <a:xfrm>
            <a:off x="2998769" y="883099"/>
            <a:ext cx="4787768" cy="2038848"/>
          </a:xfrm>
          <a:prstGeom prst="rtTriangl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4" name="TextBox 23"/>
          <p:cNvSpPr txBox="1"/>
          <p:nvPr/>
        </p:nvSpPr>
        <p:spPr>
          <a:xfrm>
            <a:off x="6879745" y="3073986"/>
            <a:ext cx="2088660" cy="400110"/>
          </a:xfrm>
          <a:prstGeom prst="rect">
            <a:avLst/>
          </a:prstGeom>
          <a:noFill/>
        </p:spPr>
        <p:txBody>
          <a:bodyPr wrap="square" rtlCol="0">
            <a:spAutoFit/>
          </a:bodyPr>
          <a:lstStyle/>
          <a:p>
            <a:r>
              <a:rPr lang="en-GB" sz="2000" b="1" dirty="0">
                <a:solidFill>
                  <a:srgbClr val="FF0000"/>
                </a:solidFill>
              </a:rPr>
              <a:t>Academic year</a:t>
            </a:r>
          </a:p>
        </p:txBody>
      </p:sp>
      <p:sp>
        <p:nvSpPr>
          <p:cNvPr id="36" name="Right Triangle 35"/>
          <p:cNvSpPr/>
          <p:nvPr/>
        </p:nvSpPr>
        <p:spPr>
          <a:xfrm>
            <a:off x="1767241" y="885040"/>
            <a:ext cx="4787769" cy="2038848"/>
          </a:xfrm>
          <a:prstGeom prst="rtTriangle">
            <a:avLst/>
          </a:prstGeom>
          <a:solidFill>
            <a:schemeClr val="accent1">
              <a:lumMod val="40000"/>
              <a:lumOff val="60000"/>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nvGrpSpPr>
          <p:cNvPr id="5" name="Group 4"/>
          <p:cNvGrpSpPr/>
          <p:nvPr/>
        </p:nvGrpSpPr>
        <p:grpSpPr>
          <a:xfrm>
            <a:off x="330426" y="770476"/>
            <a:ext cx="7697958" cy="2174021"/>
            <a:chOff x="695397" y="717783"/>
            <a:chExt cx="14799972" cy="5047930"/>
          </a:xfrm>
          <a:solidFill>
            <a:srgbClr val="99FF99">
              <a:alpha val="61000"/>
            </a:srgbClr>
          </a:solidFill>
        </p:grpSpPr>
        <p:sp>
          <p:nvSpPr>
            <p:cNvPr id="9" name="Right Triangle 8"/>
            <p:cNvSpPr/>
            <p:nvPr/>
          </p:nvSpPr>
          <p:spPr>
            <a:xfrm>
              <a:off x="1461957" y="941558"/>
              <a:ext cx="9204889" cy="4734068"/>
            </a:xfrm>
            <a:prstGeom prst="rtTriangl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nvGrpSpPr>
            <p:cNvPr id="10" name="Group 9"/>
            <p:cNvGrpSpPr/>
            <p:nvPr/>
          </p:nvGrpSpPr>
          <p:grpSpPr>
            <a:xfrm>
              <a:off x="695397" y="717783"/>
              <a:ext cx="14799972" cy="5047930"/>
              <a:chOff x="695397" y="717783"/>
              <a:chExt cx="14799972" cy="5047930"/>
            </a:xfrm>
            <a:grpFill/>
          </p:grpSpPr>
          <p:cxnSp>
            <p:nvCxnSpPr>
              <p:cNvPr id="11" name="Straight Arrow Connector 10"/>
              <p:cNvCxnSpPr/>
              <p:nvPr/>
            </p:nvCxnSpPr>
            <p:spPr>
              <a:xfrm flipV="1">
                <a:off x="1288237" y="717783"/>
                <a:ext cx="71128" cy="5047930"/>
              </a:xfrm>
              <a:prstGeom prst="straightConnector1">
                <a:avLst/>
              </a:prstGeom>
              <a:grpFill/>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282391" y="5763152"/>
                <a:ext cx="14212978" cy="2"/>
              </a:xfrm>
              <a:prstGeom prst="straightConnector1">
                <a:avLst/>
              </a:prstGeom>
              <a:grpFill/>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grpFill/>
            </p:spPr>
            <p:txBody>
              <a:bodyPr wrap="square" rtlCol="0">
                <a:spAutoFit/>
              </a:bodyPr>
              <a:lstStyle/>
              <a:p>
                <a:r>
                  <a:rPr lang="en-GB" sz="2400" b="1" dirty="0">
                    <a:solidFill>
                      <a:srgbClr val="FF0000"/>
                    </a:solidFill>
                  </a:rPr>
                  <a:t>Level of Support</a:t>
                </a:r>
              </a:p>
            </p:txBody>
          </p:sp>
        </p:grpSp>
      </p:grpSp>
      <p:grpSp>
        <p:nvGrpSpPr>
          <p:cNvPr id="39" name="Group 38"/>
          <p:cNvGrpSpPr/>
          <p:nvPr/>
        </p:nvGrpSpPr>
        <p:grpSpPr>
          <a:xfrm>
            <a:off x="212273" y="3080671"/>
            <a:ext cx="4630856" cy="1744939"/>
            <a:chOff x="2069691" y="3680812"/>
            <a:chExt cx="5084946" cy="2566197"/>
          </a:xfrm>
        </p:grpSpPr>
        <p:cxnSp>
          <p:nvCxnSpPr>
            <p:cNvPr id="40" name="Straight Connector 39"/>
            <p:cNvCxnSpPr>
              <a:endCxn id="43" idx="0"/>
            </p:cNvCxnSpPr>
            <p:nvPr/>
          </p:nvCxnSpPr>
          <p:spPr>
            <a:xfrm flipV="1">
              <a:off x="2069691" y="4966826"/>
              <a:ext cx="1328770" cy="15929"/>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43" idx="2"/>
              <a:endCxn id="44" idx="0"/>
            </p:cNvCxnSpPr>
            <p:nvPr/>
          </p:nvCxnSpPr>
          <p:spPr>
            <a:xfrm flipV="1">
              <a:off x="3905396" y="4945071"/>
              <a:ext cx="893957" cy="21755"/>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306288" y="5008615"/>
              <a:ext cx="1381425"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rot="16200000">
              <a:off x="5656919" y="4749291"/>
              <a:ext cx="2528513" cy="466923"/>
            </a:xfrm>
            <a:prstGeom prst="rect">
              <a:avLst/>
            </a:prstGeom>
            <a:solidFill>
              <a:srgbClr val="99FF99"/>
            </a:solidFill>
            <a:ln>
              <a:solidFill>
                <a:schemeClr val="accent1">
                  <a:lumMod val="75000"/>
                </a:schemeClr>
              </a:solidFill>
            </a:ln>
          </p:spPr>
          <p:txBody>
            <a:bodyPr wrap="square" rtlCol="0">
              <a:spAutoFit/>
            </a:bodyPr>
            <a:lstStyle/>
            <a:p>
              <a:pPr algn="ctr"/>
              <a:r>
                <a:rPr lang="en-GB" sz="2400" dirty="0">
                  <a:solidFill>
                    <a:prstClr val="black"/>
                  </a:solidFill>
                </a:rPr>
                <a:t>Expert</a:t>
              </a:r>
            </a:p>
          </p:txBody>
        </p:sp>
        <p:sp>
          <p:nvSpPr>
            <p:cNvPr id="43" name="TextBox 42"/>
            <p:cNvSpPr txBox="1"/>
            <p:nvPr/>
          </p:nvSpPr>
          <p:spPr>
            <a:xfrm rot="16200000">
              <a:off x="2382635" y="4713359"/>
              <a:ext cx="2538587" cy="506935"/>
            </a:xfrm>
            <a:prstGeom prst="rect">
              <a:avLst/>
            </a:prstGeom>
            <a:solidFill>
              <a:srgbClr val="99FF99"/>
            </a:solidFill>
            <a:ln>
              <a:solidFill>
                <a:schemeClr val="accent1">
                  <a:lumMod val="75000"/>
                </a:schemeClr>
              </a:solidFill>
            </a:ln>
          </p:spPr>
          <p:txBody>
            <a:bodyPr wrap="square" rtlCol="0">
              <a:spAutoFit/>
            </a:bodyPr>
            <a:lstStyle/>
            <a:p>
              <a:pPr algn="ctr"/>
              <a:r>
                <a:rPr lang="en-GB" sz="2400" dirty="0">
                  <a:solidFill>
                    <a:prstClr val="black"/>
                  </a:solidFill>
                </a:rPr>
                <a:t>Apprentice</a:t>
              </a:r>
            </a:p>
          </p:txBody>
        </p:sp>
        <p:sp>
          <p:nvSpPr>
            <p:cNvPr id="44" name="TextBox 43"/>
            <p:cNvSpPr txBox="1"/>
            <p:nvPr/>
          </p:nvSpPr>
          <p:spPr>
            <a:xfrm rot="5400000" flipV="1">
              <a:off x="3788562" y="4691602"/>
              <a:ext cx="2528515" cy="506935"/>
            </a:xfrm>
            <a:prstGeom prst="rect">
              <a:avLst/>
            </a:prstGeom>
            <a:solidFill>
              <a:srgbClr val="99FF99"/>
            </a:solidFill>
            <a:ln>
              <a:solidFill>
                <a:schemeClr val="accent1">
                  <a:lumMod val="75000"/>
                </a:schemeClr>
              </a:solidFill>
            </a:ln>
          </p:spPr>
          <p:txBody>
            <a:bodyPr wrap="square" rtlCol="0">
              <a:spAutoFit/>
            </a:bodyPr>
            <a:lstStyle/>
            <a:p>
              <a:pPr algn="ctr"/>
              <a:r>
                <a:rPr lang="en-GB" sz="2400" dirty="0">
                  <a:solidFill>
                    <a:prstClr val="black"/>
                  </a:solidFill>
                </a:rPr>
                <a:t>Competent</a:t>
              </a:r>
            </a:p>
          </p:txBody>
        </p:sp>
      </p:grpSp>
      <p:grpSp>
        <p:nvGrpSpPr>
          <p:cNvPr id="20" name="Group 19"/>
          <p:cNvGrpSpPr/>
          <p:nvPr/>
        </p:nvGrpSpPr>
        <p:grpSpPr>
          <a:xfrm>
            <a:off x="885337" y="386922"/>
            <a:ext cx="3975863" cy="699884"/>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a:solidFill>
                    <a:prstClr val="white"/>
                  </a:solidFill>
                </a:rPr>
                <a:t>Teacher instructs</a:t>
              </a:r>
              <a:endParaRPr lang="en-US" dirty="0">
                <a:solidFill>
                  <a:prstClr val="white"/>
                </a:solidFill>
              </a:endParaRPr>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a:solidFill>
                    <a:prstClr val="black"/>
                  </a:solidFill>
                </a:rPr>
                <a:t>Learners are dependent</a:t>
              </a:r>
              <a:endParaRPr lang="en-US" dirty="0">
                <a:solidFill>
                  <a:prstClr val="black"/>
                </a:solidFill>
              </a:endParaRPr>
            </a:p>
          </p:txBody>
        </p:sp>
      </p:grpSp>
      <p:grpSp>
        <p:nvGrpSpPr>
          <p:cNvPr id="21" name="Group 20"/>
          <p:cNvGrpSpPr/>
          <p:nvPr/>
        </p:nvGrpSpPr>
        <p:grpSpPr>
          <a:xfrm>
            <a:off x="1988317" y="1000254"/>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a:solidFill>
                    <a:prstClr val="white"/>
                  </a:solidFill>
                </a:rPr>
                <a:t>Teacher guides</a:t>
              </a:r>
              <a:endParaRPr lang="en-US" dirty="0">
                <a:solidFill>
                  <a:prstClr val="white"/>
                </a:solidFill>
              </a:endParaRPr>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a:solidFill>
                    <a:prstClr val="black"/>
                  </a:solidFill>
                </a:rPr>
                <a:t>Learners are responsible</a:t>
              </a:r>
              <a:endParaRPr lang="en-US" dirty="0">
                <a:solidFill>
                  <a:prstClr val="black"/>
                </a:solidFill>
              </a:endParaRPr>
            </a:p>
          </p:txBody>
        </p:sp>
      </p:grpSp>
      <p:grpSp>
        <p:nvGrpSpPr>
          <p:cNvPr id="22" name="Group 21"/>
          <p:cNvGrpSpPr/>
          <p:nvPr/>
        </p:nvGrpSpPr>
        <p:grpSpPr>
          <a:xfrm>
            <a:off x="3724478" y="1618790"/>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a:solidFill>
                    <a:prstClr val="white"/>
                  </a:solidFill>
                </a:rPr>
                <a:t>Teacher facilitates</a:t>
              </a:r>
              <a:endParaRPr lang="en-US" dirty="0">
                <a:solidFill>
                  <a:prstClr val="white"/>
                </a:solidFill>
              </a:endParaRPr>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a:solidFill>
                    <a:prstClr val="black"/>
                  </a:solidFill>
                </a:rPr>
                <a:t>Learners are resourceful</a:t>
              </a:r>
              <a:endParaRPr lang="en-US" dirty="0">
                <a:solidFill>
                  <a:prstClr val="black"/>
                </a:solidFill>
              </a:endParaRPr>
            </a:p>
          </p:txBody>
        </p:sp>
      </p:grpSp>
      <p:grpSp>
        <p:nvGrpSpPr>
          <p:cNvPr id="23" name="Group 22"/>
          <p:cNvGrpSpPr/>
          <p:nvPr/>
        </p:nvGrpSpPr>
        <p:grpSpPr>
          <a:xfrm>
            <a:off x="5398515" y="2120935"/>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a:solidFill>
                    <a:prstClr val="white"/>
                  </a:solidFill>
                </a:rPr>
                <a:t>Teacher consults</a:t>
              </a:r>
              <a:endParaRPr lang="en-US" dirty="0">
                <a:solidFill>
                  <a:prstClr val="white"/>
                </a:solidFill>
              </a:endParaRPr>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a:solidFill>
                    <a:prstClr val="black"/>
                  </a:solidFill>
                </a:rPr>
                <a:t>Learners are creative</a:t>
              </a:r>
              <a:endParaRPr lang="en-US" dirty="0">
                <a:solidFill>
                  <a:prstClr val="black"/>
                </a:solidFill>
              </a:endParaRPr>
            </a:p>
          </p:txBody>
        </p:sp>
      </p:grpSp>
      <p:sp>
        <p:nvSpPr>
          <p:cNvPr id="25" name="TextBox 24"/>
          <p:cNvSpPr txBox="1"/>
          <p:nvPr/>
        </p:nvSpPr>
        <p:spPr>
          <a:xfrm>
            <a:off x="378279" y="5622670"/>
            <a:ext cx="7000360" cy="369332"/>
          </a:xfrm>
          <a:prstGeom prst="rect">
            <a:avLst/>
          </a:prstGeom>
          <a:solidFill>
            <a:srgbClr val="FFFF00"/>
          </a:solidFill>
        </p:spPr>
        <p:txBody>
          <a:bodyPr wrap="square" rtlCol="0">
            <a:spAutoFit/>
          </a:bodyPr>
          <a:lstStyle/>
          <a:p>
            <a:r>
              <a:rPr lang="en-GB" dirty="0">
                <a:solidFill>
                  <a:prstClr val="black"/>
                </a:solidFill>
              </a:rPr>
              <a:t>          Milestone 1            M2                     M3                   EOY</a:t>
            </a:r>
          </a:p>
        </p:txBody>
      </p:sp>
      <p:grpSp>
        <p:nvGrpSpPr>
          <p:cNvPr id="46" name="Group 45"/>
          <p:cNvGrpSpPr/>
          <p:nvPr/>
        </p:nvGrpSpPr>
        <p:grpSpPr>
          <a:xfrm>
            <a:off x="7400584" y="3697265"/>
            <a:ext cx="1623414" cy="974048"/>
            <a:chOff x="1787802" y="1405801"/>
            <a:chExt cx="1623414" cy="974048"/>
          </a:xfrm>
          <a:scene3d>
            <a:camera prst="orthographicFront"/>
            <a:lightRig rig="flat" dir="t"/>
          </a:scene3d>
        </p:grpSpPr>
        <p:sp>
          <p:nvSpPr>
            <p:cNvPr id="47" name="Rectangle 46"/>
            <p:cNvSpPr/>
            <p:nvPr/>
          </p:nvSpPr>
          <p:spPr>
            <a:xfrm>
              <a:off x="1787802" y="140580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8" name="Rectangle 47"/>
            <p:cNvSpPr/>
            <p:nvPr/>
          </p:nvSpPr>
          <p:spPr>
            <a:xfrm>
              <a:off x="1787802" y="140580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28. Secure Learning Pathways</a:t>
              </a:r>
            </a:p>
          </p:txBody>
        </p:sp>
      </p:grpSp>
      <p:sp>
        <p:nvSpPr>
          <p:cNvPr id="4" name="Title 3"/>
          <p:cNvSpPr>
            <a:spLocks noGrp="1"/>
          </p:cNvSpPr>
          <p:nvPr>
            <p:ph type="title"/>
          </p:nvPr>
        </p:nvSpPr>
        <p:spPr>
          <a:xfrm>
            <a:off x="457201" y="116632"/>
            <a:ext cx="6131024" cy="462067"/>
          </a:xfrm>
        </p:spPr>
        <p:txBody>
          <a:bodyPr/>
          <a:lstStyle/>
          <a:p>
            <a:pPr marL="514350" indent="-514350" algn="l">
              <a:buFont typeface="+mj-lt"/>
              <a:buAutoNum type="arabicPeriod" startAt="28"/>
            </a:pPr>
            <a:r>
              <a:rPr lang="en-GB" sz="2800" b="1" dirty="0">
                <a:solidFill>
                  <a:srgbClr val="0070C0"/>
                </a:solidFill>
              </a:rPr>
              <a:t> </a:t>
            </a:r>
            <a:endParaRPr lang="en-GB" sz="2800" b="1" dirty="0">
              <a:solidFill>
                <a:srgbClr val="0070C0"/>
              </a:solidFill>
            </a:endParaRPr>
          </a:p>
        </p:txBody>
      </p:sp>
    </p:spTree>
    <p:extLst>
      <p:ext uri="{BB962C8B-B14F-4D97-AF65-F5344CB8AC3E}">
        <p14:creationId xmlns:p14="http://schemas.microsoft.com/office/powerpoint/2010/main" val="599350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500" fill="hold"/>
                                        <p:tgtEl>
                                          <p:spTgt spid="39"/>
                                        </p:tgtEl>
                                        <p:attrNameLst>
                                          <p:attrName>ppt_x</p:attrName>
                                        </p:attrNameLst>
                                      </p:cBhvr>
                                      <p:tavLst>
                                        <p:tav tm="0">
                                          <p:val>
                                            <p:strVal val="#ppt_x"/>
                                          </p:val>
                                        </p:tav>
                                        <p:tav tm="100000">
                                          <p:val>
                                            <p:strVal val="#ppt_x"/>
                                          </p:val>
                                        </p:tav>
                                      </p:tavLst>
                                    </p:anim>
                                    <p:anim calcmode="lin" valueType="num">
                                      <p:cBhvr additive="base">
                                        <p:cTn id="2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1"/>
                                        </p:tgtEl>
                                        <p:attrNameLst>
                                          <p:attrName>style.visibility</p:attrName>
                                        </p:attrNameLst>
                                      </p:cBhvr>
                                      <p:to>
                                        <p:strVal val="visible"/>
                                      </p:to>
                                    </p:set>
                                    <p:anim calcmode="lin" valueType="num">
                                      <p:cBhvr additive="base">
                                        <p:cTn id="47" dur="500" fill="hold"/>
                                        <p:tgtEl>
                                          <p:spTgt spid="61"/>
                                        </p:tgtEl>
                                        <p:attrNameLst>
                                          <p:attrName>ppt_x</p:attrName>
                                        </p:attrNameLst>
                                      </p:cBhvr>
                                      <p:tavLst>
                                        <p:tav tm="0">
                                          <p:val>
                                            <p:strVal val="#ppt_x"/>
                                          </p:val>
                                        </p:tav>
                                        <p:tav tm="100000">
                                          <p:val>
                                            <p:strVal val="#ppt_x"/>
                                          </p:val>
                                        </p:tav>
                                      </p:tavLst>
                                    </p:anim>
                                    <p:anim calcmode="lin" valueType="num">
                                      <p:cBhvr additive="base">
                                        <p:cTn id="4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6696744" cy="706090"/>
          </a:xfrm>
        </p:spPr>
        <p:txBody>
          <a:bodyPr>
            <a:normAutofit fontScale="90000"/>
          </a:bodyPr>
          <a:lstStyle/>
          <a:p>
            <a:pPr marL="514350" indent="-514350">
              <a:buFont typeface="+mj-lt"/>
              <a:buAutoNum type="arabicPeriod" startAt="29"/>
            </a:pPr>
            <a:r>
              <a:rPr lang="en-GB" sz="2800" b="1" dirty="0" smtClean="0">
                <a:solidFill>
                  <a:srgbClr val="0070C0"/>
                </a:solidFill>
              </a:rPr>
              <a:t>Hampshire </a:t>
            </a:r>
            <a:r>
              <a:rPr lang="en-GB" sz="2800" b="1" dirty="0" smtClean="0">
                <a:solidFill>
                  <a:srgbClr val="0070C0"/>
                </a:solidFill>
              </a:rPr>
              <a:t>Model: Manageable Phases</a:t>
            </a:r>
            <a:endParaRPr lang="en-GB" sz="2800" b="1" dirty="0">
              <a:solidFill>
                <a:srgbClr val="0070C0"/>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908720"/>
            <a:ext cx="8646393" cy="5886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148064" y="5805264"/>
            <a:ext cx="2520280" cy="923330"/>
          </a:xfrm>
          <a:prstGeom prst="rect">
            <a:avLst/>
          </a:prstGeom>
          <a:solidFill>
            <a:srgbClr val="FFFF00"/>
          </a:solidFill>
        </p:spPr>
        <p:txBody>
          <a:bodyPr wrap="square" rtlCol="0">
            <a:spAutoFit/>
          </a:bodyPr>
          <a:lstStyle/>
          <a:p>
            <a:r>
              <a:rPr lang="en-GB" dirty="0">
                <a:solidFill>
                  <a:prstClr val="black"/>
                </a:solidFill>
              </a:rPr>
              <a:t>It is not a curriculum model: a common misinterpretation</a:t>
            </a:r>
          </a:p>
        </p:txBody>
      </p:sp>
    </p:spTree>
    <p:extLst>
      <p:ext uri="{BB962C8B-B14F-4D97-AF65-F5344CB8AC3E}">
        <p14:creationId xmlns:p14="http://schemas.microsoft.com/office/powerpoint/2010/main" val="229682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268760"/>
            <a:ext cx="8448938"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txBox="1">
            <a:spLocks/>
          </p:cNvSpPr>
          <p:nvPr/>
        </p:nvSpPr>
        <p:spPr>
          <a:xfrm>
            <a:off x="457201" y="274638"/>
            <a:ext cx="6131024" cy="5715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514350" indent="-514350" algn="l">
              <a:buFont typeface="+mj-lt"/>
              <a:buAutoNum type="arabicPeriod" startAt="30"/>
            </a:pPr>
            <a:r>
              <a:rPr lang="en-GB" b="1" dirty="0" smtClean="0">
                <a:solidFill>
                  <a:srgbClr val="0070C0"/>
                </a:solidFill>
              </a:rPr>
              <a:t>Simple </a:t>
            </a:r>
            <a:r>
              <a:rPr lang="en-GB" b="1" dirty="0" smtClean="0">
                <a:solidFill>
                  <a:srgbClr val="0070C0"/>
                </a:solidFill>
              </a:rPr>
              <a:t>HIAS tracker</a:t>
            </a:r>
            <a:endParaRPr lang="en-GB" b="1" dirty="0">
              <a:solidFill>
                <a:srgbClr val="0070C0"/>
              </a:solidFill>
            </a:endParaRPr>
          </a:p>
        </p:txBody>
      </p:sp>
    </p:spTree>
    <p:extLst>
      <p:ext uri="{BB962C8B-B14F-4D97-AF65-F5344CB8AC3E}">
        <p14:creationId xmlns:p14="http://schemas.microsoft.com/office/powerpoint/2010/main" val="3742631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marL="514350" indent="-514350">
              <a:buFont typeface="+mj-lt"/>
              <a:buAutoNum type="arabicPeriod" startAt="31"/>
            </a:pPr>
            <a:r>
              <a:rPr lang="en-GB" b="1" dirty="0" smtClean="0">
                <a:solidFill>
                  <a:srgbClr val="0070C0"/>
                </a:solidFill>
              </a:rPr>
              <a:t>Close </a:t>
            </a:r>
            <a:r>
              <a:rPr lang="en-GB" b="1" dirty="0" smtClean="0">
                <a:solidFill>
                  <a:srgbClr val="0070C0"/>
                </a:solidFill>
              </a:rPr>
              <a:t>to?</a:t>
            </a:r>
            <a:endParaRPr lang="en-GB" b="1" dirty="0">
              <a:solidFill>
                <a:srgbClr val="0070C0"/>
              </a:solidFill>
            </a:endParaRPr>
          </a:p>
        </p:txBody>
      </p:sp>
      <p:sp>
        <p:nvSpPr>
          <p:cNvPr id="8" name="Content Placeholder 7"/>
          <p:cNvSpPr>
            <a:spLocks noGrp="1"/>
          </p:cNvSpPr>
          <p:nvPr>
            <p:ph idx="1"/>
          </p:nvPr>
        </p:nvSpPr>
        <p:spPr>
          <a:xfrm>
            <a:off x="457200" y="1196752"/>
            <a:ext cx="8229600" cy="4929411"/>
          </a:xfrm>
        </p:spPr>
        <p:txBody>
          <a:bodyPr>
            <a:normAutofit fontScale="92500"/>
          </a:bodyPr>
          <a:lstStyle/>
          <a:p>
            <a:r>
              <a:rPr lang="en-GB" dirty="0" smtClean="0"/>
              <a:t>If pupils </a:t>
            </a:r>
            <a:r>
              <a:rPr lang="en-GB" b="1" dirty="0" smtClean="0"/>
              <a:t>are</a:t>
            </a:r>
            <a:r>
              <a:rPr lang="en-GB" dirty="0" smtClean="0"/>
              <a:t> getting there, but not </a:t>
            </a:r>
            <a:r>
              <a:rPr lang="en-GB" b="1" dirty="0" smtClean="0"/>
              <a:t>quite</a:t>
            </a:r>
            <a:r>
              <a:rPr lang="en-GB" dirty="0" smtClean="0"/>
              <a:t> there yet…</a:t>
            </a:r>
          </a:p>
          <a:p>
            <a:pPr marL="0" indent="0">
              <a:buNone/>
            </a:pPr>
            <a:endParaRPr lang="en-GB" dirty="0"/>
          </a:p>
          <a:p>
            <a:r>
              <a:rPr lang="en-GB" dirty="0" smtClean="0"/>
              <a:t>In the Hampshire Model this means:</a:t>
            </a:r>
          </a:p>
          <a:p>
            <a:pPr lvl="1"/>
            <a:r>
              <a:rPr lang="en-GB" dirty="0" smtClean="0"/>
              <a:t>As a result on QFT and planned interventions this pupil will </a:t>
            </a:r>
            <a:r>
              <a:rPr lang="en-GB" b="1" dirty="0" smtClean="0"/>
              <a:t>both </a:t>
            </a:r>
            <a:r>
              <a:rPr lang="en-GB" u="sng" dirty="0" smtClean="0"/>
              <a:t>catch up </a:t>
            </a:r>
            <a:r>
              <a:rPr lang="en-GB" dirty="0" smtClean="0"/>
              <a:t>what’s missing and </a:t>
            </a:r>
            <a:r>
              <a:rPr lang="en-GB" u="sng" dirty="0" smtClean="0"/>
              <a:t>keep up</a:t>
            </a:r>
            <a:r>
              <a:rPr lang="en-GB" dirty="0" smtClean="0"/>
              <a:t> with progress made by the pupils who were secure at the same time</a:t>
            </a:r>
          </a:p>
          <a:p>
            <a:pPr lvl="1"/>
            <a:r>
              <a:rPr lang="en-GB" dirty="0" smtClean="0"/>
              <a:t>This will happen </a:t>
            </a:r>
            <a:r>
              <a:rPr lang="en-GB" b="1" dirty="0" smtClean="0"/>
              <a:t>before</a:t>
            </a:r>
            <a:r>
              <a:rPr lang="en-GB" dirty="0" smtClean="0"/>
              <a:t> the next milestone assessment</a:t>
            </a:r>
          </a:p>
          <a:p>
            <a:pPr marL="457200" lvl="1" indent="0">
              <a:buNone/>
            </a:pPr>
            <a:endParaRPr lang="en-GB" dirty="0" smtClean="0"/>
          </a:p>
          <a:p>
            <a:pPr marL="457200" lvl="1" indent="0">
              <a:buNone/>
            </a:pPr>
            <a:endParaRPr lang="en-GB" dirty="0" smtClean="0"/>
          </a:p>
          <a:p>
            <a:pPr marL="457200" lvl="1" indent="0">
              <a:buNone/>
            </a:pPr>
            <a:r>
              <a:rPr lang="en-GB" b="1" dirty="0" smtClean="0"/>
              <a:t>100m 	+	100m 		= 200m</a:t>
            </a:r>
          </a:p>
          <a:p>
            <a:pPr marL="457200" lvl="1" indent="0">
              <a:buNone/>
            </a:pPr>
            <a:r>
              <a:rPr lang="en-GB" b="1" dirty="0" smtClean="0"/>
              <a:t>80m 	+ 	120m 		= 200m</a:t>
            </a:r>
            <a:br>
              <a:rPr lang="en-GB" b="1" dirty="0" smtClean="0"/>
            </a:br>
            <a:endParaRPr lang="en-GB" b="1" dirty="0" smtClean="0"/>
          </a:p>
          <a:p>
            <a:endParaRPr lang="en-GB" b="1" dirty="0" smtClean="0"/>
          </a:p>
        </p:txBody>
      </p:sp>
      <p:pic>
        <p:nvPicPr>
          <p:cNvPr id="3074" name="Picture 2" descr="C:\Users\Hantsnet\AppData\Local\Microsoft\Windows\Temporary Internet Files\Content.IE5\GU6PMFPB\finish-line-300x24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4509120"/>
            <a:ext cx="1905000" cy="153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62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6779095" cy="1143000"/>
          </a:xfrm>
        </p:spPr>
        <p:txBody>
          <a:bodyPr/>
          <a:lstStyle/>
          <a:p>
            <a:pPr marL="514350" indent="-514350" eaLnBrk="1" hangingPunct="1">
              <a:buFont typeface="+mj-lt"/>
              <a:buAutoNum type="arabicPeriod" startAt="32"/>
            </a:pPr>
            <a:r>
              <a:rPr lang="en-GB" b="1" dirty="0" smtClean="0">
                <a:solidFill>
                  <a:srgbClr val="0070C0"/>
                </a:solidFill>
              </a:rPr>
              <a:t>Finally</a:t>
            </a:r>
            <a:r>
              <a:rPr lang="en-GB" b="1" dirty="0" smtClean="0">
                <a:solidFill>
                  <a:srgbClr val="0070C0"/>
                </a:solidFill>
              </a:rPr>
              <a:t>, </a:t>
            </a:r>
            <a:r>
              <a:rPr lang="en-GB" b="1" dirty="0" smtClean="0">
                <a:solidFill>
                  <a:srgbClr val="0070C0"/>
                </a:solidFill>
              </a:rPr>
              <a:t/>
            </a:r>
            <a:br>
              <a:rPr lang="en-GB" b="1" dirty="0" smtClean="0">
                <a:solidFill>
                  <a:srgbClr val="0070C0"/>
                </a:solidFill>
              </a:rPr>
            </a:br>
            <a:r>
              <a:rPr lang="en-GB" b="1" dirty="0" smtClean="0">
                <a:solidFill>
                  <a:srgbClr val="0070C0"/>
                </a:solidFill>
              </a:rPr>
              <a:t>Excellence </a:t>
            </a:r>
            <a:r>
              <a:rPr lang="en-GB" b="1" dirty="0" smtClean="0">
                <a:solidFill>
                  <a:srgbClr val="0070C0"/>
                </a:solidFill>
              </a:rPr>
              <a:t>and Equity is </a:t>
            </a:r>
            <a:r>
              <a:rPr lang="en-GB" b="1" dirty="0" smtClean="0">
                <a:solidFill>
                  <a:srgbClr val="0070C0"/>
                </a:solidFill>
              </a:rPr>
              <a:t>about</a:t>
            </a:r>
            <a:r>
              <a:rPr lang="en-GB" b="1" dirty="0" smtClean="0">
                <a:solidFill>
                  <a:srgbClr val="0070C0"/>
                </a:solidFill>
              </a:rPr>
              <a: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89847293"/>
              </p:ext>
            </p:extLst>
          </p:nvPr>
        </p:nvGraphicFramePr>
        <p:xfrm>
          <a:off x="457200" y="1600200"/>
          <a:ext cx="8229600" cy="4349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Arrow Connector 5"/>
          <p:cNvCxnSpPr/>
          <p:nvPr/>
        </p:nvCxnSpPr>
        <p:spPr>
          <a:xfrm>
            <a:off x="1692275" y="2492375"/>
            <a:ext cx="2879725" cy="1584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341" name="TextBox 6"/>
          <p:cNvSpPr txBox="1">
            <a:spLocks noChangeArrowheads="1"/>
          </p:cNvSpPr>
          <p:nvPr/>
        </p:nvSpPr>
        <p:spPr bwMode="auto">
          <a:xfrm>
            <a:off x="323850" y="1846263"/>
            <a:ext cx="2447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3600" dirty="0" smtClean="0">
                <a:solidFill>
                  <a:srgbClr val="000000"/>
                </a:solidFill>
              </a:rPr>
              <a:t>Progress</a:t>
            </a:r>
            <a:endParaRPr lang="en-GB" sz="3600" dirty="0">
              <a:solidFill>
                <a:srgbClr val="000000"/>
              </a:solidFill>
            </a:endParaRPr>
          </a:p>
        </p:txBody>
      </p:sp>
    </p:spTree>
    <p:extLst>
      <p:ext uri="{BB962C8B-B14F-4D97-AF65-F5344CB8AC3E}">
        <p14:creationId xmlns:p14="http://schemas.microsoft.com/office/powerpoint/2010/main" val="2078268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14350" indent="-514350" algn="l">
              <a:buFont typeface="+mj-lt"/>
              <a:buAutoNum type="arabicPeriod" startAt="2"/>
            </a:pPr>
            <a:r>
              <a:rPr lang="en-GB" b="1" dirty="0" smtClean="0">
                <a:solidFill>
                  <a:srgbClr val="0070C0"/>
                </a:solidFill>
              </a:rPr>
              <a:t>Mathematics </a:t>
            </a:r>
            <a:r>
              <a:rPr lang="en-GB" b="1" dirty="0" smtClean="0">
                <a:solidFill>
                  <a:srgbClr val="0070C0"/>
                </a:solidFill>
              </a:rPr>
              <a:t>NC Aims</a:t>
            </a:r>
            <a:endParaRPr lang="en-GB" b="1" dirty="0">
              <a:solidFill>
                <a:srgbClr val="0070C0"/>
              </a:solidFill>
            </a:endParaRPr>
          </a:p>
        </p:txBody>
      </p:sp>
      <p:sp>
        <p:nvSpPr>
          <p:cNvPr id="6" name="Content Placeholder 7"/>
          <p:cNvSpPr>
            <a:spLocks noGrp="1"/>
          </p:cNvSpPr>
          <p:nvPr>
            <p:ph idx="1"/>
          </p:nvPr>
        </p:nvSpPr>
        <p:spPr/>
        <p:txBody>
          <a:bodyPr>
            <a:normAutofit fontScale="77500" lnSpcReduction="20000"/>
          </a:bodyPr>
          <a:lstStyle/>
          <a:p>
            <a:pPr marL="0" indent="0">
              <a:buNone/>
            </a:pPr>
            <a:r>
              <a:rPr lang="en-GB" dirty="0" smtClean="0"/>
              <a:t>The national curriculum for mathematics aims to ensure that all pupils: </a:t>
            </a:r>
          </a:p>
          <a:p>
            <a:r>
              <a:rPr lang="en-GB" dirty="0" smtClean="0">
                <a:solidFill>
                  <a:schemeClr val="tx2">
                    <a:lumMod val="60000"/>
                    <a:lumOff val="40000"/>
                  </a:schemeClr>
                </a:solidFill>
              </a:rPr>
              <a:t>become </a:t>
            </a:r>
            <a:r>
              <a:rPr lang="en-GB" b="1" dirty="0" smtClean="0">
                <a:solidFill>
                  <a:schemeClr val="tx2">
                    <a:lumMod val="60000"/>
                    <a:lumOff val="40000"/>
                  </a:schemeClr>
                </a:solidFill>
              </a:rPr>
              <a:t>fluent </a:t>
            </a:r>
            <a:r>
              <a:rPr lang="en-GB" dirty="0" smtClean="0">
                <a:solidFill>
                  <a:schemeClr val="tx2">
                    <a:lumMod val="60000"/>
                    <a:lumOff val="40000"/>
                  </a:schemeClr>
                </a:solidFill>
              </a:rPr>
              <a:t>in the fundamentals of mathematics</a:t>
            </a:r>
            <a:r>
              <a:rPr lang="en-GB" dirty="0" smtClean="0"/>
              <a:t>, including through varied and frequent practice with increasingly complex problems over time, so that pupils develop conceptual understanding and the ability to recall and apply knowledge rapidly and accurately. </a:t>
            </a:r>
          </a:p>
          <a:p>
            <a:r>
              <a:rPr lang="en-GB" b="1" dirty="0" smtClean="0">
                <a:solidFill>
                  <a:schemeClr val="tx2">
                    <a:lumMod val="60000"/>
                    <a:lumOff val="40000"/>
                  </a:schemeClr>
                </a:solidFill>
              </a:rPr>
              <a:t>reason mathematically </a:t>
            </a:r>
            <a:r>
              <a:rPr lang="en-GB" dirty="0" smtClean="0"/>
              <a:t>by following a line of enquiry, conjecturing relationships and generalisations, and developing an argument, justification or proof using mathematical language </a:t>
            </a:r>
          </a:p>
          <a:p>
            <a:r>
              <a:rPr lang="en-GB" dirty="0" smtClean="0">
                <a:solidFill>
                  <a:schemeClr val="tx2">
                    <a:lumMod val="60000"/>
                    <a:lumOff val="40000"/>
                  </a:schemeClr>
                </a:solidFill>
              </a:rPr>
              <a:t>can </a:t>
            </a:r>
            <a:r>
              <a:rPr lang="en-GB" b="1" dirty="0" smtClean="0">
                <a:solidFill>
                  <a:schemeClr val="tx2">
                    <a:lumMod val="60000"/>
                    <a:lumOff val="40000"/>
                  </a:schemeClr>
                </a:solidFill>
              </a:rPr>
              <a:t>solve problems </a:t>
            </a:r>
            <a:r>
              <a:rPr lang="en-GB" dirty="0" smtClean="0">
                <a:solidFill>
                  <a:schemeClr val="tx2">
                    <a:lumMod val="60000"/>
                    <a:lumOff val="40000"/>
                  </a:schemeClr>
                </a:solidFill>
              </a:rPr>
              <a:t>by applying their mathematics to a variety of routine and non-routine problems </a:t>
            </a:r>
            <a:r>
              <a:rPr lang="en-GB" dirty="0" smtClean="0"/>
              <a:t>with increasing sophistication, including breaking down problems into a series of simpler steps and persevering in seeking solutions. </a:t>
            </a:r>
          </a:p>
          <a:p>
            <a:endParaRPr lang="en-GB" dirty="0"/>
          </a:p>
        </p:txBody>
      </p:sp>
    </p:spTree>
    <p:extLst>
      <p:ext uri="{BB962C8B-B14F-4D97-AF65-F5344CB8AC3E}">
        <p14:creationId xmlns:p14="http://schemas.microsoft.com/office/powerpoint/2010/main" val="394137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pPr marL="514350" indent="-514350" algn="l">
              <a:buFont typeface="+mj-lt"/>
              <a:buAutoNum type="arabicPeriod" startAt="3"/>
            </a:pPr>
            <a:r>
              <a:rPr lang="en-GB" b="1" dirty="0" smtClean="0">
                <a:solidFill>
                  <a:srgbClr val="0070C0"/>
                </a:solidFill>
              </a:rPr>
              <a:t>English </a:t>
            </a:r>
            <a:r>
              <a:rPr lang="en-GB" b="1" dirty="0" smtClean="0">
                <a:solidFill>
                  <a:srgbClr val="0070C0"/>
                </a:solidFill>
              </a:rPr>
              <a:t>NC Aims </a:t>
            </a:r>
            <a:endParaRPr lang="en-GB" sz="2400" b="1" dirty="0">
              <a:solidFill>
                <a:srgbClr val="0070C0"/>
              </a:solidFill>
            </a:endParaRPr>
          </a:p>
        </p:txBody>
      </p:sp>
      <p:sp>
        <p:nvSpPr>
          <p:cNvPr id="3" name="Content Placeholder 2"/>
          <p:cNvSpPr>
            <a:spLocks noGrp="1"/>
          </p:cNvSpPr>
          <p:nvPr>
            <p:ph idx="1"/>
          </p:nvPr>
        </p:nvSpPr>
        <p:spPr>
          <a:xfrm>
            <a:off x="457200" y="1412775"/>
            <a:ext cx="8229600" cy="4752529"/>
          </a:xfrm>
        </p:spPr>
        <p:txBody>
          <a:bodyPr>
            <a:noAutofit/>
          </a:bodyPr>
          <a:lstStyle/>
          <a:p>
            <a:pPr marL="0" indent="0">
              <a:buNone/>
            </a:pPr>
            <a:r>
              <a:rPr lang="en-GB" sz="1900" dirty="0" smtClean="0"/>
              <a:t>The </a:t>
            </a:r>
            <a:r>
              <a:rPr lang="en-GB" sz="1900" dirty="0"/>
              <a:t>national curriculum for English aims to ensure that all pupils:</a:t>
            </a:r>
          </a:p>
          <a:p>
            <a:pPr lvl="0"/>
            <a:r>
              <a:rPr lang="en-GB" sz="1900" dirty="0"/>
              <a:t>read easily, </a:t>
            </a:r>
            <a:r>
              <a:rPr lang="en-GB" sz="1900" b="1" dirty="0">
                <a:solidFill>
                  <a:srgbClr val="0070C0"/>
                </a:solidFill>
              </a:rPr>
              <a:t>fluently and with good understanding</a:t>
            </a:r>
          </a:p>
          <a:p>
            <a:pPr lvl="0"/>
            <a:r>
              <a:rPr lang="en-GB" sz="1900" dirty="0"/>
              <a:t>develop the habit of reading widely and often, for both pleasure and information</a:t>
            </a:r>
          </a:p>
          <a:p>
            <a:pPr lvl="0"/>
            <a:r>
              <a:rPr lang="en-GB" sz="1900" b="1" dirty="0">
                <a:solidFill>
                  <a:srgbClr val="0070C0"/>
                </a:solidFill>
              </a:rPr>
              <a:t>acquire a wide vocabulary, an understanding of grammar and knowledge of linguistic conventions</a:t>
            </a:r>
            <a:r>
              <a:rPr lang="en-GB" sz="1900" b="1" dirty="0"/>
              <a:t> </a:t>
            </a:r>
            <a:r>
              <a:rPr lang="en-GB" sz="1900" dirty="0"/>
              <a:t>for reading, writing and spoken language</a:t>
            </a:r>
          </a:p>
          <a:p>
            <a:pPr lvl="0"/>
            <a:r>
              <a:rPr lang="en-GB" sz="1900" dirty="0"/>
              <a:t>appreciate our rich and varied literary heritage</a:t>
            </a:r>
          </a:p>
          <a:p>
            <a:pPr lvl="0"/>
            <a:r>
              <a:rPr lang="en-GB" sz="1900" b="1" dirty="0">
                <a:solidFill>
                  <a:srgbClr val="0070C0"/>
                </a:solidFill>
              </a:rPr>
              <a:t>write clearly, accurately and coherently</a:t>
            </a:r>
            <a:r>
              <a:rPr lang="en-GB" sz="1900" dirty="0"/>
              <a:t>, adapting their language and style in and for a range of contexts, purposes and audiences</a:t>
            </a:r>
          </a:p>
          <a:p>
            <a:pPr lvl="0"/>
            <a:r>
              <a:rPr lang="en-GB" sz="1900" dirty="0"/>
              <a:t>use discussion in order to learn; they should </a:t>
            </a:r>
            <a:r>
              <a:rPr lang="en-GB" sz="1900" b="1" dirty="0">
                <a:solidFill>
                  <a:srgbClr val="0070C0"/>
                </a:solidFill>
              </a:rPr>
              <a:t>be able to elaborate and explain clearly their understanding and ideas</a:t>
            </a:r>
          </a:p>
          <a:p>
            <a:pPr lvl="0"/>
            <a:r>
              <a:rPr lang="en-GB" sz="1900" dirty="0"/>
              <a:t>are competent in the arts of speaking and listening, making formal presentations, demonstrating to others and participating in debate</a:t>
            </a:r>
            <a:r>
              <a:rPr lang="en-GB" sz="1900" dirty="0" smtClean="0"/>
              <a:t>.</a:t>
            </a:r>
            <a:endParaRPr lang="en-GB" sz="1900" dirty="0"/>
          </a:p>
        </p:txBody>
      </p:sp>
      <p:sp>
        <p:nvSpPr>
          <p:cNvPr id="4" name="Rectangle 3"/>
          <p:cNvSpPr/>
          <p:nvPr/>
        </p:nvSpPr>
        <p:spPr>
          <a:xfrm>
            <a:off x="611560" y="980728"/>
            <a:ext cx="4544834" cy="369332"/>
          </a:xfrm>
          <a:prstGeom prst="rect">
            <a:avLst/>
          </a:prstGeom>
        </p:spPr>
        <p:txBody>
          <a:bodyPr wrap="none">
            <a:spAutoFit/>
          </a:bodyPr>
          <a:lstStyle/>
          <a:p>
            <a:r>
              <a:rPr lang="en-GB" b="1" dirty="0">
                <a:solidFill>
                  <a:srgbClr val="0070C0"/>
                </a:solidFill>
              </a:rPr>
              <a:t>fluency – clarity – accuracy - coherence</a:t>
            </a:r>
            <a:endParaRPr lang="en-GB" dirty="0">
              <a:solidFill>
                <a:prstClr val="black"/>
              </a:solidFill>
            </a:endParaRPr>
          </a:p>
        </p:txBody>
      </p:sp>
    </p:spTree>
    <p:extLst>
      <p:ext uri="{BB962C8B-B14F-4D97-AF65-F5344CB8AC3E}">
        <p14:creationId xmlns:p14="http://schemas.microsoft.com/office/powerpoint/2010/main" val="126743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6696744" cy="706090"/>
          </a:xfrm>
        </p:spPr>
        <p:txBody>
          <a:bodyPr/>
          <a:lstStyle/>
          <a:p>
            <a:pPr marL="514350" indent="-514350" algn="l">
              <a:buFont typeface="+mj-lt"/>
              <a:buAutoNum type="arabicPeriod" startAt="4"/>
            </a:pPr>
            <a:r>
              <a:rPr lang="en-GB" sz="2800" b="1" dirty="0" smtClean="0">
                <a:solidFill>
                  <a:srgbClr val="0070C0"/>
                </a:solidFill>
              </a:rPr>
              <a:t>The </a:t>
            </a:r>
            <a:r>
              <a:rPr lang="en-GB" sz="2800" b="1" dirty="0" smtClean="0">
                <a:solidFill>
                  <a:srgbClr val="0070C0"/>
                </a:solidFill>
              </a:rPr>
              <a:t>purpose of assessment data </a:t>
            </a:r>
            <a:endParaRPr lang="en-GB" sz="2800" b="1" dirty="0">
              <a:solidFill>
                <a:srgbClr val="0070C0"/>
              </a:solidFill>
            </a:endParaRPr>
          </a:p>
        </p:txBody>
      </p:sp>
      <p:sp>
        <p:nvSpPr>
          <p:cNvPr id="3" name="Text Placeholder 2"/>
          <p:cNvSpPr>
            <a:spLocks noGrp="1"/>
          </p:cNvSpPr>
          <p:nvPr>
            <p:ph type="body" idx="1"/>
          </p:nvPr>
        </p:nvSpPr>
        <p:spPr>
          <a:xfrm>
            <a:off x="467544" y="2990485"/>
            <a:ext cx="4040188" cy="351730"/>
          </a:xfrm>
        </p:spPr>
        <p:txBody>
          <a:bodyPr>
            <a:normAutofit fontScale="85000" lnSpcReduction="20000"/>
          </a:bodyPr>
          <a:lstStyle/>
          <a:p>
            <a:pPr algn="ctr"/>
            <a:r>
              <a:rPr lang="en-GB" dirty="0"/>
              <a:t>Formative assessment </a:t>
            </a:r>
          </a:p>
        </p:txBody>
      </p:sp>
      <p:sp>
        <p:nvSpPr>
          <p:cNvPr id="4" name="Content Placeholder 3"/>
          <p:cNvSpPr>
            <a:spLocks noGrp="1"/>
          </p:cNvSpPr>
          <p:nvPr>
            <p:ph sz="half" idx="2"/>
          </p:nvPr>
        </p:nvSpPr>
        <p:spPr>
          <a:xfrm>
            <a:off x="457200" y="3645024"/>
            <a:ext cx="4040188" cy="2304256"/>
          </a:xfrm>
        </p:spPr>
        <p:txBody>
          <a:bodyPr>
            <a:normAutofit fontScale="92500"/>
          </a:bodyPr>
          <a:lstStyle/>
          <a:p>
            <a:r>
              <a:rPr lang="en-GB" dirty="0" smtClean="0"/>
              <a:t>….. is </a:t>
            </a:r>
            <a:r>
              <a:rPr lang="en-GB" dirty="0"/>
              <a:t>intended to </a:t>
            </a:r>
            <a:r>
              <a:rPr lang="en-GB" b="1" dirty="0"/>
              <a:t>inform teaching and learning</a:t>
            </a:r>
            <a:r>
              <a:rPr lang="en-GB" dirty="0"/>
              <a:t>. There is no intrinsic value in recording formative assessment; what matters is that it is acted on. </a:t>
            </a:r>
          </a:p>
        </p:txBody>
      </p:sp>
      <p:sp>
        <p:nvSpPr>
          <p:cNvPr id="5" name="Text Placeholder 4"/>
          <p:cNvSpPr>
            <a:spLocks noGrp="1"/>
          </p:cNvSpPr>
          <p:nvPr>
            <p:ph type="body" sz="quarter" idx="3"/>
          </p:nvPr>
        </p:nvSpPr>
        <p:spPr>
          <a:xfrm>
            <a:off x="4644008" y="2982436"/>
            <a:ext cx="4041775" cy="590580"/>
          </a:xfrm>
        </p:spPr>
        <p:txBody>
          <a:bodyPr>
            <a:normAutofit fontScale="85000" lnSpcReduction="20000"/>
          </a:bodyPr>
          <a:lstStyle/>
          <a:p>
            <a:pPr algn="ctr"/>
            <a:r>
              <a:rPr lang="en-GB" dirty="0" smtClean="0"/>
              <a:t>In-school </a:t>
            </a:r>
            <a:r>
              <a:rPr lang="en-GB" dirty="0"/>
              <a:t>summative assessment </a:t>
            </a:r>
          </a:p>
        </p:txBody>
      </p:sp>
      <p:sp>
        <p:nvSpPr>
          <p:cNvPr id="6" name="Content Placeholder 5"/>
          <p:cNvSpPr>
            <a:spLocks noGrp="1"/>
          </p:cNvSpPr>
          <p:nvPr>
            <p:ph sz="quarter" idx="4"/>
          </p:nvPr>
        </p:nvSpPr>
        <p:spPr>
          <a:xfrm>
            <a:off x="4645025" y="3645024"/>
            <a:ext cx="4041775" cy="2880320"/>
          </a:xfrm>
        </p:spPr>
        <p:txBody>
          <a:bodyPr>
            <a:normAutofit fontScale="77500" lnSpcReduction="20000"/>
          </a:bodyPr>
          <a:lstStyle/>
          <a:p>
            <a:r>
              <a:rPr lang="en-GB" dirty="0" smtClean="0"/>
              <a:t>..to </a:t>
            </a:r>
            <a:r>
              <a:rPr lang="en-GB" b="1" dirty="0"/>
              <a:t>evaluate pupils’ learning and progress at the end of a period of teaching</a:t>
            </a:r>
            <a:r>
              <a:rPr lang="en-GB" dirty="0"/>
              <a:t>. </a:t>
            </a:r>
            <a:r>
              <a:rPr lang="en-GB" dirty="0" smtClean="0"/>
              <a:t>(so..) </a:t>
            </a:r>
          </a:p>
          <a:p>
            <a:pPr lvl="1"/>
            <a:r>
              <a:rPr lang="en-GB" dirty="0" smtClean="0"/>
              <a:t>what uses </a:t>
            </a:r>
            <a:r>
              <a:rPr lang="en-GB" dirty="0"/>
              <a:t>the assessments are intended to support, </a:t>
            </a:r>
            <a:endParaRPr lang="en-GB" dirty="0" smtClean="0"/>
          </a:p>
          <a:p>
            <a:pPr lvl="1"/>
            <a:r>
              <a:rPr lang="en-GB" dirty="0" smtClean="0"/>
              <a:t>what </a:t>
            </a:r>
            <a:r>
              <a:rPr lang="en-GB" dirty="0"/>
              <a:t>the quality of the assessment information will be, </a:t>
            </a:r>
            <a:endParaRPr lang="en-GB" dirty="0" smtClean="0"/>
          </a:p>
          <a:p>
            <a:pPr lvl="1"/>
            <a:r>
              <a:rPr lang="en-GB" dirty="0" smtClean="0"/>
              <a:t>how </a:t>
            </a:r>
            <a:r>
              <a:rPr lang="en-GB" dirty="0"/>
              <a:t>much time it would take teachers to record the information, </a:t>
            </a:r>
            <a:r>
              <a:rPr lang="en-GB" dirty="0" smtClean="0"/>
              <a:t>and </a:t>
            </a:r>
          </a:p>
          <a:p>
            <a:pPr lvl="1"/>
            <a:r>
              <a:rPr lang="en-GB" dirty="0" smtClean="0"/>
              <a:t>how </a:t>
            </a:r>
            <a:r>
              <a:rPr lang="en-GB" dirty="0"/>
              <a:t>frequently it is appropriate to collect and report it.</a:t>
            </a:r>
          </a:p>
        </p:txBody>
      </p:sp>
      <p:sp>
        <p:nvSpPr>
          <p:cNvPr id="7" name="Rectangle 6"/>
          <p:cNvSpPr/>
          <p:nvPr/>
        </p:nvSpPr>
        <p:spPr>
          <a:xfrm>
            <a:off x="379190" y="1124744"/>
            <a:ext cx="8496944" cy="1785104"/>
          </a:xfrm>
          <a:prstGeom prst="rect">
            <a:avLst/>
          </a:prstGeom>
          <a:solidFill>
            <a:srgbClr val="FFFF00"/>
          </a:solidFill>
        </p:spPr>
        <p:txBody>
          <a:bodyPr wrap="square">
            <a:spAutoFit/>
          </a:bodyPr>
          <a:lstStyle/>
          <a:p>
            <a:r>
              <a:rPr lang="en-GB" sz="2400" dirty="0">
                <a:solidFill>
                  <a:prstClr val="black"/>
                </a:solidFill>
              </a:rPr>
              <a:t>The fundamental question for teachers and school leaders to consider in evaluating systems for collecting and reporting assessment data is what </a:t>
            </a:r>
            <a:r>
              <a:rPr lang="en-GB" sz="2400" b="1" dirty="0">
                <a:solidFill>
                  <a:prstClr val="black"/>
                </a:solidFill>
              </a:rPr>
              <a:t>purposes</a:t>
            </a:r>
            <a:r>
              <a:rPr lang="en-GB" sz="2400" dirty="0">
                <a:solidFill>
                  <a:prstClr val="black"/>
                </a:solidFill>
              </a:rPr>
              <a:t> the data is intended to support.  </a:t>
            </a:r>
          </a:p>
          <a:p>
            <a:r>
              <a:rPr lang="en-GB" sz="1400" b="1" dirty="0">
                <a:solidFill>
                  <a:prstClr val="black"/>
                </a:solidFill>
              </a:rPr>
              <a:t>Final report of the Commission on Assessment  without  levels 2015</a:t>
            </a:r>
            <a:endParaRPr lang="en-GB" sz="1400" dirty="0">
              <a:solidFill>
                <a:prstClr val="black"/>
              </a:solidFill>
            </a:endParaRPr>
          </a:p>
        </p:txBody>
      </p:sp>
    </p:spTree>
    <p:extLst>
      <p:ext uri="{BB962C8B-B14F-4D97-AF65-F5344CB8AC3E}">
        <p14:creationId xmlns:p14="http://schemas.microsoft.com/office/powerpoint/2010/main" val="377950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6563071" cy="1143000"/>
          </a:xfrm>
        </p:spPr>
        <p:txBody>
          <a:bodyPr/>
          <a:lstStyle/>
          <a:p>
            <a:pPr marL="514350" indent="-514350" algn="l">
              <a:buFont typeface="+mj-lt"/>
              <a:buAutoNum type="arabicPeriod" startAt="5"/>
            </a:pPr>
            <a:r>
              <a:rPr lang="en-GB" b="1" dirty="0" smtClean="0">
                <a:solidFill>
                  <a:srgbClr val="0070C0"/>
                </a:solidFill>
              </a:rPr>
              <a:t>Ten </a:t>
            </a:r>
            <a:r>
              <a:rPr lang="en-GB" b="1" dirty="0" smtClean="0">
                <a:solidFill>
                  <a:srgbClr val="0070C0"/>
                </a:solidFill>
              </a:rPr>
              <a:t>Hampshire Assessment Model principles</a:t>
            </a:r>
            <a:endParaRPr lang="en-GB" b="1" dirty="0">
              <a:solidFill>
                <a:srgbClr val="0070C0"/>
              </a:solidFill>
            </a:endParaRPr>
          </a:p>
        </p:txBody>
      </p:sp>
      <p:graphicFrame>
        <p:nvGraphicFramePr>
          <p:cNvPr id="9" name="Diagram 8"/>
          <p:cNvGraphicFramePr/>
          <p:nvPr>
            <p:extLst>
              <p:ext uri="{D42A27DB-BD31-4B8C-83A1-F6EECF244321}">
                <p14:modId xmlns:p14="http://schemas.microsoft.com/office/powerpoint/2010/main" val="1924658911"/>
              </p:ext>
            </p:extLst>
          </p:nvPr>
        </p:nvGraphicFramePr>
        <p:xfrm>
          <a:off x="827584" y="1484784"/>
          <a:ext cx="6984776" cy="3785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667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CDB84968-AF9F-467E-8E26-1FADAFA72727}"/>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1ED69840-BDEA-421A-AA46-EBC2C2C465F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2DC573EA-E4DD-4DEC-B92E-0954BF25618E}"/>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B71319A4-E80C-47D4-A7E2-F01887E095E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798119BA-C4D0-44D1-869B-99E897C615F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3551BD25-A5BC-42BD-8C62-6476259DC1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A798D496-DC74-4C5A-ABB3-CB7FA4939324}"/>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graphicEl>
                                              <a:dgm id="{C35BF17D-1858-48A6-8C1C-A6B32390A5D6}"/>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graphicEl>
                                              <a:dgm id="{C847BCEC-F21D-46F6-9E0D-25661E893D6D}"/>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graphicEl>
                                              <a:dgm id="{67FA544E-E7AE-4B26-9322-317227EFC2F5}"/>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graphicEl>
                                              <a:dgm id="{B7EBC43E-6FE1-441E-B26C-1527CCAF6B65}"/>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graphicEl>
                                              <a:dgm id="{92A7342E-56A1-4CFF-B342-5E027D5F3A4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lgn="l">
              <a:buFont typeface="+mj-lt"/>
              <a:buAutoNum type="arabicPeriod" startAt="6"/>
            </a:pPr>
            <a:r>
              <a:rPr lang="en-GB" b="1" dirty="0" smtClean="0">
                <a:solidFill>
                  <a:srgbClr val="0070C0"/>
                </a:solidFill>
              </a:rPr>
              <a:t>“Mastery</a:t>
            </a:r>
            <a:r>
              <a:rPr lang="en-GB" b="1" dirty="0" smtClean="0">
                <a:solidFill>
                  <a:srgbClr val="0070C0"/>
                </a:solidFill>
              </a:rPr>
              <a:t>” for “all”</a:t>
            </a:r>
            <a:r>
              <a:rPr lang="en-GB" b="1" dirty="0">
                <a:solidFill>
                  <a:srgbClr val="0070C0"/>
                </a:solidFill>
              </a:rPr>
              <a:t> </a:t>
            </a:r>
            <a:r>
              <a:rPr lang="en-GB" b="1" dirty="0" smtClean="0">
                <a:solidFill>
                  <a:srgbClr val="0070C0"/>
                </a:solidFill>
              </a:rPr>
              <a:t>means….?</a:t>
            </a:r>
            <a:endParaRPr lang="en-GB" b="1" dirty="0">
              <a:solidFill>
                <a:srgbClr val="0070C0"/>
              </a:solidFill>
            </a:endParaRPr>
          </a:p>
        </p:txBody>
      </p:sp>
      <p:sp>
        <p:nvSpPr>
          <p:cNvPr id="3" name="Content Placeholder 2"/>
          <p:cNvSpPr>
            <a:spLocks noGrp="1"/>
          </p:cNvSpPr>
          <p:nvPr>
            <p:ph idx="1"/>
          </p:nvPr>
        </p:nvSpPr>
        <p:spPr>
          <a:xfrm>
            <a:off x="395536" y="1628800"/>
            <a:ext cx="8229600" cy="4032448"/>
          </a:xfrm>
        </p:spPr>
        <p:txBody>
          <a:bodyPr>
            <a:normAutofit fontScale="92500"/>
          </a:bodyPr>
          <a:lstStyle/>
          <a:p>
            <a:r>
              <a:rPr lang="en-GB" dirty="0"/>
              <a:t>This will be evident in </a:t>
            </a:r>
            <a:r>
              <a:rPr lang="en-GB" dirty="0" smtClean="0"/>
              <a:t>students’ </a:t>
            </a:r>
            <a:r>
              <a:rPr lang="en-GB" dirty="0"/>
              <a:t>capacity to </a:t>
            </a:r>
            <a:r>
              <a:rPr lang="en-GB" dirty="0" smtClean="0"/>
              <a:t>apply </a:t>
            </a:r>
            <a:r>
              <a:rPr lang="en-GB" dirty="0"/>
              <a:t>their knowledge, skills and understanding with (sufficient</a:t>
            </a:r>
            <a:r>
              <a:rPr lang="en-GB" dirty="0" smtClean="0"/>
              <a:t>):</a:t>
            </a:r>
          </a:p>
          <a:p>
            <a:endParaRPr lang="en-GB" dirty="0"/>
          </a:p>
          <a:p>
            <a:pPr lvl="1"/>
            <a:r>
              <a:rPr lang="en-GB" b="1" dirty="0"/>
              <a:t>Fluency over </a:t>
            </a:r>
            <a:r>
              <a:rPr lang="en-GB" b="1" dirty="0" smtClean="0"/>
              <a:t>time</a:t>
            </a:r>
          </a:p>
          <a:p>
            <a:pPr lvl="1"/>
            <a:endParaRPr lang="en-GB" b="1" dirty="0"/>
          </a:p>
          <a:p>
            <a:pPr lvl="1"/>
            <a:r>
              <a:rPr lang="en-GB" b="1" dirty="0" smtClean="0"/>
              <a:t>Independence</a:t>
            </a:r>
          </a:p>
          <a:p>
            <a:pPr lvl="1"/>
            <a:endParaRPr lang="en-GB" b="1" dirty="0"/>
          </a:p>
          <a:p>
            <a:pPr lvl="1"/>
            <a:r>
              <a:rPr lang="en-GB" b="1" dirty="0"/>
              <a:t>Resilience to deal with complexity and new contexts</a:t>
            </a:r>
          </a:p>
        </p:txBody>
      </p:sp>
      <p:sp>
        <p:nvSpPr>
          <p:cNvPr id="4" name="Rectangle 3"/>
          <p:cNvSpPr/>
          <p:nvPr/>
        </p:nvSpPr>
        <p:spPr>
          <a:xfrm>
            <a:off x="3923929" y="2564904"/>
            <a:ext cx="4968552" cy="2123658"/>
          </a:xfrm>
          <a:prstGeom prst="rect">
            <a:avLst/>
          </a:prstGeom>
          <a:noFill/>
        </p:spPr>
        <p:txBody>
          <a:bodyPr wrap="square" lIns="91440" tIns="45720" rIns="91440" bIns="45720">
            <a:spAutoFit/>
          </a:bodyPr>
          <a:lstStyle/>
          <a:p>
            <a:pPr algn="ctr"/>
            <a:r>
              <a:rPr lang="en-US" sz="4400" b="1" dirty="0">
                <a:ln w="17780" cmpd="sng">
                  <a:solidFill>
                    <a:srgbClr val="4F81BD">
                      <a:tint val="3000"/>
                    </a:srgbClr>
                  </a:solidFill>
                  <a:prstDash val="solid"/>
                  <a:miter lim="800000"/>
                </a:ln>
                <a:gradFill>
                  <a:gsLst>
                    <a:gs pos="10000">
                      <a:srgbClr val="4F81BD">
                        <a:tint val="63000"/>
                        <a:sat val="105000"/>
                      </a:srgbClr>
                    </a:gs>
                    <a:gs pos="90000">
                      <a:srgbClr val="4F81BD">
                        <a:shade val="50000"/>
                        <a:satMod val="100000"/>
                      </a:srgbClr>
                    </a:gs>
                  </a:gsLst>
                  <a:lin ang="5400000"/>
                </a:gradFill>
                <a:effectLst>
                  <a:outerShdw blurRad="55000" dist="50800" dir="5400000" algn="tl">
                    <a:srgbClr val="000000">
                      <a:alpha val="33000"/>
                    </a:srgbClr>
                  </a:outerShdw>
                </a:effectLst>
              </a:rPr>
              <a:t>What might this</a:t>
            </a:r>
          </a:p>
          <a:p>
            <a:pPr algn="ctr"/>
            <a:r>
              <a:rPr lang="en-US" sz="4400" b="1" dirty="0">
                <a:ln w="17780" cmpd="sng">
                  <a:solidFill>
                    <a:srgbClr val="4F81BD">
                      <a:tint val="3000"/>
                    </a:srgbClr>
                  </a:solidFill>
                  <a:prstDash val="solid"/>
                  <a:miter lim="800000"/>
                </a:ln>
                <a:gradFill>
                  <a:gsLst>
                    <a:gs pos="10000">
                      <a:srgbClr val="4F81BD">
                        <a:tint val="63000"/>
                        <a:sat val="105000"/>
                      </a:srgbClr>
                    </a:gs>
                    <a:gs pos="90000">
                      <a:srgbClr val="4F81BD">
                        <a:shade val="50000"/>
                        <a:satMod val="100000"/>
                      </a:srgbClr>
                    </a:gs>
                  </a:gsLst>
                  <a:lin ang="5400000"/>
                </a:gradFill>
                <a:effectLst>
                  <a:outerShdw blurRad="55000" dist="50800" dir="5400000" algn="tl">
                    <a:srgbClr val="000000">
                      <a:alpha val="33000"/>
                    </a:srgbClr>
                  </a:outerShdw>
                </a:effectLst>
              </a:rPr>
              <a:t>mean in different subjects?</a:t>
            </a:r>
          </a:p>
        </p:txBody>
      </p:sp>
      <p:grpSp>
        <p:nvGrpSpPr>
          <p:cNvPr id="5" name="Group 4"/>
          <p:cNvGrpSpPr/>
          <p:nvPr/>
        </p:nvGrpSpPr>
        <p:grpSpPr>
          <a:xfrm>
            <a:off x="3707904" y="5517232"/>
            <a:ext cx="1623414" cy="974048"/>
            <a:chOff x="1787802" y="269411"/>
            <a:chExt cx="1623414" cy="974048"/>
          </a:xfrm>
          <a:scene3d>
            <a:camera prst="orthographicFront"/>
            <a:lightRig rig="flat" dir="t"/>
          </a:scene3d>
        </p:grpSpPr>
        <p:sp>
          <p:nvSpPr>
            <p:cNvPr id="6" name="Rectangle 5"/>
            <p:cNvSpPr/>
            <p:nvPr/>
          </p:nvSpPr>
          <p:spPr>
            <a:xfrm>
              <a:off x="1787802" y="26941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Rectangle 6"/>
            <p:cNvSpPr/>
            <p:nvPr/>
          </p:nvSpPr>
          <p:spPr>
            <a:xfrm>
              <a:off x="1787802" y="26941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Mastery Matters</a:t>
              </a:r>
            </a:p>
          </p:txBody>
        </p:sp>
      </p:grpSp>
    </p:spTree>
    <p:extLst>
      <p:ext uri="{BB962C8B-B14F-4D97-AF65-F5344CB8AC3E}">
        <p14:creationId xmlns:p14="http://schemas.microsoft.com/office/powerpoint/2010/main" val="381771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6779095" cy="778098"/>
          </a:xfrm>
        </p:spPr>
        <p:txBody>
          <a:bodyPr>
            <a:normAutofit fontScale="90000"/>
          </a:bodyPr>
          <a:lstStyle/>
          <a:p>
            <a:pPr marL="514350" indent="-514350">
              <a:buFont typeface="+mj-lt"/>
              <a:buAutoNum type="arabicPeriod" startAt="7"/>
            </a:pPr>
            <a:r>
              <a:rPr lang="en-GB" sz="3100" b="1" dirty="0" smtClean="0">
                <a:solidFill>
                  <a:srgbClr val="0070C0"/>
                </a:solidFill>
              </a:rPr>
              <a:t>Final </a:t>
            </a:r>
            <a:r>
              <a:rPr lang="en-GB" sz="3100" b="1" dirty="0">
                <a:solidFill>
                  <a:srgbClr val="0070C0"/>
                </a:solidFill>
              </a:rPr>
              <a:t>report of the Commission on Assessment without </a:t>
            </a:r>
            <a:r>
              <a:rPr lang="en-GB" sz="3100" b="1" dirty="0" smtClean="0">
                <a:solidFill>
                  <a:srgbClr val="0070C0"/>
                </a:solidFill>
              </a:rPr>
              <a:t>Levels </a:t>
            </a:r>
            <a:r>
              <a:rPr lang="en-GB" sz="2200" dirty="0" smtClean="0">
                <a:solidFill>
                  <a:srgbClr val="0070C0"/>
                </a:solidFill>
              </a:rPr>
              <a:t>(Sept ’15)  </a:t>
            </a:r>
            <a:endParaRPr lang="en-GB" sz="2200" dirty="0">
              <a:solidFill>
                <a:srgbClr val="0070C0"/>
              </a:solidFill>
            </a:endParaRPr>
          </a:p>
        </p:txBody>
      </p:sp>
      <p:sp>
        <p:nvSpPr>
          <p:cNvPr id="6" name="Content Placeholder 5"/>
          <p:cNvSpPr>
            <a:spLocks noGrp="1"/>
          </p:cNvSpPr>
          <p:nvPr>
            <p:ph idx="1"/>
          </p:nvPr>
        </p:nvSpPr>
        <p:spPr>
          <a:xfrm>
            <a:off x="323528" y="1340768"/>
            <a:ext cx="8496944" cy="4896544"/>
          </a:xfrm>
        </p:spPr>
        <p:txBody>
          <a:bodyPr>
            <a:normAutofit fontScale="77500" lnSpcReduction="20000"/>
          </a:bodyPr>
          <a:lstStyle/>
          <a:p>
            <a:r>
              <a:rPr lang="en-GB" dirty="0"/>
              <a:t>‘Mastery learning’ is a specific approach in which </a:t>
            </a:r>
            <a:r>
              <a:rPr lang="en-GB" dirty="0">
                <a:solidFill>
                  <a:srgbClr val="0070C0"/>
                </a:solidFill>
              </a:rPr>
              <a:t>learning is broken down into discrete units and presented in logical </a:t>
            </a:r>
            <a:r>
              <a:rPr lang="en-GB" dirty="0" smtClean="0">
                <a:solidFill>
                  <a:srgbClr val="0070C0"/>
                </a:solidFill>
              </a:rPr>
              <a:t>order</a:t>
            </a:r>
            <a:r>
              <a:rPr lang="en-GB" dirty="0" smtClean="0"/>
              <a:t>.</a:t>
            </a:r>
          </a:p>
          <a:p>
            <a:pPr marL="0" indent="0">
              <a:buNone/>
            </a:pPr>
            <a:endParaRPr lang="en-GB" sz="1900" dirty="0" smtClean="0"/>
          </a:p>
          <a:p>
            <a:r>
              <a:rPr lang="en-GB" dirty="0" smtClean="0"/>
              <a:t>Pupils </a:t>
            </a:r>
            <a:r>
              <a:rPr lang="en-GB" dirty="0"/>
              <a:t>are required </a:t>
            </a:r>
            <a:r>
              <a:rPr lang="en-GB" dirty="0" smtClean="0"/>
              <a:t>to:</a:t>
            </a:r>
          </a:p>
          <a:p>
            <a:pPr lvl="1"/>
            <a:r>
              <a:rPr lang="en-GB" dirty="0" smtClean="0"/>
              <a:t>demonstrate </a:t>
            </a:r>
            <a:r>
              <a:rPr lang="en-GB" b="1" dirty="0"/>
              <a:t>mastery of the learning </a:t>
            </a:r>
            <a:r>
              <a:rPr lang="en-GB" dirty="0"/>
              <a:t>from each unit </a:t>
            </a:r>
            <a:r>
              <a:rPr lang="en-GB" b="1" dirty="0"/>
              <a:t>before</a:t>
            </a:r>
            <a:r>
              <a:rPr lang="en-GB" dirty="0"/>
              <a:t> being allowed to move on to the next, </a:t>
            </a:r>
            <a:endParaRPr lang="en-GB" dirty="0" smtClean="0"/>
          </a:p>
          <a:p>
            <a:pPr lvl="1"/>
            <a:r>
              <a:rPr lang="en-GB" dirty="0" smtClean="0"/>
              <a:t>with </a:t>
            </a:r>
            <a:r>
              <a:rPr lang="en-GB" dirty="0"/>
              <a:t>the assumption that </a:t>
            </a:r>
            <a:r>
              <a:rPr lang="en-GB" b="1" dirty="0"/>
              <a:t>all pupils will achieve this level of mastery</a:t>
            </a:r>
            <a:r>
              <a:rPr lang="en-GB" dirty="0"/>
              <a:t> if they are appropriately supported. </a:t>
            </a:r>
            <a:endParaRPr lang="en-GB" dirty="0" smtClean="0"/>
          </a:p>
          <a:p>
            <a:pPr lvl="1"/>
            <a:r>
              <a:rPr lang="en-GB" dirty="0" smtClean="0"/>
              <a:t>Some </a:t>
            </a:r>
            <a:r>
              <a:rPr lang="en-GB" dirty="0"/>
              <a:t>may take longer and need more help, but </a:t>
            </a:r>
            <a:r>
              <a:rPr lang="en-GB" b="1" dirty="0"/>
              <a:t>all will get there </a:t>
            </a:r>
            <a:r>
              <a:rPr lang="en-GB" dirty="0"/>
              <a:t>in the end. </a:t>
            </a:r>
            <a:endParaRPr lang="en-GB" dirty="0" smtClean="0"/>
          </a:p>
          <a:p>
            <a:pPr lvl="1"/>
            <a:endParaRPr lang="en-GB" sz="2100" dirty="0"/>
          </a:p>
          <a:p>
            <a:r>
              <a:rPr lang="en-GB" dirty="0" smtClean="0"/>
              <a:t>Assessment </a:t>
            </a:r>
            <a:r>
              <a:rPr lang="en-GB" dirty="0"/>
              <a:t>is built into this process. </a:t>
            </a:r>
            <a:endParaRPr lang="en-GB" dirty="0" smtClean="0"/>
          </a:p>
          <a:p>
            <a:pPr lvl="1"/>
            <a:r>
              <a:rPr lang="en-GB" dirty="0" smtClean="0"/>
              <a:t>Following </a:t>
            </a:r>
            <a:r>
              <a:rPr lang="en-GB" b="1" dirty="0"/>
              <a:t>high-quality instruction</a:t>
            </a:r>
            <a:r>
              <a:rPr lang="en-GB" dirty="0"/>
              <a:t>, </a:t>
            </a:r>
            <a:endParaRPr lang="en-GB" dirty="0" smtClean="0"/>
          </a:p>
          <a:p>
            <a:pPr lvl="1"/>
            <a:r>
              <a:rPr lang="en-GB" dirty="0" smtClean="0"/>
              <a:t>pupils </a:t>
            </a:r>
            <a:r>
              <a:rPr lang="en-GB" dirty="0"/>
              <a:t>undertake </a:t>
            </a:r>
            <a:r>
              <a:rPr lang="en-GB" b="1" dirty="0"/>
              <a:t>formative assessment </a:t>
            </a:r>
            <a:r>
              <a:rPr lang="en-GB" dirty="0"/>
              <a:t>that shows what they have learned well and what they still need to work on, </a:t>
            </a:r>
            <a:endParaRPr lang="en-GB" dirty="0" smtClean="0"/>
          </a:p>
          <a:p>
            <a:pPr lvl="1"/>
            <a:r>
              <a:rPr lang="en-GB" dirty="0" smtClean="0"/>
              <a:t>and </a:t>
            </a:r>
            <a:r>
              <a:rPr lang="en-GB" dirty="0"/>
              <a:t>identifies specific </a:t>
            </a:r>
            <a:r>
              <a:rPr lang="en-GB" b="1" dirty="0"/>
              <a:t>‘corrective’ activities </a:t>
            </a:r>
            <a:r>
              <a:rPr lang="en-GB" dirty="0"/>
              <a:t>to help them do this. </a:t>
            </a:r>
            <a:endParaRPr lang="en-GB" dirty="0" smtClean="0"/>
          </a:p>
        </p:txBody>
      </p:sp>
      <p:grpSp>
        <p:nvGrpSpPr>
          <p:cNvPr id="4" name="Group 3"/>
          <p:cNvGrpSpPr/>
          <p:nvPr/>
        </p:nvGrpSpPr>
        <p:grpSpPr>
          <a:xfrm>
            <a:off x="5292080" y="5733256"/>
            <a:ext cx="1623414" cy="974048"/>
            <a:chOff x="1787802" y="269411"/>
            <a:chExt cx="1623414" cy="974048"/>
          </a:xfrm>
          <a:scene3d>
            <a:camera prst="orthographicFront"/>
            <a:lightRig rig="flat" dir="t"/>
          </a:scene3d>
        </p:grpSpPr>
        <p:sp>
          <p:nvSpPr>
            <p:cNvPr id="7" name="Rectangle 6"/>
            <p:cNvSpPr/>
            <p:nvPr/>
          </p:nvSpPr>
          <p:spPr>
            <a:xfrm>
              <a:off x="1787802" y="269411"/>
              <a:ext cx="1623414" cy="974048"/>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 name="Rectangle 7"/>
            <p:cNvSpPr/>
            <p:nvPr/>
          </p:nvSpPr>
          <p:spPr>
            <a:xfrm>
              <a:off x="1787802" y="269411"/>
              <a:ext cx="1623414" cy="974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GB" sz="2000" dirty="0">
                  <a:solidFill>
                    <a:prstClr val="white"/>
                  </a:solidFill>
                </a:rPr>
                <a:t>Mastery Matters</a:t>
              </a:r>
            </a:p>
          </p:txBody>
        </p:sp>
      </p:grpSp>
    </p:spTree>
    <p:extLst>
      <p:ext uri="{BB962C8B-B14F-4D97-AF65-F5344CB8AC3E}">
        <p14:creationId xmlns:p14="http://schemas.microsoft.com/office/powerpoint/2010/main" val="269666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3086</Words>
  <Application>Microsoft Office PowerPoint</Application>
  <PresentationFormat>On-screen Show (4:3)</PresentationFormat>
  <Paragraphs>420</Paragraphs>
  <Slides>35</Slides>
  <Notes>15</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1_HIAS PowerPoint template</vt:lpstr>
      <vt:lpstr>HIAS PowerPoint template</vt:lpstr>
      <vt:lpstr>Agenda</vt:lpstr>
      <vt:lpstr>Excellence and Equity Hampshire Assessment Model </vt:lpstr>
      <vt:lpstr>Some ideas to help us think (differently)</vt:lpstr>
      <vt:lpstr>Mathematics NC Aims</vt:lpstr>
      <vt:lpstr>English NC Aims </vt:lpstr>
      <vt:lpstr>The purpose of assessment data </vt:lpstr>
      <vt:lpstr>Ten Hampshire Assessment Model principles</vt:lpstr>
      <vt:lpstr>“Mastery” for “all” means….?</vt:lpstr>
      <vt:lpstr>Final report of the Commission on Assessment without Levels (Sept ’15)  </vt:lpstr>
      <vt:lpstr>Mastery learning</vt:lpstr>
      <vt:lpstr>Mastery and the link to statutory tests and assessments</vt:lpstr>
      <vt:lpstr>Re-imagining Differentiation</vt:lpstr>
      <vt:lpstr>Redefining Learning Objectives? </vt:lpstr>
      <vt:lpstr>A working model for  “Masterly Learning”? </vt:lpstr>
      <vt:lpstr>Precise learning model</vt:lpstr>
      <vt:lpstr>Enrichment not acceleration</vt:lpstr>
      <vt:lpstr>A word or two about higher attaining pupils</vt:lpstr>
      <vt:lpstr>Pupils where ARE is highly unlikely to be achieved (SEND)</vt:lpstr>
      <vt:lpstr>Skills Acquisition in the Dreyfus Model The layers of proficiency over time:</vt:lpstr>
      <vt:lpstr>PowerPoint Presentation</vt:lpstr>
      <vt:lpstr>Four practical strategies</vt:lpstr>
      <vt:lpstr>Ten Hampshire Assessment Model principles to challenge &amp; refine practice</vt:lpstr>
      <vt:lpstr>Are they on track? Summative assessment</vt:lpstr>
      <vt:lpstr>Based on the idea of a wall…</vt:lpstr>
      <vt:lpstr>PowerPoint Presentation</vt:lpstr>
      <vt:lpstr>PowerPoint Presentation</vt:lpstr>
      <vt:lpstr>PowerPoint Presentation</vt:lpstr>
      <vt:lpstr>Domain Bricks: Building the wall</vt:lpstr>
      <vt:lpstr>PowerPoint Presentation</vt:lpstr>
      <vt:lpstr>Hampshire Assessment Model- a recursive approach to summative assessment</vt:lpstr>
      <vt:lpstr> </vt:lpstr>
      <vt:lpstr>Hampshire Model: Manageable Phases</vt:lpstr>
      <vt:lpstr>PowerPoint Presentation</vt:lpstr>
      <vt:lpstr>Close to?</vt:lpstr>
      <vt:lpstr>Finally,  Excellence and Equity is about…</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HUser</dc:creator>
  <cp:lastModifiedBy>cseihfcr</cp:lastModifiedBy>
  <cp:revision>5</cp:revision>
  <dcterms:created xsi:type="dcterms:W3CDTF">2017-09-14T20:54:58Z</dcterms:created>
  <dcterms:modified xsi:type="dcterms:W3CDTF">2017-09-15T15:53:58Z</dcterms:modified>
</cp:coreProperties>
</file>