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notesMasterIdLst>
    <p:notesMasterId r:id="rId31"/>
  </p:notesMasterIdLst>
  <p:handoutMasterIdLst>
    <p:handoutMasterId r:id="rId32"/>
  </p:handoutMasterIdLst>
  <p:sldIdLst>
    <p:sldId id="1452" r:id="rId2"/>
    <p:sldId id="1470" r:id="rId3"/>
    <p:sldId id="1493" r:id="rId4"/>
    <p:sldId id="1505" r:id="rId5"/>
    <p:sldId id="1508" r:id="rId6"/>
    <p:sldId id="1491" r:id="rId7"/>
    <p:sldId id="1492" r:id="rId8"/>
    <p:sldId id="1497" r:id="rId9"/>
    <p:sldId id="1498" r:id="rId10"/>
    <p:sldId id="1499" r:id="rId11"/>
    <p:sldId id="1506" r:id="rId12"/>
    <p:sldId id="1494" r:id="rId13"/>
    <p:sldId id="1510" r:id="rId14"/>
    <p:sldId id="1511" r:id="rId15"/>
    <p:sldId id="1479" r:id="rId16"/>
    <p:sldId id="1495" r:id="rId17"/>
    <p:sldId id="1472" r:id="rId18"/>
    <p:sldId id="1481" r:id="rId19"/>
    <p:sldId id="1482" r:id="rId20"/>
    <p:sldId id="1483" r:id="rId21"/>
    <p:sldId id="1484" r:id="rId22"/>
    <p:sldId id="1485" r:id="rId23"/>
    <p:sldId id="1486" r:id="rId24"/>
    <p:sldId id="1487" r:id="rId25"/>
    <p:sldId id="1488" r:id="rId26"/>
    <p:sldId id="1489" r:id="rId27"/>
    <p:sldId id="1473" r:id="rId28"/>
    <p:sldId id="1512" r:id="rId29"/>
    <p:sldId id="1513" r:id="rId30"/>
  </p:sldIdLst>
  <p:sldSz cx="9144000" cy="6858000" type="screen4x3"/>
  <p:notesSz cx="6881813" cy="100028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English input" id="{67E4E217-5386-47EF-9DDD-ED830BFDB6FB}">
          <p14:sldIdLst>
            <p14:sldId id="1452"/>
            <p14:sldId id="1470"/>
            <p14:sldId id="1493"/>
            <p14:sldId id="1505"/>
            <p14:sldId id="1508"/>
            <p14:sldId id="1491"/>
            <p14:sldId id="1492"/>
            <p14:sldId id="1497"/>
            <p14:sldId id="1498"/>
            <p14:sldId id="1499"/>
            <p14:sldId id="1506"/>
            <p14:sldId id="1494"/>
            <p14:sldId id="1510"/>
            <p14:sldId id="1511"/>
            <p14:sldId id="1479"/>
            <p14:sldId id="1495"/>
            <p14:sldId id="1472"/>
            <p14:sldId id="1481"/>
            <p14:sldId id="1482"/>
            <p14:sldId id="1483"/>
            <p14:sldId id="1484"/>
            <p14:sldId id="1485"/>
            <p14:sldId id="1486"/>
            <p14:sldId id="1487"/>
            <p14:sldId id="1488"/>
            <p14:sldId id="1489"/>
            <p14:sldId id="1473"/>
            <p14:sldId id="1512"/>
            <p14:sldId id="151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2" autoAdjust="0"/>
    <p:restoredTop sz="97496" autoAdjust="0"/>
  </p:normalViewPr>
  <p:slideViewPr>
    <p:cSldViewPr>
      <p:cViewPr varScale="1">
        <p:scale>
          <a:sx n="71" d="100"/>
          <a:sy n="71" d="100"/>
        </p:scale>
        <p:origin x="-112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61" d="100"/>
          <a:sy n="61" d="100"/>
        </p:scale>
        <p:origin x="-3245" y="-82"/>
      </p:cViewPr>
      <p:guideLst>
        <p:guide orient="horz" pos="3150"/>
        <p:guide pos="216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B0C354-507A-1245-91B5-2F97AF783903}" type="doc">
      <dgm:prSet loTypeId="urn:microsoft.com/office/officeart/2005/8/layout/venn3" loCatId="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FB70B35-39FE-5049-8333-E5F0267C8569}">
      <dgm:prSet phldrT="[Text]"/>
      <dgm:spPr/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8E36B4B5-ED2F-F648-93FB-AFA8BD36B154}" type="parTrans" cxnId="{D99A8CF7-D671-594F-8851-DEDDA682F3EB}">
      <dgm:prSet/>
      <dgm:spPr/>
      <dgm:t>
        <a:bodyPr/>
        <a:lstStyle/>
        <a:p>
          <a:endParaRPr lang="en-US"/>
        </a:p>
      </dgm:t>
    </dgm:pt>
    <dgm:pt modelId="{AFB19DC1-BFC8-274A-BC9D-82A869F485A0}" type="sibTrans" cxnId="{D99A8CF7-D671-594F-8851-DEDDA682F3EB}">
      <dgm:prSet/>
      <dgm:spPr/>
      <dgm:t>
        <a:bodyPr/>
        <a:lstStyle/>
        <a:p>
          <a:endParaRPr lang="en-US"/>
        </a:p>
      </dgm:t>
    </dgm:pt>
    <dgm:pt modelId="{39BBE399-6E73-1D43-879A-29FA57C193FA}">
      <dgm:prSet phldrT="[Text]"/>
      <dgm:spPr/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0F67F623-27B3-204D-AA12-557BD724A293}" type="parTrans" cxnId="{1FCF1018-72D3-A54C-ACFC-5DEB9857A923}">
      <dgm:prSet/>
      <dgm:spPr/>
      <dgm:t>
        <a:bodyPr/>
        <a:lstStyle/>
        <a:p>
          <a:endParaRPr lang="en-US"/>
        </a:p>
      </dgm:t>
    </dgm:pt>
    <dgm:pt modelId="{5B146BA8-306A-CF47-A08F-FF6F01B47619}" type="sibTrans" cxnId="{1FCF1018-72D3-A54C-ACFC-5DEB9857A923}">
      <dgm:prSet/>
      <dgm:spPr/>
      <dgm:t>
        <a:bodyPr/>
        <a:lstStyle/>
        <a:p>
          <a:endParaRPr lang="en-US"/>
        </a:p>
      </dgm:t>
    </dgm:pt>
    <dgm:pt modelId="{B77724FF-9E22-6641-ADA7-EBE7E40E05F1}" type="pres">
      <dgm:prSet presAssocID="{57B0C354-507A-1245-91B5-2F97AF78390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9E116E4-9BB1-3349-9B1E-7C028B6F3297}" type="pres">
      <dgm:prSet presAssocID="{0FB70B35-39FE-5049-8333-E5F0267C8569}" presName="Name5" presStyleLbl="venn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41FF87-62B0-274E-930E-6E9FC15168F8}" type="pres">
      <dgm:prSet presAssocID="{AFB19DC1-BFC8-274A-BC9D-82A869F485A0}" presName="space" presStyleCnt="0"/>
      <dgm:spPr/>
    </dgm:pt>
    <dgm:pt modelId="{B29B9F9A-BA0B-5840-A8CA-0ED8FF9A475C}" type="pres">
      <dgm:prSet presAssocID="{39BBE399-6E73-1D43-879A-29FA57C193FA}" presName="Name5" presStyleLbl="vennNode1" presStyleIdx="1" presStyleCnt="2" custLinFactX="-2568" custLinFactNeighborX="-100000" custLinFactNeighborY="70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2697E6A-1AED-4DC4-A987-DDA68A9EC83F}" type="presOf" srcId="{0FB70B35-39FE-5049-8333-E5F0267C8569}" destId="{79E116E4-9BB1-3349-9B1E-7C028B6F3297}" srcOrd="0" destOrd="0" presId="urn:microsoft.com/office/officeart/2005/8/layout/venn3"/>
    <dgm:cxn modelId="{5ABBDFFE-B6C8-4791-BB05-602E6947A5DF}" type="presOf" srcId="{39BBE399-6E73-1D43-879A-29FA57C193FA}" destId="{B29B9F9A-BA0B-5840-A8CA-0ED8FF9A475C}" srcOrd="0" destOrd="0" presId="urn:microsoft.com/office/officeart/2005/8/layout/venn3"/>
    <dgm:cxn modelId="{1FCF1018-72D3-A54C-ACFC-5DEB9857A923}" srcId="{57B0C354-507A-1245-91B5-2F97AF783903}" destId="{39BBE399-6E73-1D43-879A-29FA57C193FA}" srcOrd="1" destOrd="0" parTransId="{0F67F623-27B3-204D-AA12-557BD724A293}" sibTransId="{5B146BA8-306A-CF47-A08F-FF6F01B47619}"/>
    <dgm:cxn modelId="{D99A8CF7-D671-594F-8851-DEDDA682F3EB}" srcId="{57B0C354-507A-1245-91B5-2F97AF783903}" destId="{0FB70B35-39FE-5049-8333-E5F0267C8569}" srcOrd="0" destOrd="0" parTransId="{8E36B4B5-ED2F-F648-93FB-AFA8BD36B154}" sibTransId="{AFB19DC1-BFC8-274A-BC9D-82A869F485A0}"/>
    <dgm:cxn modelId="{FDEA8633-3723-4ACE-9241-046101032BDE}" type="presOf" srcId="{57B0C354-507A-1245-91B5-2F97AF783903}" destId="{B77724FF-9E22-6641-ADA7-EBE7E40E05F1}" srcOrd="0" destOrd="0" presId="urn:microsoft.com/office/officeart/2005/8/layout/venn3"/>
    <dgm:cxn modelId="{5DCC6A66-677C-4359-AF5F-65CD7B937099}" type="presParOf" srcId="{B77724FF-9E22-6641-ADA7-EBE7E40E05F1}" destId="{79E116E4-9BB1-3349-9B1E-7C028B6F3297}" srcOrd="0" destOrd="0" presId="urn:microsoft.com/office/officeart/2005/8/layout/venn3"/>
    <dgm:cxn modelId="{9537A133-046F-4718-8B3D-D621561C0665}" type="presParOf" srcId="{B77724FF-9E22-6641-ADA7-EBE7E40E05F1}" destId="{2641FF87-62B0-274E-930E-6E9FC15168F8}" srcOrd="1" destOrd="0" presId="urn:microsoft.com/office/officeart/2005/8/layout/venn3"/>
    <dgm:cxn modelId="{7C89B569-24A1-4B3D-BFB6-AFE4FDA8B37F}" type="presParOf" srcId="{B77724FF-9E22-6641-ADA7-EBE7E40E05F1}" destId="{B29B9F9A-BA0B-5840-A8CA-0ED8FF9A475C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BFDFE2-120C-4E82-8980-6065F7DACB3D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682B0D5-4B75-462A-A497-4287B588F5CA}">
      <dgm:prSet phldrT="[Text]" custT="1"/>
      <dgm:spPr>
        <a:solidFill>
          <a:srgbClr val="FF0000"/>
        </a:solidFill>
      </dgm:spPr>
      <dgm:t>
        <a:bodyPr/>
        <a:lstStyle/>
        <a:p>
          <a:r>
            <a:rPr lang="en-GB" sz="1600" dirty="0" smtClean="0"/>
            <a:t>Purpose</a:t>
          </a:r>
          <a:endParaRPr lang="en-GB" sz="1600" dirty="0"/>
        </a:p>
      </dgm:t>
    </dgm:pt>
    <dgm:pt modelId="{25CE4B34-2F4E-4217-AF3C-715B03EA6A40}" type="parTrans" cxnId="{8CE24BAB-FE29-4C9D-AFA7-D98B1549E934}">
      <dgm:prSet/>
      <dgm:spPr/>
      <dgm:t>
        <a:bodyPr/>
        <a:lstStyle/>
        <a:p>
          <a:endParaRPr lang="en-GB"/>
        </a:p>
      </dgm:t>
    </dgm:pt>
    <dgm:pt modelId="{DE62D59F-E6B3-4EC5-A806-9B34BEB34FDC}" type="sibTrans" cxnId="{8CE24BAB-FE29-4C9D-AFA7-D98B1549E934}">
      <dgm:prSet/>
      <dgm:spPr/>
      <dgm:t>
        <a:bodyPr/>
        <a:lstStyle/>
        <a:p>
          <a:endParaRPr lang="en-GB"/>
        </a:p>
      </dgm:t>
    </dgm:pt>
    <dgm:pt modelId="{C5F693E4-D220-4EC8-A487-FA75D78A3E6A}">
      <dgm:prSet phldrT="[Text]" custT="1"/>
      <dgm:spPr>
        <a:solidFill>
          <a:srgbClr val="00B0F0"/>
        </a:solidFill>
      </dgm:spPr>
      <dgm:t>
        <a:bodyPr/>
        <a:lstStyle/>
        <a:p>
          <a:r>
            <a:rPr lang="en-GB" sz="1800" dirty="0" smtClean="0"/>
            <a:t>Form</a:t>
          </a:r>
          <a:endParaRPr lang="en-GB" sz="1800" dirty="0"/>
        </a:p>
      </dgm:t>
    </dgm:pt>
    <dgm:pt modelId="{C51CB03B-5080-4A6F-8F2E-953874201DBD}" type="parTrans" cxnId="{3A97E28C-AF4C-4B35-8079-52C84BDC32A6}">
      <dgm:prSet/>
      <dgm:spPr/>
      <dgm:t>
        <a:bodyPr/>
        <a:lstStyle/>
        <a:p>
          <a:endParaRPr lang="en-GB"/>
        </a:p>
      </dgm:t>
    </dgm:pt>
    <dgm:pt modelId="{6ED5225E-901F-4B1C-B381-9BDF0AEFDAC8}" type="sibTrans" cxnId="{3A97E28C-AF4C-4B35-8079-52C84BDC32A6}">
      <dgm:prSet/>
      <dgm:spPr/>
      <dgm:t>
        <a:bodyPr/>
        <a:lstStyle/>
        <a:p>
          <a:endParaRPr lang="en-GB"/>
        </a:p>
      </dgm:t>
    </dgm:pt>
    <dgm:pt modelId="{0514EFDB-EAE2-4E1A-B740-DB6154F3E4CC}">
      <dgm:prSet phldrT="[Text]" custT="1"/>
      <dgm:spPr>
        <a:solidFill>
          <a:srgbClr val="92D050"/>
        </a:solidFill>
      </dgm:spPr>
      <dgm:t>
        <a:bodyPr/>
        <a:lstStyle/>
        <a:p>
          <a:r>
            <a:rPr lang="en-GB" sz="1600" dirty="0" smtClean="0"/>
            <a:t>Audience</a:t>
          </a:r>
          <a:endParaRPr lang="en-GB" sz="1600" dirty="0"/>
        </a:p>
      </dgm:t>
    </dgm:pt>
    <dgm:pt modelId="{C0564E9F-DFF9-4A55-8AD5-446B656B1DCD}" type="parTrans" cxnId="{CF5DACBB-0B5C-45E1-B4F9-8986CCC0AFBC}">
      <dgm:prSet/>
      <dgm:spPr/>
      <dgm:t>
        <a:bodyPr/>
        <a:lstStyle/>
        <a:p>
          <a:endParaRPr lang="en-GB"/>
        </a:p>
      </dgm:t>
    </dgm:pt>
    <dgm:pt modelId="{997AF172-40F9-4AE7-9B1D-A90301A4E72C}" type="sibTrans" cxnId="{CF5DACBB-0B5C-45E1-B4F9-8986CCC0AFBC}">
      <dgm:prSet/>
      <dgm:spPr/>
      <dgm:t>
        <a:bodyPr/>
        <a:lstStyle/>
        <a:p>
          <a:endParaRPr lang="en-GB"/>
        </a:p>
      </dgm:t>
    </dgm:pt>
    <dgm:pt modelId="{0AA626E1-2D69-49EB-BADD-75C860A105BA}" type="pres">
      <dgm:prSet presAssocID="{82BFDFE2-120C-4E82-8980-6065F7DACB3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F5C96A8-B47B-4FC1-A622-603E361FA203}" type="pres">
      <dgm:prSet presAssocID="{9682B0D5-4B75-462A-A497-4287B588F5C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F09C20D-4A23-48F8-A6FA-0289392B4AB8}" type="pres">
      <dgm:prSet presAssocID="{9682B0D5-4B75-462A-A497-4287B588F5CA}" presName="spNode" presStyleCnt="0"/>
      <dgm:spPr/>
    </dgm:pt>
    <dgm:pt modelId="{7EEE0397-164D-489F-BF66-FE076F4BC342}" type="pres">
      <dgm:prSet presAssocID="{DE62D59F-E6B3-4EC5-A806-9B34BEB34FDC}" presName="sibTrans" presStyleLbl="sibTrans1D1" presStyleIdx="0" presStyleCnt="3"/>
      <dgm:spPr/>
      <dgm:t>
        <a:bodyPr/>
        <a:lstStyle/>
        <a:p>
          <a:endParaRPr lang="en-GB"/>
        </a:p>
      </dgm:t>
    </dgm:pt>
    <dgm:pt modelId="{68446F81-D985-4957-98D3-BF026AD103EF}" type="pres">
      <dgm:prSet presAssocID="{C5F693E4-D220-4EC8-A487-FA75D78A3E6A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136CD2D-1238-48E8-B4EF-05824236AE30}" type="pres">
      <dgm:prSet presAssocID="{C5F693E4-D220-4EC8-A487-FA75D78A3E6A}" presName="spNode" presStyleCnt="0"/>
      <dgm:spPr/>
    </dgm:pt>
    <dgm:pt modelId="{2C3002A7-E582-449B-9823-3BFC43A4E698}" type="pres">
      <dgm:prSet presAssocID="{6ED5225E-901F-4B1C-B381-9BDF0AEFDAC8}" presName="sibTrans" presStyleLbl="sibTrans1D1" presStyleIdx="1" presStyleCnt="3"/>
      <dgm:spPr/>
      <dgm:t>
        <a:bodyPr/>
        <a:lstStyle/>
        <a:p>
          <a:endParaRPr lang="en-GB"/>
        </a:p>
      </dgm:t>
    </dgm:pt>
    <dgm:pt modelId="{1D46AFD1-E2BE-4415-B8D7-F2ADE7CB5AC8}" type="pres">
      <dgm:prSet presAssocID="{0514EFDB-EAE2-4E1A-B740-DB6154F3E4CC}" presName="node" presStyleLbl="node1" presStyleIdx="2" presStyleCnt="3" custScaleX="136596" custScaleY="9082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5D3CE36-395E-4E4A-ADF7-815F87CF08FF}" type="pres">
      <dgm:prSet presAssocID="{0514EFDB-EAE2-4E1A-B740-DB6154F3E4CC}" presName="spNode" presStyleCnt="0"/>
      <dgm:spPr/>
    </dgm:pt>
    <dgm:pt modelId="{33315E21-F80A-458A-B3A2-E9276D238E4C}" type="pres">
      <dgm:prSet presAssocID="{997AF172-40F9-4AE7-9B1D-A90301A4E72C}" presName="sibTrans" presStyleLbl="sibTrans1D1" presStyleIdx="2" presStyleCnt="3"/>
      <dgm:spPr/>
      <dgm:t>
        <a:bodyPr/>
        <a:lstStyle/>
        <a:p>
          <a:endParaRPr lang="en-GB"/>
        </a:p>
      </dgm:t>
    </dgm:pt>
  </dgm:ptLst>
  <dgm:cxnLst>
    <dgm:cxn modelId="{3A97E28C-AF4C-4B35-8079-52C84BDC32A6}" srcId="{82BFDFE2-120C-4E82-8980-6065F7DACB3D}" destId="{C5F693E4-D220-4EC8-A487-FA75D78A3E6A}" srcOrd="1" destOrd="0" parTransId="{C51CB03B-5080-4A6F-8F2E-953874201DBD}" sibTransId="{6ED5225E-901F-4B1C-B381-9BDF0AEFDAC8}"/>
    <dgm:cxn modelId="{43BE3BEF-5A65-4E30-A0D6-4EB484931B9A}" type="presOf" srcId="{82BFDFE2-120C-4E82-8980-6065F7DACB3D}" destId="{0AA626E1-2D69-49EB-BADD-75C860A105BA}" srcOrd="0" destOrd="0" presId="urn:microsoft.com/office/officeart/2005/8/layout/cycle6"/>
    <dgm:cxn modelId="{18BDC911-1D45-438F-97E5-3020D28A0B30}" type="presOf" srcId="{9682B0D5-4B75-462A-A497-4287B588F5CA}" destId="{EF5C96A8-B47B-4FC1-A622-603E361FA203}" srcOrd="0" destOrd="0" presId="urn:microsoft.com/office/officeart/2005/8/layout/cycle6"/>
    <dgm:cxn modelId="{D886C2B2-486E-4FFD-9C52-8A3870360174}" type="presOf" srcId="{C5F693E4-D220-4EC8-A487-FA75D78A3E6A}" destId="{68446F81-D985-4957-98D3-BF026AD103EF}" srcOrd="0" destOrd="0" presId="urn:microsoft.com/office/officeart/2005/8/layout/cycle6"/>
    <dgm:cxn modelId="{8CE24BAB-FE29-4C9D-AFA7-D98B1549E934}" srcId="{82BFDFE2-120C-4E82-8980-6065F7DACB3D}" destId="{9682B0D5-4B75-462A-A497-4287B588F5CA}" srcOrd="0" destOrd="0" parTransId="{25CE4B34-2F4E-4217-AF3C-715B03EA6A40}" sibTransId="{DE62D59F-E6B3-4EC5-A806-9B34BEB34FDC}"/>
    <dgm:cxn modelId="{CF5DACBB-0B5C-45E1-B4F9-8986CCC0AFBC}" srcId="{82BFDFE2-120C-4E82-8980-6065F7DACB3D}" destId="{0514EFDB-EAE2-4E1A-B740-DB6154F3E4CC}" srcOrd="2" destOrd="0" parTransId="{C0564E9F-DFF9-4A55-8AD5-446B656B1DCD}" sibTransId="{997AF172-40F9-4AE7-9B1D-A90301A4E72C}"/>
    <dgm:cxn modelId="{0EACF168-B4F2-4EB9-9373-CF5B6390BC43}" type="presOf" srcId="{DE62D59F-E6B3-4EC5-A806-9B34BEB34FDC}" destId="{7EEE0397-164D-489F-BF66-FE076F4BC342}" srcOrd="0" destOrd="0" presId="urn:microsoft.com/office/officeart/2005/8/layout/cycle6"/>
    <dgm:cxn modelId="{56E2457A-FE75-4F66-BAA9-35AA3248307A}" type="presOf" srcId="{0514EFDB-EAE2-4E1A-B740-DB6154F3E4CC}" destId="{1D46AFD1-E2BE-4415-B8D7-F2ADE7CB5AC8}" srcOrd="0" destOrd="0" presId="urn:microsoft.com/office/officeart/2005/8/layout/cycle6"/>
    <dgm:cxn modelId="{0938D3AA-B3A9-49DE-84DB-69688AA7F4F7}" type="presOf" srcId="{6ED5225E-901F-4B1C-B381-9BDF0AEFDAC8}" destId="{2C3002A7-E582-449B-9823-3BFC43A4E698}" srcOrd="0" destOrd="0" presId="urn:microsoft.com/office/officeart/2005/8/layout/cycle6"/>
    <dgm:cxn modelId="{4D3D2939-97E0-48E5-BC3F-AA9DC66E1F5B}" type="presOf" srcId="{997AF172-40F9-4AE7-9B1D-A90301A4E72C}" destId="{33315E21-F80A-458A-B3A2-E9276D238E4C}" srcOrd="0" destOrd="0" presId="urn:microsoft.com/office/officeart/2005/8/layout/cycle6"/>
    <dgm:cxn modelId="{D7033D85-D3F7-499E-A057-6F5B9572292A}" type="presParOf" srcId="{0AA626E1-2D69-49EB-BADD-75C860A105BA}" destId="{EF5C96A8-B47B-4FC1-A622-603E361FA203}" srcOrd="0" destOrd="0" presId="urn:microsoft.com/office/officeart/2005/8/layout/cycle6"/>
    <dgm:cxn modelId="{7CE3D817-3851-4E51-A261-8F9AB72820E1}" type="presParOf" srcId="{0AA626E1-2D69-49EB-BADD-75C860A105BA}" destId="{6F09C20D-4A23-48F8-A6FA-0289392B4AB8}" srcOrd="1" destOrd="0" presId="urn:microsoft.com/office/officeart/2005/8/layout/cycle6"/>
    <dgm:cxn modelId="{A8499488-5627-41BB-BAF6-6F1FA20AD7A7}" type="presParOf" srcId="{0AA626E1-2D69-49EB-BADD-75C860A105BA}" destId="{7EEE0397-164D-489F-BF66-FE076F4BC342}" srcOrd="2" destOrd="0" presId="urn:microsoft.com/office/officeart/2005/8/layout/cycle6"/>
    <dgm:cxn modelId="{BEA4FF15-C55D-4801-8E91-B0D46ABF9719}" type="presParOf" srcId="{0AA626E1-2D69-49EB-BADD-75C860A105BA}" destId="{68446F81-D985-4957-98D3-BF026AD103EF}" srcOrd="3" destOrd="0" presId="urn:microsoft.com/office/officeart/2005/8/layout/cycle6"/>
    <dgm:cxn modelId="{F231E8A2-3F56-4482-835F-29BEF15EFCD0}" type="presParOf" srcId="{0AA626E1-2D69-49EB-BADD-75C860A105BA}" destId="{7136CD2D-1238-48E8-B4EF-05824236AE30}" srcOrd="4" destOrd="0" presId="urn:microsoft.com/office/officeart/2005/8/layout/cycle6"/>
    <dgm:cxn modelId="{AE27064C-0146-4AC4-B040-C6662A132D36}" type="presParOf" srcId="{0AA626E1-2D69-49EB-BADD-75C860A105BA}" destId="{2C3002A7-E582-449B-9823-3BFC43A4E698}" srcOrd="5" destOrd="0" presId="urn:microsoft.com/office/officeart/2005/8/layout/cycle6"/>
    <dgm:cxn modelId="{36F44268-3766-4845-952D-FEB1074EB3A8}" type="presParOf" srcId="{0AA626E1-2D69-49EB-BADD-75C860A105BA}" destId="{1D46AFD1-E2BE-4415-B8D7-F2ADE7CB5AC8}" srcOrd="6" destOrd="0" presId="urn:microsoft.com/office/officeart/2005/8/layout/cycle6"/>
    <dgm:cxn modelId="{7822F6EF-DE67-41B7-8B50-D8806693421D}" type="presParOf" srcId="{0AA626E1-2D69-49EB-BADD-75C860A105BA}" destId="{15D3CE36-395E-4E4A-ADF7-815F87CF08FF}" srcOrd="7" destOrd="0" presId="urn:microsoft.com/office/officeart/2005/8/layout/cycle6"/>
    <dgm:cxn modelId="{9DB092F3-F029-4B8A-8825-626FA0C2CAFB}" type="presParOf" srcId="{0AA626E1-2D69-49EB-BADD-75C860A105BA}" destId="{33315E21-F80A-458A-B3A2-E9276D238E4C}" srcOrd="8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E116E4-9BB1-3349-9B1E-7C028B6F3297}">
      <dsp:nvSpPr>
        <dsp:cNvPr id="0" name=""/>
        <dsp:cNvSpPr/>
      </dsp:nvSpPr>
      <dsp:spPr>
        <a:xfrm>
          <a:off x="859" y="183719"/>
          <a:ext cx="610182" cy="610182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alpha val="5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3580" tIns="34290" rIns="3358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 </a:t>
          </a:r>
          <a:endParaRPr lang="en-US" sz="2700" kern="1200" dirty="0"/>
        </a:p>
      </dsp:txBody>
      <dsp:txXfrm>
        <a:off x="90218" y="273078"/>
        <a:ext cx="431464" cy="431464"/>
      </dsp:txXfrm>
    </dsp:sp>
    <dsp:sp modelId="{B29B9F9A-BA0B-5840-A8CA-0ED8FF9A475C}">
      <dsp:nvSpPr>
        <dsp:cNvPr id="0" name=""/>
        <dsp:cNvSpPr/>
      </dsp:nvSpPr>
      <dsp:spPr>
        <a:xfrm>
          <a:off x="351299" y="188046"/>
          <a:ext cx="610182" cy="610182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alpha val="5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3580" tIns="34290" rIns="3358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 </a:t>
          </a:r>
          <a:endParaRPr lang="en-US" sz="2700" kern="1200" dirty="0"/>
        </a:p>
      </dsp:txBody>
      <dsp:txXfrm>
        <a:off x="440658" y="277405"/>
        <a:ext cx="431464" cy="4314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5C96A8-B47B-4FC1-A622-603E361FA203}">
      <dsp:nvSpPr>
        <dsp:cNvPr id="0" name=""/>
        <dsp:cNvSpPr/>
      </dsp:nvSpPr>
      <dsp:spPr>
        <a:xfrm>
          <a:off x="1372882" y="141"/>
          <a:ext cx="957903" cy="622637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Purpose</a:t>
          </a:r>
          <a:endParaRPr lang="en-GB" sz="1600" kern="1200" dirty="0"/>
        </a:p>
      </dsp:txBody>
      <dsp:txXfrm>
        <a:off x="1403277" y="30536"/>
        <a:ext cx="897113" cy="561847"/>
      </dsp:txXfrm>
    </dsp:sp>
    <dsp:sp modelId="{7EEE0397-164D-489F-BF66-FE076F4BC342}">
      <dsp:nvSpPr>
        <dsp:cNvPr id="0" name=""/>
        <dsp:cNvSpPr/>
      </dsp:nvSpPr>
      <dsp:spPr>
        <a:xfrm>
          <a:off x="1020994" y="311460"/>
          <a:ext cx="1661680" cy="1661680"/>
        </a:xfrm>
        <a:custGeom>
          <a:avLst/>
          <a:gdLst/>
          <a:ahLst/>
          <a:cxnLst/>
          <a:rect l="0" t="0" r="0" b="0"/>
          <a:pathLst>
            <a:path>
              <a:moveTo>
                <a:pt x="1316759" y="156912"/>
              </a:moveTo>
              <a:arcTo wR="830840" hR="830840" stAng="18347553" swAng="364891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446F81-D985-4957-98D3-BF026AD103EF}">
      <dsp:nvSpPr>
        <dsp:cNvPr id="0" name=""/>
        <dsp:cNvSpPr/>
      </dsp:nvSpPr>
      <dsp:spPr>
        <a:xfrm>
          <a:off x="2092411" y="1246402"/>
          <a:ext cx="957903" cy="622637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Form</a:t>
          </a:r>
          <a:endParaRPr lang="en-GB" sz="1800" kern="1200" dirty="0"/>
        </a:p>
      </dsp:txBody>
      <dsp:txXfrm>
        <a:off x="2122806" y="1276797"/>
        <a:ext cx="897113" cy="561847"/>
      </dsp:txXfrm>
    </dsp:sp>
    <dsp:sp modelId="{2C3002A7-E582-449B-9823-3BFC43A4E698}">
      <dsp:nvSpPr>
        <dsp:cNvPr id="0" name=""/>
        <dsp:cNvSpPr/>
      </dsp:nvSpPr>
      <dsp:spPr>
        <a:xfrm>
          <a:off x="1020994" y="311460"/>
          <a:ext cx="1661680" cy="1661680"/>
        </a:xfrm>
        <a:custGeom>
          <a:avLst/>
          <a:gdLst/>
          <a:ahLst/>
          <a:cxnLst/>
          <a:rect l="0" t="0" r="0" b="0"/>
          <a:pathLst>
            <a:path>
              <a:moveTo>
                <a:pt x="1226027" y="1561677"/>
              </a:moveTo>
              <a:arcTo wR="830840" hR="830840" stAng="3695909" swAng="363831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46AFD1-E2BE-4415-B8D7-F2ADE7CB5AC8}">
      <dsp:nvSpPr>
        <dsp:cNvPr id="0" name=""/>
        <dsp:cNvSpPr/>
      </dsp:nvSpPr>
      <dsp:spPr>
        <a:xfrm>
          <a:off x="478076" y="1274965"/>
          <a:ext cx="1308457" cy="565510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Audience</a:t>
          </a:r>
          <a:endParaRPr lang="en-GB" sz="1600" kern="1200" dirty="0"/>
        </a:p>
      </dsp:txBody>
      <dsp:txXfrm>
        <a:off x="505682" y="1302571"/>
        <a:ext cx="1253245" cy="510298"/>
      </dsp:txXfrm>
    </dsp:sp>
    <dsp:sp modelId="{33315E21-F80A-458A-B3A2-E9276D238E4C}">
      <dsp:nvSpPr>
        <dsp:cNvPr id="0" name=""/>
        <dsp:cNvSpPr/>
      </dsp:nvSpPr>
      <dsp:spPr>
        <a:xfrm>
          <a:off x="1020994" y="311460"/>
          <a:ext cx="1661680" cy="1661680"/>
        </a:xfrm>
        <a:custGeom>
          <a:avLst/>
          <a:gdLst/>
          <a:ahLst/>
          <a:cxnLst/>
          <a:rect l="0" t="0" r="0" b="0"/>
          <a:pathLst>
            <a:path>
              <a:moveTo>
                <a:pt x="9300" y="954807"/>
              </a:moveTo>
              <a:arcTo wR="830840" hR="830840" stAng="10285143" swAng="376628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530" cy="499599"/>
          </a:xfrm>
          <a:prstGeom prst="rect">
            <a:avLst/>
          </a:prstGeom>
        </p:spPr>
        <p:txBody>
          <a:bodyPr vert="horz" lIns="89053" tIns="44527" rIns="89053" bIns="44527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7746" y="0"/>
            <a:ext cx="2982530" cy="499599"/>
          </a:xfrm>
          <a:prstGeom prst="rect">
            <a:avLst/>
          </a:prstGeom>
        </p:spPr>
        <p:txBody>
          <a:bodyPr vert="horz" lIns="89053" tIns="44527" rIns="89053" bIns="44527" rtlCol="0"/>
          <a:lstStyle>
            <a:lvl1pPr algn="r">
              <a:defRPr sz="1200"/>
            </a:lvl1pPr>
          </a:lstStyle>
          <a:p>
            <a:fld id="{33952516-F3B0-448C-A53D-4235710A7A92}" type="datetimeFigureOut">
              <a:rPr lang="en-GB" smtClean="0"/>
              <a:pPr/>
              <a:t>17/09/2017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01688"/>
            <a:ext cx="2982530" cy="499599"/>
          </a:xfrm>
          <a:prstGeom prst="rect">
            <a:avLst/>
          </a:prstGeom>
        </p:spPr>
        <p:txBody>
          <a:bodyPr vert="horz" lIns="89053" tIns="44527" rIns="89053" bIns="44527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7746" y="9501688"/>
            <a:ext cx="2982530" cy="499599"/>
          </a:xfrm>
          <a:prstGeom prst="rect">
            <a:avLst/>
          </a:prstGeom>
        </p:spPr>
        <p:txBody>
          <a:bodyPr vert="horz" lIns="89053" tIns="44527" rIns="89053" bIns="44527" rtlCol="0" anchor="b"/>
          <a:lstStyle>
            <a:lvl1pPr algn="r">
              <a:defRPr sz="1200"/>
            </a:lvl1pPr>
          </a:lstStyle>
          <a:p>
            <a:fld id="{552AFB23-EBB9-4A25-A620-26D9B7B944B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983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530" cy="499599"/>
          </a:xfrm>
          <a:prstGeom prst="rect">
            <a:avLst/>
          </a:prstGeom>
        </p:spPr>
        <p:txBody>
          <a:bodyPr vert="horz" lIns="89053" tIns="44527" rIns="89053" bIns="44527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7746" y="0"/>
            <a:ext cx="2982530" cy="499599"/>
          </a:xfrm>
          <a:prstGeom prst="rect">
            <a:avLst/>
          </a:prstGeom>
        </p:spPr>
        <p:txBody>
          <a:bodyPr vert="horz" lIns="89053" tIns="44527" rIns="89053" bIns="44527" rtlCol="0"/>
          <a:lstStyle>
            <a:lvl1pPr algn="r">
              <a:defRPr sz="1200"/>
            </a:lvl1pPr>
          </a:lstStyle>
          <a:p>
            <a:fld id="{4828E84A-446B-4812-A202-FAA32C3A9D1A}" type="datetimeFigureOut">
              <a:rPr lang="en-GB" smtClean="0"/>
              <a:pPr/>
              <a:t>17/09/2017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1388" y="750888"/>
            <a:ext cx="4999037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053" tIns="44527" rIns="89053" bIns="44527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7566" y="4750843"/>
            <a:ext cx="5506681" cy="4501045"/>
          </a:xfrm>
          <a:prstGeom prst="rect">
            <a:avLst/>
          </a:prstGeom>
        </p:spPr>
        <p:txBody>
          <a:bodyPr vert="horz" lIns="89053" tIns="44527" rIns="89053" bIns="44527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01688"/>
            <a:ext cx="2982530" cy="499599"/>
          </a:xfrm>
          <a:prstGeom prst="rect">
            <a:avLst/>
          </a:prstGeom>
        </p:spPr>
        <p:txBody>
          <a:bodyPr vert="horz" lIns="89053" tIns="44527" rIns="89053" bIns="44527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7746" y="9501688"/>
            <a:ext cx="2982530" cy="499599"/>
          </a:xfrm>
          <a:prstGeom prst="rect">
            <a:avLst/>
          </a:prstGeom>
        </p:spPr>
        <p:txBody>
          <a:bodyPr vert="horz" lIns="89053" tIns="44527" rIns="89053" bIns="44527" rtlCol="0" anchor="b"/>
          <a:lstStyle>
            <a:lvl1pPr algn="r">
              <a:defRPr sz="1200"/>
            </a:lvl1pPr>
          </a:lstStyle>
          <a:p>
            <a:fld id="{1CD73C95-5A44-4822-9216-5BC73655171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8682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72EB6-3975-4D52-80ED-BFAA1A69427F}" type="slidenum">
              <a:rPr lang="en-GB" smtClean="0">
                <a:solidFill>
                  <a:prstClr val="black"/>
                </a:solidFill>
              </a:rPr>
              <a:pPr/>
              <a:t>2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5629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3F7A92B-5F56-4466-95C2-24DEA087F607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82644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41388" y="750888"/>
            <a:ext cx="4999037" cy="37496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72EB6-3975-4D52-80ED-BFAA1A69427F}" type="slidenum">
              <a:rPr lang="en-GB" smtClean="0">
                <a:solidFill>
                  <a:prstClr val="black"/>
                </a:solidFill>
              </a:rPr>
              <a:pPr/>
              <a:t>10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6037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Handout</a:t>
            </a:r>
            <a:r>
              <a:rPr lang="en-GB" dirty="0" smtClean="0"/>
              <a:t> </a:t>
            </a:r>
            <a:r>
              <a:rPr lang="en-GB" dirty="0" err="1" smtClean="0"/>
              <a:t>Yr</a:t>
            </a:r>
            <a:r>
              <a:rPr lang="en-GB" dirty="0" smtClean="0"/>
              <a:t> 3 writing page –</a:t>
            </a:r>
            <a:r>
              <a:rPr lang="en-GB" baseline="0" dirty="0" smtClean="0"/>
              <a:t> 1 per school.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A03919-98FE-455A-BCFD-2B8D3470B0B7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65597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41388" y="750888"/>
            <a:ext cx="4999037" cy="37496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9395" indent="-459395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Success criteria used for sustained writes</a:t>
            </a:r>
          </a:p>
          <a:p>
            <a:pPr marL="459395" indent="-459395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Success criteria generated with children</a:t>
            </a:r>
          </a:p>
          <a:p>
            <a:pPr marL="459395" indent="-459395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Statements reflect the learning journey of focused teaching from phase 1.  </a:t>
            </a:r>
          </a:p>
          <a:p>
            <a:pPr marL="459395" indent="-459395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Not a tick list of genre features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8735DC-1746-4FD0-9932-733E695A47A7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87325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F4F2E8-1FA8-413F-9E0F-48500189A3C2}" type="slidenum">
              <a:rPr lang="en-US"/>
              <a:pPr/>
              <a:t>20</a:t>
            </a:fld>
            <a:endParaRPr 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1388" y="750888"/>
            <a:ext cx="4999037" cy="3749675"/>
          </a:xfrm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73C95-5A44-4822-9216-5BC73655171F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00378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41388" y="750888"/>
            <a:ext cx="4999037" cy="37496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6587F0-9F50-4AE4-88E2-48B4B16DBE03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8101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10793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1"/>
            <a:ext cx="8229600" cy="4032449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11751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200995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700808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8118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16832"/>
            <a:ext cx="4038600" cy="4032448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16832"/>
            <a:ext cx="4038600" cy="4032448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51603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00808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348880"/>
            <a:ext cx="4040188" cy="3600400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09118"/>
            <a:ext cx="4041775" cy="639762"/>
          </a:xfrm>
        </p:spPr>
        <p:txBody>
          <a:bodyPr anchor="b"/>
          <a:lstStyle>
            <a:lvl1pPr marL="0" indent="0">
              <a:buNone/>
              <a:defRPr sz="2400" b="1" baseline="0"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48880"/>
            <a:ext cx="4041775" cy="3600400"/>
          </a:xfr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59322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5882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2044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916831"/>
            <a:ext cx="5111750" cy="4032449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916832"/>
            <a:ext cx="3008313" cy="4030555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45567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752" y="4800600"/>
            <a:ext cx="5486400" cy="566738"/>
          </a:xfrm>
        </p:spPr>
        <p:txBody>
          <a:bodyPr anchor="b"/>
          <a:lstStyle>
            <a:lvl1pPr algn="l">
              <a:defRPr sz="2000" b="1" baseline="0">
                <a:latin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3752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3752" y="5367338"/>
            <a:ext cx="5486400" cy="509934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07031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61310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16831"/>
            <a:ext cx="82296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08" b="43192"/>
          <a:stretch/>
        </p:blipFill>
        <p:spPr bwMode="auto">
          <a:xfrm>
            <a:off x="7436139" y="4653135"/>
            <a:ext cx="1888389" cy="2218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12480" y="260648"/>
            <a:ext cx="1980000" cy="769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00" y="6062400"/>
            <a:ext cx="1911600" cy="507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6021288"/>
            <a:ext cx="1911600" cy="601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41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13" Type="http://schemas.openxmlformats.org/officeDocument/2006/relationships/diagramColors" Target="../diagrams/colors2.xml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12" Type="http://schemas.openxmlformats.org/officeDocument/2006/relationships/diagramQuickStyle" Target="../diagrams/quickStyle2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11" Type="http://schemas.openxmlformats.org/officeDocument/2006/relationships/diagramLayout" Target="../diagrams/layout2.xml"/><Relationship Id="rId5" Type="http://schemas.openxmlformats.org/officeDocument/2006/relationships/image" Target="../media/image38.jpeg"/><Relationship Id="rId10" Type="http://schemas.openxmlformats.org/officeDocument/2006/relationships/diagramData" Target="../diagrams/data2.xml"/><Relationship Id="rId4" Type="http://schemas.openxmlformats.org/officeDocument/2006/relationships/image" Target="../media/image37.jpeg"/><Relationship Id="rId9" Type="http://schemas.openxmlformats.org/officeDocument/2006/relationships/image" Target="../media/image42.jpeg"/><Relationship Id="rId14" Type="http://schemas.microsoft.com/office/2007/relationships/diagramDrawing" Target="../diagrams/drawing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diagramColors" Target="../diagrams/colors1.xml"/><Relationship Id="rId3" Type="http://schemas.openxmlformats.org/officeDocument/2006/relationships/image" Target="../media/image8.wmf"/><Relationship Id="rId7" Type="http://schemas.openxmlformats.org/officeDocument/2006/relationships/image" Target="../media/image12.png"/><Relationship Id="rId12" Type="http://schemas.openxmlformats.org/officeDocument/2006/relationships/diagramQuickStyle" Target="../diagrams/quickStyle1.xml"/><Relationship Id="rId17" Type="http://schemas.openxmlformats.org/officeDocument/2006/relationships/image" Target="../media/image17.jpeg"/><Relationship Id="rId2" Type="http://schemas.openxmlformats.org/officeDocument/2006/relationships/image" Target="../media/image7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diagramLayout" Target="../diagrams/layout1.xml"/><Relationship Id="rId5" Type="http://schemas.openxmlformats.org/officeDocument/2006/relationships/image" Target="../media/image10.png"/><Relationship Id="rId15" Type="http://schemas.openxmlformats.org/officeDocument/2006/relationships/image" Target="../media/image15.png"/><Relationship Id="rId10" Type="http://schemas.openxmlformats.org/officeDocument/2006/relationships/diagramData" Target="../diagrams/data1.xml"/><Relationship Id="rId4" Type="http://schemas.openxmlformats.org/officeDocument/2006/relationships/image" Target="../media/image9.wmf"/><Relationship Id="rId9" Type="http://schemas.openxmlformats.org/officeDocument/2006/relationships/image" Target="../media/image14.png"/><Relationship Id="rId14" Type="http://schemas.microsoft.com/office/2007/relationships/diagramDrawing" Target="../diagrams/drawing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frm=1&amp;source=images&amp;cd=&amp;cad=rja&amp;uact=8&amp;ved=0CAcQjRxqFQoTCNSJ6onniMgCFcWsPgodwX8Gkg&amp;url=http://www.amazon.co.uk/Jemmy-Button-Jennifer-Uman/dp/184877222X&amp;psig=AFQjCNF62uVjMEflRigmYAZmvyLKhld9eQ&amp;ust=1442948185422088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70C0"/>
                </a:solidFill>
              </a:rPr>
              <a:t>HAM in action: Reading and Writing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371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Arrow Callout 6"/>
          <p:cNvSpPr/>
          <p:nvPr/>
        </p:nvSpPr>
        <p:spPr>
          <a:xfrm>
            <a:off x="467545" y="1711676"/>
            <a:ext cx="1152128" cy="3744416"/>
          </a:xfrm>
          <a:prstGeom prst="rightArrowCallout">
            <a:avLst>
              <a:gd name="adj1" fmla="val 72620"/>
              <a:gd name="adj2" fmla="val 116271"/>
              <a:gd name="adj3" fmla="val 25000"/>
              <a:gd name="adj4" fmla="val 6497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sz="3200" b="1" dirty="0">
                <a:solidFill>
                  <a:sysClr val="windowText" lastClr="000000"/>
                </a:solidFill>
              </a:rPr>
              <a:t>Prior assessment</a:t>
            </a:r>
          </a:p>
        </p:txBody>
      </p:sp>
      <p:sp>
        <p:nvSpPr>
          <p:cNvPr id="15" name="Right Arrow Callout 14"/>
          <p:cNvSpPr/>
          <p:nvPr/>
        </p:nvSpPr>
        <p:spPr>
          <a:xfrm>
            <a:off x="7380312" y="1567660"/>
            <a:ext cx="1224136" cy="3850352"/>
          </a:xfrm>
          <a:prstGeom prst="rightArrowCallout">
            <a:avLst>
              <a:gd name="adj1" fmla="val 72620"/>
              <a:gd name="adj2" fmla="val 116271"/>
              <a:gd name="adj3" fmla="val 25000"/>
              <a:gd name="adj4" fmla="val 649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sz="2000" b="1" dirty="0" smtClean="0">
                <a:solidFill>
                  <a:prstClr val="white"/>
                </a:solidFill>
              </a:rPr>
              <a:t>Review and further planning</a:t>
            </a:r>
            <a:endParaRPr lang="en-GB" sz="2000" b="1" dirty="0">
              <a:solidFill>
                <a:prstClr val="white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 flipH="1">
            <a:off x="2123727" y="1673596"/>
            <a:ext cx="864095" cy="37444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sz="2400" b="1" dirty="0">
                <a:solidFill>
                  <a:prstClr val="white"/>
                </a:solidFill>
              </a:rPr>
              <a:t>Whole class </a:t>
            </a:r>
            <a:r>
              <a:rPr lang="en-GB" sz="2400" b="1" dirty="0" smtClean="0">
                <a:solidFill>
                  <a:prstClr val="white"/>
                </a:solidFill>
              </a:rPr>
              <a:t>reading</a:t>
            </a:r>
            <a:endParaRPr lang="en-GB" sz="1400" b="1" dirty="0">
              <a:solidFill>
                <a:prstClr val="white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496072" y="1567660"/>
            <a:ext cx="3172544" cy="3744416"/>
            <a:chOff x="3496072" y="1567660"/>
            <a:chExt cx="3172544" cy="3744416"/>
          </a:xfrm>
        </p:grpSpPr>
        <p:sp>
          <p:nvSpPr>
            <p:cNvPr id="8" name="Rounded Rectangle 7"/>
            <p:cNvSpPr/>
            <p:nvPr/>
          </p:nvSpPr>
          <p:spPr>
            <a:xfrm>
              <a:off x="3496072" y="2503764"/>
              <a:ext cx="3172544" cy="720080"/>
            </a:xfrm>
            <a:prstGeom prst="roundRect">
              <a:avLst>
                <a:gd name="adj" fmla="val 50000"/>
              </a:avLst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 smtClean="0">
                  <a:solidFill>
                    <a:prstClr val="white"/>
                  </a:solidFill>
                </a:rPr>
                <a:t>Guided group</a:t>
              </a:r>
              <a:endParaRPr lang="en-GB" sz="2400" b="1" dirty="0">
                <a:solidFill>
                  <a:prstClr val="white"/>
                </a:solidFill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3496072" y="3545804"/>
              <a:ext cx="3172544" cy="686152"/>
            </a:xfrm>
            <a:prstGeom prst="roundRect">
              <a:avLst>
                <a:gd name="adj" fmla="val 21123"/>
              </a:avLst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>
                  <a:solidFill>
                    <a:prstClr val="white"/>
                  </a:solidFill>
                </a:rPr>
                <a:t>LSA Input</a:t>
              </a: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3496072" y="1567660"/>
              <a:ext cx="3172544" cy="648072"/>
            </a:xfrm>
            <a:prstGeom prst="roundRect">
              <a:avLst>
                <a:gd name="adj" fmla="val 50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>
                  <a:solidFill>
                    <a:prstClr val="white"/>
                  </a:solidFill>
                </a:rPr>
                <a:t>Independent work</a:t>
              </a: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3496072" y="4577148"/>
              <a:ext cx="3172544" cy="734928"/>
            </a:xfrm>
            <a:prstGeom prst="roundRect">
              <a:avLst>
                <a:gd name="adj" fmla="val 50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>
                  <a:solidFill>
                    <a:prstClr val="white"/>
                  </a:solidFill>
                </a:rPr>
                <a:t>Independent work</a:t>
              </a:r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Teaching model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2046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954380"/>
            <a:ext cx="2520280" cy="2972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03174" y="116632"/>
            <a:ext cx="2856657" cy="3323987"/>
          </a:xfrm>
          <a:prstGeom prst="rect">
            <a:avLst/>
          </a:prstGeom>
          <a:ln w="381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GB" sz="1400" b="1" dirty="0" smtClean="0"/>
              <a:t>Independent</a:t>
            </a:r>
          </a:p>
          <a:p>
            <a:r>
              <a:rPr lang="en-GB" sz="1400" dirty="0" smtClean="0"/>
              <a:t>Read </a:t>
            </a:r>
            <a:r>
              <a:rPr lang="en-GB" sz="1400" dirty="0"/>
              <a:t>the text on the selected pages, study the pictures carefully and consider…</a:t>
            </a:r>
          </a:p>
          <a:p>
            <a:endParaRPr lang="en-GB" sz="1400" dirty="0"/>
          </a:p>
          <a:p>
            <a:r>
              <a:rPr lang="en-GB" sz="1400" dirty="0">
                <a:solidFill>
                  <a:srgbClr val="0070C0"/>
                </a:solidFill>
              </a:rPr>
              <a:t>Why did Jeremy’s mother let him go?</a:t>
            </a:r>
          </a:p>
          <a:p>
            <a:r>
              <a:rPr lang="en-GB" sz="1400" dirty="0">
                <a:solidFill>
                  <a:srgbClr val="0070C0"/>
                </a:solidFill>
              </a:rPr>
              <a:t>What was she feeling when he left?</a:t>
            </a:r>
          </a:p>
          <a:p>
            <a:r>
              <a:rPr lang="en-GB" sz="1400" dirty="0">
                <a:solidFill>
                  <a:srgbClr val="0070C0"/>
                </a:solidFill>
              </a:rPr>
              <a:t>Why is the hand in the illustration so big and covering Jeremy’s face?</a:t>
            </a:r>
          </a:p>
          <a:p>
            <a:endParaRPr lang="en-GB" sz="1400" dirty="0"/>
          </a:p>
          <a:p>
            <a:r>
              <a:rPr lang="en-GB" sz="1400" dirty="0"/>
              <a:t>Write a diary entry from the mother’s perspective</a:t>
            </a:r>
          </a:p>
        </p:txBody>
      </p:sp>
      <p:sp>
        <p:nvSpPr>
          <p:cNvPr id="5" name="Rectangle 4"/>
          <p:cNvSpPr/>
          <p:nvPr/>
        </p:nvSpPr>
        <p:spPr>
          <a:xfrm>
            <a:off x="5834252" y="116632"/>
            <a:ext cx="3096344" cy="3000821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GB" sz="1350" b="1" dirty="0" smtClean="0"/>
              <a:t>Focus Group - Direct teaching</a:t>
            </a:r>
            <a:endParaRPr lang="en-GB" sz="1350" b="1" dirty="0"/>
          </a:p>
          <a:p>
            <a:r>
              <a:rPr lang="en-GB" sz="1350" dirty="0">
                <a:solidFill>
                  <a:srgbClr val="0070C0"/>
                </a:solidFill>
              </a:rPr>
              <a:t>How does the author tell us about Jeremy’s viewpoint? </a:t>
            </a:r>
          </a:p>
          <a:p>
            <a:r>
              <a:rPr lang="en-GB" sz="1350" dirty="0">
                <a:solidFill>
                  <a:srgbClr val="0070C0"/>
                </a:solidFill>
              </a:rPr>
              <a:t>Why has the author chosen to compare bricks to stones, what other comparisons are there? </a:t>
            </a:r>
          </a:p>
          <a:p>
            <a:r>
              <a:rPr lang="en-GB" sz="1350" dirty="0">
                <a:solidFill>
                  <a:srgbClr val="0070C0"/>
                </a:solidFill>
              </a:rPr>
              <a:t>What does the phrase ‘almost but not quite’ mean?</a:t>
            </a:r>
          </a:p>
          <a:p>
            <a:r>
              <a:rPr lang="en-GB" sz="1350" dirty="0">
                <a:solidFill>
                  <a:srgbClr val="0070C0"/>
                </a:solidFill>
              </a:rPr>
              <a:t>How does he feel at these points in the book? </a:t>
            </a:r>
          </a:p>
          <a:p>
            <a:endParaRPr lang="en-GB" sz="1350" dirty="0">
              <a:solidFill>
                <a:srgbClr val="0070C0"/>
              </a:solidFill>
            </a:endParaRPr>
          </a:p>
          <a:p>
            <a:r>
              <a:rPr lang="en-GB" sz="1350" dirty="0"/>
              <a:t>What are the links between the illustrations and the text and what are they inferring?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03175" y="3717032"/>
            <a:ext cx="2856655" cy="2724685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400" b="1" dirty="0" smtClean="0"/>
              <a:t>LSA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400" dirty="0" smtClean="0"/>
              <a:t>Read aloud, think aloud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40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400" dirty="0" smtClean="0">
                <a:solidFill>
                  <a:srgbClr val="0070C0"/>
                </a:solidFill>
              </a:rPr>
              <a:t>How do illustrations support the text?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400" dirty="0" smtClean="0">
                <a:solidFill>
                  <a:srgbClr val="0070C0"/>
                </a:solidFill>
              </a:rPr>
              <a:t>What can we infer from the faces, colours, scale?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40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400" dirty="0" smtClean="0"/>
              <a:t>Explore thoughts, inferences and questions, record these on post-it notes on the page.</a:t>
            </a:r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5834252" y="3484895"/>
            <a:ext cx="3090406" cy="2956822"/>
          </a:xfrm>
          <a:prstGeom prst="rect">
            <a:avLst/>
          </a:prstGeom>
          <a:ln w="28575">
            <a:solidFill>
              <a:srgbClr val="0070C0"/>
            </a:solidFill>
          </a:ln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400" b="1" dirty="0" smtClean="0"/>
              <a:t>Independent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400" dirty="0" smtClean="0"/>
              <a:t>Use the illustrations to infer what Jeremy is feeling and thinking at key points in the book.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40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400" dirty="0" smtClean="0">
                <a:solidFill>
                  <a:srgbClr val="0070C0"/>
                </a:solidFill>
              </a:rPr>
              <a:t>Create though bubbles to show what Jeremy might be thinking, feeling or deciding at these points in the text.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400" dirty="0" smtClean="0">
              <a:solidFill>
                <a:srgbClr val="0070C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400" dirty="0" smtClean="0"/>
              <a:t>How has he changed?</a:t>
            </a:r>
          </a:p>
        </p:txBody>
      </p:sp>
    </p:spTree>
    <p:extLst>
      <p:ext uri="{BB962C8B-B14F-4D97-AF65-F5344CB8AC3E}">
        <p14:creationId xmlns:p14="http://schemas.microsoft.com/office/powerpoint/2010/main" val="429062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ight Arrow 2"/>
          <p:cNvSpPr/>
          <p:nvPr/>
        </p:nvSpPr>
        <p:spPr>
          <a:xfrm>
            <a:off x="424818" y="1700808"/>
            <a:ext cx="4248472" cy="648072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/>
              <a:t>Milestone</a:t>
            </a:r>
            <a:endParaRPr lang="en-GB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79513" y="404663"/>
            <a:ext cx="67687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accent1"/>
                </a:solidFill>
              </a:rPr>
              <a:t>Planning for fluency, independence and resilience for all learners</a:t>
            </a:r>
            <a:endParaRPr lang="en-GB" sz="2800" b="1" dirty="0">
              <a:solidFill>
                <a:schemeClr val="accent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6601" y="2535287"/>
            <a:ext cx="41044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Parallel texts</a:t>
            </a:r>
          </a:p>
          <a:p>
            <a:r>
              <a:rPr lang="en-GB" dirty="0" smtClean="0"/>
              <a:t>Planning for Mastery -experiencing the same thing in different ways</a:t>
            </a:r>
            <a:endParaRPr lang="en-GB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458617"/>
            <a:ext cx="4279900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Down Arrow 13"/>
          <p:cNvSpPr/>
          <p:nvPr/>
        </p:nvSpPr>
        <p:spPr>
          <a:xfrm>
            <a:off x="5199782" y="2348880"/>
            <a:ext cx="2036514" cy="1224136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solidFill>
                  <a:schemeClr val="tx1"/>
                </a:solidFill>
              </a:rPr>
              <a:t>DATA</a:t>
            </a:r>
            <a:endParaRPr lang="en-GB" sz="2400" b="1" dirty="0">
              <a:solidFill>
                <a:schemeClr val="tx1"/>
              </a:solidFill>
            </a:endParaRPr>
          </a:p>
        </p:txBody>
      </p:sp>
      <p:sp>
        <p:nvSpPr>
          <p:cNvPr id="15" name="Cloud Callout 14"/>
          <p:cNvSpPr/>
          <p:nvPr/>
        </p:nvSpPr>
        <p:spPr>
          <a:xfrm>
            <a:off x="2549054" y="4190454"/>
            <a:ext cx="4183186" cy="1830834"/>
          </a:xfrm>
          <a:prstGeom prst="cloudCallout">
            <a:avLst>
              <a:gd name="adj1" fmla="val 67080"/>
              <a:gd name="adj2" fmla="val 80971"/>
            </a:avLst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Data gap means a curriculum gap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259124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70C0"/>
                </a:solidFill>
              </a:rPr>
              <a:t>Reading Review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507288" cy="4608513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Is there a recursive curriculum?</a:t>
            </a:r>
          </a:p>
          <a:p>
            <a:pPr lvl="1"/>
            <a:r>
              <a:rPr lang="en-GB" dirty="0" smtClean="0"/>
              <a:t>Do pupils revisit skills </a:t>
            </a:r>
            <a:r>
              <a:rPr lang="en-GB" dirty="0"/>
              <a:t>over </a:t>
            </a:r>
            <a:r>
              <a:rPr lang="en-GB" dirty="0" smtClean="0"/>
              <a:t>time (fluency and accuracy)</a:t>
            </a:r>
          </a:p>
          <a:p>
            <a:pPr lvl="1"/>
            <a:r>
              <a:rPr lang="en-GB" dirty="0" smtClean="0"/>
              <a:t>Are pupils challenges to apply prior knowledge and skills?</a:t>
            </a:r>
          </a:p>
          <a:p>
            <a:r>
              <a:rPr lang="en-GB" dirty="0" smtClean="0"/>
              <a:t>Is there precision in teaching?</a:t>
            </a:r>
          </a:p>
          <a:p>
            <a:pPr lvl="1"/>
            <a:r>
              <a:rPr lang="en-GB" dirty="0" smtClean="0"/>
              <a:t>Precise focus on what pupils need </a:t>
            </a:r>
          </a:p>
          <a:p>
            <a:pPr lvl="1"/>
            <a:r>
              <a:rPr lang="en-GB" dirty="0" smtClean="0"/>
              <a:t>Layered learning to meet different needs</a:t>
            </a:r>
          </a:p>
          <a:p>
            <a:r>
              <a:rPr lang="en-GB" dirty="0" smtClean="0"/>
              <a:t>Is planning / teaching responsive to needs?</a:t>
            </a:r>
          </a:p>
          <a:p>
            <a:pPr lvl="1"/>
            <a:r>
              <a:rPr lang="en-GB" dirty="0" smtClean="0"/>
              <a:t>In the moment</a:t>
            </a:r>
          </a:p>
          <a:p>
            <a:pPr lvl="1"/>
            <a:r>
              <a:rPr lang="en-GB" dirty="0" smtClean="0"/>
              <a:t>Across the lesson</a:t>
            </a:r>
          </a:p>
          <a:p>
            <a:pPr lvl="1"/>
            <a:r>
              <a:rPr lang="en-GB" dirty="0" smtClean="0"/>
              <a:t>Within a unit</a:t>
            </a:r>
          </a:p>
        </p:txBody>
      </p:sp>
    </p:spTree>
    <p:extLst>
      <p:ext uri="{BB962C8B-B14F-4D97-AF65-F5344CB8AC3E}">
        <p14:creationId xmlns:p14="http://schemas.microsoft.com/office/powerpoint/2010/main" val="2075260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HAM Reading Exemplification</a:t>
            </a:r>
            <a:endParaRPr lang="en-GB" b="1" dirty="0">
              <a:solidFill>
                <a:srgbClr val="0070C0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340768"/>
            <a:ext cx="3284156" cy="46677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205" y="1297621"/>
            <a:ext cx="3313630" cy="471094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348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050" y="1124744"/>
            <a:ext cx="8295866" cy="4996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0070C0"/>
                </a:solidFill>
              </a:rPr>
              <a:t>HAM for Writing</a:t>
            </a:r>
            <a:endParaRPr lang="en-GB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641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467544" y="1916832"/>
            <a:ext cx="2660565" cy="648072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/>
              <a:t>Unit</a:t>
            </a:r>
            <a:endParaRPr lang="en-GB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27259" y="404664"/>
            <a:ext cx="64769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accent1"/>
                </a:solidFill>
              </a:rPr>
              <a:t>Planning for fluency, independence and resilience for all learners</a:t>
            </a:r>
            <a:endParaRPr lang="en-GB" sz="2800" b="1" dirty="0">
              <a:solidFill>
                <a:schemeClr val="accent1"/>
              </a:solidFill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3275856" y="1916832"/>
            <a:ext cx="4183186" cy="1830834"/>
          </a:xfrm>
          <a:prstGeom prst="cloudCallout">
            <a:avLst>
              <a:gd name="adj1" fmla="val -76161"/>
              <a:gd name="adj2" fmla="val 81558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Unit planning written to address gaps in data</a:t>
            </a:r>
            <a:endParaRPr lang="en-GB" sz="24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055858"/>
            <a:ext cx="7026243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619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763688" y="620688"/>
            <a:ext cx="5347928" cy="1766319"/>
            <a:chOff x="463575" y="274297"/>
            <a:chExt cx="7782179" cy="2828078"/>
          </a:xfrm>
        </p:grpSpPr>
        <p:grpSp>
          <p:nvGrpSpPr>
            <p:cNvPr id="5" name="Group 4"/>
            <p:cNvGrpSpPr/>
            <p:nvPr/>
          </p:nvGrpSpPr>
          <p:grpSpPr>
            <a:xfrm>
              <a:off x="463575" y="274297"/>
              <a:ext cx="7782179" cy="2828078"/>
              <a:chOff x="673690" y="717783"/>
              <a:chExt cx="10901270" cy="5047930"/>
            </a:xfrm>
          </p:grpSpPr>
          <p:sp>
            <p:nvSpPr>
              <p:cNvPr id="9" name="Right Triangle 8"/>
              <p:cNvSpPr/>
              <p:nvPr/>
            </p:nvSpPr>
            <p:spPr>
              <a:xfrm>
                <a:off x="1461956" y="854036"/>
                <a:ext cx="9204889" cy="4734068"/>
              </a:xfrm>
              <a:prstGeom prst="rtTriangl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10" name="Group 9"/>
              <p:cNvGrpSpPr/>
              <p:nvPr/>
            </p:nvGrpSpPr>
            <p:grpSpPr>
              <a:xfrm>
                <a:off x="673690" y="717783"/>
                <a:ext cx="10901270" cy="5047930"/>
                <a:chOff x="673690" y="717783"/>
                <a:chExt cx="10901270" cy="5047930"/>
              </a:xfrm>
            </p:grpSpPr>
            <p:cxnSp>
              <p:nvCxnSpPr>
                <p:cNvPr id="11" name="Straight Arrow Connector 10"/>
                <p:cNvCxnSpPr/>
                <p:nvPr/>
              </p:nvCxnSpPr>
              <p:spPr>
                <a:xfrm flipV="1">
                  <a:off x="1288237" y="717783"/>
                  <a:ext cx="71128" cy="5047930"/>
                </a:xfrm>
                <a:prstGeom prst="straightConnector1">
                  <a:avLst/>
                </a:prstGeom>
                <a:ln w="28575">
                  <a:solidFill>
                    <a:schemeClr val="tx2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Arrow Connector 11"/>
                <p:cNvCxnSpPr/>
                <p:nvPr/>
              </p:nvCxnSpPr>
              <p:spPr>
                <a:xfrm>
                  <a:off x="1282390" y="5763154"/>
                  <a:ext cx="10292570" cy="0"/>
                </a:xfrm>
                <a:prstGeom prst="straightConnector1">
                  <a:avLst/>
                </a:prstGeom>
                <a:ln w="28575">
                  <a:solidFill>
                    <a:schemeClr val="tx2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TextBox 12"/>
                <p:cNvSpPr txBox="1"/>
                <p:nvPr/>
              </p:nvSpPr>
              <p:spPr>
                <a:xfrm rot="16200000">
                  <a:off x="-1435813" y="2963539"/>
                  <a:ext cx="4909117" cy="69011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600" b="1" dirty="0" smtClean="0">
                      <a:solidFill>
                        <a:schemeClr val="accent2">
                          <a:lumMod val="75000"/>
                        </a:schemeClr>
                      </a:solidFill>
                    </a:rPr>
                    <a:t>Level of Support</a:t>
                  </a:r>
                  <a:endParaRPr lang="en-GB" sz="1600" b="1" dirty="0">
                    <a:solidFill>
                      <a:schemeClr val="accent2">
                        <a:lumMod val="75000"/>
                      </a:schemeClr>
                    </a:solidFill>
                  </a:endParaRPr>
                </a:p>
              </p:txBody>
            </p:sp>
          </p:grpSp>
        </p:grpSp>
        <p:grpSp>
          <p:nvGrpSpPr>
            <p:cNvPr id="6" name="Group 5"/>
            <p:cNvGrpSpPr/>
            <p:nvPr/>
          </p:nvGrpSpPr>
          <p:grpSpPr>
            <a:xfrm>
              <a:off x="1222676" y="1196640"/>
              <a:ext cx="5498123" cy="1622988"/>
              <a:chOff x="3905821" y="3600071"/>
              <a:chExt cx="5498123" cy="1622988"/>
            </a:xfrm>
          </p:grpSpPr>
          <p:cxnSp>
            <p:nvCxnSpPr>
              <p:cNvPr id="7" name="Straight Connector 6"/>
              <p:cNvCxnSpPr/>
              <p:nvPr/>
            </p:nvCxnSpPr>
            <p:spPr>
              <a:xfrm>
                <a:off x="3905821" y="4594805"/>
                <a:ext cx="4691960" cy="51396"/>
              </a:xfrm>
              <a:prstGeom prst="line">
                <a:avLst/>
              </a:prstGeom>
              <a:ln w="57150">
                <a:solidFill>
                  <a:schemeClr val="accent2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TextBox 7"/>
              <p:cNvSpPr txBox="1"/>
              <p:nvPr/>
            </p:nvSpPr>
            <p:spPr>
              <a:xfrm rot="16200000">
                <a:off x="8211762" y="4030876"/>
                <a:ext cx="1622988" cy="761377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ARE</a:t>
                </a:r>
                <a:endParaRPr lang="en-GB" sz="2800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p:grpSp>
      </p:grpSp>
      <p:sp>
        <p:nvSpPr>
          <p:cNvPr id="15" name="TextBox 14"/>
          <p:cNvSpPr txBox="1"/>
          <p:nvPr/>
        </p:nvSpPr>
        <p:spPr>
          <a:xfrm>
            <a:off x="107504" y="97468"/>
            <a:ext cx="8856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Suggestions for a journey to fluency, accuracy, clarity and coherence - </a:t>
            </a:r>
            <a:r>
              <a:rPr lang="en-GB" sz="2800" b="1" dirty="0" smtClean="0"/>
              <a:t>WRITING</a:t>
            </a:r>
            <a:endParaRPr lang="en-US" sz="2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7104785" y="2155583"/>
            <a:ext cx="17177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chemeClr val="accent2">
                    <a:lumMod val="75000"/>
                  </a:schemeClr>
                </a:solidFill>
              </a:rPr>
              <a:t>Time</a:t>
            </a:r>
            <a:endParaRPr lang="en-GB" sz="1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5436096" y="2494137"/>
            <a:ext cx="3442406" cy="4053363"/>
            <a:chOff x="7133" y="0"/>
            <a:chExt cx="8273786" cy="4064000"/>
          </a:xfrm>
          <a:solidFill>
            <a:schemeClr val="accent5">
              <a:lumMod val="75000"/>
            </a:schemeClr>
          </a:solidFill>
        </p:grpSpPr>
        <p:sp>
          <p:nvSpPr>
            <p:cNvPr id="17" name="Rounded Rectangle 16"/>
            <p:cNvSpPr/>
            <p:nvPr/>
          </p:nvSpPr>
          <p:spPr>
            <a:xfrm>
              <a:off x="7133" y="0"/>
              <a:ext cx="8273786" cy="4064000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ounded Rectangle 4"/>
            <p:cNvSpPr/>
            <p:nvPr/>
          </p:nvSpPr>
          <p:spPr>
            <a:xfrm>
              <a:off x="126163" y="119030"/>
              <a:ext cx="8035726" cy="382594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lvl="0" algn="ctr" defTabSz="8001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600" b="1" kern="1200" dirty="0" smtClean="0"/>
                <a:t>FOCUS ON FACILITATING OPPORTUNITIES FOR APPLYING TAUGHT SKILLS INDEPENDENTLY</a:t>
              </a:r>
            </a:p>
            <a:p>
              <a:pPr lvl="0" algn="ctr" defTabSz="8001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GB" sz="1600" b="1" kern="1200" dirty="0" smtClean="0"/>
            </a:p>
            <a:p>
              <a:pPr marL="0" marR="0" lvl="0" indent="0" algn="l" defTabSz="8001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600" kern="1200" dirty="0" smtClean="0"/>
                <a:t>Pupil choice in writing outcomes – consider audience/ purpose/ author’s voice</a:t>
              </a:r>
            </a:p>
            <a:p>
              <a:pPr lvl="0" algn="l" defTabSz="8001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600" kern="1200" dirty="0" smtClean="0"/>
                <a:t>Meaningful ‘site of application’ writes</a:t>
              </a:r>
            </a:p>
            <a:p>
              <a:pPr lvl="0" algn="l" defTabSz="8001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600" kern="1200" dirty="0" smtClean="0"/>
                <a:t>Challenge pupils to generate own success criteria</a:t>
              </a: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600" kern="1200" dirty="0" smtClean="0"/>
                <a:t>Empowering pupil choices</a:t>
              </a: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GB" sz="1600" kern="1200" dirty="0" smtClean="0"/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600" kern="1200" dirty="0" smtClean="0"/>
                <a:t>Independent editing and redrafting</a:t>
              </a:r>
              <a:endParaRPr lang="en-US" sz="1600" kern="1200" dirty="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265053" y="2595953"/>
            <a:ext cx="3335819" cy="3951547"/>
            <a:chOff x="1508" y="87190"/>
            <a:chExt cx="3335819" cy="3791915"/>
          </a:xfrm>
          <a:solidFill>
            <a:schemeClr val="accent5">
              <a:lumMod val="75000"/>
            </a:schemeClr>
          </a:solidFill>
        </p:grpSpPr>
        <p:sp>
          <p:nvSpPr>
            <p:cNvPr id="20" name="Rounded Rectangle 19"/>
            <p:cNvSpPr/>
            <p:nvPr/>
          </p:nvSpPr>
          <p:spPr>
            <a:xfrm>
              <a:off x="1508" y="87190"/>
              <a:ext cx="3335819" cy="3775695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Rounded Rectangle 4"/>
            <p:cNvSpPr/>
            <p:nvPr/>
          </p:nvSpPr>
          <p:spPr>
            <a:xfrm>
              <a:off x="99211" y="184893"/>
              <a:ext cx="3140413" cy="369421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600" b="1" kern="1200" dirty="0" smtClean="0"/>
                <a:t>FOCUS ON TEACHER LED LEARNING WITH SPECIFIC OUTCOMES</a:t>
              </a: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GB" sz="1600" b="1" kern="1200" dirty="0" smtClean="0"/>
            </a:p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600" kern="1200" dirty="0" smtClean="0"/>
                <a:t>Word banks</a:t>
              </a:r>
            </a:p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600" kern="1200" dirty="0" smtClean="0"/>
                <a:t>Apprentice writes</a:t>
              </a:r>
            </a:p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600" kern="1200" dirty="0" smtClean="0"/>
                <a:t>Teacher demonstrating</a:t>
              </a:r>
            </a:p>
            <a:p>
              <a:pPr marL="0" marR="0" lvl="0" indent="0" algn="l" defTabSz="8001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600" kern="1200" dirty="0" smtClean="0"/>
                <a:t>Genre features explicitly taught</a:t>
              </a:r>
            </a:p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600" kern="1200" dirty="0" smtClean="0"/>
                <a:t>Structured learning journey to  site of instruction writing </a:t>
              </a:r>
            </a:p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600" kern="1200" dirty="0" smtClean="0"/>
                <a:t>Teacher agreed success criteria</a:t>
              </a: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600" kern="1200" dirty="0" smtClean="0"/>
                <a:t>Guided editing/ redrafting</a:t>
              </a:r>
              <a:endParaRPr lang="en-US" sz="1600" kern="1200" dirty="0"/>
            </a:p>
          </p:txBody>
        </p:sp>
      </p:grpSp>
      <p:sp>
        <p:nvSpPr>
          <p:cNvPr id="2" name="Right Arrow 1"/>
          <p:cNvSpPr/>
          <p:nvPr/>
        </p:nvSpPr>
        <p:spPr>
          <a:xfrm>
            <a:off x="3441790" y="3854397"/>
            <a:ext cx="1994306" cy="1536474"/>
          </a:xfrm>
          <a:prstGeom prst="rightArrow">
            <a:avLst>
              <a:gd name="adj1" fmla="val 50000"/>
              <a:gd name="adj2" fmla="val 49411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accent2">
                    <a:lumMod val="50000"/>
                  </a:schemeClr>
                </a:solidFill>
              </a:rPr>
              <a:t>Reduce the scaffolding over time</a:t>
            </a:r>
            <a:endParaRPr lang="en-GB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487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29" t="21986" r="15824" b="10780"/>
          <a:stretch/>
        </p:blipFill>
        <p:spPr bwMode="auto">
          <a:xfrm>
            <a:off x="6411711" y="14113"/>
            <a:ext cx="2575171" cy="4547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784301" y="491743"/>
            <a:ext cx="4391857" cy="2298274"/>
            <a:chOff x="1282390" y="717783"/>
            <a:chExt cx="10292570" cy="5047930"/>
          </a:xfrm>
        </p:grpSpPr>
        <p:sp>
          <p:nvSpPr>
            <p:cNvPr id="15" name="Right Triangle 14"/>
            <p:cNvSpPr/>
            <p:nvPr/>
          </p:nvSpPr>
          <p:spPr>
            <a:xfrm>
              <a:off x="1461956" y="854036"/>
              <a:ext cx="9204889" cy="4734068"/>
            </a:xfrm>
            <a:prstGeom prst="rtTriangl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1282390" y="717783"/>
              <a:ext cx="10292570" cy="5047930"/>
              <a:chOff x="1282390" y="717783"/>
              <a:chExt cx="10292570" cy="5047930"/>
            </a:xfrm>
          </p:grpSpPr>
          <p:cxnSp>
            <p:nvCxnSpPr>
              <p:cNvPr id="17" name="Straight Arrow Connector 16"/>
              <p:cNvCxnSpPr/>
              <p:nvPr/>
            </p:nvCxnSpPr>
            <p:spPr>
              <a:xfrm flipV="1">
                <a:off x="1288237" y="717783"/>
                <a:ext cx="71128" cy="5047930"/>
              </a:xfrm>
              <a:prstGeom prst="straightConnector1">
                <a:avLst/>
              </a:prstGeom>
              <a:ln w="28575">
                <a:solidFill>
                  <a:schemeClr val="tx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18"/>
              <p:cNvCxnSpPr/>
              <p:nvPr/>
            </p:nvCxnSpPr>
            <p:spPr>
              <a:xfrm>
                <a:off x="1282390" y="5763154"/>
                <a:ext cx="10292570" cy="0"/>
              </a:xfrm>
              <a:prstGeom prst="straightConnector1">
                <a:avLst/>
              </a:prstGeom>
              <a:ln w="28575">
                <a:solidFill>
                  <a:schemeClr val="tx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" name="Group 4"/>
          <p:cNvGrpSpPr/>
          <p:nvPr/>
        </p:nvGrpSpPr>
        <p:grpSpPr>
          <a:xfrm>
            <a:off x="767083" y="491744"/>
            <a:ext cx="3164167" cy="2382085"/>
            <a:chOff x="2048539" y="3112470"/>
            <a:chExt cx="4218889" cy="2538427"/>
          </a:xfrm>
        </p:grpSpPr>
        <p:grpSp>
          <p:nvGrpSpPr>
            <p:cNvPr id="3" name="Group 2"/>
            <p:cNvGrpSpPr/>
            <p:nvPr/>
          </p:nvGrpSpPr>
          <p:grpSpPr>
            <a:xfrm>
              <a:off x="2048539" y="3122384"/>
              <a:ext cx="3677651" cy="2528513"/>
              <a:chOff x="2048540" y="3107466"/>
              <a:chExt cx="3677651" cy="2528513"/>
            </a:xfrm>
          </p:grpSpPr>
          <p:cxnSp>
            <p:nvCxnSpPr>
              <p:cNvPr id="18" name="Straight Connector 17"/>
              <p:cNvCxnSpPr/>
              <p:nvPr/>
            </p:nvCxnSpPr>
            <p:spPr>
              <a:xfrm>
                <a:off x="2048540" y="4382608"/>
                <a:ext cx="1602218" cy="0"/>
              </a:xfrm>
              <a:prstGeom prst="line">
                <a:avLst/>
              </a:prstGeom>
              <a:ln w="31750"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>
                <a:off x="4123973" y="4371723"/>
                <a:ext cx="1602218" cy="0"/>
              </a:xfrm>
              <a:prstGeom prst="line">
                <a:avLst/>
              </a:prstGeom>
              <a:ln w="31750"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TextBox 25"/>
              <p:cNvSpPr txBox="1"/>
              <p:nvPr/>
            </p:nvSpPr>
            <p:spPr>
              <a:xfrm rot="16200000">
                <a:off x="2619963" y="4063946"/>
                <a:ext cx="2528513" cy="615553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/>
                  <a:t>Apprentice</a:t>
                </a:r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 rot="16200000">
              <a:off x="4695395" y="4068950"/>
              <a:ext cx="2528513" cy="61555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Competent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01822" y="2986087"/>
            <a:ext cx="6535524" cy="1955081"/>
            <a:chOff x="227070" y="2781094"/>
            <a:chExt cx="8433652" cy="2254987"/>
          </a:xfrm>
        </p:grpSpPr>
        <p:sp>
          <p:nvSpPr>
            <p:cNvPr id="23" name="TextBox 22"/>
            <p:cNvSpPr txBox="1"/>
            <p:nvPr/>
          </p:nvSpPr>
          <p:spPr>
            <a:xfrm>
              <a:off x="227070" y="3177317"/>
              <a:ext cx="7780276" cy="11714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2000" dirty="0" smtClean="0">
                  <a:solidFill>
                    <a:srgbClr val="0070C0"/>
                  </a:solidFill>
                </a:rPr>
                <a:t>Success criteria reflects new learning in phase 2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2000" dirty="0" smtClean="0">
                  <a:solidFill>
                    <a:srgbClr val="0070C0"/>
                  </a:solidFill>
                </a:rPr>
                <a:t>Phase </a:t>
              </a:r>
              <a:r>
                <a:rPr lang="en-GB" sz="2000" dirty="0">
                  <a:solidFill>
                    <a:srgbClr val="0070C0"/>
                  </a:solidFill>
                </a:rPr>
                <a:t>1 objectives not yet ‘sufficiently’ secured become individual targets, identified in </a:t>
              </a:r>
              <a:r>
                <a:rPr lang="en-GB" sz="2000" dirty="0" smtClean="0">
                  <a:solidFill>
                    <a:srgbClr val="0070C0"/>
                  </a:solidFill>
                </a:rPr>
                <a:t>feedback</a:t>
              </a:r>
            </a:p>
          </p:txBody>
        </p:sp>
        <p:cxnSp>
          <p:nvCxnSpPr>
            <p:cNvPr id="28" name="Straight Connector 27"/>
            <p:cNvCxnSpPr/>
            <p:nvPr/>
          </p:nvCxnSpPr>
          <p:spPr>
            <a:xfrm flipV="1">
              <a:off x="7301648" y="2781094"/>
              <a:ext cx="1359074" cy="2254987"/>
            </a:xfrm>
            <a:prstGeom prst="line">
              <a:avLst/>
            </a:prstGeom>
            <a:ln w="3175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Explosion 1 7"/>
          <p:cNvSpPr/>
          <p:nvPr/>
        </p:nvSpPr>
        <p:spPr>
          <a:xfrm rot="20853456">
            <a:off x="6047180" y="4180115"/>
            <a:ext cx="3096820" cy="2742412"/>
          </a:xfrm>
          <a:prstGeom prst="irregularSeal1">
            <a:avLst/>
          </a:prstGeom>
          <a:solidFill>
            <a:srgbClr val="FDFD6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>
                <a:solidFill>
                  <a:schemeClr val="accent1">
                    <a:lumMod val="50000"/>
                  </a:schemeClr>
                </a:solidFill>
              </a:rPr>
              <a:t>Objectives not required in success criteria</a:t>
            </a:r>
            <a:endParaRPr lang="en-GB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 flipV="1">
            <a:off x="5385148" y="1162611"/>
            <a:ext cx="1133234" cy="2061658"/>
          </a:xfrm>
          <a:prstGeom prst="line">
            <a:avLst/>
          </a:prstGeom>
          <a:ln w="317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4" name="Rectangle 1023"/>
          <p:cNvSpPr/>
          <p:nvPr/>
        </p:nvSpPr>
        <p:spPr>
          <a:xfrm>
            <a:off x="424532" y="4345277"/>
            <a:ext cx="552723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Evidence of competence in phase 1 objectives - pupils apply with greater  independence and resilience in new contexts</a:t>
            </a:r>
          </a:p>
        </p:txBody>
      </p:sp>
    </p:spTree>
    <p:extLst>
      <p:ext uri="{BB962C8B-B14F-4D97-AF65-F5344CB8AC3E}">
        <p14:creationId xmlns:p14="http://schemas.microsoft.com/office/powerpoint/2010/main" val="121439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2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494565" y="1605735"/>
            <a:ext cx="3077188" cy="3792921"/>
            <a:chOff x="2857154" y="436297"/>
            <a:chExt cx="4094746" cy="3686109"/>
          </a:xfrm>
        </p:grpSpPr>
        <p:pic>
          <p:nvPicPr>
            <p:cNvPr id="2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186" t="22127" r="37846" b="31915"/>
            <a:stretch/>
          </p:blipFill>
          <p:spPr bwMode="auto">
            <a:xfrm>
              <a:off x="2857154" y="436297"/>
              <a:ext cx="4094746" cy="36861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5"/>
            <p:cNvSpPr/>
            <p:nvPr/>
          </p:nvSpPr>
          <p:spPr>
            <a:xfrm>
              <a:off x="2857155" y="436297"/>
              <a:ext cx="615388" cy="9788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38618" y="446314"/>
            <a:ext cx="8433174" cy="5324535"/>
            <a:chOff x="318157" y="446314"/>
            <a:chExt cx="11244232" cy="5324535"/>
          </a:xfrm>
        </p:grpSpPr>
        <p:sp>
          <p:nvSpPr>
            <p:cNvPr id="4" name="Rectangle 3"/>
            <p:cNvSpPr/>
            <p:nvPr/>
          </p:nvSpPr>
          <p:spPr>
            <a:xfrm>
              <a:off x="6402560" y="446314"/>
              <a:ext cx="5159829" cy="20621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GB" sz="1600" b="1" dirty="0" smtClean="0">
                  <a:solidFill>
                    <a:srgbClr val="FF0000"/>
                  </a:solidFill>
                </a:rPr>
                <a:t>Phase 2 writing (VGP) </a:t>
              </a:r>
            </a:p>
            <a:p>
              <a:pPr lvl="0"/>
              <a:r>
                <a:rPr lang="en-GB" sz="1600" dirty="0" smtClean="0">
                  <a:solidFill>
                    <a:srgbClr val="FF0000"/>
                  </a:solidFill>
                </a:rPr>
                <a:t>Use adverbs and prepositions to express time, place and cause</a:t>
              </a:r>
            </a:p>
            <a:p>
              <a:pPr lvl="0"/>
              <a:endParaRPr lang="en-GB" sz="1600" b="1" dirty="0" smtClean="0">
                <a:solidFill>
                  <a:srgbClr val="FF0000"/>
                </a:solidFill>
              </a:endParaRPr>
            </a:p>
            <a:p>
              <a:pPr lvl="0"/>
              <a:r>
                <a:rPr lang="en-GB" sz="1600" b="1" dirty="0" smtClean="0">
                  <a:solidFill>
                    <a:srgbClr val="FF0000"/>
                  </a:solidFill>
                </a:rPr>
                <a:t>Phase 2 </a:t>
              </a:r>
              <a:r>
                <a:rPr lang="en-GB" sz="1600" b="1" dirty="0">
                  <a:solidFill>
                    <a:srgbClr val="FF0000"/>
                  </a:solidFill>
                </a:rPr>
                <a:t>writing (</a:t>
              </a:r>
              <a:r>
                <a:rPr lang="en-GB" sz="1600" b="1" dirty="0" smtClean="0">
                  <a:solidFill>
                    <a:srgbClr val="FF0000"/>
                  </a:solidFill>
                </a:rPr>
                <a:t>VGP)</a:t>
              </a:r>
            </a:p>
            <a:p>
              <a:pPr lvl="0"/>
              <a:r>
                <a:rPr lang="en-GB" sz="1600" dirty="0" smtClean="0">
                  <a:solidFill>
                    <a:srgbClr val="FF0000"/>
                  </a:solidFill>
                </a:rPr>
                <a:t>Expansion </a:t>
              </a:r>
              <a:r>
                <a:rPr lang="en-GB" sz="1600" dirty="0">
                  <a:solidFill>
                    <a:srgbClr val="FF0000"/>
                  </a:solidFill>
                </a:rPr>
                <a:t>of detail </a:t>
              </a:r>
              <a:r>
                <a:rPr lang="en-GB" sz="1600" dirty="0" smtClean="0">
                  <a:solidFill>
                    <a:srgbClr val="FF0000"/>
                  </a:solidFill>
                </a:rPr>
                <a:t>/ events </a:t>
              </a:r>
              <a:r>
                <a:rPr lang="en-GB" sz="1600" dirty="0">
                  <a:solidFill>
                    <a:srgbClr val="FF0000"/>
                  </a:solidFill>
                </a:rPr>
                <a:t>may be supported through vocabulary (technical, vivid language</a:t>
              </a:r>
              <a:r>
                <a:rPr lang="en-GB" sz="1600" dirty="0" smtClean="0">
                  <a:solidFill>
                    <a:srgbClr val="FF0000"/>
                  </a:solidFill>
                </a:rPr>
                <a:t>)</a:t>
              </a:r>
              <a:endParaRPr lang="en-GB" sz="1600" dirty="0">
                <a:solidFill>
                  <a:srgbClr val="FF0000"/>
                </a:solidFill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318157" y="1461977"/>
              <a:ext cx="3141028" cy="430887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GB" sz="1600" b="1" dirty="0" smtClean="0">
                  <a:solidFill>
                    <a:srgbClr val="FF0000"/>
                  </a:solidFill>
                </a:rPr>
                <a:t>Phase 1 writing </a:t>
              </a:r>
            </a:p>
            <a:p>
              <a:pPr lvl="0"/>
              <a:r>
                <a:rPr lang="en-GB" sz="1600" b="1" dirty="0" smtClean="0">
                  <a:solidFill>
                    <a:srgbClr val="FF0000"/>
                  </a:solidFill>
                </a:rPr>
                <a:t>(Composition and Effect) </a:t>
              </a:r>
              <a:r>
                <a:rPr lang="en-GB" sz="1600" dirty="0" smtClean="0">
                  <a:solidFill>
                    <a:srgbClr val="FF0000"/>
                  </a:solidFill>
                </a:rPr>
                <a:t>Events </a:t>
              </a:r>
              <a:r>
                <a:rPr lang="en-GB" sz="1600" dirty="0">
                  <a:solidFill>
                    <a:srgbClr val="FF0000"/>
                  </a:solidFill>
                </a:rPr>
                <a:t>or ideas are developed using some appropriate </a:t>
              </a:r>
              <a:r>
                <a:rPr lang="en-GB" sz="1600" dirty="0" smtClean="0">
                  <a:solidFill>
                    <a:srgbClr val="FF0000"/>
                  </a:solidFill>
                </a:rPr>
                <a:t>vocabulary</a:t>
              </a:r>
            </a:p>
            <a:p>
              <a:endParaRPr lang="en-GB" sz="1600" dirty="0" smtClean="0">
                <a:solidFill>
                  <a:srgbClr val="FF0000"/>
                </a:solidFill>
              </a:endParaRPr>
            </a:p>
            <a:p>
              <a:pPr lvl="0"/>
              <a:r>
                <a:rPr lang="en-GB" sz="1600" b="1" dirty="0">
                  <a:solidFill>
                    <a:srgbClr val="FF0000"/>
                  </a:solidFill>
                </a:rPr>
                <a:t>Phase 1 writing </a:t>
              </a:r>
              <a:endParaRPr lang="en-GB" sz="1600" b="1" dirty="0" smtClean="0">
                <a:solidFill>
                  <a:srgbClr val="FF0000"/>
                </a:solidFill>
              </a:endParaRPr>
            </a:p>
            <a:p>
              <a:pPr lvl="0"/>
              <a:r>
                <a:rPr lang="en-GB" sz="1600" b="1" dirty="0" smtClean="0">
                  <a:solidFill>
                    <a:srgbClr val="FF0000"/>
                  </a:solidFill>
                </a:rPr>
                <a:t>(</a:t>
              </a:r>
              <a:r>
                <a:rPr lang="en-GB" sz="1600" b="1" dirty="0">
                  <a:solidFill>
                    <a:srgbClr val="FF0000"/>
                  </a:solidFill>
                </a:rPr>
                <a:t>Composition and Effect</a:t>
              </a:r>
              <a:r>
                <a:rPr lang="en-GB" sz="1600" b="1" dirty="0" smtClean="0">
                  <a:solidFill>
                    <a:srgbClr val="FF0000"/>
                  </a:solidFill>
                </a:rPr>
                <a:t>)</a:t>
              </a:r>
              <a:endParaRPr lang="en-GB" sz="1600" b="1" dirty="0">
                <a:solidFill>
                  <a:srgbClr val="FF0000"/>
                </a:solidFill>
              </a:endParaRPr>
            </a:p>
            <a:p>
              <a:r>
                <a:rPr lang="en-GB" sz="1600" b="1" i="1" dirty="0" smtClean="0">
                  <a:solidFill>
                    <a:srgbClr val="FF0000"/>
                  </a:solidFill>
                </a:rPr>
                <a:t>Draft </a:t>
              </a:r>
              <a:r>
                <a:rPr lang="en-GB" sz="1600" b="1" i="1" dirty="0">
                  <a:solidFill>
                    <a:srgbClr val="FF0000"/>
                  </a:solidFill>
                </a:rPr>
                <a:t>and write by </a:t>
              </a:r>
              <a:r>
                <a:rPr lang="en-GB" sz="1600" dirty="0">
                  <a:solidFill>
                    <a:srgbClr val="FF0000"/>
                  </a:solidFill>
                </a:rPr>
                <a:t>composing and rehearsing sentences orally, progressively building a varied and rich vocabulary</a:t>
              </a:r>
            </a:p>
            <a:p>
              <a:pPr lvl="0"/>
              <a:endParaRPr lang="en-GB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75618" y="2971846"/>
            <a:ext cx="8451978" cy="3170099"/>
            <a:chOff x="767490" y="2971846"/>
            <a:chExt cx="11269304" cy="3170099"/>
          </a:xfrm>
        </p:grpSpPr>
        <p:sp>
          <p:nvSpPr>
            <p:cNvPr id="3" name="Rectangle 2"/>
            <p:cNvSpPr/>
            <p:nvPr/>
          </p:nvSpPr>
          <p:spPr>
            <a:xfrm>
              <a:off x="767490" y="5398656"/>
              <a:ext cx="661531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600" b="1" dirty="0" smtClean="0">
                  <a:solidFill>
                    <a:srgbClr val="00B050"/>
                  </a:solidFill>
                </a:rPr>
                <a:t>Spoken Language</a:t>
              </a:r>
            </a:p>
            <a:p>
              <a:r>
                <a:rPr lang="en-GB" sz="1600" dirty="0" smtClean="0">
                  <a:solidFill>
                    <a:srgbClr val="00B050"/>
                  </a:solidFill>
                </a:rPr>
                <a:t>Developing </a:t>
              </a:r>
              <a:r>
                <a:rPr lang="en-GB" sz="1600" dirty="0">
                  <a:solidFill>
                    <a:srgbClr val="00B050"/>
                  </a:solidFill>
                </a:rPr>
                <a:t>a broader, deeper and richer vocabulary 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7429002" y="2971846"/>
              <a:ext cx="4607792" cy="31700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GB" sz="1400" b="1" dirty="0" smtClean="0">
                  <a:solidFill>
                    <a:srgbClr val="7030A0"/>
                  </a:solidFill>
                </a:rPr>
                <a:t>Phase 1 reading (Respond and Explain)– </a:t>
              </a:r>
              <a:r>
                <a:rPr lang="en-GB" sz="1400" b="1" dirty="0" err="1" smtClean="0">
                  <a:solidFill>
                    <a:srgbClr val="7030A0"/>
                  </a:solidFill>
                </a:rPr>
                <a:t>Yr</a:t>
              </a:r>
              <a:r>
                <a:rPr lang="en-GB" sz="1400" b="1" dirty="0" smtClean="0">
                  <a:solidFill>
                    <a:srgbClr val="7030A0"/>
                  </a:solidFill>
                </a:rPr>
                <a:t> 3 </a:t>
              </a:r>
            </a:p>
            <a:p>
              <a:pPr lvl="0"/>
              <a:r>
                <a:rPr lang="en-GB" sz="1400" dirty="0">
                  <a:solidFill>
                    <a:srgbClr val="7030A0"/>
                  </a:solidFill>
                </a:rPr>
                <a:t>D</a:t>
              </a:r>
              <a:r>
                <a:rPr lang="en-GB" sz="1400" dirty="0" smtClean="0">
                  <a:solidFill>
                    <a:srgbClr val="7030A0"/>
                  </a:solidFill>
                </a:rPr>
                <a:t>iscuss </a:t>
              </a:r>
              <a:r>
                <a:rPr lang="en-GB" sz="1400" dirty="0">
                  <a:solidFill>
                    <a:srgbClr val="7030A0"/>
                  </a:solidFill>
                </a:rPr>
                <a:t>words and phrases that capture the reader’s interest and </a:t>
              </a:r>
              <a:r>
                <a:rPr lang="en-GB" sz="1400" dirty="0" smtClean="0">
                  <a:solidFill>
                    <a:srgbClr val="7030A0"/>
                  </a:solidFill>
                </a:rPr>
                <a:t>imagination</a:t>
              </a:r>
            </a:p>
            <a:p>
              <a:pPr lvl="0"/>
              <a:endParaRPr lang="en-GB" sz="1400" dirty="0">
                <a:solidFill>
                  <a:srgbClr val="7030A0"/>
                </a:solidFill>
              </a:endParaRPr>
            </a:p>
            <a:p>
              <a:pPr lvl="0"/>
              <a:r>
                <a:rPr lang="en-GB" sz="1400" b="1" dirty="0" smtClean="0">
                  <a:solidFill>
                    <a:srgbClr val="7030A0"/>
                  </a:solidFill>
                </a:rPr>
                <a:t>Phase 2 reading (Respond and Explain) </a:t>
              </a:r>
              <a:r>
                <a:rPr lang="en-GB" sz="1400" b="1" dirty="0" err="1" smtClean="0">
                  <a:solidFill>
                    <a:srgbClr val="7030A0"/>
                  </a:solidFill>
                </a:rPr>
                <a:t>Yr</a:t>
              </a:r>
              <a:r>
                <a:rPr lang="en-GB" sz="1400" b="1" dirty="0" smtClean="0">
                  <a:solidFill>
                    <a:srgbClr val="7030A0"/>
                  </a:solidFill>
                </a:rPr>
                <a:t> 3</a:t>
              </a:r>
            </a:p>
            <a:p>
              <a:r>
                <a:rPr lang="en-GB" sz="1400" dirty="0">
                  <a:solidFill>
                    <a:srgbClr val="7030A0"/>
                  </a:solidFill>
                </a:rPr>
                <a:t>Begin to use vocabulary from the text to support responses and </a:t>
              </a:r>
              <a:r>
                <a:rPr lang="en-GB" sz="1400" dirty="0" smtClean="0">
                  <a:solidFill>
                    <a:srgbClr val="7030A0"/>
                  </a:solidFill>
                </a:rPr>
                <a:t>explanations</a:t>
              </a:r>
            </a:p>
            <a:p>
              <a:endParaRPr lang="en-GB" sz="1400" dirty="0">
                <a:solidFill>
                  <a:srgbClr val="7030A0"/>
                </a:solidFill>
              </a:endParaRPr>
            </a:p>
            <a:p>
              <a:r>
                <a:rPr lang="en-GB" sz="1400" b="1" dirty="0" smtClean="0">
                  <a:solidFill>
                    <a:srgbClr val="7030A0"/>
                  </a:solidFill>
                </a:rPr>
                <a:t>Phase 2 reading (Language for Effect)</a:t>
              </a:r>
            </a:p>
            <a:p>
              <a:r>
                <a:rPr lang="en-GB" sz="1400" dirty="0" smtClean="0">
                  <a:solidFill>
                    <a:srgbClr val="7030A0"/>
                  </a:solidFill>
                </a:rPr>
                <a:t>Discuss the effect specific language has on the reader</a:t>
              </a:r>
              <a:endParaRPr lang="en-GB" sz="1400" dirty="0">
                <a:solidFill>
                  <a:srgbClr val="7030A0"/>
                </a:solidFill>
              </a:endParaRPr>
            </a:p>
            <a:p>
              <a:pPr lvl="0"/>
              <a:endParaRPr lang="en-GB" sz="1600" dirty="0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38794" y="153928"/>
            <a:ext cx="48659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rgbClr val="0070C0"/>
                </a:solidFill>
              </a:rPr>
              <a:t>Year 3 assessment of learning</a:t>
            </a:r>
            <a:endParaRPr lang="en-GB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729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395536" y="1484784"/>
            <a:ext cx="3574108" cy="38884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6624736" cy="1143000"/>
          </a:xfrm>
        </p:spPr>
        <p:txBody>
          <a:bodyPr>
            <a:normAutofit/>
          </a:bodyPr>
          <a:lstStyle/>
          <a:p>
            <a:r>
              <a:rPr lang="en-GB" sz="2800" b="1" dirty="0" smtClean="0">
                <a:solidFill>
                  <a:srgbClr val="0070C0"/>
                </a:solidFill>
              </a:rPr>
              <a:t>What might these ideas mean in the context of learning?</a:t>
            </a:r>
            <a:endParaRPr lang="en-GB" sz="28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410" y="1628800"/>
            <a:ext cx="3240360" cy="3744416"/>
          </a:xfrm>
        </p:spPr>
        <p:txBody>
          <a:bodyPr>
            <a:normAutofit fontScale="92500" lnSpcReduction="10000"/>
          </a:bodyPr>
          <a:lstStyle/>
          <a:p>
            <a:r>
              <a:rPr lang="en-GB" b="1" dirty="0"/>
              <a:t>Fluency</a:t>
            </a:r>
            <a:r>
              <a:rPr lang="en-GB" dirty="0"/>
              <a:t> over </a:t>
            </a:r>
            <a:r>
              <a:rPr lang="en-GB" dirty="0" smtClean="0"/>
              <a:t>time?</a:t>
            </a:r>
            <a:br>
              <a:rPr lang="en-GB" dirty="0" smtClean="0"/>
            </a:br>
            <a:endParaRPr lang="en-GB" dirty="0"/>
          </a:p>
          <a:p>
            <a:r>
              <a:rPr lang="en-GB" b="1" dirty="0" smtClean="0"/>
              <a:t>Independence</a:t>
            </a:r>
            <a:r>
              <a:rPr lang="en-GB" dirty="0" smtClean="0"/>
              <a:t>?</a:t>
            </a:r>
            <a:br>
              <a:rPr lang="en-GB" dirty="0" smtClean="0"/>
            </a:br>
            <a:endParaRPr lang="en-GB" dirty="0"/>
          </a:p>
          <a:p>
            <a:r>
              <a:rPr lang="en-GB" b="1" dirty="0"/>
              <a:t>Resilience</a:t>
            </a:r>
            <a:r>
              <a:rPr lang="en-GB" dirty="0"/>
              <a:t> to deal with complexity and new </a:t>
            </a:r>
            <a:r>
              <a:rPr lang="en-GB" dirty="0" smtClean="0"/>
              <a:t>contexts?</a:t>
            </a:r>
          </a:p>
        </p:txBody>
      </p:sp>
      <p:sp>
        <p:nvSpPr>
          <p:cNvPr id="4" name="Rectangle 3"/>
          <p:cNvSpPr/>
          <p:nvPr/>
        </p:nvSpPr>
        <p:spPr>
          <a:xfrm>
            <a:off x="4427984" y="1268760"/>
            <a:ext cx="439248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C000"/>
                </a:solidFill>
              </a:rPr>
              <a:t>Apprentice</a:t>
            </a:r>
            <a:r>
              <a:rPr lang="en-GB" sz="2400" dirty="0">
                <a:solidFill>
                  <a:prstClr val="black"/>
                </a:solidFill>
              </a:rPr>
              <a:t>- </a:t>
            </a:r>
            <a:r>
              <a:rPr lang="en-GB" sz="2400" dirty="0" smtClean="0">
                <a:solidFill>
                  <a:prstClr val="black"/>
                </a:solidFill>
              </a:rPr>
              <a:t>Fundamental ideas that build </a:t>
            </a:r>
            <a:r>
              <a:rPr lang="en-GB" sz="2400" dirty="0">
                <a:solidFill>
                  <a:prstClr val="black"/>
                </a:solidFill>
              </a:rPr>
              <a:t>on previous year’s </a:t>
            </a:r>
            <a:r>
              <a:rPr lang="en-GB" sz="2400" dirty="0" smtClean="0">
                <a:solidFill>
                  <a:prstClr val="black"/>
                </a:solidFill>
              </a:rPr>
              <a:t>work</a:t>
            </a:r>
          </a:p>
          <a:p>
            <a:endParaRPr lang="en-GB" sz="2400" dirty="0">
              <a:solidFill>
                <a:prstClr val="black"/>
              </a:solidFill>
            </a:endParaRPr>
          </a:p>
          <a:p>
            <a:r>
              <a:rPr lang="en-GB" sz="2400" dirty="0">
                <a:solidFill>
                  <a:srgbClr val="92D050"/>
                </a:solidFill>
              </a:rPr>
              <a:t>Competent</a:t>
            </a:r>
            <a:r>
              <a:rPr lang="en-GB" sz="2400" dirty="0">
                <a:solidFill>
                  <a:prstClr val="black"/>
                </a:solidFill>
              </a:rPr>
              <a:t>- builds on </a:t>
            </a:r>
            <a:r>
              <a:rPr lang="en-GB" sz="2400" dirty="0" smtClean="0">
                <a:solidFill>
                  <a:prstClr val="black"/>
                </a:solidFill>
              </a:rPr>
              <a:t>ideas initially developed at the </a:t>
            </a:r>
            <a:r>
              <a:rPr lang="en-GB" sz="2400" dirty="0">
                <a:solidFill>
                  <a:prstClr val="black"/>
                </a:solidFill>
              </a:rPr>
              <a:t>A</a:t>
            </a:r>
            <a:r>
              <a:rPr lang="en-GB" sz="2400" dirty="0" smtClean="0">
                <a:solidFill>
                  <a:prstClr val="black"/>
                </a:solidFill>
              </a:rPr>
              <a:t>pprentice stage</a:t>
            </a:r>
          </a:p>
          <a:p>
            <a:endParaRPr lang="en-GB" sz="2400" dirty="0">
              <a:solidFill>
                <a:prstClr val="black"/>
              </a:solidFill>
            </a:endParaRPr>
          </a:p>
          <a:p>
            <a:r>
              <a:rPr lang="en-GB" sz="2400" dirty="0">
                <a:solidFill>
                  <a:srgbClr val="00B050"/>
                </a:solidFill>
              </a:rPr>
              <a:t>Expert</a:t>
            </a:r>
            <a:r>
              <a:rPr lang="en-GB" sz="2400" dirty="0">
                <a:solidFill>
                  <a:prstClr val="black"/>
                </a:solidFill>
              </a:rPr>
              <a:t>- builds on </a:t>
            </a:r>
            <a:r>
              <a:rPr lang="en-GB" sz="2400" dirty="0" smtClean="0">
                <a:solidFill>
                  <a:prstClr val="black"/>
                </a:solidFill>
              </a:rPr>
              <a:t>Competence </a:t>
            </a:r>
            <a:r>
              <a:rPr lang="en-GB" sz="2400" dirty="0">
                <a:solidFill>
                  <a:prstClr val="black"/>
                </a:solidFill>
              </a:rPr>
              <a:t>and achieves sufficient mastery for next year’s work</a:t>
            </a:r>
          </a:p>
        </p:txBody>
      </p:sp>
      <p:sp>
        <p:nvSpPr>
          <p:cNvPr id="7" name="Down Arrow 6"/>
          <p:cNvSpPr/>
          <p:nvPr/>
        </p:nvSpPr>
        <p:spPr>
          <a:xfrm>
            <a:off x="3969644" y="1484784"/>
            <a:ext cx="484632" cy="39389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1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Line 4"/>
          <p:cNvSpPr>
            <a:spLocks noChangeShapeType="1"/>
          </p:cNvSpPr>
          <p:nvPr/>
        </p:nvSpPr>
        <p:spPr bwMode="auto">
          <a:xfrm>
            <a:off x="0" y="3787458"/>
            <a:ext cx="9144000" cy="0"/>
          </a:xfrm>
          <a:prstGeom prst="line">
            <a:avLst/>
          </a:prstGeom>
          <a:ln w="28575">
            <a:headEnd/>
            <a:tailEnd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GB"/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7282513" y="706120"/>
            <a:ext cx="1763751" cy="310854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GB" sz="1400" b="1" dirty="0"/>
              <a:t>Outcome:</a:t>
            </a:r>
          </a:p>
          <a:p>
            <a:r>
              <a:rPr lang="en-GB" sz="1400" dirty="0"/>
              <a:t>Write </a:t>
            </a:r>
            <a:r>
              <a:rPr lang="en-GB" sz="1400" dirty="0" smtClean="0"/>
              <a:t>own poem about a mystical beast: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400" dirty="0" smtClean="0"/>
              <a:t>Ideas are developed using technical, vivid language Ph2</a:t>
            </a:r>
          </a:p>
          <a:p>
            <a:endParaRPr lang="en-GB" sz="1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GB" sz="1400" dirty="0"/>
              <a:t>A</a:t>
            </a:r>
            <a:r>
              <a:rPr lang="en-GB" sz="1400" dirty="0" smtClean="0"/>
              <a:t>dverbs </a:t>
            </a:r>
            <a:r>
              <a:rPr lang="en-GB" sz="1400" dirty="0"/>
              <a:t>and prepositions to express time, place and </a:t>
            </a:r>
            <a:r>
              <a:rPr lang="en-GB" sz="1400" dirty="0" smtClean="0"/>
              <a:t>cause </a:t>
            </a:r>
          </a:p>
          <a:p>
            <a:r>
              <a:rPr lang="en-GB" sz="1400" dirty="0" smtClean="0"/>
              <a:t>        Ph2</a:t>
            </a:r>
            <a:endParaRPr lang="en-GB" sz="1400" dirty="0"/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179388" y="1349897"/>
            <a:ext cx="1368276" cy="23083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200" b="1" dirty="0" smtClean="0"/>
              <a:t>Share </a:t>
            </a:r>
            <a:r>
              <a:rPr lang="en-GB" sz="1200" b="1" dirty="0"/>
              <a:t>p</a:t>
            </a:r>
            <a:r>
              <a:rPr lang="en-GB" sz="1200" b="1" dirty="0" smtClean="0"/>
              <a:t>urpose </a:t>
            </a:r>
            <a:r>
              <a:rPr lang="en-GB" sz="1200" b="1" dirty="0"/>
              <a:t>and audience of unit</a:t>
            </a:r>
            <a:r>
              <a:rPr lang="en-GB" sz="1200" b="1" dirty="0" smtClean="0"/>
              <a:t>: </a:t>
            </a:r>
            <a:endParaRPr lang="en-GB" sz="1200" b="1" dirty="0"/>
          </a:p>
          <a:p>
            <a:pPr>
              <a:spcBef>
                <a:spcPct val="50000"/>
              </a:spcBef>
            </a:pPr>
            <a:r>
              <a:rPr lang="en-GB" sz="1200" b="1" dirty="0" smtClean="0"/>
              <a:t>Poems to engage and entertain through language choice.</a:t>
            </a:r>
          </a:p>
          <a:p>
            <a:pPr>
              <a:spcBef>
                <a:spcPct val="50000"/>
              </a:spcBef>
            </a:pPr>
            <a:r>
              <a:rPr lang="en-GB" sz="1200" b="1" dirty="0" smtClean="0"/>
              <a:t>Publish on poetry website.</a:t>
            </a:r>
            <a:endParaRPr lang="en-US" sz="1200" dirty="0"/>
          </a:p>
        </p:txBody>
      </p:sp>
      <p:sp>
        <p:nvSpPr>
          <p:cNvPr id="25" name="TextBox 24"/>
          <p:cNvSpPr txBox="1"/>
          <p:nvPr/>
        </p:nvSpPr>
        <p:spPr>
          <a:xfrm>
            <a:off x="179388" y="105957"/>
            <a:ext cx="88668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Assessing ‘competence’ of phase 1 content and ‘apprentice’ of phase 2 content</a:t>
            </a:r>
          </a:p>
          <a:p>
            <a:r>
              <a:rPr lang="en-GB" b="1" dirty="0" smtClean="0"/>
              <a:t>STIMULUS: Dreaming The Unicorn by  Tony </a:t>
            </a:r>
            <a:r>
              <a:rPr lang="en-GB" b="1" dirty="0" err="1" smtClean="0"/>
              <a:t>Mitton</a:t>
            </a:r>
            <a:endParaRPr lang="en-GB" b="1" dirty="0" smtClean="0"/>
          </a:p>
          <a:p>
            <a:endParaRPr lang="en-GB" b="1" dirty="0"/>
          </a:p>
        </p:txBody>
      </p:sp>
      <p:grpSp>
        <p:nvGrpSpPr>
          <p:cNvPr id="2" name="Group 1"/>
          <p:cNvGrpSpPr/>
          <p:nvPr/>
        </p:nvGrpSpPr>
        <p:grpSpPr>
          <a:xfrm>
            <a:off x="228947" y="1533185"/>
            <a:ext cx="4199609" cy="4922959"/>
            <a:chOff x="305263" y="1533185"/>
            <a:chExt cx="5599478" cy="4922959"/>
          </a:xfrm>
        </p:grpSpPr>
        <p:sp>
          <p:nvSpPr>
            <p:cNvPr id="2067" name="Line 19"/>
            <p:cNvSpPr>
              <a:spLocks noChangeShapeType="1"/>
            </p:cNvSpPr>
            <p:nvPr/>
          </p:nvSpPr>
          <p:spPr bwMode="auto">
            <a:xfrm>
              <a:off x="1295400" y="3787458"/>
              <a:ext cx="0" cy="3603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1600"/>
            </a:p>
          </p:txBody>
        </p:sp>
        <p:sp>
          <p:nvSpPr>
            <p:cNvPr id="23" name="Line 20"/>
            <p:cNvSpPr>
              <a:spLocks noChangeShapeType="1"/>
            </p:cNvSpPr>
            <p:nvPr/>
          </p:nvSpPr>
          <p:spPr bwMode="auto">
            <a:xfrm>
              <a:off x="3576571" y="3331728"/>
              <a:ext cx="0" cy="45573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1600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305263" y="4147820"/>
              <a:ext cx="3992417" cy="230832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GB" sz="1200" b="1" i="1" dirty="0" smtClean="0">
                  <a:solidFill>
                    <a:srgbClr val="00B050"/>
                  </a:solidFill>
                </a:rPr>
                <a:t>Develop a broader, deeper and richer vocabulary </a:t>
              </a:r>
            </a:p>
            <a:p>
              <a:endParaRPr lang="en-GB" sz="1200" b="1" i="1" dirty="0" smtClean="0">
                <a:solidFill>
                  <a:srgbClr val="00B050"/>
                </a:solidFill>
              </a:endParaRPr>
            </a:p>
            <a:p>
              <a:pPr lvl="0"/>
              <a:r>
                <a:rPr lang="en-GB" sz="1200" b="1" i="1" dirty="0" smtClean="0">
                  <a:solidFill>
                    <a:srgbClr val="7030A0"/>
                  </a:solidFill>
                </a:rPr>
                <a:t>Discuss </a:t>
              </a:r>
              <a:r>
                <a:rPr lang="en-GB" sz="1200" b="1" i="1" dirty="0">
                  <a:solidFill>
                    <a:srgbClr val="7030A0"/>
                  </a:solidFill>
                </a:rPr>
                <a:t>words and phrases that capture the reader’s interest and </a:t>
              </a:r>
              <a:r>
                <a:rPr lang="en-GB" sz="1200" b="1" i="1" dirty="0" smtClean="0">
                  <a:solidFill>
                    <a:srgbClr val="7030A0"/>
                  </a:solidFill>
                </a:rPr>
                <a:t>imagination</a:t>
              </a:r>
            </a:p>
            <a:p>
              <a:pPr lvl="0"/>
              <a:endParaRPr lang="en-GB" sz="1200" dirty="0"/>
            </a:p>
            <a:p>
              <a:pPr lvl="0"/>
              <a:r>
                <a:rPr lang="en-GB" sz="1200" dirty="0" smtClean="0"/>
                <a:t>Introduce </a:t>
              </a:r>
              <a:r>
                <a:rPr lang="en-GB" sz="1200" dirty="0" err="1" smtClean="0"/>
                <a:t>Wordle</a:t>
              </a:r>
              <a:r>
                <a:rPr lang="en-GB" sz="1200" dirty="0" smtClean="0"/>
                <a:t>  of the unicorn poem – do not reveal what the subject / poem is.</a:t>
              </a:r>
            </a:p>
            <a:p>
              <a:pPr lvl="0"/>
              <a:r>
                <a:rPr lang="en-GB" sz="1200" dirty="0" smtClean="0"/>
                <a:t>Pupils identify words  that engage and capture imagination. Discuss impact on the reader.</a:t>
              </a:r>
              <a:endParaRPr lang="en-GB" sz="1200" dirty="0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2301471" y="1533185"/>
              <a:ext cx="3603270" cy="193899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lvl="0"/>
              <a:r>
                <a:rPr lang="en-GB" sz="1200" b="1" i="1" dirty="0" smtClean="0">
                  <a:solidFill>
                    <a:srgbClr val="FF0000"/>
                  </a:solidFill>
                </a:rPr>
                <a:t>Ideas are developed using some </a:t>
              </a:r>
              <a:r>
                <a:rPr lang="en-GB" sz="1200" b="1" i="1" dirty="0">
                  <a:solidFill>
                    <a:srgbClr val="FF0000"/>
                  </a:solidFill>
                </a:rPr>
                <a:t>appropriate </a:t>
              </a:r>
              <a:r>
                <a:rPr lang="en-GB" sz="1200" b="1" i="1" dirty="0" smtClean="0">
                  <a:solidFill>
                    <a:srgbClr val="FF0000"/>
                  </a:solidFill>
                </a:rPr>
                <a:t>vocabulary (Ph1)</a:t>
              </a:r>
            </a:p>
            <a:p>
              <a:pPr lvl="0"/>
              <a:endParaRPr lang="en-GB" sz="1200" dirty="0"/>
            </a:p>
            <a:p>
              <a:pPr lvl="0"/>
              <a:r>
                <a:rPr lang="en-GB" sz="1200" dirty="0" smtClean="0"/>
                <a:t>Pupils create their own noun phrases using words collected from original  (Ph1)</a:t>
              </a:r>
            </a:p>
            <a:p>
              <a:pPr lvl="0"/>
              <a:r>
                <a:rPr lang="en-GB" sz="1200" dirty="0" smtClean="0">
                  <a:solidFill>
                    <a:srgbClr val="FF0000"/>
                  </a:solidFill>
                </a:rPr>
                <a:t>(</a:t>
              </a:r>
              <a:r>
                <a:rPr lang="en-GB" sz="1200" dirty="0">
                  <a:solidFill>
                    <a:srgbClr val="FF0000"/>
                  </a:solidFill>
                </a:rPr>
                <a:t>technical, vivid language</a:t>
              </a:r>
              <a:r>
                <a:rPr lang="en-GB" sz="1200" dirty="0" smtClean="0">
                  <a:solidFill>
                    <a:srgbClr val="FF0000"/>
                  </a:solidFill>
                </a:rPr>
                <a:t>)</a:t>
              </a:r>
            </a:p>
            <a:p>
              <a:pPr lvl="0"/>
              <a:endParaRPr lang="en-GB" sz="1200" dirty="0">
                <a:solidFill>
                  <a:srgbClr val="FF0000"/>
                </a:solidFill>
              </a:endParaRPr>
            </a:p>
            <a:p>
              <a:pPr lvl="0"/>
              <a:r>
                <a:rPr lang="en-GB" sz="1200" dirty="0" smtClean="0"/>
                <a:t>Share phrases and discuss effect on the reader.</a:t>
              </a:r>
              <a:endParaRPr lang="en-GB" sz="1200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3473614" y="1084063"/>
            <a:ext cx="3635846" cy="5041221"/>
            <a:chOff x="4631486" y="1084062"/>
            <a:chExt cx="4847794" cy="5041221"/>
          </a:xfrm>
        </p:grpSpPr>
        <p:sp>
          <p:nvSpPr>
            <p:cNvPr id="2060" name="Text Box 12"/>
            <p:cNvSpPr txBox="1">
              <a:spLocks noChangeArrowheads="1"/>
            </p:cNvSpPr>
            <p:nvPr/>
          </p:nvSpPr>
          <p:spPr bwMode="auto">
            <a:xfrm>
              <a:off x="4631486" y="4093958"/>
              <a:ext cx="3237713" cy="203132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1200" b="1" dirty="0">
                  <a:solidFill>
                    <a:srgbClr val="FF0000"/>
                  </a:solidFill>
                </a:rPr>
                <a:t>Use adverbs and prepositions to express time, place and </a:t>
              </a:r>
              <a:r>
                <a:rPr lang="en-GB" sz="1200" b="1" dirty="0" smtClean="0">
                  <a:solidFill>
                    <a:srgbClr val="FF0000"/>
                  </a:solidFill>
                </a:rPr>
                <a:t>cause (Ph2)</a:t>
              </a:r>
              <a:endParaRPr lang="en-GB" sz="1200" b="1" dirty="0">
                <a:solidFill>
                  <a:srgbClr val="FF0000"/>
                </a:solidFill>
              </a:endParaRPr>
            </a:p>
            <a:p>
              <a:pPr>
                <a:spcBef>
                  <a:spcPct val="50000"/>
                </a:spcBef>
              </a:pPr>
              <a:r>
                <a:rPr lang="en-GB" sz="1200" dirty="0" smtClean="0"/>
                <a:t>Share an image of a mystical setting / creature.</a:t>
              </a:r>
            </a:p>
            <a:p>
              <a:pPr>
                <a:spcBef>
                  <a:spcPct val="50000"/>
                </a:spcBef>
              </a:pPr>
              <a:r>
                <a:rPr lang="en-GB" sz="1200" dirty="0" smtClean="0"/>
                <a:t>Develop adverbial  / prepositional phrases to support description.</a:t>
              </a:r>
            </a:p>
            <a:p>
              <a:pPr>
                <a:spcBef>
                  <a:spcPct val="50000"/>
                </a:spcBef>
              </a:pPr>
              <a:r>
                <a:rPr lang="en-GB" sz="1200" dirty="0" smtClean="0"/>
                <a:t>Remind pupils to use  </a:t>
              </a:r>
              <a:r>
                <a:rPr lang="en-GB" sz="1200" dirty="0" smtClean="0">
                  <a:solidFill>
                    <a:srgbClr val="FF0000"/>
                  </a:solidFill>
                </a:rPr>
                <a:t>technical, vivid language.</a:t>
              </a:r>
            </a:p>
          </p:txBody>
        </p:sp>
        <p:sp>
          <p:nvSpPr>
            <p:cNvPr id="2071" name="Line 23"/>
            <p:cNvSpPr>
              <a:spLocks noChangeShapeType="1"/>
            </p:cNvSpPr>
            <p:nvPr/>
          </p:nvSpPr>
          <p:spPr bwMode="auto">
            <a:xfrm>
              <a:off x="6363236" y="3787458"/>
              <a:ext cx="0" cy="2889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1600"/>
            </a:p>
          </p:txBody>
        </p:sp>
        <p:sp>
          <p:nvSpPr>
            <p:cNvPr id="2072" name="Line 24"/>
            <p:cNvSpPr>
              <a:spLocks noChangeShapeType="1"/>
            </p:cNvSpPr>
            <p:nvPr/>
          </p:nvSpPr>
          <p:spPr bwMode="auto">
            <a:xfrm flipV="1">
              <a:off x="7632732" y="3528982"/>
              <a:ext cx="0" cy="2584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1600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6454352" y="1084062"/>
              <a:ext cx="3024928" cy="249299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lvl="0"/>
              <a:r>
                <a:rPr lang="en-GB" sz="1200" b="1" i="1" dirty="0" smtClean="0">
                  <a:solidFill>
                    <a:srgbClr val="7030A0"/>
                  </a:solidFill>
                </a:rPr>
                <a:t>Begin </a:t>
              </a:r>
              <a:r>
                <a:rPr lang="en-GB" sz="1200" b="1" i="1" dirty="0">
                  <a:solidFill>
                    <a:srgbClr val="7030A0"/>
                  </a:solidFill>
                </a:rPr>
                <a:t>to use vocabulary from the text to support responses and </a:t>
              </a:r>
              <a:r>
                <a:rPr lang="en-GB" sz="1200" b="1" i="1" dirty="0" smtClean="0">
                  <a:solidFill>
                    <a:srgbClr val="7030A0"/>
                  </a:solidFill>
                </a:rPr>
                <a:t>explanations (Ph2)</a:t>
              </a:r>
            </a:p>
            <a:p>
              <a:pPr lvl="0"/>
              <a:endParaRPr lang="en-GB" sz="1200" dirty="0"/>
            </a:p>
            <a:p>
              <a:pPr lvl="0"/>
              <a:r>
                <a:rPr lang="en-GB" sz="1200" dirty="0" smtClean="0"/>
                <a:t>Share ‘The Unicorn’ with the children, discuss images the poem creates in their heads.</a:t>
              </a:r>
            </a:p>
            <a:p>
              <a:pPr lvl="0"/>
              <a:endParaRPr lang="en-GB" sz="1200" dirty="0"/>
            </a:p>
            <a:p>
              <a:pPr lvl="0"/>
              <a:r>
                <a:rPr lang="en-GB" sz="1200" dirty="0" smtClean="0"/>
                <a:t>Children refer to specific word choices made by the poet and support answers with explanation of impact</a:t>
              </a:r>
              <a:endParaRPr lang="en-GB" sz="1200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6115050" y="3787458"/>
            <a:ext cx="2931214" cy="3166785"/>
            <a:chOff x="8153400" y="3787458"/>
            <a:chExt cx="3908285" cy="3166785"/>
          </a:xfrm>
        </p:grpSpPr>
        <p:sp>
          <p:nvSpPr>
            <p:cNvPr id="2073" name="Line 25"/>
            <p:cNvSpPr>
              <a:spLocks noChangeShapeType="1"/>
            </p:cNvSpPr>
            <p:nvPr/>
          </p:nvSpPr>
          <p:spPr bwMode="auto">
            <a:xfrm>
              <a:off x="9122582" y="3787458"/>
              <a:ext cx="0" cy="2889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8153400" y="4061143"/>
              <a:ext cx="3908285" cy="28931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GB" sz="1400" b="1" i="1" dirty="0">
                  <a:solidFill>
                    <a:srgbClr val="FF0000"/>
                  </a:solidFill>
                </a:rPr>
                <a:t>Draft and write by composing and rehearsing sentences orally, progressively building a varied and rich </a:t>
              </a:r>
              <a:r>
                <a:rPr lang="en-GB" sz="1400" b="1" i="1" dirty="0" smtClean="0">
                  <a:solidFill>
                    <a:srgbClr val="FF0000"/>
                  </a:solidFill>
                </a:rPr>
                <a:t>vocabulary (Ph1)</a:t>
              </a:r>
              <a:endParaRPr lang="en-GB" sz="1400" b="1" i="1" dirty="0">
                <a:solidFill>
                  <a:srgbClr val="FF0000"/>
                </a:solidFill>
              </a:endParaRPr>
            </a:p>
            <a:p>
              <a:endParaRPr lang="en-GB" sz="1400" b="1" dirty="0" smtClean="0">
                <a:solidFill>
                  <a:srgbClr val="FF0000"/>
                </a:solidFill>
              </a:endParaRPr>
            </a:p>
            <a:p>
              <a:r>
                <a:rPr lang="en-GB" sz="1400" dirty="0" smtClean="0"/>
                <a:t>Pupils construct poetic sentences that ‘paint a picture’ stimulated by their own selected image.</a:t>
              </a:r>
            </a:p>
            <a:p>
              <a:endParaRPr lang="en-GB" sz="1200" dirty="0" smtClean="0"/>
            </a:p>
            <a:p>
              <a:r>
                <a:rPr lang="en-GB" sz="1400" dirty="0" smtClean="0"/>
                <a:t>Teacher assesses for ability to apply vocabulary choices that are appropriate and have an impact on the reader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401675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antsnet\Documents\Emma\HIAS English Adviser\Assessment\HIAS English Assessment docs\Conference &amp; Workshops\HAM workshops\2\20151229_1138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931" y="1104691"/>
            <a:ext cx="5519720" cy="4139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" y="24677"/>
            <a:ext cx="74866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>
                <a:solidFill>
                  <a:srgbClr val="00B050"/>
                </a:solidFill>
              </a:rPr>
              <a:t>Develop a broader, deeper and richer vocabulary </a:t>
            </a:r>
          </a:p>
          <a:p>
            <a:pPr lvl="0"/>
            <a:r>
              <a:rPr lang="en-GB" sz="1600" b="1" dirty="0" smtClean="0">
                <a:solidFill>
                  <a:srgbClr val="7030A0"/>
                </a:solidFill>
              </a:rPr>
              <a:t>Discuss </a:t>
            </a:r>
            <a:r>
              <a:rPr lang="en-GB" sz="1600" b="1" dirty="0">
                <a:solidFill>
                  <a:srgbClr val="7030A0"/>
                </a:solidFill>
              </a:rPr>
              <a:t>words and phrases that capture the reader’s interest and imagination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3246" y="2687140"/>
            <a:ext cx="12452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s</a:t>
            </a:r>
            <a:r>
              <a:rPr lang="en-GB" sz="1600" b="1" dirty="0" smtClean="0"/>
              <a:t>ensed</a:t>
            </a:r>
          </a:p>
          <a:p>
            <a:r>
              <a:rPr lang="en-GB" sz="1600" b="1" dirty="0" smtClean="0"/>
              <a:t>T</a:t>
            </a:r>
            <a:r>
              <a:rPr lang="en-GB" sz="1600" b="1" dirty="0" smtClean="0">
                <a:solidFill>
                  <a:srgbClr val="00B050"/>
                </a:solidFill>
              </a:rPr>
              <a:t>: “</a:t>
            </a:r>
            <a:r>
              <a:rPr lang="en-GB" sz="1600" b="1" i="1" dirty="0" smtClean="0">
                <a:solidFill>
                  <a:srgbClr val="00B050"/>
                </a:solidFill>
              </a:rPr>
              <a:t>It means knowing  but not seeing”</a:t>
            </a:r>
            <a:endParaRPr lang="en-GB" sz="1600" b="1" i="1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77951" y="176281"/>
            <a:ext cx="134904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/>
              <a:t>spellbound</a:t>
            </a:r>
          </a:p>
          <a:p>
            <a:r>
              <a:rPr lang="en-GB" sz="1600" b="1" dirty="0" smtClean="0"/>
              <a:t>T</a:t>
            </a:r>
            <a:r>
              <a:rPr lang="en-GB" sz="1600" b="1" dirty="0" smtClean="0">
                <a:solidFill>
                  <a:srgbClr val="00B050"/>
                </a:solidFill>
              </a:rPr>
              <a:t>: “</a:t>
            </a:r>
            <a:r>
              <a:rPr lang="en-GB" sz="1600" b="1" i="1" dirty="0" smtClean="0">
                <a:solidFill>
                  <a:srgbClr val="00B050"/>
                </a:solidFill>
              </a:rPr>
              <a:t>So amazed, you are caught in the ‘spell’ of the thing - you can’t look away or move.”</a:t>
            </a:r>
          </a:p>
          <a:p>
            <a:endParaRPr lang="en-GB" sz="1600" b="1" dirty="0" smtClean="0">
              <a:solidFill>
                <a:srgbClr val="00B050"/>
              </a:solidFill>
            </a:endParaRPr>
          </a:p>
          <a:p>
            <a:r>
              <a:rPr lang="en-GB" sz="1600" b="1" dirty="0" smtClean="0"/>
              <a:t>C</a:t>
            </a:r>
            <a:r>
              <a:rPr lang="en-GB" sz="1600" b="1" dirty="0" smtClean="0">
                <a:solidFill>
                  <a:srgbClr val="00B050"/>
                </a:solidFill>
              </a:rPr>
              <a:t>: “</a:t>
            </a:r>
            <a:r>
              <a:rPr lang="en-GB" sz="1600" b="1" i="1" dirty="0" smtClean="0">
                <a:solidFill>
                  <a:srgbClr val="00B050"/>
                </a:solidFill>
              </a:rPr>
              <a:t>Is it the same as being astonished?”</a:t>
            </a:r>
            <a:endParaRPr lang="en-GB" sz="1600" b="1" i="1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66424" y="5503295"/>
            <a:ext cx="296097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m</a:t>
            </a:r>
            <a:r>
              <a:rPr lang="en-GB" sz="1600" b="1" dirty="0" smtClean="0"/>
              <a:t>oonlit</a:t>
            </a:r>
            <a:endParaRPr lang="en-GB" sz="1600" dirty="0"/>
          </a:p>
          <a:p>
            <a:r>
              <a:rPr lang="en-GB" sz="1600" b="1" dirty="0" smtClean="0"/>
              <a:t>C</a:t>
            </a:r>
            <a:r>
              <a:rPr lang="en-GB" sz="1600" b="1" dirty="0" smtClean="0">
                <a:solidFill>
                  <a:srgbClr val="7030A0"/>
                </a:solidFill>
              </a:rPr>
              <a:t>: “</a:t>
            </a:r>
            <a:r>
              <a:rPr lang="en-GB" sz="1600" b="1" i="1" dirty="0" smtClean="0">
                <a:solidFill>
                  <a:srgbClr val="7030A0"/>
                </a:solidFill>
              </a:rPr>
              <a:t>When the moon is shining down on something and you can see it”</a:t>
            </a:r>
          </a:p>
          <a:p>
            <a:endParaRPr lang="en-GB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81214" y="950159"/>
            <a:ext cx="147988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s</a:t>
            </a:r>
            <a:r>
              <a:rPr lang="en-GB" sz="1600" b="1" dirty="0" smtClean="0"/>
              <a:t>huddered</a:t>
            </a:r>
            <a:r>
              <a:rPr lang="en-GB" sz="1600" dirty="0" smtClean="0"/>
              <a:t> </a:t>
            </a:r>
          </a:p>
          <a:p>
            <a:r>
              <a:rPr lang="en-GB" sz="1600" b="1" dirty="0" smtClean="0"/>
              <a:t>T</a:t>
            </a:r>
            <a:r>
              <a:rPr lang="en-GB" sz="1600" b="1" dirty="0" smtClean="0">
                <a:solidFill>
                  <a:srgbClr val="7030A0"/>
                </a:solidFill>
              </a:rPr>
              <a:t>: “</a:t>
            </a:r>
            <a:r>
              <a:rPr lang="en-GB" sz="1600" b="1" i="1" dirty="0" smtClean="0">
                <a:solidFill>
                  <a:srgbClr val="7030A0"/>
                </a:solidFill>
              </a:rPr>
              <a:t>Can you show me how you might shudder?”</a:t>
            </a:r>
          </a:p>
          <a:p>
            <a:endParaRPr lang="en-GB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33086" y="4210634"/>
            <a:ext cx="1576137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v</a:t>
            </a:r>
            <a:r>
              <a:rPr lang="en-GB" sz="1600" b="1" dirty="0" smtClean="0"/>
              <a:t>elvet</a:t>
            </a:r>
          </a:p>
          <a:p>
            <a:r>
              <a:rPr lang="en-GB" sz="1600" b="1" dirty="0"/>
              <a:t>T</a:t>
            </a:r>
            <a:r>
              <a:rPr lang="en-GB" sz="1600" b="1" dirty="0" smtClean="0">
                <a:solidFill>
                  <a:srgbClr val="7030A0"/>
                </a:solidFill>
              </a:rPr>
              <a:t>: “</a:t>
            </a:r>
            <a:r>
              <a:rPr lang="en-GB" sz="1600" b="1" i="1" dirty="0" smtClean="0">
                <a:solidFill>
                  <a:srgbClr val="7030A0"/>
                </a:solidFill>
              </a:rPr>
              <a:t>It’s a material that’s really soft and smooth when you touch it.”</a:t>
            </a:r>
          </a:p>
          <a:p>
            <a:endParaRPr lang="en-GB" sz="1600" b="1" dirty="0" smtClean="0">
              <a:solidFill>
                <a:srgbClr val="7030A0"/>
              </a:solidFill>
            </a:endParaRPr>
          </a:p>
          <a:p>
            <a:r>
              <a:rPr lang="en-GB" sz="1600" b="1" dirty="0" smtClean="0"/>
              <a:t>C</a:t>
            </a:r>
            <a:r>
              <a:rPr lang="en-GB" sz="1600" b="1" dirty="0" smtClean="0">
                <a:solidFill>
                  <a:srgbClr val="7030A0"/>
                </a:solidFill>
              </a:rPr>
              <a:t>: “</a:t>
            </a:r>
            <a:r>
              <a:rPr lang="en-GB" sz="1600" b="1" i="1" dirty="0" smtClean="0">
                <a:solidFill>
                  <a:srgbClr val="7030A0"/>
                </a:solidFill>
              </a:rPr>
              <a:t>I can feel it when I say it”</a:t>
            </a:r>
          </a:p>
          <a:p>
            <a:endParaRPr lang="en-GB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7884368" y="4187982"/>
            <a:ext cx="134904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/>
              <a:t>rippled </a:t>
            </a:r>
          </a:p>
          <a:p>
            <a:r>
              <a:rPr lang="en-GB" sz="1600" b="1" i="1" dirty="0" smtClean="0"/>
              <a:t>C</a:t>
            </a:r>
            <a:r>
              <a:rPr lang="en-GB" sz="1600" b="1" i="1" dirty="0" smtClean="0">
                <a:solidFill>
                  <a:srgbClr val="7030A0"/>
                </a:solidFill>
              </a:rPr>
              <a:t>: “I think of waves silently moving up and down on a lake”</a:t>
            </a:r>
            <a:endParaRPr lang="en-GB" sz="1600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5027396" y="5395573"/>
            <a:ext cx="32593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/>
              <a:t>gaze</a:t>
            </a:r>
            <a:r>
              <a:rPr lang="en-GB" sz="1600" dirty="0" smtClean="0"/>
              <a:t> </a:t>
            </a:r>
          </a:p>
          <a:p>
            <a:r>
              <a:rPr lang="en-GB" sz="1600" b="1" dirty="0" smtClean="0"/>
              <a:t>T</a:t>
            </a:r>
            <a:r>
              <a:rPr lang="en-GB" sz="1600" b="1" dirty="0" smtClean="0">
                <a:solidFill>
                  <a:srgbClr val="00B050"/>
                </a:solidFill>
              </a:rPr>
              <a:t>: “</a:t>
            </a:r>
            <a:r>
              <a:rPr lang="en-GB" sz="1600" b="1" i="1" dirty="0" smtClean="0">
                <a:solidFill>
                  <a:srgbClr val="00B050"/>
                </a:solidFill>
              </a:rPr>
              <a:t>Which word is better ‘look’ or ‘gaze’?”</a:t>
            </a:r>
          </a:p>
          <a:p>
            <a:r>
              <a:rPr lang="en-GB" sz="1600" b="1" dirty="0" smtClean="0"/>
              <a:t>C</a:t>
            </a:r>
            <a:r>
              <a:rPr lang="en-GB" sz="1600" b="1" dirty="0" smtClean="0">
                <a:solidFill>
                  <a:srgbClr val="00B050"/>
                </a:solidFill>
              </a:rPr>
              <a:t>: “</a:t>
            </a:r>
            <a:r>
              <a:rPr lang="en-GB" sz="1600" b="1" i="1" dirty="0">
                <a:solidFill>
                  <a:srgbClr val="00B050"/>
                </a:solidFill>
              </a:rPr>
              <a:t>G</a:t>
            </a:r>
            <a:r>
              <a:rPr lang="en-GB" sz="1600" b="1" i="1" dirty="0" smtClean="0">
                <a:solidFill>
                  <a:srgbClr val="00B050"/>
                </a:solidFill>
              </a:rPr>
              <a:t>aze - because it shows you how”</a:t>
            </a:r>
          </a:p>
          <a:p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72082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antsnet\Documents\Emma\HIAS English Adviser\Assessment\HIAS English Assessment docs\Conference &amp; Workshops\HAM workshops\2\20151230_12413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63" r="21538" b="37815"/>
          <a:stretch/>
        </p:blipFill>
        <p:spPr bwMode="auto">
          <a:xfrm>
            <a:off x="4983481" y="1052736"/>
            <a:ext cx="3497579" cy="5549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87640" y="350594"/>
            <a:ext cx="6353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b="1" i="1" dirty="0">
                <a:solidFill>
                  <a:srgbClr val="FF0000"/>
                </a:solidFill>
              </a:rPr>
              <a:t>Ideas are developed using </a:t>
            </a:r>
            <a:r>
              <a:rPr lang="en-GB" b="1" i="1" dirty="0" smtClean="0">
                <a:solidFill>
                  <a:srgbClr val="FF0000"/>
                </a:solidFill>
              </a:rPr>
              <a:t>some </a:t>
            </a:r>
            <a:r>
              <a:rPr lang="en-GB" b="1" i="1" dirty="0">
                <a:solidFill>
                  <a:srgbClr val="FF0000"/>
                </a:solidFill>
              </a:rPr>
              <a:t>appropriate vocabulary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5602" y="948690"/>
            <a:ext cx="4296477" cy="59093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 smtClean="0"/>
              <a:t>Teacher comment / observations:</a:t>
            </a:r>
          </a:p>
          <a:p>
            <a:endParaRPr lang="en-GB" dirty="0" smtClean="0"/>
          </a:p>
          <a:p>
            <a:r>
              <a:rPr lang="en-GB" dirty="0" smtClean="0"/>
              <a:t>Initially child only paired up highlighted words e.g. </a:t>
            </a:r>
            <a:r>
              <a:rPr lang="en-GB" i="1" dirty="0" smtClean="0"/>
              <a:t>silver midnight </a:t>
            </a:r>
            <a:r>
              <a:rPr lang="en-GB" dirty="0" smtClean="0"/>
              <a:t>were words near each other on the </a:t>
            </a:r>
            <a:r>
              <a:rPr lang="en-GB" dirty="0" err="1" smtClean="0"/>
              <a:t>Wordle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After mini plenary to encourage children to adapt into their own ideas, child took greater ‘risks’ e.g. ‘</a:t>
            </a:r>
            <a:r>
              <a:rPr lang="en-GB" i="1" dirty="0" smtClean="0"/>
              <a:t>sensed sudden danger</a:t>
            </a:r>
            <a:r>
              <a:rPr lang="en-GB" dirty="0" smtClean="0"/>
              <a:t>’</a:t>
            </a:r>
          </a:p>
          <a:p>
            <a:endParaRPr lang="en-GB" dirty="0"/>
          </a:p>
          <a:p>
            <a:r>
              <a:rPr lang="en-GB" dirty="0" smtClean="0"/>
              <a:t>Child not yet confident to apply some new vocabulary into their own noun phrase e.g. ‘</a:t>
            </a:r>
            <a:r>
              <a:rPr lang="en-GB" i="1" dirty="0" smtClean="0"/>
              <a:t>spellbound</a:t>
            </a:r>
            <a:r>
              <a:rPr lang="en-GB" dirty="0" smtClean="0"/>
              <a:t>’ only listed</a:t>
            </a:r>
          </a:p>
          <a:p>
            <a:endParaRPr lang="en-GB" dirty="0"/>
          </a:p>
          <a:p>
            <a:r>
              <a:rPr lang="en-GB" dirty="0" smtClean="0"/>
              <a:t>Child has used good level of rich vocabulary and deepened knowledge of word choices during the task</a:t>
            </a:r>
          </a:p>
          <a:p>
            <a:endParaRPr lang="en-GB" dirty="0"/>
          </a:p>
          <a:p>
            <a:r>
              <a:rPr lang="en-GB" dirty="0" smtClean="0"/>
              <a:t>Child now needs to apply in context to embed understanding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272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antsnet\Documents\Emma\HIAS English Adviser\Assessment\HIAS English Assessment docs\Conference &amp; Workshops\HAM workshops\2\20151229_11381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4" b="46222"/>
          <a:stretch/>
        </p:blipFill>
        <p:spPr bwMode="auto">
          <a:xfrm>
            <a:off x="2455548" y="1159803"/>
            <a:ext cx="4016652" cy="4849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80010" y="194995"/>
            <a:ext cx="6684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b="1" i="1" dirty="0">
                <a:solidFill>
                  <a:srgbClr val="7030A0"/>
                </a:solidFill>
              </a:rPr>
              <a:t>Begin to use vocabulary from the text to support responses and explanations</a:t>
            </a:r>
          </a:p>
        </p:txBody>
      </p:sp>
      <p:sp>
        <p:nvSpPr>
          <p:cNvPr id="3" name="Rectangular Callout 2"/>
          <p:cNvSpPr/>
          <p:nvPr/>
        </p:nvSpPr>
        <p:spPr>
          <a:xfrm>
            <a:off x="411481" y="1052736"/>
            <a:ext cx="1663966" cy="980601"/>
          </a:xfrm>
          <a:prstGeom prst="wedgeRectCallout">
            <a:avLst>
              <a:gd name="adj1" fmla="val 76656"/>
              <a:gd name="adj2" fmla="val 3864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i="1" dirty="0" smtClean="0"/>
              <a:t>I saw these words in the </a:t>
            </a:r>
            <a:r>
              <a:rPr lang="en-GB" sz="1600" i="1" dirty="0" err="1" smtClean="0"/>
              <a:t>Wordle</a:t>
            </a:r>
            <a:r>
              <a:rPr lang="en-GB" sz="1600" i="1" dirty="0" smtClean="0"/>
              <a:t> yesterday!</a:t>
            </a:r>
          </a:p>
        </p:txBody>
      </p:sp>
      <p:sp>
        <p:nvSpPr>
          <p:cNvPr id="5" name="Rectangular Callout 4"/>
          <p:cNvSpPr/>
          <p:nvPr/>
        </p:nvSpPr>
        <p:spPr>
          <a:xfrm>
            <a:off x="288759" y="3756854"/>
            <a:ext cx="1867902" cy="2480457"/>
          </a:xfrm>
          <a:prstGeom prst="wedgeRectCallout">
            <a:avLst>
              <a:gd name="adj1" fmla="val 121825"/>
              <a:gd name="adj2" fmla="val -1264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i="1" dirty="0"/>
              <a:t>I  understand ‘spellbound’ now it is in the poem – the person is looking at the unicorn for a long time, they are curious about </a:t>
            </a:r>
            <a:r>
              <a:rPr lang="en-GB" sz="1600" i="1" dirty="0" smtClean="0"/>
              <a:t>it.  It says they are ‘wondering’</a:t>
            </a:r>
            <a:endParaRPr lang="en-GB" sz="1600" i="1" dirty="0"/>
          </a:p>
        </p:txBody>
      </p:sp>
      <p:sp>
        <p:nvSpPr>
          <p:cNvPr id="7" name="Rectangular Callout 6"/>
          <p:cNvSpPr/>
          <p:nvPr/>
        </p:nvSpPr>
        <p:spPr>
          <a:xfrm>
            <a:off x="6626549" y="3756856"/>
            <a:ext cx="2316869" cy="2252393"/>
          </a:xfrm>
          <a:prstGeom prst="wedgeRectCallout">
            <a:avLst>
              <a:gd name="adj1" fmla="val -105511"/>
              <a:gd name="adj2" fmla="val 893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i="1" dirty="0"/>
              <a:t>I have highlighted the rhyming words in different colours</a:t>
            </a:r>
            <a:r>
              <a:rPr lang="en-GB" sz="1600" i="1" dirty="0" smtClean="0"/>
              <a:t>.</a:t>
            </a:r>
          </a:p>
          <a:p>
            <a:pPr algn="ctr"/>
            <a:endParaRPr lang="en-GB" sz="1600" i="1" dirty="0"/>
          </a:p>
          <a:p>
            <a:pPr algn="ctr"/>
            <a:r>
              <a:rPr lang="en-GB" sz="1600" i="1" dirty="0" smtClean="0"/>
              <a:t>The hardest to find were ‘eyes’ and ‘surprise’ because they are not spelt like each other</a:t>
            </a:r>
          </a:p>
        </p:txBody>
      </p:sp>
      <p:sp>
        <p:nvSpPr>
          <p:cNvPr id="8" name="Rectangular Callout 7"/>
          <p:cNvSpPr/>
          <p:nvPr/>
        </p:nvSpPr>
        <p:spPr>
          <a:xfrm>
            <a:off x="6626549" y="2001892"/>
            <a:ext cx="2316869" cy="1112901"/>
          </a:xfrm>
          <a:prstGeom prst="wedgeRectCallout">
            <a:avLst>
              <a:gd name="adj1" fmla="val -144848"/>
              <a:gd name="adj2" fmla="val 156609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i="1" dirty="0" smtClean="0"/>
              <a:t>‘Suddenly’ is a good word because it shows how quickly something happened</a:t>
            </a:r>
          </a:p>
        </p:txBody>
      </p:sp>
      <p:sp>
        <p:nvSpPr>
          <p:cNvPr id="9" name="Rectangular Callout 8"/>
          <p:cNvSpPr/>
          <p:nvPr/>
        </p:nvSpPr>
        <p:spPr>
          <a:xfrm>
            <a:off x="159434" y="2218460"/>
            <a:ext cx="1916013" cy="1317437"/>
          </a:xfrm>
          <a:prstGeom prst="wedgeRectCallout">
            <a:avLst>
              <a:gd name="adj1" fmla="val 137137"/>
              <a:gd name="adj2" fmla="val 42086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i="1" dirty="0" smtClean="0"/>
              <a:t>It shows how the unicorn moves like a horse, because horses ‘prance’ around</a:t>
            </a:r>
          </a:p>
        </p:txBody>
      </p:sp>
    </p:spTree>
    <p:extLst>
      <p:ext uri="{BB962C8B-B14F-4D97-AF65-F5344CB8AC3E}">
        <p14:creationId xmlns:p14="http://schemas.microsoft.com/office/powerpoint/2010/main" val="75446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MX-5000N_20110113_161144_0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589" y="1528011"/>
            <a:ext cx="2675145" cy="5043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MX-5000N_20110113_161745_00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4822" y="3092117"/>
            <a:ext cx="3908483" cy="3669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MX-5000N_20110113_161903_0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3673" y="810481"/>
            <a:ext cx="3699711" cy="3488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75600" y="238077"/>
            <a:ext cx="57702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Images of mystical creatures/ dragons used to stimulate poetry writing</a:t>
            </a:r>
          </a:p>
          <a:p>
            <a:r>
              <a:rPr lang="en-GB" dirty="0" smtClean="0"/>
              <a:t>Tell </a:t>
            </a:r>
            <a:r>
              <a:rPr lang="en-GB" dirty="0"/>
              <a:t>M</a:t>
            </a:r>
            <a:r>
              <a:rPr lang="en-GB" dirty="0" smtClean="0"/>
              <a:t>e Dragon by</a:t>
            </a:r>
          </a:p>
          <a:p>
            <a:r>
              <a:rPr lang="en-GB" dirty="0" smtClean="0"/>
              <a:t>Jackie Morris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850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TempFolder\20151231_14002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93" r="40853"/>
          <a:stretch/>
        </p:blipFill>
        <p:spPr bwMode="auto">
          <a:xfrm rot="5400000">
            <a:off x="464976" y="-106522"/>
            <a:ext cx="3220943" cy="3789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TempFolder\20151231_14002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01" t="4012" r="38986" b="4826"/>
          <a:stretch/>
        </p:blipFill>
        <p:spPr bwMode="auto">
          <a:xfrm rot="5400000">
            <a:off x="3737029" y="1696991"/>
            <a:ext cx="5041791" cy="522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202629" y="676727"/>
            <a:ext cx="46676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i="1" dirty="0" smtClean="0">
                <a:solidFill>
                  <a:srgbClr val="FF0000"/>
                </a:solidFill>
              </a:rPr>
              <a:t>Draft </a:t>
            </a:r>
            <a:r>
              <a:rPr lang="en-GB" b="1" i="1" dirty="0">
                <a:solidFill>
                  <a:srgbClr val="FF0000"/>
                </a:solidFill>
              </a:rPr>
              <a:t>and write by composing and rehearsing sentences orally, progressively building a varied and rich vocabulary</a:t>
            </a:r>
          </a:p>
        </p:txBody>
      </p:sp>
    </p:spTree>
    <p:extLst>
      <p:ext uri="{BB962C8B-B14F-4D97-AF65-F5344CB8AC3E}">
        <p14:creationId xmlns:p14="http://schemas.microsoft.com/office/powerpoint/2010/main" val="175398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TempFolder\20151231_14000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24" t="1660" r="46587" b="2803"/>
          <a:stretch/>
        </p:blipFill>
        <p:spPr bwMode="auto">
          <a:xfrm rot="5400000">
            <a:off x="324686" y="291603"/>
            <a:ext cx="6060385" cy="6446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6839953" y="2404953"/>
            <a:ext cx="21115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b="1" i="1" dirty="0" smtClean="0">
                <a:solidFill>
                  <a:srgbClr val="FF0000"/>
                </a:solidFill>
              </a:rPr>
              <a:t>Use </a:t>
            </a:r>
            <a:r>
              <a:rPr lang="en-GB" b="1" i="1" dirty="0">
                <a:solidFill>
                  <a:srgbClr val="FF0000"/>
                </a:solidFill>
              </a:rPr>
              <a:t>adverbs and prepositions to express time, place and </a:t>
            </a:r>
            <a:r>
              <a:rPr lang="en-GB" b="1" i="1" dirty="0" smtClean="0">
                <a:solidFill>
                  <a:srgbClr val="FF0000"/>
                </a:solidFill>
              </a:rPr>
              <a:t>cause</a:t>
            </a:r>
          </a:p>
        </p:txBody>
      </p:sp>
    </p:spTree>
    <p:extLst>
      <p:ext uri="{BB962C8B-B14F-4D97-AF65-F5344CB8AC3E}">
        <p14:creationId xmlns:p14="http://schemas.microsoft.com/office/powerpoint/2010/main" val="3712564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literacyshed.com/uploads/1/2/5/7/12572836/5938227_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51888">
            <a:off x="1425007" y="896350"/>
            <a:ext cx="1789070" cy="1425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d.gr-assets.com/books/1400890167l/2070877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71526">
            <a:off x="5024091" y="955231"/>
            <a:ext cx="1743418" cy="1562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S:\Staff\Kate Farlow\Yr 4 2008-09\Reading\Beegu\Pictur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26"/>
          <a:stretch>
            <a:fillRect/>
          </a:stretch>
        </p:blipFill>
        <p:spPr>
          <a:xfrm>
            <a:off x="3137840" y="991553"/>
            <a:ext cx="1601706" cy="1648543"/>
          </a:xfrm>
          <a:prstGeom prst="rect">
            <a:avLst/>
          </a:prstGeom>
          <a:noFill/>
        </p:spPr>
      </p:pic>
      <p:pic>
        <p:nvPicPr>
          <p:cNvPr id="7" name="Picture 6" descr="5F5ABB9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52820">
            <a:off x="1421756" y="2088556"/>
            <a:ext cx="1774005" cy="1283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6681" y="56013"/>
            <a:ext cx="6188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Developing independence and resilience in writing</a:t>
            </a:r>
          </a:p>
          <a:p>
            <a:r>
              <a:rPr lang="en-GB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Choose a stimulus with multiple writing outcomes: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34" name="Picture 10" descr="http://ecx.images-amazon.com/images/I/61C0lSsKLTL._SX258_BO1,204,203,200_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40941">
            <a:off x="2669385" y="2222057"/>
            <a:ext cx="1358729" cy="1708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ala.org/alsc/sites/ala.org.alsc/files/content/awardsgrants/bookmedia/caldecottmedal/bookimages/2007_Flotsam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01466">
            <a:off x="3992189" y="854022"/>
            <a:ext cx="1769850" cy="1438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ecx.images-amazon.com/images/I/811YX31IFLL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57" y="2045153"/>
            <a:ext cx="1193448" cy="1584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91471" y="5255185"/>
            <a:ext cx="869614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Think genres … think beyond the traditional genres </a:t>
            </a:r>
          </a:p>
          <a:p>
            <a:r>
              <a:rPr lang="en-GB" sz="1600" dirty="0" smtClean="0"/>
              <a:t>Writing narrative from a different viewpoint </a:t>
            </a:r>
          </a:p>
          <a:p>
            <a:r>
              <a:rPr lang="en-GB" sz="1600" dirty="0" smtClean="0"/>
              <a:t>Email to another character / blog the event</a:t>
            </a:r>
          </a:p>
          <a:p>
            <a:r>
              <a:rPr lang="en-GB" sz="1600" dirty="0" smtClean="0"/>
              <a:t>Formal letter &amp; informal diary – same character, same event</a:t>
            </a:r>
          </a:p>
          <a:p>
            <a:r>
              <a:rPr lang="en-GB" sz="1600" dirty="0" smtClean="0"/>
              <a:t> – change the style</a:t>
            </a:r>
          </a:p>
          <a:p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106680" y="785732"/>
            <a:ext cx="7921704" cy="4350296"/>
            <a:chOff x="106680" y="785732"/>
            <a:chExt cx="7921704" cy="4350296"/>
          </a:xfrm>
        </p:grpSpPr>
        <p:sp>
          <p:nvSpPr>
            <p:cNvPr id="3" name="TextBox 2"/>
            <p:cNvSpPr txBox="1"/>
            <p:nvPr/>
          </p:nvSpPr>
          <p:spPr>
            <a:xfrm>
              <a:off x="6588224" y="1016062"/>
              <a:ext cx="1440160" cy="923330"/>
            </a:xfrm>
            <a:prstGeom prst="rect">
              <a:avLst/>
            </a:prstGeom>
            <a:solidFill>
              <a:schemeClr val="bg1"/>
            </a:solidFill>
            <a:ln w="31750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b="1" dirty="0" smtClean="0"/>
                <a:t>Wordless picture books</a:t>
              </a:r>
              <a:endParaRPr lang="en-US" b="1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06680" y="785732"/>
              <a:ext cx="1440984" cy="1754326"/>
            </a:xfrm>
            <a:prstGeom prst="rect">
              <a:avLst/>
            </a:prstGeom>
            <a:noFill/>
            <a:ln w="31750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b="1" dirty="0" smtClean="0"/>
                <a:t>Quality picture books – including for older readers</a:t>
              </a:r>
              <a:endParaRPr lang="en-US" b="1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454763" y="3568826"/>
              <a:ext cx="2519553" cy="1200329"/>
            </a:xfrm>
            <a:prstGeom prst="rect">
              <a:avLst/>
            </a:prstGeom>
            <a:solidFill>
              <a:schemeClr val="bg1"/>
            </a:solidFill>
            <a:ln w="31750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b="1" dirty="0" smtClean="0"/>
                <a:t>Real school event:</a:t>
              </a:r>
            </a:p>
            <a:p>
              <a:r>
                <a:rPr lang="en-GB" dirty="0" smtClean="0"/>
                <a:t>School production</a:t>
              </a:r>
            </a:p>
            <a:p>
              <a:r>
                <a:rPr lang="en-GB" dirty="0" smtClean="0"/>
                <a:t>Summer fayre</a:t>
              </a:r>
            </a:p>
            <a:p>
              <a:r>
                <a:rPr lang="en-GB" dirty="0" smtClean="0"/>
                <a:t>Residential/ day  visit</a:t>
              </a:r>
              <a:endParaRPr 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547664" y="3935699"/>
              <a:ext cx="1268207" cy="1200329"/>
            </a:xfrm>
            <a:prstGeom prst="rect">
              <a:avLst/>
            </a:prstGeom>
            <a:noFill/>
            <a:ln w="31750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b="1" dirty="0" smtClean="0"/>
                <a:t>3 ways to tell the same fairy tale</a:t>
              </a:r>
              <a:endParaRPr lang="en-US" b="1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06681" y="2894060"/>
              <a:ext cx="1944216" cy="92333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b="1" dirty="0" smtClean="0"/>
                <a:t>Current local/ national/ world event or issue</a:t>
              </a:r>
              <a:endParaRPr lang="en-US" dirty="0"/>
            </a:p>
          </p:txBody>
        </p:sp>
      </p:grpSp>
      <p:pic>
        <p:nvPicPr>
          <p:cNvPr id="18" name="Picture 17" descr="C:\Users\Adam\Pictures\Emma's iphone May 2013 to may 2014\iphone 2014 096.jp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3" r="6221" b="18385"/>
          <a:stretch/>
        </p:blipFill>
        <p:spPr bwMode="auto">
          <a:xfrm rot="21200862">
            <a:off x="7268095" y="4195934"/>
            <a:ext cx="1672597" cy="2312799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19" name="Diagram 18"/>
          <p:cNvGraphicFramePr/>
          <p:nvPr>
            <p:extLst>
              <p:ext uri="{D42A27DB-BD31-4B8C-83A1-F6EECF244321}">
                <p14:modId xmlns:p14="http://schemas.microsoft.com/office/powerpoint/2010/main" val="1362769059"/>
              </p:ext>
            </p:extLst>
          </p:nvPr>
        </p:nvGraphicFramePr>
        <p:xfrm>
          <a:off x="5292080" y="2080759"/>
          <a:ext cx="3528392" cy="20882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3790850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Graphic spid="19" grpId="0">
        <p:bldAsOne/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Writing</a:t>
            </a:r>
            <a:r>
              <a:rPr lang="en-GB" dirty="0" smtClean="0"/>
              <a:t> </a:t>
            </a:r>
            <a:r>
              <a:rPr lang="en-GB" b="1" dirty="0">
                <a:solidFill>
                  <a:srgbClr val="0070C0"/>
                </a:solidFill>
              </a:rPr>
              <a:t>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507288" cy="4608513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Is there a recursive curriculum?</a:t>
            </a:r>
          </a:p>
          <a:p>
            <a:pPr lvl="1"/>
            <a:r>
              <a:rPr lang="en-GB" dirty="0" smtClean="0"/>
              <a:t>Do pupils revisit skills </a:t>
            </a:r>
            <a:r>
              <a:rPr lang="en-GB" dirty="0"/>
              <a:t>over </a:t>
            </a:r>
            <a:r>
              <a:rPr lang="en-GB" dirty="0" smtClean="0"/>
              <a:t>time (fluency and accuracy)</a:t>
            </a:r>
          </a:p>
          <a:p>
            <a:pPr lvl="1"/>
            <a:r>
              <a:rPr lang="en-GB" dirty="0" smtClean="0"/>
              <a:t>Are pupils challenges to apply prior knowledge and skills?</a:t>
            </a:r>
          </a:p>
          <a:p>
            <a:r>
              <a:rPr lang="en-GB" dirty="0" smtClean="0"/>
              <a:t>Is there precision in teaching?</a:t>
            </a:r>
          </a:p>
          <a:p>
            <a:pPr lvl="1"/>
            <a:r>
              <a:rPr lang="en-GB" dirty="0" smtClean="0"/>
              <a:t>Precise focus on what pupils need </a:t>
            </a:r>
          </a:p>
          <a:p>
            <a:pPr lvl="1"/>
            <a:r>
              <a:rPr lang="en-GB" dirty="0" smtClean="0"/>
              <a:t>Layered learning to meet different needs</a:t>
            </a:r>
          </a:p>
          <a:p>
            <a:r>
              <a:rPr lang="en-GB" dirty="0" smtClean="0"/>
              <a:t>Is planning / teaching responsive to needs?</a:t>
            </a:r>
          </a:p>
          <a:p>
            <a:pPr lvl="1"/>
            <a:r>
              <a:rPr lang="en-GB" dirty="0" smtClean="0"/>
              <a:t>In the moment</a:t>
            </a:r>
          </a:p>
          <a:p>
            <a:pPr lvl="1"/>
            <a:r>
              <a:rPr lang="en-GB" dirty="0" smtClean="0"/>
              <a:t>Across the lesson</a:t>
            </a:r>
          </a:p>
          <a:p>
            <a:pPr lvl="1"/>
            <a:r>
              <a:rPr lang="en-GB" dirty="0" smtClean="0"/>
              <a:t>Within a unit</a:t>
            </a:r>
          </a:p>
        </p:txBody>
      </p:sp>
    </p:spTree>
    <p:extLst>
      <p:ext uri="{BB962C8B-B14F-4D97-AF65-F5344CB8AC3E}">
        <p14:creationId xmlns:p14="http://schemas.microsoft.com/office/powerpoint/2010/main" val="230984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HAM Writing Exemplification</a:t>
            </a:r>
            <a:endParaRPr lang="en-GB" b="1" dirty="0">
              <a:solidFill>
                <a:srgbClr val="0070C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358" y="1916113"/>
            <a:ext cx="5575283" cy="4033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133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Arrow 1"/>
          <p:cNvSpPr/>
          <p:nvPr/>
        </p:nvSpPr>
        <p:spPr>
          <a:xfrm>
            <a:off x="395536" y="1556792"/>
            <a:ext cx="8280920" cy="648072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/>
              <a:t>Year</a:t>
            </a:r>
            <a:endParaRPr lang="en-GB" sz="2400" b="1" dirty="0"/>
          </a:p>
        </p:txBody>
      </p:sp>
      <p:sp>
        <p:nvSpPr>
          <p:cNvPr id="3" name="Right Arrow 2"/>
          <p:cNvSpPr/>
          <p:nvPr/>
        </p:nvSpPr>
        <p:spPr>
          <a:xfrm>
            <a:off x="395536" y="2636912"/>
            <a:ext cx="4248472" cy="648072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/>
              <a:t>Milestone</a:t>
            </a:r>
            <a:endParaRPr lang="en-GB" sz="2400" b="1" dirty="0"/>
          </a:p>
        </p:txBody>
      </p:sp>
      <p:sp>
        <p:nvSpPr>
          <p:cNvPr id="4" name="Right Arrow 3"/>
          <p:cNvSpPr/>
          <p:nvPr/>
        </p:nvSpPr>
        <p:spPr>
          <a:xfrm>
            <a:off x="327259" y="3688414"/>
            <a:ext cx="2660565" cy="648072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/>
              <a:t>Unit</a:t>
            </a:r>
            <a:endParaRPr lang="en-GB" sz="2400" b="1" dirty="0"/>
          </a:p>
        </p:txBody>
      </p:sp>
      <p:sp>
        <p:nvSpPr>
          <p:cNvPr id="5" name="Right Arrow 4"/>
          <p:cNvSpPr/>
          <p:nvPr/>
        </p:nvSpPr>
        <p:spPr>
          <a:xfrm>
            <a:off x="327258" y="4797152"/>
            <a:ext cx="1436429" cy="64807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/>
              <a:t>Lesson</a:t>
            </a:r>
            <a:endParaRPr lang="en-GB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27259" y="404664"/>
            <a:ext cx="66210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accent1"/>
                </a:solidFill>
              </a:rPr>
              <a:t>Planning for fluency, independence and resilience for all learners</a:t>
            </a:r>
            <a:endParaRPr lang="en-GB" sz="2800" b="1" dirty="0">
              <a:solidFill>
                <a:schemeClr val="accent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560536"/>
            <a:ext cx="4136207" cy="24732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7593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Arrow 1"/>
          <p:cNvSpPr/>
          <p:nvPr/>
        </p:nvSpPr>
        <p:spPr>
          <a:xfrm>
            <a:off x="395536" y="1325782"/>
            <a:ext cx="8280920" cy="648072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/>
              <a:t>Year</a:t>
            </a:r>
            <a:endParaRPr lang="en-GB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27259" y="404664"/>
            <a:ext cx="66210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accent1"/>
                </a:solidFill>
              </a:rPr>
              <a:t>Planning for fluency, independence and resilience for all learners</a:t>
            </a:r>
            <a:endParaRPr lang="en-GB" sz="2800" b="1" dirty="0">
              <a:solidFill>
                <a:schemeClr val="accent1"/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9396593"/>
              </p:ext>
            </p:extLst>
          </p:nvPr>
        </p:nvGraphicFramePr>
        <p:xfrm>
          <a:off x="457201" y="2000240"/>
          <a:ext cx="8219253" cy="400188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1174179"/>
                <a:gridCol w="1174179"/>
                <a:gridCol w="1174179"/>
                <a:gridCol w="1174179"/>
                <a:gridCol w="1174179"/>
                <a:gridCol w="1174179"/>
                <a:gridCol w="1174179"/>
              </a:tblGrid>
              <a:tr h="18453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Writing Outcomes</a:t>
                      </a:r>
                      <a:endParaRPr lang="en-GB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Purpose, Audience, Form</a:t>
                      </a:r>
                      <a:endParaRPr lang="en-GB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4546" marR="645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Narrative – Class version of dual narrative using different viewpoints (linked to pond)</a:t>
                      </a:r>
                      <a:endParaRPr lang="en-GB" sz="1050">
                        <a:effectLst/>
                      </a:endParaRPr>
                    </a:p>
                    <a:p>
                      <a:pPr marL="239395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105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Instructions – What to do when you find a ‘lost’ animal for Mark the site manager</a:t>
                      </a:r>
                      <a:endParaRPr lang="en-GB" sz="105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105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Information – Animal Diary for the author Steve Parker</a:t>
                      </a:r>
                      <a:endParaRPr lang="en-GB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4546" marR="645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Poetry – night sky and shooting stars</a:t>
                      </a:r>
                      <a:endParaRPr lang="en-GB" sz="105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 </a:t>
                      </a:r>
                      <a:endParaRPr lang="en-GB" sz="105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Diary – to describe the ‘star fishing’ </a:t>
                      </a:r>
                      <a:endParaRPr lang="en-GB" sz="105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 </a:t>
                      </a:r>
                      <a:endParaRPr lang="en-GB" sz="105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Information – What is Diwali?</a:t>
                      </a:r>
                      <a:endParaRPr lang="en-GB" sz="10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4546" marR="645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Recount – postcards / diary from Samson’s Journey</a:t>
                      </a:r>
                      <a:endParaRPr lang="en-GB" sz="105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105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Report – news report on the events</a:t>
                      </a:r>
                      <a:endParaRPr lang="en-GB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4546" marR="645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Narrative – own version : focus on problem</a:t>
                      </a:r>
                      <a:endParaRPr lang="en-GB" sz="105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105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Information – advisory poster or a leaflet on how to have a healthy diet</a:t>
                      </a:r>
                      <a:endParaRPr lang="en-GB" sz="105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105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Explanation – the  food chain</a:t>
                      </a:r>
                      <a:endParaRPr lang="en-GB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4546" marR="645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Narrative – own version: focus on resolution</a:t>
                      </a:r>
                      <a:endParaRPr lang="en-GB" sz="105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105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Information text – Q&amp;A model using ‘Could a penguin’</a:t>
                      </a:r>
                      <a:endParaRPr lang="en-GB" sz="105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105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4546" marR="645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Poetry – using Quentin Blake texts as stimulus</a:t>
                      </a:r>
                      <a:endParaRPr lang="en-GB" sz="105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 </a:t>
                      </a:r>
                      <a:endParaRPr lang="en-GB" sz="105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Explanation – modified transport</a:t>
                      </a:r>
                      <a:endParaRPr lang="en-GB" sz="105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 </a:t>
                      </a:r>
                      <a:endParaRPr lang="en-GB" sz="105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Information text – Fact file on Quentin Blake</a:t>
                      </a:r>
                      <a:endParaRPr lang="en-GB" sz="105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 </a:t>
                      </a:r>
                      <a:endParaRPr lang="en-GB" sz="105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 </a:t>
                      </a:r>
                      <a:endParaRPr lang="en-GB" sz="105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 </a:t>
                      </a:r>
                      <a:endParaRPr lang="en-GB" sz="10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4546" marR="64546" marT="0" marB="0"/>
                </a:tc>
              </a:tr>
              <a:tr h="175305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Sentence grammar and punctuation skills </a:t>
                      </a:r>
                      <a:endParaRPr lang="en-GB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4546" marR="6454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</a:rPr>
                        <a:t>Proof read to check for errors – make additions, revisions and correction to their writing</a:t>
                      </a:r>
                      <a:endParaRPr lang="en-GB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4546" marR="64546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192835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Sentence punctuation</a:t>
                      </a:r>
                      <a:endParaRPr lang="en-GB" sz="12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dirty="0">
                          <a:solidFill>
                            <a:srgbClr val="00B050"/>
                          </a:solidFill>
                          <a:effectLst/>
                        </a:rPr>
                        <a:t>Coordination conjunctions</a:t>
                      </a:r>
                      <a:endParaRPr lang="en-GB" sz="1200" b="1" dirty="0">
                        <a:solidFill>
                          <a:srgbClr val="00B050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Exclamatory sentence</a:t>
                      </a:r>
                      <a:endParaRPr lang="en-GB" sz="12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Command sentences</a:t>
                      </a:r>
                      <a:endParaRPr lang="en-GB" sz="12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Statements</a:t>
                      </a:r>
                      <a:endParaRPr lang="en-GB" sz="12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dirty="0">
                          <a:solidFill>
                            <a:srgbClr val="00B050"/>
                          </a:solidFill>
                          <a:effectLst/>
                        </a:rPr>
                        <a:t>Expanded noun phrases</a:t>
                      </a:r>
                      <a:endParaRPr lang="en-GB" sz="1200" b="1" dirty="0">
                        <a:solidFill>
                          <a:srgbClr val="00B05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4546" marR="645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dirty="0">
                          <a:solidFill>
                            <a:srgbClr val="00B050"/>
                          </a:solidFill>
                          <a:effectLst/>
                        </a:rPr>
                        <a:t>Subordinating conjunctions</a:t>
                      </a:r>
                      <a:endParaRPr lang="en-GB" sz="1200" b="1" dirty="0">
                        <a:solidFill>
                          <a:srgbClr val="00B050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Questions / Statements / Exclamations</a:t>
                      </a:r>
                      <a:endParaRPr lang="en-GB" sz="12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dirty="0">
                          <a:solidFill>
                            <a:srgbClr val="FFC000"/>
                          </a:solidFill>
                          <a:effectLst/>
                        </a:rPr>
                        <a:t>Expanded noun phrases</a:t>
                      </a:r>
                      <a:endParaRPr lang="en-GB" sz="1200" b="1" dirty="0">
                        <a:solidFill>
                          <a:srgbClr val="FFC000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Past tense</a:t>
                      </a:r>
                      <a:endParaRPr lang="en-GB" sz="12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Present tense</a:t>
                      </a:r>
                      <a:endParaRPr lang="en-GB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4546" marR="645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Contractions</a:t>
                      </a:r>
                      <a:endParaRPr lang="en-GB" sz="12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dirty="0">
                          <a:solidFill>
                            <a:srgbClr val="FFC000"/>
                          </a:solidFill>
                          <a:effectLst/>
                        </a:rPr>
                        <a:t>Range of conjunctions</a:t>
                      </a:r>
                      <a:endParaRPr lang="en-GB" sz="1200" b="1" dirty="0">
                        <a:solidFill>
                          <a:srgbClr val="FFC000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Adverbials to link sentences and ideas</a:t>
                      </a:r>
                      <a:endParaRPr lang="en-GB" sz="12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-</a:t>
                      </a:r>
                      <a:r>
                        <a:rPr lang="en-GB" sz="1000" dirty="0" err="1">
                          <a:effectLst/>
                        </a:rPr>
                        <a:t>er</a:t>
                      </a:r>
                      <a:r>
                        <a:rPr lang="en-GB" sz="1000" dirty="0">
                          <a:effectLst/>
                        </a:rPr>
                        <a:t> and –</a:t>
                      </a:r>
                      <a:r>
                        <a:rPr lang="en-GB" sz="1000" dirty="0" err="1">
                          <a:effectLst/>
                        </a:rPr>
                        <a:t>est</a:t>
                      </a:r>
                      <a:r>
                        <a:rPr lang="en-GB" sz="1000" dirty="0">
                          <a:effectLst/>
                        </a:rPr>
                        <a:t> adjectives</a:t>
                      </a:r>
                      <a:endParaRPr lang="en-GB" sz="12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Past </a:t>
                      </a:r>
                      <a:r>
                        <a:rPr lang="en-GB" sz="1000" dirty="0" smtClean="0">
                          <a:effectLst/>
                        </a:rPr>
                        <a:t>tense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dirty="0" smtClean="0">
                          <a:solidFill>
                            <a:srgbClr val="7030A0"/>
                          </a:solidFill>
                          <a:effectLst/>
                        </a:rPr>
                        <a:t>Expanded noun phrases</a:t>
                      </a:r>
                      <a:endParaRPr lang="en-GB" sz="1200" b="1" dirty="0">
                        <a:solidFill>
                          <a:srgbClr val="7030A0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4546" marR="645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dirty="0">
                          <a:solidFill>
                            <a:srgbClr val="00B050"/>
                          </a:solidFill>
                          <a:effectLst/>
                        </a:rPr>
                        <a:t>Commas in a list</a:t>
                      </a:r>
                      <a:endParaRPr lang="en-GB" sz="1200" b="1" dirty="0">
                        <a:solidFill>
                          <a:srgbClr val="00B050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4 types of sentence</a:t>
                      </a:r>
                      <a:endParaRPr lang="en-GB" sz="12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dirty="0">
                          <a:solidFill>
                            <a:srgbClr val="7030A0"/>
                          </a:solidFill>
                          <a:effectLst/>
                        </a:rPr>
                        <a:t>Range of conjunctions</a:t>
                      </a:r>
                      <a:endParaRPr lang="en-GB" sz="1200" b="1" dirty="0">
                        <a:solidFill>
                          <a:srgbClr val="7030A0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Past tense</a:t>
                      </a:r>
                      <a:endParaRPr lang="en-GB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4546" marR="645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Apostrophe for possession</a:t>
                      </a:r>
                      <a:endParaRPr lang="en-GB" sz="12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Suffixes – </a:t>
                      </a:r>
                      <a:r>
                        <a:rPr lang="en-GB" sz="1000" dirty="0" err="1">
                          <a:effectLst/>
                        </a:rPr>
                        <a:t>ful</a:t>
                      </a:r>
                      <a:r>
                        <a:rPr lang="en-GB" sz="1000" dirty="0">
                          <a:effectLst/>
                        </a:rPr>
                        <a:t> and - less</a:t>
                      </a:r>
                      <a:endParaRPr lang="en-GB" sz="12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4 types of </a:t>
                      </a:r>
                      <a:r>
                        <a:rPr lang="en-GB" sz="1000" dirty="0" smtClean="0">
                          <a:effectLst/>
                        </a:rPr>
                        <a:t>sentence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dirty="0" smtClean="0">
                          <a:solidFill>
                            <a:srgbClr val="FFC000"/>
                          </a:solidFill>
                          <a:effectLst/>
                          <a:latin typeface="+mn-lt"/>
                          <a:ea typeface="Times New Roman"/>
                        </a:rPr>
                        <a:t>Commas in a list</a:t>
                      </a:r>
                      <a:endParaRPr lang="en-GB" sz="1200" b="1" dirty="0">
                        <a:solidFill>
                          <a:srgbClr val="FFC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4546" marR="64546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Suffixes –</a:t>
                      </a:r>
                      <a:r>
                        <a:rPr lang="en-GB" sz="1000" dirty="0" err="1">
                          <a:effectLst/>
                        </a:rPr>
                        <a:t>ment</a:t>
                      </a:r>
                      <a:r>
                        <a:rPr lang="en-GB" sz="1000" dirty="0">
                          <a:effectLst/>
                        </a:rPr>
                        <a:t> and – </a:t>
                      </a:r>
                      <a:r>
                        <a:rPr lang="en-GB" sz="1000" dirty="0" smtClean="0">
                          <a:effectLst/>
                        </a:rPr>
                        <a:t>ness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effectLst/>
                        </a:rPr>
                        <a:t>Apostrophe for possession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dirty="0" smtClean="0">
                          <a:solidFill>
                            <a:srgbClr val="7030A0"/>
                          </a:solidFill>
                          <a:effectLst/>
                        </a:rPr>
                        <a:t>Commas in a list</a:t>
                      </a:r>
                      <a:endParaRPr lang="en-GB" sz="1200" b="1" dirty="0">
                        <a:solidFill>
                          <a:srgbClr val="7030A0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4546" marR="64546" marT="0" marB="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951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ight Arrow 2"/>
          <p:cNvSpPr/>
          <p:nvPr/>
        </p:nvSpPr>
        <p:spPr>
          <a:xfrm>
            <a:off x="424818" y="1700808"/>
            <a:ext cx="4248472" cy="648072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/>
              <a:t>Milestone</a:t>
            </a:r>
            <a:endParaRPr lang="en-GB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79513" y="404663"/>
            <a:ext cx="67687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accent1"/>
                </a:solidFill>
              </a:rPr>
              <a:t>Planning for fluency, independence and resilience for all learners</a:t>
            </a:r>
            <a:endParaRPr lang="en-GB" sz="2800" b="1" dirty="0">
              <a:solidFill>
                <a:schemeClr val="accent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6601" y="2535287"/>
            <a:ext cx="41044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Parallel texts</a:t>
            </a:r>
          </a:p>
          <a:p>
            <a:r>
              <a:rPr lang="en-GB" dirty="0" smtClean="0"/>
              <a:t>Planning for Mastery -experiencing the same thing in different ways</a:t>
            </a:r>
            <a:endParaRPr lang="en-GB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458617"/>
            <a:ext cx="4279900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Down Arrow 13"/>
          <p:cNvSpPr/>
          <p:nvPr/>
        </p:nvSpPr>
        <p:spPr>
          <a:xfrm>
            <a:off x="5199782" y="2348880"/>
            <a:ext cx="2036514" cy="1224136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solidFill>
                  <a:schemeClr val="tx1"/>
                </a:solidFill>
              </a:rPr>
              <a:t>DATA</a:t>
            </a:r>
            <a:endParaRPr lang="en-GB" sz="2400" b="1" dirty="0">
              <a:solidFill>
                <a:schemeClr val="tx1"/>
              </a:solidFill>
            </a:endParaRPr>
          </a:p>
        </p:txBody>
      </p:sp>
      <p:sp>
        <p:nvSpPr>
          <p:cNvPr id="15" name="Cloud Callout 14"/>
          <p:cNvSpPr/>
          <p:nvPr/>
        </p:nvSpPr>
        <p:spPr>
          <a:xfrm>
            <a:off x="2549054" y="4190454"/>
            <a:ext cx="4183186" cy="1830834"/>
          </a:xfrm>
          <a:prstGeom prst="cloudCallout">
            <a:avLst>
              <a:gd name="adj1" fmla="val 67080"/>
              <a:gd name="adj2" fmla="val 80971"/>
            </a:avLst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Data gap means a curriculum gap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296253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763688" y="620688"/>
            <a:ext cx="5347928" cy="1766319"/>
            <a:chOff x="463575" y="274297"/>
            <a:chExt cx="7782179" cy="2828078"/>
          </a:xfrm>
        </p:grpSpPr>
        <p:grpSp>
          <p:nvGrpSpPr>
            <p:cNvPr id="5" name="Group 4"/>
            <p:cNvGrpSpPr/>
            <p:nvPr/>
          </p:nvGrpSpPr>
          <p:grpSpPr>
            <a:xfrm>
              <a:off x="463575" y="274297"/>
              <a:ext cx="7782179" cy="2828078"/>
              <a:chOff x="673690" y="717783"/>
              <a:chExt cx="10901270" cy="5047930"/>
            </a:xfrm>
          </p:grpSpPr>
          <p:sp>
            <p:nvSpPr>
              <p:cNvPr id="9" name="Right Triangle 8"/>
              <p:cNvSpPr/>
              <p:nvPr/>
            </p:nvSpPr>
            <p:spPr>
              <a:xfrm>
                <a:off x="1461956" y="854036"/>
                <a:ext cx="9204889" cy="4734068"/>
              </a:xfrm>
              <a:prstGeom prst="rtTriangl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10" name="Group 9"/>
              <p:cNvGrpSpPr/>
              <p:nvPr/>
            </p:nvGrpSpPr>
            <p:grpSpPr>
              <a:xfrm>
                <a:off x="673690" y="717783"/>
                <a:ext cx="10901270" cy="5047930"/>
                <a:chOff x="673690" y="717783"/>
                <a:chExt cx="10901270" cy="5047930"/>
              </a:xfrm>
            </p:grpSpPr>
            <p:cxnSp>
              <p:nvCxnSpPr>
                <p:cNvPr id="11" name="Straight Arrow Connector 10"/>
                <p:cNvCxnSpPr/>
                <p:nvPr/>
              </p:nvCxnSpPr>
              <p:spPr>
                <a:xfrm flipV="1">
                  <a:off x="1288237" y="717783"/>
                  <a:ext cx="71128" cy="5047930"/>
                </a:xfrm>
                <a:prstGeom prst="straightConnector1">
                  <a:avLst/>
                </a:prstGeom>
                <a:ln w="28575">
                  <a:solidFill>
                    <a:schemeClr val="tx2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Arrow Connector 11"/>
                <p:cNvCxnSpPr/>
                <p:nvPr/>
              </p:nvCxnSpPr>
              <p:spPr>
                <a:xfrm>
                  <a:off x="1282390" y="5763154"/>
                  <a:ext cx="10292570" cy="0"/>
                </a:xfrm>
                <a:prstGeom prst="straightConnector1">
                  <a:avLst/>
                </a:prstGeom>
                <a:ln w="28575">
                  <a:solidFill>
                    <a:schemeClr val="tx2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TextBox 12"/>
                <p:cNvSpPr txBox="1"/>
                <p:nvPr/>
              </p:nvSpPr>
              <p:spPr>
                <a:xfrm rot="16200000">
                  <a:off x="-1435813" y="2963539"/>
                  <a:ext cx="4909117" cy="69011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600" b="1" dirty="0" smtClean="0">
                      <a:solidFill>
                        <a:schemeClr val="accent2">
                          <a:lumMod val="75000"/>
                        </a:schemeClr>
                      </a:solidFill>
                    </a:rPr>
                    <a:t>Level of Support</a:t>
                  </a:r>
                  <a:endParaRPr lang="en-GB" sz="1600" b="1" dirty="0">
                    <a:solidFill>
                      <a:schemeClr val="accent2">
                        <a:lumMod val="75000"/>
                      </a:schemeClr>
                    </a:solidFill>
                  </a:endParaRPr>
                </a:p>
              </p:txBody>
            </p:sp>
          </p:grpSp>
        </p:grpSp>
        <p:grpSp>
          <p:nvGrpSpPr>
            <p:cNvPr id="6" name="Group 5"/>
            <p:cNvGrpSpPr/>
            <p:nvPr/>
          </p:nvGrpSpPr>
          <p:grpSpPr>
            <a:xfrm>
              <a:off x="1222676" y="1108849"/>
              <a:ext cx="5540401" cy="1622988"/>
              <a:chOff x="3905821" y="3512280"/>
              <a:chExt cx="5540401" cy="1622988"/>
            </a:xfrm>
          </p:grpSpPr>
          <p:cxnSp>
            <p:nvCxnSpPr>
              <p:cNvPr id="7" name="Straight Connector 6"/>
              <p:cNvCxnSpPr/>
              <p:nvPr/>
            </p:nvCxnSpPr>
            <p:spPr>
              <a:xfrm>
                <a:off x="3905821" y="4594805"/>
                <a:ext cx="4691960" cy="51396"/>
              </a:xfrm>
              <a:prstGeom prst="line">
                <a:avLst/>
              </a:prstGeom>
              <a:ln w="57150">
                <a:solidFill>
                  <a:schemeClr val="accent2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TextBox 7"/>
              <p:cNvSpPr txBox="1"/>
              <p:nvPr/>
            </p:nvSpPr>
            <p:spPr>
              <a:xfrm rot="16200000">
                <a:off x="8254040" y="3943085"/>
                <a:ext cx="1622988" cy="761377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ARE</a:t>
                </a:r>
                <a:endParaRPr lang="en-GB" sz="2800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p:grpSp>
      </p:grpSp>
      <p:sp>
        <p:nvSpPr>
          <p:cNvPr id="15" name="TextBox 14"/>
          <p:cNvSpPr txBox="1"/>
          <p:nvPr/>
        </p:nvSpPr>
        <p:spPr>
          <a:xfrm>
            <a:off x="131785" y="97468"/>
            <a:ext cx="8856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Suggestions for a journey to fluency, accuracy, clarity and coherence - </a:t>
            </a:r>
            <a:r>
              <a:rPr lang="en-GB" sz="2800" b="1" dirty="0" smtClean="0"/>
              <a:t>READING</a:t>
            </a:r>
            <a:endParaRPr lang="en-US" sz="2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7104785" y="2155583"/>
            <a:ext cx="17177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chemeClr val="accent2">
                    <a:lumMod val="75000"/>
                  </a:schemeClr>
                </a:solidFill>
              </a:rPr>
              <a:t>Time</a:t>
            </a:r>
            <a:endParaRPr lang="en-GB" sz="1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5436096" y="2494137"/>
            <a:ext cx="3442406" cy="4053363"/>
            <a:chOff x="7133" y="0"/>
            <a:chExt cx="8273786" cy="4064000"/>
          </a:xfrm>
          <a:solidFill>
            <a:schemeClr val="accent5">
              <a:lumMod val="75000"/>
            </a:schemeClr>
          </a:solidFill>
        </p:grpSpPr>
        <p:sp>
          <p:nvSpPr>
            <p:cNvPr id="17" name="Rounded Rectangle 16"/>
            <p:cNvSpPr/>
            <p:nvPr/>
          </p:nvSpPr>
          <p:spPr>
            <a:xfrm>
              <a:off x="7133" y="0"/>
              <a:ext cx="8273786" cy="4064000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ounded Rectangle 4"/>
            <p:cNvSpPr/>
            <p:nvPr/>
          </p:nvSpPr>
          <p:spPr>
            <a:xfrm>
              <a:off x="327763" y="204166"/>
              <a:ext cx="7834125" cy="374080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lvl="0" algn="ctr" defTabSz="8001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400" b="1" kern="1200" dirty="0" smtClean="0"/>
                <a:t>FOCUS ON FACILITATING OPPORTUNITIES FOR APPLYING TAUGHT SKILLS INDEPENDENTLY</a:t>
              </a:r>
            </a:p>
            <a:p>
              <a:pPr lvl="0" algn="ctr" defTabSz="8001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GB" sz="1400" b="1" kern="1200" dirty="0" smtClean="0"/>
            </a:p>
            <a:p>
              <a:pPr lvl="0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400" dirty="0"/>
                <a:t>A focus on higher order </a:t>
              </a:r>
              <a:r>
                <a:rPr lang="en-GB" sz="1400" dirty="0" smtClean="0"/>
                <a:t>skills</a:t>
              </a:r>
            </a:p>
            <a:p>
              <a:pPr lvl="0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GB" sz="1400" dirty="0"/>
            </a:p>
            <a:p>
              <a:pPr lvl="0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400" dirty="0" smtClean="0"/>
                <a:t>Deep questioning</a:t>
              </a:r>
              <a:endParaRPr lang="en-GB" sz="1400" dirty="0"/>
            </a:p>
            <a:p>
              <a:pPr lvl="0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GB" sz="1400" dirty="0"/>
            </a:p>
            <a:p>
              <a:pPr lvl="0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400" dirty="0"/>
                <a:t>Tasks that require answers using skills from across the domains</a:t>
              </a:r>
            </a:p>
            <a:p>
              <a:pPr lvl="0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GB" sz="1400" dirty="0"/>
            </a:p>
            <a:p>
              <a:pPr lvl="0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400" dirty="0"/>
                <a:t>Range of stimulus e.g. ‘read a painting’ focus on the comprehension skills</a:t>
              </a:r>
              <a:endParaRPr lang="en-US" sz="1400" dirty="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265053" y="2595953"/>
            <a:ext cx="3335819" cy="3951547"/>
            <a:chOff x="1508" y="87190"/>
            <a:chExt cx="3335819" cy="3791915"/>
          </a:xfrm>
          <a:solidFill>
            <a:schemeClr val="accent5">
              <a:lumMod val="75000"/>
            </a:schemeClr>
          </a:solidFill>
        </p:grpSpPr>
        <p:sp>
          <p:nvSpPr>
            <p:cNvPr id="20" name="Rounded Rectangle 19"/>
            <p:cNvSpPr/>
            <p:nvPr/>
          </p:nvSpPr>
          <p:spPr>
            <a:xfrm>
              <a:off x="1508" y="87190"/>
              <a:ext cx="3335819" cy="3775695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Rounded Rectangle 4"/>
            <p:cNvSpPr/>
            <p:nvPr/>
          </p:nvSpPr>
          <p:spPr>
            <a:xfrm>
              <a:off x="99211" y="184893"/>
              <a:ext cx="3140413" cy="369421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b="1" kern="1200" dirty="0" smtClean="0"/>
                <a:t>FOCUS ON TEACHER LED LEARNING WITH SPECIFIC OUTCOMES</a:t>
              </a: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GB" b="1" kern="1200" dirty="0" smtClean="0"/>
            </a:p>
            <a:p>
              <a:pPr lvl="0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dirty="0"/>
                <a:t>Specific tasks focusing on one or more of the domains</a:t>
              </a:r>
            </a:p>
            <a:p>
              <a:pPr lvl="0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GB" dirty="0"/>
            </a:p>
            <a:p>
              <a:pPr lvl="0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dirty="0"/>
                <a:t>Building a skills base</a:t>
              </a:r>
            </a:p>
          </p:txBody>
        </p:sp>
      </p:grpSp>
      <p:sp>
        <p:nvSpPr>
          <p:cNvPr id="2" name="Right Arrow 1"/>
          <p:cNvSpPr/>
          <p:nvPr/>
        </p:nvSpPr>
        <p:spPr>
          <a:xfrm>
            <a:off x="3441790" y="3854397"/>
            <a:ext cx="1994306" cy="1536474"/>
          </a:xfrm>
          <a:prstGeom prst="rightArrow">
            <a:avLst>
              <a:gd name="adj1" fmla="val 50000"/>
              <a:gd name="adj2" fmla="val 49411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Reduce the scaffolding over time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332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36" y="260648"/>
            <a:ext cx="8229600" cy="1143000"/>
          </a:xfrm>
        </p:spPr>
        <p:txBody>
          <a:bodyPr/>
          <a:lstStyle/>
          <a:p>
            <a:pPr algn="l"/>
            <a:r>
              <a:rPr lang="en-US" sz="2400" dirty="0" smtClean="0"/>
              <a:t>Reading domains: HAM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1416344"/>
              </p:ext>
            </p:extLst>
          </p:nvPr>
        </p:nvGraphicFramePr>
        <p:xfrm>
          <a:off x="457200" y="2666457"/>
          <a:ext cx="8229604" cy="3383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64660"/>
                <a:gridCol w="960111"/>
                <a:gridCol w="960111"/>
                <a:gridCol w="960111"/>
                <a:gridCol w="960111"/>
                <a:gridCol w="1017487"/>
                <a:gridCol w="1063389"/>
                <a:gridCol w="1143624"/>
              </a:tblGrid>
              <a:tr h="63384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Word reading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Comprehension</a:t>
                      </a:r>
                    </a:p>
                    <a:p>
                      <a:pPr algn="ctr"/>
                      <a:r>
                        <a:rPr lang="en-US" sz="1200" dirty="0" smtClean="0"/>
                        <a:t>(knowledge and experience of the world brought to bear alongside strategies)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Inference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1000">
                          <a:schemeClr val="accent1">
                            <a:lumMod val="40000"/>
                            <a:lumOff val="60000"/>
                          </a:schemeClr>
                        </a:gs>
                        <a:gs pos="100000">
                          <a:srgbClr val="FFFFFF"/>
                        </a:gs>
                      </a:gsLst>
                      <a:lin ang="0" scaled="0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Language for effect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Themes</a:t>
                      </a:r>
                      <a:r>
                        <a:rPr lang="en-US" sz="1200" baseline="0" dirty="0" smtClean="0"/>
                        <a:t> and conventions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77240">
                <a:tc rowSpan="2">
                  <a:txBody>
                    <a:bodyPr/>
                    <a:lstStyle/>
                    <a:p>
                      <a:r>
                        <a:rPr lang="en-US" sz="1100" dirty="0" smtClean="0"/>
                        <a:t>Cracking the code: piecing together the cues to make a word make sense in context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Clarify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Monitor and </a:t>
                      </a:r>
                      <a:r>
                        <a:rPr lang="en-US" sz="1100" dirty="0" err="1" smtClean="0"/>
                        <a:t>summarise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Select and retrieve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Respond and explain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sz="1100" dirty="0" err="1" smtClean="0"/>
                        <a:t>Empathise</a:t>
                      </a:r>
                      <a:endParaRPr lang="en-US" sz="1100" dirty="0" smtClean="0"/>
                    </a:p>
                    <a:p>
                      <a:r>
                        <a:rPr lang="en-US" sz="1100" dirty="0" smtClean="0"/>
                        <a:t>Predict</a:t>
                      </a:r>
                    </a:p>
                    <a:p>
                      <a:r>
                        <a:rPr lang="en-US" sz="1100" dirty="0" smtClean="0"/>
                        <a:t>See layers of meaning</a:t>
                      </a:r>
                    </a:p>
                    <a:p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1000">
                          <a:schemeClr val="accent1">
                            <a:lumMod val="40000"/>
                            <a:lumOff val="60000"/>
                          </a:schemeClr>
                        </a:gs>
                        <a:gs pos="100000">
                          <a:srgbClr val="FFFFFF"/>
                        </a:gs>
                      </a:gsLst>
                      <a:lin ang="0" scaled="0"/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sz="1100" dirty="0" smtClean="0"/>
                        <a:t>How part relates to whole: writer’s choices in relation to intention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sz="1100" dirty="0" err="1" smtClean="0"/>
                        <a:t>Categorisation</a:t>
                      </a:r>
                      <a:r>
                        <a:rPr lang="en-US" sz="1100" dirty="0" smtClean="0"/>
                        <a:t>:</a:t>
                      </a:r>
                      <a:r>
                        <a:rPr lang="en-US" sz="1100" baseline="0" dirty="0" smtClean="0"/>
                        <a:t> similarities and differences between like texts/ other texts I have read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772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Noticing the bits that don’t</a:t>
                      </a:r>
                      <a:r>
                        <a:rPr lang="en-US" sz="1100" baseline="0" dirty="0" smtClean="0"/>
                        <a:t> make sense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Developing a mental map of the text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Seeking the specific</a:t>
                      </a:r>
                      <a:r>
                        <a:rPr lang="is-IS" sz="1100" dirty="0" smtClean="0"/>
                        <a:t>…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What you think and feel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89588">
                <a:tc>
                  <a:txBody>
                    <a:bodyPr/>
                    <a:lstStyle/>
                    <a:p>
                      <a:endParaRPr lang="en-US" sz="1200" dirty="0" smtClean="0"/>
                    </a:p>
                    <a:p>
                      <a:endParaRPr lang="en-US" sz="1200" dirty="0" smtClean="0"/>
                    </a:p>
                    <a:p>
                      <a:endParaRPr lang="en-US" sz="1200" dirty="0" smtClean="0"/>
                    </a:p>
                    <a:p>
                      <a:endParaRPr lang="en-US" sz="1200" dirty="0" smtClean="0"/>
                    </a:p>
                    <a:p>
                      <a:endParaRPr lang="en-US" sz="1200" dirty="0" smtClean="0"/>
                    </a:p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1000">
                          <a:schemeClr val="accent1">
                            <a:lumMod val="40000"/>
                            <a:lumOff val="60000"/>
                          </a:schemeClr>
                        </a:gs>
                        <a:gs pos="100000">
                          <a:srgbClr val="FFFFFF"/>
                        </a:gs>
                      </a:gsLst>
                      <a:lin ang="0" scaled="0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" name="Picture 7" descr="C:\Users\Iain\AppData\Local\Microsoft\Windows\Temporary Internet Files\Content.IE5\8R6F0P30\MC900434854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15" y="5065886"/>
            <a:ext cx="828040" cy="828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C:\Users\Iain\AppData\Local\Microsoft\Windows\Temporary Internet Files\Content.IE5\E3UQSW2D\MC900434667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219" y="5389875"/>
            <a:ext cx="676175" cy="58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C:\Users\Iain\AppData\Local\Microsoft\Windows\Temporary Internet Files\Content.IE5\GORGA0WI\MC900355983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250" y="5057140"/>
            <a:ext cx="667352" cy="725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loud Callout 2"/>
          <p:cNvSpPr/>
          <p:nvPr/>
        </p:nvSpPr>
        <p:spPr>
          <a:xfrm>
            <a:off x="5853141" y="0"/>
            <a:ext cx="3032866" cy="2418238"/>
          </a:xfrm>
          <a:prstGeom prst="cloudCallout">
            <a:avLst>
              <a:gd name="adj1" fmla="val -45460"/>
              <a:gd name="adj2" fmla="val 61116"/>
            </a:avLst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Higher cognitive demand, but it is possible to train these thinking muscles at all ages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Cloud Callout 7"/>
          <p:cNvSpPr/>
          <p:nvPr/>
        </p:nvSpPr>
        <p:spPr>
          <a:xfrm>
            <a:off x="1289948" y="1101102"/>
            <a:ext cx="3973446" cy="1231781"/>
          </a:xfrm>
          <a:prstGeom prst="cloudCallout">
            <a:avLst>
              <a:gd name="adj1" fmla="val -10472"/>
              <a:gd name="adj2" fmla="val 90875"/>
            </a:avLst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Making meaning is the guide and the goal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2064" y="5068237"/>
            <a:ext cx="763479" cy="702178"/>
          </a:xfrm>
          <a:prstGeom prst="rect">
            <a:avLst/>
          </a:prstGeom>
        </p:spPr>
      </p:pic>
      <p:pic>
        <p:nvPicPr>
          <p:cNvPr id="10" name="Content Placeholder 3"/>
          <p:cNvPicPr>
            <a:picLocks noChangeAspect="1"/>
          </p:cNvPicPr>
          <p:nvPr/>
        </p:nvPicPr>
        <p:blipFill>
          <a:blip r:embed="rId6"/>
          <a:srcRect l="-39653" r="-39653"/>
          <a:stretch>
            <a:fillRect/>
          </a:stretch>
        </p:blipFill>
        <p:spPr>
          <a:xfrm>
            <a:off x="5853141" y="4939344"/>
            <a:ext cx="713070" cy="39216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66127" y="4881854"/>
            <a:ext cx="436998" cy="32746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95632" y="5077859"/>
            <a:ext cx="816067" cy="81606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800000" flipH="1" flipV="1">
            <a:off x="5459238" y="5472223"/>
            <a:ext cx="992890" cy="50306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23444" y="4939344"/>
            <a:ext cx="436998" cy="327460"/>
          </a:xfrm>
          <a:prstGeom prst="rect">
            <a:avLst/>
          </a:prstGeom>
        </p:spPr>
      </p:pic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3324154578"/>
              </p:ext>
            </p:extLst>
          </p:nvPr>
        </p:nvGraphicFramePr>
        <p:xfrm>
          <a:off x="7586757" y="4972189"/>
          <a:ext cx="1100047" cy="9776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pic>
        <p:nvPicPr>
          <p:cNvPr id="16" name="Picture 1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56172" y="5538838"/>
            <a:ext cx="523999" cy="51089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930189" y="5150587"/>
            <a:ext cx="399034" cy="361836"/>
          </a:xfrm>
          <a:prstGeom prst="rect">
            <a:avLst/>
          </a:prstGeom>
        </p:spPr>
      </p:pic>
      <p:pic>
        <p:nvPicPr>
          <p:cNvPr id="18" name="Picture 17" descr="http://i.telegraph.co.uk/telegraph/multimedia/archive/01145/arts-graphics-2003_1145711a.jpg"/>
          <p:cNvPicPr/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521134" y="4855692"/>
            <a:ext cx="409055" cy="47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20734" y="30421"/>
            <a:ext cx="61889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Developing independence and resilience in reading</a:t>
            </a:r>
          </a:p>
          <a:p>
            <a:endParaRPr lang="en-GB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en-GB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" name="Curved Up Arrow 19"/>
          <p:cNvSpPr/>
          <p:nvPr/>
        </p:nvSpPr>
        <p:spPr>
          <a:xfrm flipH="1">
            <a:off x="4911566" y="5893926"/>
            <a:ext cx="2088232" cy="548680"/>
          </a:xfrm>
          <a:prstGeom prst="curvedUp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1" name="Curved Up Arrow 20"/>
          <p:cNvSpPr/>
          <p:nvPr/>
        </p:nvSpPr>
        <p:spPr>
          <a:xfrm flipH="1">
            <a:off x="4135697" y="5876221"/>
            <a:ext cx="2809480" cy="548680"/>
          </a:xfrm>
          <a:prstGeom prst="curvedUp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2" name="Curved Up Arrow 21"/>
          <p:cNvSpPr/>
          <p:nvPr/>
        </p:nvSpPr>
        <p:spPr>
          <a:xfrm flipH="1">
            <a:off x="5826669" y="5876221"/>
            <a:ext cx="1173129" cy="548680"/>
          </a:xfrm>
          <a:prstGeom prst="curvedUp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314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20" grpId="0" animBg="1"/>
      <p:bldP spid="21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Planning reading using a layered </a:t>
            </a:r>
            <a:r>
              <a:rPr lang="en-GB" b="1" dirty="0" smtClean="0">
                <a:solidFill>
                  <a:srgbClr val="0070C0"/>
                </a:solidFill>
              </a:rPr>
              <a:t>approach and precision teaching….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GB" i="1" dirty="0">
                <a:solidFill>
                  <a:srgbClr val="0070C0"/>
                </a:solidFill>
              </a:rPr>
              <a:t>Precision in defining what pupils need to </a:t>
            </a:r>
            <a:r>
              <a:rPr lang="en-GB" i="1" dirty="0" smtClean="0">
                <a:solidFill>
                  <a:srgbClr val="0070C0"/>
                </a:solidFill>
              </a:rPr>
              <a:t>learn.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GB" i="1" dirty="0" smtClean="0">
                <a:solidFill>
                  <a:srgbClr val="0070C0"/>
                </a:solidFill>
              </a:rPr>
              <a:t>Precision </a:t>
            </a:r>
            <a:r>
              <a:rPr lang="en-GB" i="1" dirty="0">
                <a:solidFill>
                  <a:srgbClr val="0070C0"/>
                </a:solidFill>
              </a:rPr>
              <a:t>in defining what must be taught.</a:t>
            </a:r>
          </a:p>
          <a:p>
            <a:pPr marL="0" indent="0">
              <a:buNone/>
            </a:pPr>
            <a:r>
              <a:rPr lang="en-GB" dirty="0"/>
              <a:t>LO: Children to have an understanding of  inference and apply this to the text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>
                <a:solidFill>
                  <a:srgbClr val="FF0000"/>
                </a:solidFill>
              </a:rPr>
              <a:t>Teachers focus group - children who had good word recognition and needed to further develop comprehension skills.</a:t>
            </a:r>
          </a:p>
          <a:p>
            <a:pPr marL="0" indent="0">
              <a:buNone/>
            </a:pP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309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70C0"/>
                </a:solidFill>
              </a:rPr>
              <a:t>Choosing the text…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84784"/>
            <a:ext cx="8229600" cy="4032449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The text was chosen due to the range and scope of inference within both the text and illustrations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sz="2400" dirty="0" smtClean="0"/>
              <a:t>Jemmy Button </a:t>
            </a:r>
          </a:p>
          <a:p>
            <a:pPr marL="0" indent="0">
              <a:buNone/>
            </a:pPr>
            <a:r>
              <a:rPr lang="en-GB" sz="2000" dirty="0" smtClean="0"/>
              <a:t>By Jennifer </a:t>
            </a:r>
            <a:r>
              <a:rPr lang="en-GB" sz="2000" dirty="0" err="1" smtClean="0"/>
              <a:t>Uman</a:t>
            </a:r>
            <a:r>
              <a:rPr lang="en-GB" sz="2000" dirty="0" smtClean="0"/>
              <a:t> and</a:t>
            </a:r>
          </a:p>
          <a:p>
            <a:pPr marL="0" indent="0">
              <a:buNone/>
            </a:pPr>
            <a:r>
              <a:rPr lang="en-GB" sz="2000" dirty="0" smtClean="0"/>
              <a:t>Valerio </a:t>
            </a:r>
            <a:r>
              <a:rPr lang="en-GB" sz="2000" dirty="0" err="1" smtClean="0"/>
              <a:t>Vidali</a:t>
            </a:r>
            <a:endParaRPr lang="en-GB" sz="2000" dirty="0"/>
          </a:p>
        </p:txBody>
      </p:sp>
      <p:pic>
        <p:nvPicPr>
          <p:cNvPr id="112642" name="Picture 2" descr="http://ecx.images-amazon.com/images/I/510OT-%2BaSGL._SX368_BO1,204,203,200_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5" y="2492896"/>
            <a:ext cx="2736304" cy="3486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147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HIA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HIAS PowerPoint template</Template>
  <TotalTime>34959</TotalTime>
  <Words>2218</Words>
  <Application>Microsoft Office PowerPoint</Application>
  <PresentationFormat>On-screen Show (4:3)</PresentationFormat>
  <Paragraphs>384</Paragraphs>
  <Slides>29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1_HIAS PowerPoint template</vt:lpstr>
      <vt:lpstr>HAM in action: Reading and Writing</vt:lpstr>
      <vt:lpstr>What might these ideas mean in the context of learning?</vt:lpstr>
      <vt:lpstr>PowerPoint Presentation</vt:lpstr>
      <vt:lpstr>PowerPoint Presentation</vt:lpstr>
      <vt:lpstr>PowerPoint Presentation</vt:lpstr>
      <vt:lpstr>PowerPoint Presentation</vt:lpstr>
      <vt:lpstr>Reading domains: HAM</vt:lpstr>
      <vt:lpstr>Planning reading using a layered approach and precision teaching….</vt:lpstr>
      <vt:lpstr>Choosing the text…</vt:lpstr>
      <vt:lpstr>Teaching model</vt:lpstr>
      <vt:lpstr>PowerPoint Presentation</vt:lpstr>
      <vt:lpstr>PowerPoint Presentation</vt:lpstr>
      <vt:lpstr>Reading Review</vt:lpstr>
      <vt:lpstr>HAM Reading Exemplification</vt:lpstr>
      <vt:lpstr>HAM for Writing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Writing Review</vt:lpstr>
      <vt:lpstr>HAM Writing Exemplification</vt:lpstr>
    </vt:vector>
  </TitlesOfParts>
  <Company>Hampshire County Council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cseiiarm</dc:creator>
  <cp:lastModifiedBy>cseihfcr</cp:lastModifiedBy>
  <cp:revision>337</cp:revision>
  <cp:lastPrinted>2017-09-06T08:31:24Z</cp:lastPrinted>
  <dcterms:created xsi:type="dcterms:W3CDTF">2013-12-20T14:21:04Z</dcterms:created>
  <dcterms:modified xsi:type="dcterms:W3CDTF">2017-09-17T18:45:44Z</dcterms:modified>
</cp:coreProperties>
</file>