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7" r:id="rId2"/>
    <p:sldId id="28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9E99E-075C-43A0-A6E8-2096E5CCE91B}" type="datetimeFigureOut">
              <a:rPr lang="en-GB" smtClean="0"/>
              <a:t>08/11/2016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E38D8E-358A-4579-9123-58890D26D0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08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355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Really getting a</a:t>
            </a:r>
            <a:r>
              <a:rPr lang="en-GB" baseline="0" dirty="0" smtClean="0"/>
              <a:t> chance to be hands on with measures is important – children need concrete examples to ‘hang’ things on. Give a few </a:t>
            </a:r>
            <a:r>
              <a:rPr lang="en-GB" baseline="0" dirty="0" err="1" smtClean="0"/>
              <a:t>egs</a:t>
            </a:r>
            <a:r>
              <a:rPr lang="en-GB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15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654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16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522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Again use of number lines to support mental strategies.</a:t>
            </a:r>
          </a:p>
          <a:p>
            <a:r>
              <a:rPr lang="en-GB" dirty="0" smtClean="0"/>
              <a:t>Phase</a:t>
            </a:r>
            <a:r>
              <a:rPr lang="en-GB" baseline="0" dirty="0" smtClean="0"/>
              <a:t> 1 assessment focuses on mental calculations. That’s not to say there wouldn’t be written calculations in the books too.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20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480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Also non-statutory guidance: pupils identify the place value in large whole numbers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26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076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Again the phase 1 assessment is mental strategies</a:t>
            </a:r>
            <a:r>
              <a:rPr lang="en-GB" baseline="0" dirty="0" smtClean="0"/>
              <a:t> and language but we would expect to see written calculations too.</a:t>
            </a:r>
          </a:p>
          <a:p>
            <a:r>
              <a:rPr lang="en-GB" baseline="0" dirty="0" smtClean="0"/>
              <a:t>This is an investigation which brings in reasoning (how do we articulate reasoning?)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27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1991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Resources are important in year 5 too.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28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016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Pink: Y3</a:t>
            </a:r>
          </a:p>
          <a:p>
            <a:r>
              <a:rPr lang="en-GB" dirty="0" smtClean="0"/>
              <a:t>Green: Y4</a:t>
            </a:r>
          </a:p>
          <a:p>
            <a:r>
              <a:rPr lang="en-GB" dirty="0" smtClean="0"/>
              <a:t>Blue:</a:t>
            </a:r>
            <a:r>
              <a:rPr lang="en-GB" baseline="0" dirty="0" smtClean="0"/>
              <a:t> Y5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A874B-76C6-4E6D-8457-C38BE5BB3A1D}" type="slidenum">
              <a:rPr lang="en-GB" smtClean="0">
                <a:solidFill>
                  <a:prstClr val="black"/>
                </a:solidFill>
              </a:rPr>
              <a:pPr/>
              <a:t>32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891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729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Making</a:t>
            </a:r>
            <a:r>
              <a:rPr lang="en-GB" baseline="0" dirty="0" smtClean="0"/>
              <a:t> links across the topics/domains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768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Range of recording to show</a:t>
            </a:r>
            <a:r>
              <a:rPr lang="en-GB" baseline="0" dirty="0" smtClean="0"/>
              <a:t> partition of 10 as 8 and 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C2BDE2-51CC-43C5-8E71-B5A06D6A9104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930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Facts</a:t>
            </a:r>
            <a:r>
              <a:rPr lang="en-GB" baseline="0" dirty="0" smtClean="0"/>
              <a:t> and related facts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C2BDE2-51CC-43C5-8E71-B5A06D6A9104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777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Note - the non-statutory</a:t>
            </a:r>
            <a:r>
              <a:rPr lang="en-GB" baseline="0" dirty="0" smtClean="0"/>
              <a:t> </a:t>
            </a:r>
            <a:r>
              <a:rPr lang="en-GB" dirty="0" smtClean="0"/>
              <a:t>notes and guidance in the National</a:t>
            </a:r>
            <a:r>
              <a:rPr lang="en-GB" baseline="0" dirty="0" smtClean="0"/>
              <a:t> Curriculum can be useful unpack what is being asked of the pupils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103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76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13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747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Number lines support</a:t>
            </a:r>
            <a:r>
              <a:rPr lang="en-GB" baseline="0" dirty="0" smtClean="0"/>
              <a:t> mental calculations</a:t>
            </a:r>
          </a:p>
          <a:p>
            <a:r>
              <a:rPr lang="en-GB" dirty="0" smtClean="0"/>
              <a:t>Although not seen in some of the new text books,</a:t>
            </a:r>
            <a:r>
              <a:rPr lang="en-GB" baseline="0" dirty="0" smtClean="0"/>
              <a:t> </a:t>
            </a:r>
            <a:r>
              <a:rPr lang="en-GB" dirty="0" smtClean="0"/>
              <a:t>number lines are important as part of a multi representational approach and as a conceptual route into PV and calculation, ordering and rounding.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0C505-E7F9-4ED9-824F-4D768CC47C6B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042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008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34" y="6021288"/>
            <a:ext cx="2286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378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6356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3043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71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9928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33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84785"/>
            <a:ext cx="5111750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84784"/>
            <a:ext cx="3008313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955" y="188640"/>
            <a:ext cx="2340000" cy="100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8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955" y="188640"/>
            <a:ext cx="2340000" cy="100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96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tif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52717"/>
            <a:ext cx="1911096" cy="50901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28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MATHS exemplification</a:t>
            </a:r>
            <a:br>
              <a:rPr lang="en-GB" dirty="0" smtClean="0"/>
            </a:br>
            <a:r>
              <a:rPr lang="en-GB" dirty="0" smtClean="0"/>
              <a:t>Year 1, 3, 4, 5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8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778098"/>
          </a:xfrm>
        </p:spPr>
        <p:txBody>
          <a:bodyPr/>
          <a:lstStyle/>
          <a:p>
            <a:pPr algn="l"/>
            <a:r>
              <a:rPr lang="en-GB" sz="2400" b="1" dirty="0" smtClean="0">
                <a:solidFill>
                  <a:srgbClr val="0070C0"/>
                </a:solidFill>
              </a:rPr>
              <a:t>End of KS1:</a:t>
            </a:r>
            <a:r>
              <a:rPr lang="en-GB" sz="2400" b="1" dirty="0">
                <a:solidFill>
                  <a:srgbClr val="0070C0"/>
                </a:solidFill>
              </a:rPr>
              <a:t> </a:t>
            </a:r>
            <a:r>
              <a:rPr lang="en-GB" sz="2400" b="1" dirty="0" smtClean="0">
                <a:solidFill>
                  <a:srgbClr val="0070C0"/>
                </a:solidFill>
              </a:rPr>
              <a:t>SATs Arithmetic Paper 2016</a:t>
            </a:r>
            <a:endParaRPr lang="en-GB" sz="24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83" y="2077861"/>
            <a:ext cx="2464023" cy="65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53" y="2077861"/>
            <a:ext cx="2564184" cy="67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890" y="2077861"/>
            <a:ext cx="228210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63" y="3062188"/>
            <a:ext cx="2741390" cy="69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209" y="3012367"/>
            <a:ext cx="3172081" cy="74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3405" y="1062028"/>
            <a:ext cx="4643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Q: 1,2,3,4,5, 6, 7, 8,9,10,11,13, 15,16,19,23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384" y="4005064"/>
            <a:ext cx="2680047" cy="63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003" y="3966855"/>
            <a:ext cx="2592288" cy="62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05" y="4919010"/>
            <a:ext cx="2952328" cy="61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424" y="4932589"/>
            <a:ext cx="2987362" cy="58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290" y="3006351"/>
            <a:ext cx="2749630" cy="66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91" y="4005064"/>
            <a:ext cx="2177405" cy="60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46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6131024" cy="346050"/>
          </a:xfrm>
        </p:spPr>
        <p:txBody>
          <a:bodyPr/>
          <a:lstStyle/>
          <a:p>
            <a:r>
              <a:rPr lang="en-GB" sz="1800" b="1" dirty="0" smtClean="0">
                <a:solidFill>
                  <a:srgbClr val="0070C0"/>
                </a:solidFill>
              </a:rPr>
              <a:t>Year 3: Phase 1</a:t>
            </a:r>
            <a:endParaRPr lang="en-GB" sz="18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8" t="17724" r="7164" b="7317"/>
          <a:stretch/>
        </p:blipFill>
        <p:spPr bwMode="auto">
          <a:xfrm>
            <a:off x="177611" y="404664"/>
            <a:ext cx="8714869" cy="4498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4797152"/>
            <a:ext cx="8627683" cy="141577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rgbClr val="0070C0"/>
                </a:solidFill>
              </a:rPr>
              <a:t>Securing transition from end of key stage 1 (0-100) and beginning work on 0-1000 </a:t>
            </a:r>
          </a:p>
          <a:p>
            <a:r>
              <a:rPr lang="en-GB" sz="1200" dirty="0">
                <a:solidFill>
                  <a:prstClr val="black"/>
                </a:solidFill>
              </a:rPr>
              <a:t>Fluency: Representing two digit numbers with a range of resources, showing &amp; explaining +/- 10(s) from two digit numbers</a:t>
            </a:r>
          </a:p>
          <a:p>
            <a:r>
              <a:rPr lang="en-GB" sz="1200" dirty="0">
                <a:solidFill>
                  <a:prstClr val="black"/>
                </a:solidFill>
              </a:rPr>
              <a:t>Fluency: Number bonds to all numbers to 10 and 20 </a:t>
            </a:r>
          </a:p>
          <a:p>
            <a:r>
              <a:rPr lang="en-GB" sz="1200" dirty="0">
                <a:solidFill>
                  <a:prstClr val="black"/>
                </a:solidFill>
              </a:rPr>
              <a:t>Fluency: Add/subtract 2 digits (mentally and recording), using inverse and </a:t>
            </a:r>
            <a:r>
              <a:rPr lang="en-GB" sz="1200" dirty="0" err="1">
                <a:solidFill>
                  <a:prstClr val="black"/>
                </a:solidFill>
              </a:rPr>
              <a:t>commutativity</a:t>
            </a:r>
            <a:r>
              <a:rPr lang="en-GB" sz="1200" dirty="0">
                <a:solidFill>
                  <a:prstClr val="black"/>
                </a:solidFill>
              </a:rPr>
              <a:t> in calculation (money and measures)</a:t>
            </a:r>
          </a:p>
          <a:p>
            <a:r>
              <a:rPr lang="en-GB" sz="1200" dirty="0">
                <a:solidFill>
                  <a:prstClr val="black"/>
                </a:solidFill>
              </a:rPr>
              <a:t>Fluency: multiples of 2,5,10  to also support division</a:t>
            </a:r>
          </a:p>
          <a:p>
            <a:r>
              <a:rPr lang="en-GB" sz="1200" dirty="0">
                <a:solidFill>
                  <a:prstClr val="black"/>
                </a:solidFill>
              </a:rPr>
              <a:t>Fluency: Half, quarter and three quarters of numbers and shapes</a:t>
            </a:r>
          </a:p>
          <a:p>
            <a:r>
              <a:rPr lang="en-GB" sz="1200" dirty="0">
                <a:solidFill>
                  <a:prstClr val="black"/>
                </a:solidFill>
              </a:rPr>
              <a:t>Fluency: in use of models such as number lines, arrays and bar models as tools for thinking</a:t>
            </a:r>
            <a:endParaRPr lang="en-GB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00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0676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576" y="4972285"/>
            <a:ext cx="6264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solve problems, including missing number problems, using number facts, place value, and more complex addition and subtraction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332656"/>
            <a:ext cx="1092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Year 3</a:t>
            </a:r>
            <a:endParaRPr lang="en-GB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3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554355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63688" y="393305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recognise the place value of each digit in a three-digit number (hundreds, tens, ones)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identify</a:t>
            </a:r>
            <a:r>
              <a:rPr lang="en-GB" dirty="0">
                <a:solidFill>
                  <a:prstClr val="black"/>
                </a:solidFill>
              </a:rPr>
              <a:t>, represent and estimate numbers using different representations</a:t>
            </a:r>
          </a:p>
        </p:txBody>
      </p:sp>
    </p:spTree>
    <p:extLst>
      <p:ext uri="{BB962C8B-B14F-4D97-AF65-F5344CB8AC3E}">
        <p14:creationId xmlns:p14="http://schemas.microsoft.com/office/powerpoint/2010/main" val="138094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24049"/>
            <a:ext cx="3312368" cy="3820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9720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46601" y="27809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add </a:t>
            </a:r>
            <a:r>
              <a:rPr lang="en-GB" dirty="0">
                <a:solidFill>
                  <a:prstClr val="black"/>
                </a:solidFill>
              </a:rPr>
              <a:t>and subtract numbers </a:t>
            </a:r>
            <a:r>
              <a:rPr lang="en-GB" dirty="0">
                <a:solidFill>
                  <a:prstClr val="black"/>
                </a:solidFill>
              </a:rPr>
              <a:t>mentally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14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5676900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03648" y="5325553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measure</a:t>
            </a:r>
            <a:r>
              <a:rPr lang="en-GB" dirty="0">
                <a:solidFill>
                  <a:prstClr val="black"/>
                </a:solidFill>
              </a:rPr>
              <a:t>, compare, add and subtract: lengths (m/cm/mm); mass (kg/g</a:t>
            </a:r>
            <a:r>
              <a:rPr lang="en-GB" dirty="0">
                <a:solidFill>
                  <a:prstClr val="black"/>
                </a:solidFill>
              </a:rPr>
              <a:t>); volume/capacity </a:t>
            </a:r>
            <a:r>
              <a:rPr lang="en-GB" dirty="0">
                <a:solidFill>
                  <a:prstClr val="black"/>
                </a:solidFill>
              </a:rPr>
              <a:t>(l/ ml)</a:t>
            </a:r>
          </a:p>
        </p:txBody>
      </p:sp>
    </p:spTree>
    <p:extLst>
      <p:ext uri="{BB962C8B-B14F-4D97-AF65-F5344CB8AC3E}">
        <p14:creationId xmlns:p14="http://schemas.microsoft.com/office/powerpoint/2010/main" val="215945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502920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39788" y="5157192"/>
            <a:ext cx="6497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count </a:t>
            </a:r>
            <a:r>
              <a:rPr lang="en-GB" dirty="0">
                <a:solidFill>
                  <a:prstClr val="black"/>
                </a:solidFill>
              </a:rPr>
              <a:t>up and down in </a:t>
            </a:r>
            <a:r>
              <a:rPr lang="en-GB" dirty="0">
                <a:solidFill>
                  <a:prstClr val="black"/>
                </a:solidFill>
              </a:rPr>
              <a:t>tenths; recognise </a:t>
            </a:r>
            <a:r>
              <a:rPr lang="en-GB" dirty="0">
                <a:solidFill>
                  <a:prstClr val="black"/>
                </a:solidFill>
              </a:rPr>
              <a:t>that tenths arise from dividing an object into 10 equal parts</a:t>
            </a:r>
          </a:p>
        </p:txBody>
      </p:sp>
    </p:spTree>
    <p:extLst>
      <p:ext uri="{BB962C8B-B14F-4D97-AF65-F5344CB8AC3E}">
        <p14:creationId xmlns:p14="http://schemas.microsoft.com/office/powerpoint/2010/main" val="134237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490066"/>
          </a:xfrm>
        </p:spPr>
        <p:txBody>
          <a:bodyPr/>
          <a:lstStyle/>
          <a:p>
            <a:pPr algn="l"/>
            <a:r>
              <a:rPr lang="en-GB" b="1" dirty="0" smtClean="0">
                <a:solidFill>
                  <a:srgbClr val="0070C0"/>
                </a:solidFill>
              </a:rPr>
              <a:t>By end of phase 2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12222" r="18661" b="8254"/>
          <a:stretch/>
        </p:blipFill>
        <p:spPr bwMode="auto">
          <a:xfrm>
            <a:off x="467544" y="836712"/>
            <a:ext cx="7478486" cy="5453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7784" y="6300028"/>
            <a:ext cx="3655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Dip and Pick problem solving TTS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37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rgbClr val="0070C0"/>
                </a:solidFill>
              </a:rPr>
              <a:t>By end of </a:t>
            </a:r>
            <a:r>
              <a:rPr lang="en-GB" b="1" dirty="0">
                <a:solidFill>
                  <a:srgbClr val="0070C0"/>
                </a:solidFill>
              </a:rPr>
              <a:t>p</a:t>
            </a:r>
            <a:r>
              <a:rPr lang="en-GB" b="1" dirty="0" smtClean="0">
                <a:solidFill>
                  <a:srgbClr val="0070C0"/>
                </a:solidFill>
              </a:rPr>
              <a:t>hase 2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777808" cy="364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99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562074"/>
          </a:xfrm>
        </p:spPr>
        <p:txBody>
          <a:bodyPr/>
          <a:lstStyle/>
          <a:p>
            <a:r>
              <a:rPr lang="en-GB" sz="1800" b="1" dirty="0" smtClean="0">
                <a:solidFill>
                  <a:srgbClr val="0070C0"/>
                </a:solidFill>
              </a:rPr>
              <a:t>Year 4 phase 1</a:t>
            </a:r>
            <a:endParaRPr lang="en-GB" sz="1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6" t="18572" r="19911" b="10000"/>
          <a:stretch/>
        </p:blipFill>
        <p:spPr bwMode="auto">
          <a:xfrm>
            <a:off x="611560" y="764704"/>
            <a:ext cx="7200800" cy="474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53406" y="4870372"/>
            <a:ext cx="8424936" cy="127727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prstClr val="black"/>
                </a:solidFill>
              </a:rPr>
              <a:t>Y3 Fluency</a:t>
            </a:r>
            <a:r>
              <a:rPr lang="en-GB" sz="1100" dirty="0">
                <a:solidFill>
                  <a:prstClr val="black"/>
                </a:solidFill>
              </a:rPr>
              <a:t>: Representing </a:t>
            </a:r>
            <a:r>
              <a:rPr lang="en-GB" sz="1100" dirty="0">
                <a:solidFill>
                  <a:prstClr val="black"/>
                </a:solidFill>
              </a:rPr>
              <a:t>three </a:t>
            </a:r>
            <a:r>
              <a:rPr lang="en-GB" sz="1100" dirty="0">
                <a:solidFill>
                  <a:prstClr val="black"/>
                </a:solidFill>
              </a:rPr>
              <a:t>digit numbers with a range of resources, showing &amp; explaining +/- </a:t>
            </a:r>
            <a:r>
              <a:rPr lang="en-GB" sz="1100" dirty="0">
                <a:solidFill>
                  <a:prstClr val="black"/>
                </a:solidFill>
              </a:rPr>
              <a:t>1000/ 500/50(s</a:t>
            </a:r>
            <a:r>
              <a:rPr lang="en-GB" sz="1100" dirty="0">
                <a:solidFill>
                  <a:prstClr val="black"/>
                </a:solidFill>
              </a:rPr>
              <a:t>) from </a:t>
            </a:r>
            <a:r>
              <a:rPr lang="en-GB" sz="1100" dirty="0">
                <a:solidFill>
                  <a:prstClr val="black"/>
                </a:solidFill>
              </a:rPr>
              <a:t>three </a:t>
            </a:r>
            <a:r>
              <a:rPr lang="en-GB" sz="1100" dirty="0">
                <a:solidFill>
                  <a:prstClr val="black"/>
                </a:solidFill>
              </a:rPr>
              <a:t>digit numbers</a:t>
            </a:r>
          </a:p>
          <a:p>
            <a:r>
              <a:rPr lang="en-GB" sz="1100" dirty="0">
                <a:solidFill>
                  <a:prstClr val="black"/>
                </a:solidFill>
              </a:rPr>
              <a:t>Y3 Fluency</a:t>
            </a:r>
            <a:r>
              <a:rPr lang="en-GB" sz="1100" dirty="0">
                <a:solidFill>
                  <a:prstClr val="black"/>
                </a:solidFill>
              </a:rPr>
              <a:t>: </a:t>
            </a:r>
            <a:r>
              <a:rPr lang="en-GB" sz="1100" dirty="0">
                <a:solidFill>
                  <a:prstClr val="black"/>
                </a:solidFill>
              </a:rPr>
              <a:t>Use of key facts like 640+360= 1000 , </a:t>
            </a:r>
            <a:r>
              <a:rPr lang="en-GB" sz="1100" dirty="0">
                <a:solidFill>
                  <a:prstClr val="black"/>
                </a:solidFill>
              </a:rPr>
              <a:t>using inverse and </a:t>
            </a:r>
            <a:r>
              <a:rPr lang="en-GB" sz="1100" dirty="0" err="1">
                <a:solidFill>
                  <a:prstClr val="black"/>
                </a:solidFill>
              </a:rPr>
              <a:t>commutativity</a:t>
            </a:r>
            <a:r>
              <a:rPr lang="en-GB" sz="1100" dirty="0">
                <a:solidFill>
                  <a:prstClr val="black"/>
                </a:solidFill>
              </a:rPr>
              <a:t> in calculation (money and measures)</a:t>
            </a:r>
          </a:p>
          <a:p>
            <a:r>
              <a:rPr lang="en-GB" sz="1100" dirty="0">
                <a:solidFill>
                  <a:prstClr val="black"/>
                </a:solidFill>
              </a:rPr>
              <a:t>Y3 Fluency</a:t>
            </a:r>
            <a:r>
              <a:rPr lang="en-GB" sz="1100" dirty="0">
                <a:solidFill>
                  <a:prstClr val="black"/>
                </a:solidFill>
              </a:rPr>
              <a:t>: multiples of </a:t>
            </a:r>
            <a:r>
              <a:rPr lang="en-GB" sz="1100" dirty="0">
                <a:solidFill>
                  <a:prstClr val="black"/>
                </a:solidFill>
              </a:rPr>
              <a:t>2,5,10,3,4,8  </a:t>
            </a:r>
            <a:r>
              <a:rPr lang="en-GB" sz="1100" dirty="0">
                <a:solidFill>
                  <a:prstClr val="black"/>
                </a:solidFill>
              </a:rPr>
              <a:t>to also support </a:t>
            </a:r>
            <a:r>
              <a:rPr lang="en-GB" sz="1100" dirty="0">
                <a:solidFill>
                  <a:prstClr val="black"/>
                </a:solidFill>
              </a:rPr>
              <a:t>division. Knowing how/ why multiples relate to each other </a:t>
            </a:r>
            <a:r>
              <a:rPr lang="en-GB" sz="1100" dirty="0" err="1">
                <a:solidFill>
                  <a:prstClr val="black"/>
                </a:solidFill>
              </a:rPr>
              <a:t>eg</a:t>
            </a:r>
            <a:r>
              <a:rPr lang="en-GB" sz="1100" dirty="0">
                <a:solidFill>
                  <a:prstClr val="black"/>
                </a:solidFill>
              </a:rPr>
              <a:t> x4 with x8</a:t>
            </a:r>
            <a:endParaRPr lang="en-GB" sz="1100" dirty="0">
              <a:solidFill>
                <a:prstClr val="black"/>
              </a:solidFill>
            </a:endParaRPr>
          </a:p>
          <a:p>
            <a:r>
              <a:rPr lang="en-GB" sz="1100" dirty="0">
                <a:solidFill>
                  <a:prstClr val="black"/>
                </a:solidFill>
              </a:rPr>
              <a:t>Y3 Fluency</a:t>
            </a:r>
            <a:r>
              <a:rPr lang="en-GB" sz="1100" dirty="0">
                <a:solidFill>
                  <a:prstClr val="black"/>
                </a:solidFill>
              </a:rPr>
              <a:t>: </a:t>
            </a:r>
            <a:r>
              <a:rPr lang="en-GB" sz="1100" dirty="0">
                <a:solidFill>
                  <a:prstClr val="black"/>
                </a:solidFill>
              </a:rPr>
              <a:t>Knowing all unit fractions when working with numbers </a:t>
            </a:r>
            <a:r>
              <a:rPr lang="en-GB" sz="1100" dirty="0">
                <a:solidFill>
                  <a:prstClr val="black"/>
                </a:solidFill>
              </a:rPr>
              <a:t>and </a:t>
            </a:r>
            <a:r>
              <a:rPr lang="en-GB" sz="1100" dirty="0">
                <a:solidFill>
                  <a:prstClr val="black"/>
                </a:solidFill>
              </a:rPr>
              <a:t>shapes, </a:t>
            </a:r>
            <a:r>
              <a:rPr lang="en-GB" sz="1100" dirty="0" err="1">
                <a:solidFill>
                  <a:prstClr val="black"/>
                </a:solidFill>
              </a:rPr>
              <a:t>inc</a:t>
            </a:r>
            <a:r>
              <a:rPr lang="en-GB" sz="1100" dirty="0">
                <a:solidFill>
                  <a:prstClr val="black"/>
                </a:solidFill>
              </a:rPr>
              <a:t> tenths as decimals (measures)</a:t>
            </a:r>
            <a:endParaRPr lang="en-GB" sz="1100" dirty="0">
              <a:solidFill>
                <a:prstClr val="black"/>
              </a:solidFill>
            </a:endParaRPr>
          </a:p>
          <a:p>
            <a:r>
              <a:rPr lang="en-GB" sz="1100" dirty="0">
                <a:solidFill>
                  <a:prstClr val="black"/>
                </a:solidFill>
              </a:rPr>
              <a:t>Y3 Fluency</a:t>
            </a:r>
            <a:r>
              <a:rPr lang="en-GB" sz="1100" dirty="0">
                <a:solidFill>
                  <a:prstClr val="black"/>
                </a:solidFill>
              </a:rPr>
              <a:t>: in use of models such as </a:t>
            </a:r>
            <a:r>
              <a:rPr lang="en-GB" sz="1100" dirty="0">
                <a:solidFill>
                  <a:prstClr val="black"/>
                </a:solidFill>
              </a:rPr>
              <a:t>infinite number </a:t>
            </a:r>
            <a:r>
              <a:rPr lang="en-GB" sz="1100" dirty="0">
                <a:solidFill>
                  <a:prstClr val="black"/>
                </a:solidFill>
              </a:rPr>
              <a:t>lines, </a:t>
            </a:r>
            <a:r>
              <a:rPr lang="en-GB" sz="1100" dirty="0">
                <a:solidFill>
                  <a:prstClr val="black"/>
                </a:solidFill>
              </a:rPr>
              <a:t>arrays ( towards grid method) </a:t>
            </a:r>
            <a:r>
              <a:rPr lang="en-GB" sz="1100" dirty="0">
                <a:solidFill>
                  <a:prstClr val="black"/>
                </a:solidFill>
              </a:rPr>
              <a:t>and bar </a:t>
            </a:r>
            <a:r>
              <a:rPr lang="en-GB" sz="1100" dirty="0">
                <a:solidFill>
                  <a:prstClr val="black"/>
                </a:solidFill>
              </a:rPr>
              <a:t>models (calculation/ problem solving </a:t>
            </a:r>
            <a:r>
              <a:rPr lang="en-GB" sz="1100" dirty="0">
                <a:solidFill>
                  <a:prstClr val="black"/>
                </a:solidFill>
              </a:rPr>
              <a:t>as tools for thinking</a:t>
            </a:r>
          </a:p>
        </p:txBody>
      </p:sp>
    </p:spTree>
    <p:extLst>
      <p:ext uri="{BB962C8B-B14F-4D97-AF65-F5344CB8AC3E}">
        <p14:creationId xmlns:p14="http://schemas.microsoft.com/office/powerpoint/2010/main" val="282708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24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661" y="908720"/>
            <a:ext cx="59055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51720" y="5661248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use </a:t>
            </a:r>
            <a:r>
              <a:rPr lang="en-GB" dirty="0">
                <a:solidFill>
                  <a:prstClr val="black"/>
                </a:solidFill>
              </a:rPr>
              <a:t>place value, known and derived facts to multiply and divide mentally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6358" y="317847"/>
            <a:ext cx="1092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Year 4</a:t>
            </a:r>
            <a:endParaRPr lang="en-GB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12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13333" r="47946" b="25397"/>
          <a:stretch/>
        </p:blipFill>
        <p:spPr bwMode="auto">
          <a:xfrm rot="16200000">
            <a:off x="-477822" y="989991"/>
            <a:ext cx="5660571" cy="4201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44009" y="1484784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HTLC Leadership Moodle:</a:t>
            </a:r>
          </a:p>
          <a:p>
            <a:r>
              <a:rPr lang="en-GB" sz="2400" b="1" dirty="0">
                <a:solidFill>
                  <a:srgbClr val="0070C0"/>
                </a:solidFill>
              </a:rPr>
              <a:t>Assessment video clips Y1-Y6 phase 1</a:t>
            </a:r>
          </a:p>
          <a:p>
            <a:endParaRPr lang="en-GB" sz="2400" b="1" dirty="0">
              <a:solidFill>
                <a:srgbClr val="0070C0"/>
              </a:solidFill>
            </a:endParaRPr>
          </a:p>
          <a:p>
            <a:endParaRPr lang="en-GB" sz="2400" b="1" dirty="0">
              <a:solidFill>
                <a:srgbClr val="0070C0"/>
              </a:solidFill>
            </a:endParaRPr>
          </a:p>
          <a:p>
            <a:endParaRPr lang="en-GB" sz="2400" b="1" dirty="0">
              <a:solidFill>
                <a:srgbClr val="0070C0"/>
              </a:solidFill>
            </a:endParaRPr>
          </a:p>
          <a:p>
            <a:r>
              <a:rPr lang="en-GB" sz="2400" b="1" dirty="0">
                <a:solidFill>
                  <a:srgbClr val="0070C0"/>
                </a:solidFill>
              </a:rPr>
              <a:t>Y4 pupil conferencing to support teacher assessment…</a:t>
            </a:r>
            <a:endParaRPr lang="en-GB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1357313"/>
            <a:ext cx="358140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764704"/>
            <a:ext cx="4006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prstClr val="black"/>
                </a:solidFill>
              </a:rPr>
              <a:t>Use of error spotting for multiplication</a:t>
            </a:r>
            <a:endParaRPr lang="en-GB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02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603885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47664" y="5229200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solve addition and subtraction two-step problems in contexts, deciding which operations and methods to use and why</a:t>
            </a:r>
          </a:p>
        </p:txBody>
      </p:sp>
    </p:spTree>
    <p:extLst>
      <p:ext uri="{BB962C8B-B14F-4D97-AF65-F5344CB8AC3E}">
        <p14:creationId xmlns:p14="http://schemas.microsoft.com/office/powerpoint/2010/main" val="46657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60" y="332656"/>
            <a:ext cx="5035072" cy="333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094" y="3356992"/>
            <a:ext cx="410657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25731" y="1263422"/>
            <a:ext cx="3419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compare and classify geometric shapes, based on their properties and sizes identify acute and obtuse angles</a:t>
            </a:r>
          </a:p>
        </p:txBody>
      </p:sp>
    </p:spTree>
    <p:extLst>
      <p:ext uri="{BB962C8B-B14F-4D97-AF65-F5344CB8AC3E}">
        <p14:creationId xmlns:p14="http://schemas.microsoft.com/office/powerpoint/2010/main" val="342671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418058"/>
          </a:xfrm>
        </p:spPr>
        <p:txBody>
          <a:bodyPr/>
          <a:lstStyle/>
          <a:p>
            <a:r>
              <a:rPr lang="en-GB" sz="1600" b="1" dirty="0" smtClean="0">
                <a:solidFill>
                  <a:srgbClr val="0070C0"/>
                </a:solidFill>
              </a:rPr>
              <a:t>Year 5 phase 1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1" t="18254" r="15893" b="9365"/>
          <a:stretch/>
        </p:blipFill>
        <p:spPr bwMode="auto">
          <a:xfrm>
            <a:off x="245820" y="692696"/>
            <a:ext cx="8436429" cy="496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5148064" y="764704"/>
            <a:ext cx="1800200" cy="37335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660" y="930821"/>
            <a:ext cx="534352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404664"/>
            <a:ext cx="1092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Year 5</a:t>
            </a:r>
          </a:p>
        </p:txBody>
      </p:sp>
      <p:sp>
        <p:nvSpPr>
          <p:cNvPr id="3" name="Rectangle 2"/>
          <p:cNvSpPr/>
          <p:nvPr/>
        </p:nvSpPr>
        <p:spPr>
          <a:xfrm>
            <a:off x="1818930" y="5157192"/>
            <a:ext cx="56333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use rounding to check answers to calculations</a:t>
            </a:r>
          </a:p>
        </p:txBody>
      </p:sp>
    </p:spTree>
    <p:extLst>
      <p:ext uri="{BB962C8B-B14F-4D97-AF65-F5344CB8AC3E}">
        <p14:creationId xmlns:p14="http://schemas.microsoft.com/office/powerpoint/2010/main" val="403435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36712"/>
            <a:ext cx="5402535" cy="492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06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57" y="1196752"/>
            <a:ext cx="8438923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82995" y="4941168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solve problems involving number up to three decimal places</a:t>
            </a:r>
          </a:p>
        </p:txBody>
      </p:sp>
    </p:spTree>
    <p:extLst>
      <p:ext uri="{BB962C8B-B14F-4D97-AF65-F5344CB8AC3E}">
        <p14:creationId xmlns:p14="http://schemas.microsoft.com/office/powerpoint/2010/main" val="187142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820" y="4593902"/>
            <a:ext cx="86866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compare and order fractions </a:t>
            </a:r>
            <a:r>
              <a:rPr lang="en-GB" dirty="0">
                <a:solidFill>
                  <a:prstClr val="black"/>
                </a:solidFill>
              </a:rPr>
              <a:t>whose denominators </a:t>
            </a:r>
            <a:r>
              <a:rPr lang="en-GB" dirty="0">
                <a:solidFill>
                  <a:prstClr val="black"/>
                </a:solidFill>
              </a:rPr>
              <a:t>are all </a:t>
            </a:r>
            <a:r>
              <a:rPr lang="en-GB" dirty="0">
                <a:solidFill>
                  <a:prstClr val="black"/>
                </a:solidFill>
              </a:rPr>
              <a:t>multiples</a:t>
            </a:r>
          </a:p>
          <a:p>
            <a:r>
              <a:rPr lang="en-GB" dirty="0">
                <a:solidFill>
                  <a:prstClr val="black"/>
                </a:solidFill>
              </a:rPr>
              <a:t>of </a:t>
            </a:r>
            <a:r>
              <a:rPr lang="en-GB" dirty="0">
                <a:solidFill>
                  <a:prstClr val="black"/>
                </a:solidFill>
              </a:rPr>
              <a:t>the same number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336704" cy="428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966" y="5194066"/>
            <a:ext cx="8405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recognise mixed numbers and improper fractions and convert from </a:t>
            </a:r>
            <a:r>
              <a:rPr lang="en-GB" dirty="0">
                <a:solidFill>
                  <a:prstClr val="black"/>
                </a:solidFill>
              </a:rPr>
              <a:t>one</a:t>
            </a:r>
          </a:p>
          <a:p>
            <a:r>
              <a:rPr lang="en-GB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prstClr val="black"/>
                </a:solidFill>
              </a:rPr>
              <a:t>form to the other </a:t>
            </a:r>
          </a:p>
        </p:txBody>
      </p:sp>
    </p:spTree>
    <p:extLst>
      <p:ext uri="{BB962C8B-B14F-4D97-AF65-F5344CB8AC3E}">
        <p14:creationId xmlns:p14="http://schemas.microsoft.com/office/powerpoint/2010/main" val="221850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346050"/>
          </a:xfrm>
        </p:spPr>
        <p:txBody>
          <a:bodyPr/>
          <a:lstStyle/>
          <a:p>
            <a:r>
              <a:rPr lang="en-GB" sz="2400" b="1" dirty="0" smtClean="0">
                <a:solidFill>
                  <a:srgbClr val="0070C0"/>
                </a:solidFill>
              </a:rPr>
              <a:t>Year 1 Phase 1</a:t>
            </a:r>
            <a:endParaRPr lang="en-GB" sz="2400" b="1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3" t="30832" r="20313" b="7668"/>
          <a:stretch/>
        </p:blipFill>
        <p:spPr bwMode="auto">
          <a:xfrm>
            <a:off x="395536" y="620688"/>
            <a:ext cx="7584826" cy="4717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4509120"/>
            <a:ext cx="8640960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prstClr val="black"/>
                </a:solidFill>
              </a:rPr>
              <a:t>YR transition information needs shared discussion relating to year 1 curriculum </a:t>
            </a:r>
          </a:p>
          <a:p>
            <a:r>
              <a:rPr lang="en-GB" sz="1200" dirty="0">
                <a:solidFill>
                  <a:prstClr val="black"/>
                </a:solidFill>
              </a:rPr>
              <a:t>Fluency: counting to 20+</a:t>
            </a:r>
          </a:p>
          <a:p>
            <a:r>
              <a:rPr lang="en-GB" sz="1200" dirty="0">
                <a:solidFill>
                  <a:prstClr val="black"/>
                </a:solidFill>
              </a:rPr>
              <a:t>Fluency: </a:t>
            </a:r>
            <a:r>
              <a:rPr lang="en-GB" sz="1200" b="1" i="1" dirty="0">
                <a:solidFill>
                  <a:prstClr val="black"/>
                </a:solidFill>
              </a:rPr>
              <a:t>Count reliably with numbers from one to 20, place them in order and say which number is one more or one less than a given number. </a:t>
            </a:r>
            <a:r>
              <a:rPr lang="en-GB" sz="1200" dirty="0">
                <a:solidFill>
                  <a:prstClr val="black"/>
                </a:solidFill>
              </a:rPr>
              <a:t>( familiarity with concrete structured resources?)</a:t>
            </a:r>
          </a:p>
          <a:p>
            <a:r>
              <a:rPr lang="en-GB" sz="1200" dirty="0">
                <a:solidFill>
                  <a:prstClr val="black"/>
                </a:solidFill>
              </a:rPr>
              <a:t>Fluency</a:t>
            </a:r>
            <a:r>
              <a:rPr lang="en-GB" sz="1200" b="1" i="1" dirty="0">
                <a:solidFill>
                  <a:prstClr val="black"/>
                </a:solidFill>
              </a:rPr>
              <a:t>: </a:t>
            </a:r>
            <a:r>
              <a:rPr lang="en-GB" sz="1200" b="1" i="1" dirty="0">
                <a:solidFill>
                  <a:prstClr val="black"/>
                </a:solidFill>
              </a:rPr>
              <a:t>Using quantities and objects, they add and subtract two single-digit numbers </a:t>
            </a:r>
            <a:r>
              <a:rPr lang="en-GB" sz="1200" b="1" i="1" dirty="0">
                <a:solidFill>
                  <a:srgbClr val="0070C0"/>
                </a:solidFill>
              </a:rPr>
              <a:t>and count on or back to find the answer. </a:t>
            </a:r>
            <a:endParaRPr lang="en-GB" sz="1200" dirty="0">
              <a:solidFill>
                <a:srgbClr val="0070C0"/>
              </a:solidFill>
            </a:endParaRPr>
          </a:p>
          <a:p>
            <a:r>
              <a:rPr lang="en-GB" sz="1200" dirty="0">
                <a:solidFill>
                  <a:prstClr val="black"/>
                </a:solidFill>
              </a:rPr>
              <a:t>Fluency</a:t>
            </a:r>
            <a:r>
              <a:rPr lang="en-GB" sz="1200" b="1" i="1" dirty="0">
                <a:solidFill>
                  <a:prstClr val="black"/>
                </a:solidFill>
              </a:rPr>
              <a:t>: They </a:t>
            </a:r>
            <a:r>
              <a:rPr lang="en-GB" sz="1200" b="1" i="1" dirty="0">
                <a:solidFill>
                  <a:srgbClr val="0070C0"/>
                </a:solidFill>
              </a:rPr>
              <a:t>solve problems</a:t>
            </a:r>
            <a:r>
              <a:rPr lang="en-GB" sz="1200" b="1" i="1" dirty="0">
                <a:solidFill>
                  <a:prstClr val="black"/>
                </a:solidFill>
              </a:rPr>
              <a:t>, including doubling, halving and sharing</a:t>
            </a:r>
            <a:r>
              <a:rPr lang="en-GB" sz="1200" b="1" dirty="0">
                <a:solidFill>
                  <a:prstClr val="black"/>
                </a:solidFill>
              </a:rPr>
              <a:t>.</a:t>
            </a:r>
          </a:p>
          <a:p>
            <a:endParaRPr lang="en-GB" sz="1200" dirty="0">
              <a:solidFill>
                <a:prstClr val="black"/>
              </a:solidFill>
            </a:endParaRPr>
          </a:p>
          <a:p>
            <a:r>
              <a:rPr lang="en-GB" sz="1200" dirty="0">
                <a:solidFill>
                  <a:prstClr val="black"/>
                </a:solidFill>
              </a:rPr>
              <a:t> </a:t>
            </a:r>
            <a:endParaRPr lang="en-GB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51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634082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Y5 by the end of phase 2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0866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433552"/>
            <a:ext cx="6482978" cy="292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16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346050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Y5 by end of phase 2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6" y="692696"/>
            <a:ext cx="6232748" cy="124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78798" y="1139026"/>
            <a:ext cx="255769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70C0"/>
                </a:solidFill>
              </a:rPr>
              <a:t>Suggest and record different calculation strategies including conversion of units, know related facts, suggest and write problems for these calculations</a:t>
            </a:r>
            <a:endParaRPr lang="en-GB" sz="1400" b="1" dirty="0">
              <a:solidFill>
                <a:srgbClr val="0070C0"/>
              </a:soli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6" y="1844823"/>
            <a:ext cx="6232748" cy="11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456" y="3332771"/>
            <a:ext cx="1546977" cy="127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957282"/>
            <a:ext cx="1785938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86612"/>
            <a:ext cx="1512168" cy="1316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013176"/>
            <a:ext cx="1658376" cy="1093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271" y="3332771"/>
            <a:ext cx="1603623" cy="14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571" y="4787246"/>
            <a:ext cx="1672479" cy="1374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9167" y="3060195"/>
            <a:ext cx="26164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Notice links and connections between the same calculations. Explain why the solution may be different depending on the context</a:t>
            </a: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16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KS2 Arithmetic paper 2016: </a:t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en-GB" sz="2000" b="1" dirty="0" smtClean="0">
                <a:solidFill>
                  <a:srgbClr val="0070C0"/>
                </a:solidFill>
              </a:rPr>
              <a:t>Q:1, 2,3,4,5,6,7,8,9,10,11,12,13,14,15</a:t>
            </a:r>
            <a:endParaRPr lang="en-GB" sz="2000" b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30" y="1916831"/>
            <a:ext cx="1466850" cy="390525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80" y="2420888"/>
            <a:ext cx="12668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54" y="3140968"/>
            <a:ext cx="11334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80" y="3789040"/>
            <a:ext cx="1400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93" y="4581128"/>
            <a:ext cx="27622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30" y="5445224"/>
            <a:ext cx="12763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45394"/>
            <a:ext cx="21431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936" y="2429318"/>
            <a:ext cx="26193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842" y="3244334"/>
            <a:ext cx="11430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468" y="3829621"/>
            <a:ext cx="1295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465" y="4376340"/>
            <a:ext cx="1200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093" y="5018923"/>
            <a:ext cx="14192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845394"/>
            <a:ext cx="18192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1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779" y="2626618"/>
            <a:ext cx="20764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1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547" y="3415152"/>
            <a:ext cx="12763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11610" y="4453610"/>
            <a:ext cx="3092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More questions than minutes…</a:t>
            </a:r>
          </a:p>
        </p:txBody>
      </p:sp>
    </p:spTree>
    <p:extLst>
      <p:ext uri="{BB962C8B-B14F-4D97-AF65-F5344CB8AC3E}">
        <p14:creationId xmlns:p14="http://schemas.microsoft.com/office/powerpoint/2010/main" val="374767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9624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08897"/>
            <a:ext cx="539115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12160" y="1484784"/>
            <a:ext cx="26642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R</a:t>
            </a:r>
            <a:r>
              <a:rPr lang="en-GB" dirty="0">
                <a:solidFill>
                  <a:prstClr val="black"/>
                </a:solidFill>
              </a:rPr>
              <a:t>ead</a:t>
            </a:r>
            <a:r>
              <a:rPr lang="en-GB" dirty="0">
                <a:solidFill>
                  <a:prstClr val="black"/>
                </a:solidFill>
              </a:rPr>
              <a:t>, write and interpret mathematical statements involving addition (+), subtraction (-) and equals (=) </a:t>
            </a:r>
            <a:r>
              <a:rPr lang="en-GB" dirty="0">
                <a:solidFill>
                  <a:prstClr val="black"/>
                </a:solidFill>
              </a:rPr>
              <a:t>signs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Recognise </a:t>
            </a:r>
            <a:r>
              <a:rPr lang="en-GB" dirty="0">
                <a:solidFill>
                  <a:prstClr val="black"/>
                </a:solidFill>
              </a:rPr>
              <a:t>and know the value of different denominations of coins and notes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8" y="62068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Year 1</a:t>
            </a:r>
            <a:endParaRPr lang="en-GB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20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01625"/>
            <a:ext cx="843528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 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797383"/>
            <a:ext cx="7236296" cy="402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39552" y="188640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read</a:t>
            </a:r>
            <a:r>
              <a:rPr lang="en-GB" dirty="0">
                <a:solidFill>
                  <a:prstClr val="black"/>
                </a:solidFill>
              </a:rPr>
              <a:t>, write and interpret mathematical statements involving addition (+), subtraction (-) and equals (=) </a:t>
            </a:r>
            <a:r>
              <a:rPr lang="en-GB" dirty="0">
                <a:solidFill>
                  <a:prstClr val="black"/>
                </a:solidFill>
              </a:rPr>
              <a:t>signs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add </a:t>
            </a:r>
            <a:r>
              <a:rPr lang="en-GB" dirty="0">
                <a:solidFill>
                  <a:prstClr val="black"/>
                </a:solidFill>
              </a:rPr>
              <a:t>and subtract one digit</a:t>
            </a:r>
          </a:p>
        </p:txBody>
      </p:sp>
    </p:spTree>
    <p:extLst>
      <p:ext uri="{BB962C8B-B14F-4D97-AF65-F5344CB8AC3E}">
        <p14:creationId xmlns:p14="http://schemas.microsoft.com/office/powerpoint/2010/main" val="59250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 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258856"/>
            <a:ext cx="4386779" cy="352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3528" y="470746"/>
            <a:ext cx="57124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read, write and interpret mathematical statements involving addition (+), subtraction (-) and equals (=) signs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add and subtract one digit</a:t>
            </a:r>
          </a:p>
          <a:p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1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65" y="116632"/>
            <a:ext cx="4638675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63998"/>
            <a:ext cx="481965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4149080"/>
            <a:ext cx="23903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Language of position:</a:t>
            </a:r>
          </a:p>
          <a:p>
            <a:r>
              <a:rPr lang="en-GB" dirty="0">
                <a:solidFill>
                  <a:prstClr val="black"/>
                </a:solidFill>
              </a:rPr>
              <a:t>f</a:t>
            </a:r>
            <a:r>
              <a:rPr lang="en-GB" dirty="0">
                <a:solidFill>
                  <a:prstClr val="black"/>
                </a:solidFill>
              </a:rPr>
              <a:t>rom non-statutory</a:t>
            </a:r>
          </a:p>
          <a:p>
            <a:r>
              <a:rPr lang="en-GB" dirty="0">
                <a:solidFill>
                  <a:prstClr val="black"/>
                </a:solidFill>
              </a:rPr>
              <a:t>notes and guidance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36096" y="1275288"/>
            <a:ext cx="3528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Recognise </a:t>
            </a:r>
            <a:r>
              <a:rPr lang="en-GB" dirty="0">
                <a:solidFill>
                  <a:prstClr val="black"/>
                </a:solidFill>
              </a:rPr>
              <a:t>and name </a:t>
            </a:r>
            <a:r>
              <a:rPr lang="en-GB" dirty="0">
                <a:solidFill>
                  <a:prstClr val="black"/>
                </a:solidFill>
              </a:rPr>
              <a:t>common 2-D </a:t>
            </a:r>
            <a:r>
              <a:rPr lang="en-GB" dirty="0">
                <a:solidFill>
                  <a:prstClr val="black"/>
                </a:solidFill>
              </a:rPr>
              <a:t>shapes </a:t>
            </a:r>
            <a:r>
              <a:rPr lang="en-GB" dirty="0">
                <a:solidFill>
                  <a:prstClr val="black"/>
                </a:solidFill>
              </a:rPr>
              <a:t>including squares </a:t>
            </a:r>
            <a:r>
              <a:rPr lang="en-GB" dirty="0">
                <a:solidFill>
                  <a:prstClr val="black"/>
                </a:solidFill>
              </a:rPr>
              <a:t>and circles</a:t>
            </a:r>
          </a:p>
        </p:txBody>
      </p:sp>
    </p:spTree>
    <p:extLst>
      <p:ext uri="{BB962C8B-B14F-4D97-AF65-F5344CB8AC3E}">
        <p14:creationId xmlns:p14="http://schemas.microsoft.com/office/powerpoint/2010/main" val="416455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4" t="13333" r="39368" b="18035"/>
          <a:stretch/>
        </p:blipFill>
        <p:spPr bwMode="auto">
          <a:xfrm>
            <a:off x="467544" y="692696"/>
            <a:ext cx="3215456" cy="254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12776"/>
            <a:ext cx="4703242" cy="17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0" y="3386068"/>
            <a:ext cx="2865487" cy="191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265" y="4869160"/>
            <a:ext cx="2923208" cy="188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" t="3122" r="4086" b="25281"/>
          <a:stretch/>
        </p:blipFill>
        <p:spPr bwMode="auto">
          <a:xfrm>
            <a:off x="467544" y="3501008"/>
            <a:ext cx="2273988" cy="2567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6" y="6068362"/>
            <a:ext cx="2510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Real World Maths TTS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634082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By end of phase 2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35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rgbClr val="0070C0"/>
                </a:solidFill>
              </a:rPr>
              <a:t>By end of phase 2</a:t>
            </a:r>
            <a:endParaRPr lang="en-GB" b="1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92" y="1619796"/>
            <a:ext cx="2473821" cy="233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612082"/>
            <a:ext cx="5052369" cy="110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24944"/>
            <a:ext cx="5052369" cy="1724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48010" y="911638"/>
            <a:ext cx="827491" cy="896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14614" y="6085740"/>
            <a:ext cx="4502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Dip and Pick </a:t>
            </a:r>
            <a:r>
              <a:rPr lang="en-GB" dirty="0">
                <a:solidFill>
                  <a:prstClr val="black"/>
                </a:solidFill>
              </a:rPr>
              <a:t>P</a:t>
            </a:r>
            <a:r>
              <a:rPr lang="en-GB" dirty="0">
                <a:solidFill>
                  <a:prstClr val="black"/>
                </a:solidFill>
              </a:rPr>
              <a:t>roblem Solving Year 1, TTS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9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1003</Words>
  <Application>Microsoft Office PowerPoint</Application>
  <PresentationFormat>On-screen Show (4:3)</PresentationFormat>
  <Paragraphs>113</Paragraphs>
  <Slides>32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HIAS PowerPoint template</vt:lpstr>
      <vt:lpstr>MATHS exemplification Year 1, 3, 4, 5</vt:lpstr>
      <vt:lpstr>PowerPoint Presentation</vt:lpstr>
      <vt:lpstr>Year 1 Phase 1</vt:lpstr>
      <vt:lpstr>PowerPoint Presentation</vt:lpstr>
      <vt:lpstr> </vt:lpstr>
      <vt:lpstr> </vt:lpstr>
      <vt:lpstr>PowerPoint Presentation</vt:lpstr>
      <vt:lpstr>By end of phase 2</vt:lpstr>
      <vt:lpstr>By end of phase 2</vt:lpstr>
      <vt:lpstr>End of KS1: SATs Arithmetic Paper 2016</vt:lpstr>
      <vt:lpstr>Year 3: Phase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By end of phase 2</vt:lpstr>
      <vt:lpstr>By end of phase 2</vt:lpstr>
      <vt:lpstr>Year 4 phase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Year 5 phase 1</vt:lpstr>
      <vt:lpstr>PowerPoint Presentation</vt:lpstr>
      <vt:lpstr>PowerPoint Presentation</vt:lpstr>
      <vt:lpstr>PowerPoint Presentation</vt:lpstr>
      <vt:lpstr>PowerPoint Presentation</vt:lpstr>
      <vt:lpstr>Y5 by the end of phase 2</vt:lpstr>
      <vt:lpstr>Y5 by end of phase 2</vt:lpstr>
      <vt:lpstr>KS2 Arithmetic paper 2016:  Q:1, 2,3,4,5,6,7,8,9,10,11,12,13,14,15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exemplification Year 1, 3, 4, 5</dc:title>
  <dc:creator>HUser</dc:creator>
  <cp:lastModifiedBy>HUser</cp:lastModifiedBy>
  <cp:revision>2</cp:revision>
  <dcterms:created xsi:type="dcterms:W3CDTF">2016-11-08T08:50:43Z</dcterms:created>
  <dcterms:modified xsi:type="dcterms:W3CDTF">2016-11-08T08:55:05Z</dcterms:modified>
</cp:coreProperties>
</file>